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5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6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9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0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11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12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4" r:id="rId1"/>
  </p:sldMasterIdLst>
  <p:notesMasterIdLst>
    <p:notesMasterId r:id="rId16"/>
  </p:notesMasterIdLst>
  <p:sldIdLst>
    <p:sldId id="526" r:id="rId2"/>
    <p:sldId id="726" r:id="rId3"/>
    <p:sldId id="727" r:id="rId4"/>
    <p:sldId id="719" r:id="rId5"/>
    <p:sldId id="720" r:id="rId6"/>
    <p:sldId id="718" r:id="rId7"/>
    <p:sldId id="722" r:id="rId8"/>
    <p:sldId id="721" r:id="rId9"/>
    <p:sldId id="728" r:id="rId10"/>
    <p:sldId id="730" r:id="rId11"/>
    <p:sldId id="734" r:id="rId12"/>
    <p:sldId id="733" r:id="rId13"/>
    <p:sldId id="723" r:id="rId14"/>
    <p:sldId id="735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Freestyle Script" panose="030804020302050B0404" pitchFamily="66" charset="0"/>
      <p:regular r:id="rId21"/>
    </p:embeddedFont>
    <p:embeddedFont>
      <p:font typeface="Gill Sans MT" panose="020B0502020104020203" pitchFamily="34" charset="0"/>
      <p:regular r:id="rId22"/>
      <p:bold r:id="rId23"/>
      <p:italic r:id="rId24"/>
      <p:boldItalic r:id="rId25"/>
    </p:embeddedFont>
    <p:embeddedFont>
      <p:font typeface="LM Mono Caps 10" panose="00000509000000000000" pitchFamily="49" charset="0"/>
      <p:regular r:id="rId26"/>
      <p:italic r:id="rId27"/>
    </p:embeddedFont>
    <p:embeddedFont>
      <p:font typeface="LM Roman 10" panose="00000500000000000000" pitchFamily="50" charset="0"/>
      <p:regular r:id="rId28"/>
      <p:bold r:id="rId29"/>
      <p:italic r:id="rId30"/>
      <p:boldItalic r:id="rId31"/>
    </p:embeddedFont>
    <p:embeddedFont>
      <p:font typeface="LM Roman Caps 10" panose="00000500000000000000" pitchFamily="50" charset="0"/>
      <p:regular r:id="rId32"/>
      <p:italic r:id="rId33"/>
    </p:embeddedFont>
    <p:embeddedFont>
      <p:font typeface="LM Roman Demi 10" panose="00000700000000000000" pitchFamily="50" charset="0"/>
      <p:bold r:id="rId34"/>
      <p:boldItalic r:id="rId35"/>
    </p:embeddedFont>
  </p:embeddedFont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3C03BA-FBF5-4308-B3B4-65DDA30CB7C7}">
          <p14:sldIdLst>
            <p14:sldId id="526"/>
            <p14:sldId id="726"/>
            <p14:sldId id="727"/>
            <p14:sldId id="719"/>
            <p14:sldId id="720"/>
            <p14:sldId id="718"/>
            <p14:sldId id="722"/>
            <p14:sldId id="721"/>
            <p14:sldId id="728"/>
            <p14:sldId id="730"/>
            <p14:sldId id="734"/>
            <p14:sldId id="733"/>
            <p14:sldId id="723"/>
            <p14:sldId id="7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6" initials="M" lastIdx="1" clrIdx="0">
    <p:extLst>
      <p:ext uri="{19B8F6BF-5375-455C-9EA6-DF929625EA0E}">
        <p15:presenceInfo xmlns:p15="http://schemas.microsoft.com/office/powerpoint/2012/main" userId="ME6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6F3E"/>
    <a:srgbClr val="00009B"/>
    <a:srgbClr val="DA6500"/>
    <a:srgbClr val="D6008F"/>
    <a:srgbClr val="FFFF00"/>
    <a:srgbClr val="225C6C"/>
    <a:srgbClr val="276B7D"/>
    <a:srgbClr val="604A7B"/>
    <a:srgbClr val="A5341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30" autoAdjust="0"/>
    <p:restoredTop sz="96433" autoAdjust="0"/>
  </p:normalViewPr>
  <p:slideViewPr>
    <p:cSldViewPr>
      <p:cViewPr varScale="1">
        <p:scale>
          <a:sx n="164" d="100"/>
          <a:sy n="164" d="100"/>
        </p:scale>
        <p:origin x="1596" y="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351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theme" Target="theme/theme1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006FF-385E-43DF-B01C-29202CC1F009}" type="datetimeFigureOut">
              <a:rPr lang="pt-PT" smtClean="0"/>
              <a:t>28/07/2020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0B646-C786-45F7-999D-061EABD2557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795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572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2823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278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5818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9242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8367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0394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2148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90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61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712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406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5937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B646-C786-45F7-999D-061EABD2557D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484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B916-0FA5-4920-9F33-BB2D6615C800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08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E7A6-73CF-4094-8EB0-05A4122750F8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12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F2-4034-496D-8CC9-EFC2FA185A07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39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ABAF-8E8A-4B66-9472-A1BB7C08C380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04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EB1A-454D-465C-94E0-476F54F94111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865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665E7-A141-46B8-BB84-1D57749B3A97}" type="datetime1">
              <a:rPr lang="pt-PT" smtClean="0"/>
              <a:t>28/07/2020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884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9C8A-968C-4B60-8304-594864AA56B5}" type="datetime1">
              <a:rPr lang="pt-PT" smtClean="0"/>
              <a:t>28/07/2020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35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9B47-9D00-4EA7-B13E-0867AA50E482}" type="datetime1">
              <a:rPr lang="pt-PT" smtClean="0"/>
              <a:t>28/07/2020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569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4C55C-2ED5-4033-9527-3F3FD15B0242}" type="datetime1">
              <a:rPr lang="pt-PT" smtClean="0"/>
              <a:t>28/07/2020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22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41A6D-36F2-4CE9-8301-1D5E67E01AFD}" type="datetime1">
              <a:rPr lang="pt-PT" smtClean="0"/>
              <a:t>28/07/2020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433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466E-49EA-4324-B477-34DA16A4BCFF}" type="datetime1">
              <a:rPr lang="pt-PT" smtClean="0"/>
              <a:t>28/07/2020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Renato Fonseca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82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69F10-B8CC-4D34-A48E-7CF790A6F35C}" type="datetime1">
              <a:rPr lang="pt-PT" smtClean="0"/>
              <a:t>28/07/2020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/>
              <a:t>Renato Fonseca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E88E7-8EAF-4461-8A66-7CC4E7A2AEE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414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" Type="http://schemas.openxmlformats.org/officeDocument/2006/relationships/tags" Target="../tags/tag115.xml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118.xml"/><Relationship Id="rId15" Type="http://schemas.openxmlformats.org/officeDocument/2006/relationships/image" Target="../media/image70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74.png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tags" Target="../tags/tag125.xml"/><Relationship Id="rId7" Type="http://schemas.openxmlformats.org/officeDocument/2006/relationships/image" Target="../media/image76.png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notesSlide" Target="../notesSlides/notesSlide11.xml"/><Relationship Id="rId11" Type="http://schemas.openxmlformats.org/officeDocument/2006/relationships/image" Target="../media/image7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8.jpg"/><Relationship Id="rId4" Type="http://schemas.openxmlformats.org/officeDocument/2006/relationships/tags" Target="../tags/tag126.xml"/><Relationship Id="rId9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129.xml"/><Relationship Id="rId7" Type="http://schemas.microsoft.com/office/2007/relationships/hdphoto" Target="../media/hdphoto2.wdp"/><Relationship Id="rId12" Type="http://schemas.openxmlformats.org/officeDocument/2006/relationships/image" Target="../media/image77.png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image" Target="../media/image80.png"/><Relationship Id="rId11" Type="http://schemas.openxmlformats.org/officeDocument/2006/relationships/image" Target="../media/image75.png"/><Relationship Id="rId5" Type="http://schemas.openxmlformats.org/officeDocument/2006/relationships/notesSlide" Target="../notesSlides/notesSlide12.xml"/><Relationship Id="rId10" Type="http://schemas.openxmlformats.org/officeDocument/2006/relationships/image" Target="../media/image76.png"/><Relationship Id="rId4" Type="http://schemas.openxmlformats.org/officeDocument/2006/relationships/slideLayout" Target="../slideLayouts/slideLayout2.xml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microsoft.com/office/2007/relationships/hdphoto" Target="../media/hdphoto2.wdp"/><Relationship Id="rId3" Type="http://schemas.openxmlformats.org/officeDocument/2006/relationships/slideLayout" Target="../slideLayouts/slideLayout2.xml"/><Relationship Id="rId7" Type="http://schemas.microsoft.com/office/2007/relationships/hdphoto" Target="../media/hdphoto3.wdp"/><Relationship Id="rId12" Type="http://schemas.openxmlformats.org/officeDocument/2006/relationships/image" Target="../media/image80.png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image" Target="../media/image81.png"/><Relationship Id="rId11" Type="http://schemas.microsoft.com/office/2007/relationships/hdphoto" Target="../media/hdphoto5.wdp"/><Relationship Id="rId5" Type="http://schemas.openxmlformats.org/officeDocument/2006/relationships/image" Target="../media/image82.png"/><Relationship Id="rId10" Type="http://schemas.openxmlformats.org/officeDocument/2006/relationships/image" Target="../media/image84.png"/><Relationship Id="rId4" Type="http://schemas.openxmlformats.org/officeDocument/2006/relationships/notesSlide" Target="../notesSlides/notesSlide13.xml"/><Relationship Id="rId9" Type="http://schemas.microsoft.com/office/2007/relationships/hdphoto" Target="../media/hdphoto4.wdp"/><Relationship Id="rId14" Type="http://schemas.openxmlformats.org/officeDocument/2006/relationships/image" Target="../media/image8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image" Target="../media/image10.png"/><Relationship Id="rId21" Type="http://schemas.openxmlformats.org/officeDocument/2006/relationships/slideLayout" Target="../slideLayouts/slideLayout2.xml"/><Relationship Id="rId34" Type="http://schemas.openxmlformats.org/officeDocument/2006/relationships/image" Target="../media/image18.png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microsoft.com/office/2007/relationships/hdphoto" Target="../media/hdphoto1.wdp"/><Relationship Id="rId33" Type="http://schemas.openxmlformats.org/officeDocument/2006/relationships/image" Target="../media/image17.png"/><Relationship Id="rId38" Type="http://schemas.openxmlformats.org/officeDocument/2006/relationships/image" Target="../media/image22.png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29" Type="http://schemas.openxmlformats.org/officeDocument/2006/relationships/image" Target="../media/image13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image" Target="../media/image9.png"/><Relationship Id="rId32" Type="http://schemas.openxmlformats.org/officeDocument/2006/relationships/image" Target="../media/image16.png"/><Relationship Id="rId37" Type="http://schemas.openxmlformats.org/officeDocument/2006/relationships/image" Target="../media/image21.png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image" Target="../media/image8.png"/><Relationship Id="rId28" Type="http://schemas.openxmlformats.org/officeDocument/2006/relationships/image" Target="../media/image12.png"/><Relationship Id="rId36" Type="http://schemas.openxmlformats.org/officeDocument/2006/relationships/image" Target="../media/image20.png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31" Type="http://schemas.openxmlformats.org/officeDocument/2006/relationships/image" Target="../media/image15.png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notesSlide" Target="../notesSlides/notesSlide3.xml"/><Relationship Id="rId27" Type="http://schemas.openxmlformats.org/officeDocument/2006/relationships/image" Target="../media/image11.png"/><Relationship Id="rId30" Type="http://schemas.openxmlformats.org/officeDocument/2006/relationships/image" Target="../media/image14.png"/><Relationship Id="rId35" Type="http://schemas.openxmlformats.org/officeDocument/2006/relationships/image" Target="../media/image19.png"/><Relationship Id="rId8" Type="http://schemas.openxmlformats.org/officeDocument/2006/relationships/tags" Target="../tags/tag11.xml"/><Relationship Id="rId3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6.png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25.png"/><Relationship Id="rId2" Type="http://schemas.openxmlformats.org/officeDocument/2006/relationships/tags" Target="../tags/tag25.xml"/><Relationship Id="rId16" Type="http://schemas.openxmlformats.org/officeDocument/2006/relationships/image" Target="../media/image29.png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image" Target="../media/image24.png"/><Relationship Id="rId5" Type="http://schemas.openxmlformats.org/officeDocument/2006/relationships/tags" Target="../tags/tag28.xml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tags" Target="../tags/tag27.xml"/><Relationship Id="rId9" Type="http://schemas.openxmlformats.org/officeDocument/2006/relationships/notesSlide" Target="../notesSlides/notesSlide4.xml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56.xml"/><Relationship Id="rId21" Type="http://schemas.openxmlformats.org/officeDocument/2006/relationships/tags" Target="../tags/tag51.xml"/><Relationship Id="rId42" Type="http://schemas.openxmlformats.org/officeDocument/2006/relationships/tags" Target="../tags/tag72.xml"/><Relationship Id="rId47" Type="http://schemas.openxmlformats.org/officeDocument/2006/relationships/tags" Target="../tags/tag77.xml"/><Relationship Id="rId63" Type="http://schemas.openxmlformats.org/officeDocument/2006/relationships/image" Target="../media/image33.png"/><Relationship Id="rId68" Type="http://schemas.openxmlformats.org/officeDocument/2006/relationships/image" Target="../media/image37.png"/><Relationship Id="rId16" Type="http://schemas.openxmlformats.org/officeDocument/2006/relationships/tags" Target="../tags/tag46.xml"/><Relationship Id="rId11" Type="http://schemas.openxmlformats.org/officeDocument/2006/relationships/tags" Target="../tags/tag41.xml"/><Relationship Id="rId24" Type="http://schemas.openxmlformats.org/officeDocument/2006/relationships/tags" Target="../tags/tag54.xml"/><Relationship Id="rId32" Type="http://schemas.openxmlformats.org/officeDocument/2006/relationships/tags" Target="../tags/tag62.xml"/><Relationship Id="rId37" Type="http://schemas.openxmlformats.org/officeDocument/2006/relationships/tags" Target="../tags/tag67.xml"/><Relationship Id="rId40" Type="http://schemas.openxmlformats.org/officeDocument/2006/relationships/tags" Target="../tags/tag70.xml"/><Relationship Id="rId45" Type="http://schemas.openxmlformats.org/officeDocument/2006/relationships/tags" Target="../tags/tag75.xml"/><Relationship Id="rId53" Type="http://schemas.openxmlformats.org/officeDocument/2006/relationships/notesSlide" Target="../notesSlides/notesSlide5.xml"/><Relationship Id="rId58" Type="http://schemas.openxmlformats.org/officeDocument/2006/relationships/image" Target="../media/image10.png"/><Relationship Id="rId66" Type="http://schemas.openxmlformats.org/officeDocument/2006/relationships/image" Target="../media/image35.png"/><Relationship Id="rId74" Type="http://schemas.openxmlformats.org/officeDocument/2006/relationships/image" Target="../media/image43.png"/><Relationship Id="rId79" Type="http://schemas.openxmlformats.org/officeDocument/2006/relationships/image" Target="../media/image20.png"/><Relationship Id="rId5" Type="http://schemas.openxmlformats.org/officeDocument/2006/relationships/tags" Target="../tags/tag35.xml"/><Relationship Id="rId61" Type="http://schemas.openxmlformats.org/officeDocument/2006/relationships/image" Target="../media/image32.png"/><Relationship Id="rId19" Type="http://schemas.openxmlformats.org/officeDocument/2006/relationships/tags" Target="../tags/tag49.xml"/><Relationship Id="rId14" Type="http://schemas.openxmlformats.org/officeDocument/2006/relationships/tags" Target="../tags/tag44.xml"/><Relationship Id="rId22" Type="http://schemas.openxmlformats.org/officeDocument/2006/relationships/tags" Target="../tags/tag52.xml"/><Relationship Id="rId27" Type="http://schemas.openxmlformats.org/officeDocument/2006/relationships/tags" Target="../tags/tag57.xml"/><Relationship Id="rId30" Type="http://schemas.openxmlformats.org/officeDocument/2006/relationships/tags" Target="../tags/tag60.xml"/><Relationship Id="rId35" Type="http://schemas.openxmlformats.org/officeDocument/2006/relationships/tags" Target="../tags/tag65.xml"/><Relationship Id="rId43" Type="http://schemas.openxmlformats.org/officeDocument/2006/relationships/tags" Target="../tags/tag73.xml"/><Relationship Id="rId48" Type="http://schemas.openxmlformats.org/officeDocument/2006/relationships/tags" Target="../tags/tag78.xml"/><Relationship Id="rId56" Type="http://schemas.openxmlformats.org/officeDocument/2006/relationships/image" Target="../media/image9.png"/><Relationship Id="rId64" Type="http://schemas.openxmlformats.org/officeDocument/2006/relationships/image" Target="../media/image34.png"/><Relationship Id="rId69" Type="http://schemas.openxmlformats.org/officeDocument/2006/relationships/image" Target="../media/image38.png"/><Relationship Id="rId77" Type="http://schemas.openxmlformats.org/officeDocument/2006/relationships/image" Target="../media/image46.png"/><Relationship Id="rId8" Type="http://schemas.openxmlformats.org/officeDocument/2006/relationships/tags" Target="../tags/tag38.xml"/><Relationship Id="rId51" Type="http://schemas.openxmlformats.org/officeDocument/2006/relationships/tags" Target="../tags/tag81.xml"/><Relationship Id="rId72" Type="http://schemas.openxmlformats.org/officeDocument/2006/relationships/image" Target="../media/image41.png"/><Relationship Id="rId3" Type="http://schemas.openxmlformats.org/officeDocument/2006/relationships/tags" Target="../tags/tag33.xml"/><Relationship Id="rId12" Type="http://schemas.openxmlformats.org/officeDocument/2006/relationships/tags" Target="../tags/tag42.xml"/><Relationship Id="rId17" Type="http://schemas.openxmlformats.org/officeDocument/2006/relationships/tags" Target="../tags/tag47.xml"/><Relationship Id="rId25" Type="http://schemas.openxmlformats.org/officeDocument/2006/relationships/tags" Target="../tags/tag55.xml"/><Relationship Id="rId33" Type="http://schemas.openxmlformats.org/officeDocument/2006/relationships/tags" Target="../tags/tag63.xml"/><Relationship Id="rId38" Type="http://schemas.openxmlformats.org/officeDocument/2006/relationships/tags" Target="../tags/tag68.xml"/><Relationship Id="rId46" Type="http://schemas.openxmlformats.org/officeDocument/2006/relationships/tags" Target="../tags/tag76.xml"/><Relationship Id="rId59" Type="http://schemas.openxmlformats.org/officeDocument/2006/relationships/image" Target="../media/image30.png"/><Relationship Id="rId67" Type="http://schemas.openxmlformats.org/officeDocument/2006/relationships/image" Target="../media/image36.png"/><Relationship Id="rId20" Type="http://schemas.openxmlformats.org/officeDocument/2006/relationships/tags" Target="../tags/tag50.xml"/><Relationship Id="rId41" Type="http://schemas.openxmlformats.org/officeDocument/2006/relationships/tags" Target="../tags/tag71.xml"/><Relationship Id="rId54" Type="http://schemas.openxmlformats.org/officeDocument/2006/relationships/image" Target="../media/image19.png"/><Relationship Id="rId62" Type="http://schemas.openxmlformats.org/officeDocument/2006/relationships/image" Target="../media/image14.png"/><Relationship Id="rId70" Type="http://schemas.openxmlformats.org/officeDocument/2006/relationships/image" Target="../media/image39.png"/><Relationship Id="rId75" Type="http://schemas.openxmlformats.org/officeDocument/2006/relationships/image" Target="../media/image44.png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5" Type="http://schemas.openxmlformats.org/officeDocument/2006/relationships/tags" Target="../tags/tag45.xml"/><Relationship Id="rId23" Type="http://schemas.openxmlformats.org/officeDocument/2006/relationships/tags" Target="../tags/tag53.xml"/><Relationship Id="rId28" Type="http://schemas.openxmlformats.org/officeDocument/2006/relationships/tags" Target="../tags/tag58.xml"/><Relationship Id="rId36" Type="http://schemas.openxmlformats.org/officeDocument/2006/relationships/tags" Target="../tags/tag66.xml"/><Relationship Id="rId49" Type="http://schemas.openxmlformats.org/officeDocument/2006/relationships/tags" Target="../tags/tag79.xml"/><Relationship Id="rId57" Type="http://schemas.microsoft.com/office/2007/relationships/hdphoto" Target="../media/hdphoto1.wdp"/><Relationship Id="rId10" Type="http://schemas.openxmlformats.org/officeDocument/2006/relationships/tags" Target="../tags/tag40.xml"/><Relationship Id="rId31" Type="http://schemas.openxmlformats.org/officeDocument/2006/relationships/tags" Target="../tags/tag61.xml"/><Relationship Id="rId44" Type="http://schemas.openxmlformats.org/officeDocument/2006/relationships/tags" Target="../tags/tag74.xml"/><Relationship Id="rId52" Type="http://schemas.openxmlformats.org/officeDocument/2006/relationships/slideLayout" Target="../slideLayouts/slideLayout2.xml"/><Relationship Id="rId60" Type="http://schemas.openxmlformats.org/officeDocument/2006/relationships/image" Target="../media/image31.png"/><Relationship Id="rId65" Type="http://schemas.openxmlformats.org/officeDocument/2006/relationships/image" Target="../media/image17.png"/><Relationship Id="rId73" Type="http://schemas.openxmlformats.org/officeDocument/2006/relationships/image" Target="../media/image42.png"/><Relationship Id="rId78" Type="http://schemas.openxmlformats.org/officeDocument/2006/relationships/image" Target="../media/image47.png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3" Type="http://schemas.openxmlformats.org/officeDocument/2006/relationships/tags" Target="../tags/tag43.xml"/><Relationship Id="rId18" Type="http://schemas.openxmlformats.org/officeDocument/2006/relationships/tags" Target="../tags/tag48.xml"/><Relationship Id="rId39" Type="http://schemas.openxmlformats.org/officeDocument/2006/relationships/tags" Target="../tags/tag69.xml"/><Relationship Id="rId34" Type="http://schemas.openxmlformats.org/officeDocument/2006/relationships/tags" Target="../tags/tag64.xml"/><Relationship Id="rId50" Type="http://schemas.openxmlformats.org/officeDocument/2006/relationships/tags" Target="../tags/tag80.xml"/><Relationship Id="rId55" Type="http://schemas.openxmlformats.org/officeDocument/2006/relationships/image" Target="../media/image8.png"/><Relationship Id="rId76" Type="http://schemas.openxmlformats.org/officeDocument/2006/relationships/image" Target="../media/image45.png"/><Relationship Id="rId7" Type="http://schemas.openxmlformats.org/officeDocument/2006/relationships/tags" Target="../tags/tag37.xml"/><Relationship Id="rId71" Type="http://schemas.openxmlformats.org/officeDocument/2006/relationships/image" Target="../media/image40.png"/><Relationship Id="rId2" Type="http://schemas.openxmlformats.org/officeDocument/2006/relationships/tags" Target="../tags/tag32.xml"/><Relationship Id="rId29" Type="http://schemas.openxmlformats.org/officeDocument/2006/relationships/tags" Target="../tags/tag59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94.xml"/><Relationship Id="rId18" Type="http://schemas.openxmlformats.org/officeDocument/2006/relationships/slideLayout" Target="../slideLayouts/slideLayout2.xml"/><Relationship Id="rId26" Type="http://schemas.microsoft.com/office/2007/relationships/hdphoto" Target="../media/hdphoto1.wdp"/><Relationship Id="rId21" Type="http://schemas.openxmlformats.org/officeDocument/2006/relationships/image" Target="../media/image31.png"/><Relationship Id="rId34" Type="http://schemas.openxmlformats.org/officeDocument/2006/relationships/image" Target="../media/image43.png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17" Type="http://schemas.openxmlformats.org/officeDocument/2006/relationships/tags" Target="../tags/tag98.xml"/><Relationship Id="rId25" Type="http://schemas.openxmlformats.org/officeDocument/2006/relationships/image" Target="../media/image9.png"/><Relationship Id="rId33" Type="http://schemas.openxmlformats.org/officeDocument/2006/relationships/image" Target="../media/image42.png"/><Relationship Id="rId38" Type="http://schemas.openxmlformats.org/officeDocument/2006/relationships/image" Target="../media/image49.png"/><Relationship Id="rId2" Type="http://schemas.openxmlformats.org/officeDocument/2006/relationships/tags" Target="../tags/tag83.xml"/><Relationship Id="rId16" Type="http://schemas.openxmlformats.org/officeDocument/2006/relationships/tags" Target="../tags/tag97.xml"/><Relationship Id="rId20" Type="http://schemas.openxmlformats.org/officeDocument/2006/relationships/image" Target="../media/image30.png"/><Relationship Id="rId29" Type="http://schemas.openxmlformats.org/officeDocument/2006/relationships/image" Target="../media/image37.png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24" Type="http://schemas.openxmlformats.org/officeDocument/2006/relationships/image" Target="../media/image34.png"/><Relationship Id="rId32" Type="http://schemas.openxmlformats.org/officeDocument/2006/relationships/image" Target="../media/image40.png"/><Relationship Id="rId37" Type="http://schemas.openxmlformats.org/officeDocument/2006/relationships/image" Target="../media/image46.png"/><Relationship Id="rId5" Type="http://schemas.openxmlformats.org/officeDocument/2006/relationships/tags" Target="../tags/tag86.xml"/><Relationship Id="rId15" Type="http://schemas.openxmlformats.org/officeDocument/2006/relationships/tags" Target="../tags/tag96.xml"/><Relationship Id="rId23" Type="http://schemas.openxmlformats.org/officeDocument/2006/relationships/image" Target="../media/image33.png"/><Relationship Id="rId28" Type="http://schemas.openxmlformats.org/officeDocument/2006/relationships/image" Target="../media/image36.png"/><Relationship Id="rId36" Type="http://schemas.openxmlformats.org/officeDocument/2006/relationships/image" Target="../media/image45.png"/><Relationship Id="rId10" Type="http://schemas.openxmlformats.org/officeDocument/2006/relationships/tags" Target="../tags/tag91.xml"/><Relationship Id="rId19" Type="http://schemas.openxmlformats.org/officeDocument/2006/relationships/notesSlide" Target="../notesSlides/notesSlide6.xml"/><Relationship Id="rId31" Type="http://schemas.openxmlformats.org/officeDocument/2006/relationships/image" Target="../media/image39.png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tags" Target="../tags/tag95.xml"/><Relationship Id="rId22" Type="http://schemas.openxmlformats.org/officeDocument/2006/relationships/image" Target="../media/image32.png"/><Relationship Id="rId27" Type="http://schemas.openxmlformats.org/officeDocument/2006/relationships/image" Target="../media/image48.png"/><Relationship Id="rId30" Type="http://schemas.openxmlformats.org/officeDocument/2006/relationships/image" Target="../media/image38.png"/><Relationship Id="rId35" Type="http://schemas.openxmlformats.org/officeDocument/2006/relationships/image" Target="../media/image44.png"/><Relationship Id="rId8" Type="http://schemas.openxmlformats.org/officeDocument/2006/relationships/tags" Target="../tags/tag89.xml"/><Relationship Id="rId3" Type="http://schemas.openxmlformats.org/officeDocument/2006/relationships/tags" Target="../tags/tag8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53.png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image" Target="../media/image52.png"/><Relationship Id="rId2" Type="http://schemas.openxmlformats.org/officeDocument/2006/relationships/tags" Target="../tags/tag100.xml"/><Relationship Id="rId16" Type="http://schemas.openxmlformats.org/officeDocument/2006/relationships/image" Target="../media/image56.pn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51.png"/><Relationship Id="rId5" Type="http://schemas.openxmlformats.org/officeDocument/2006/relationships/tags" Target="../tags/tag103.xml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tags" Target="../tags/tag102.xml"/><Relationship Id="rId9" Type="http://schemas.openxmlformats.org/officeDocument/2006/relationships/notesSlide" Target="../notesSlides/notesSlide7.xml"/><Relationship Id="rId1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tags" Target="../tags/tag107.xml"/><Relationship Id="rId16" Type="http://schemas.openxmlformats.org/officeDocument/2006/relationships/image" Target="../media/image64.png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image" Target="../media/image59.png"/><Relationship Id="rId5" Type="http://schemas.openxmlformats.org/officeDocument/2006/relationships/tags" Target="../tags/tag110.xml"/><Relationship Id="rId15" Type="http://schemas.openxmlformats.org/officeDocument/2006/relationships/image" Target="../media/image63.png"/><Relationship Id="rId10" Type="http://schemas.openxmlformats.org/officeDocument/2006/relationships/notesSlide" Target="../notesSlides/notesSlide9.xml"/><Relationship Id="rId4" Type="http://schemas.openxmlformats.org/officeDocument/2006/relationships/tags" Target="../tags/tag109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9559" cy="147002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 Explaining the SM flavor structure</a:t>
            </a:r>
            <a:br>
              <a:rPr lang="en-US" sz="32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</a:b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 with grand unified theories </a:t>
            </a:r>
          </a:p>
        </p:txBody>
      </p:sp>
      <p:sp>
        <p:nvSpPr>
          <p:cNvPr id="3" name="Subtitle 2 1"/>
          <p:cNvSpPr>
            <a:spLocks noGrp="1"/>
          </p:cNvSpPr>
          <p:nvPr>
            <p:ph type="subTitle" idx="1"/>
          </p:nvPr>
        </p:nvSpPr>
        <p:spPr>
          <a:xfrm>
            <a:off x="863588" y="1772816"/>
            <a:ext cx="7416824" cy="2036331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3D487B"/>
                </a:solidFill>
                <a:latin typeface="LM Roman Demi 10" panose="00000700000000000000" pitchFamily="50" charset="0"/>
              </a:rPr>
              <a:t>Renato Fonseca 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fonseca@ipnp.mff.cuni.cz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 Charles University, Prague, Czech Republic</a:t>
            </a: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6093296"/>
            <a:ext cx="20681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ln w="3175"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 ICHEP, 28 July 2020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188CAF3-6B5F-4731-AADC-D3192C1EA4AA}"/>
              </a:ext>
            </a:extLst>
          </p:cNvPr>
          <p:cNvGrpSpPr/>
          <p:nvPr/>
        </p:nvGrpSpPr>
        <p:grpSpPr>
          <a:xfrm>
            <a:off x="2509753" y="3709800"/>
            <a:ext cx="4124494" cy="2311488"/>
            <a:chOff x="2679754" y="3652408"/>
            <a:chExt cx="4124494" cy="231148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AB766C-A736-4B50-BB6E-44A56E2184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9754" y="3652408"/>
              <a:ext cx="4124494" cy="2311488"/>
            </a:xfrm>
            <a:prstGeom prst="roundRect">
              <a:avLst>
                <a:gd name="adj" fmla="val 7955"/>
              </a:avLst>
            </a:prstGeom>
          </p:spPr>
        </p:pic>
        <p:sp>
          <p:nvSpPr>
            <p:cNvPr id="16" name="Subtitle 2 2">
              <a:extLst>
                <a:ext uri="{FF2B5EF4-FFF2-40B4-BE49-F238E27FC236}">
                  <a16:creationId xmlns:a16="http://schemas.microsoft.com/office/drawing/2014/main" id="{C001F52E-B181-4CE8-9BAB-90E879F119C6}"/>
                </a:ext>
              </a:extLst>
            </p:cNvPr>
            <p:cNvSpPr txBox="1">
              <a:spLocks/>
            </p:cNvSpPr>
            <p:nvPr/>
          </p:nvSpPr>
          <p:spPr>
            <a:xfrm>
              <a:off x="2843808" y="5805264"/>
              <a:ext cx="1593138" cy="1046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300" i="1" dirty="0">
                  <a:solidFill>
                    <a:schemeClr val="bg1">
                      <a:lumMod val="50000"/>
                    </a:schemeClr>
                  </a:solidFill>
                  <a:latin typeface="LM Roman 10" pitchFamily="50" charset="0"/>
                </a:rPr>
                <a:t>https://cs.m.wikipedia.org/wiki/Soubor:Prague_charles_bridge_morning.jpg</a:t>
              </a:r>
            </a:p>
          </p:txBody>
        </p:sp>
      </p:grpSp>
      <p:sp>
        <p:nvSpPr>
          <p:cNvPr id="12" name="Subtitle 2 1">
            <a:extLst>
              <a:ext uri="{FF2B5EF4-FFF2-40B4-BE49-F238E27FC236}">
                <a16:creationId xmlns:a16="http://schemas.microsoft.com/office/drawing/2014/main" id="{78CBCF93-7993-45A4-8323-981D00DD9969}"/>
              </a:ext>
            </a:extLst>
          </p:cNvPr>
          <p:cNvSpPr txBox="1">
            <a:spLocks/>
          </p:cNvSpPr>
          <p:nvPr/>
        </p:nvSpPr>
        <p:spPr>
          <a:xfrm>
            <a:off x="809582" y="3003062"/>
            <a:ext cx="7524836" cy="430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Based on work done in collaboration with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 </a:t>
            </a:r>
            <a:r>
              <a:rPr lang="en-US" sz="1600" dirty="0">
                <a:solidFill>
                  <a:srgbClr val="3D487B"/>
                </a:solidFill>
                <a:latin typeface="LM Roman Demi 10" panose="00000700000000000000" pitchFamily="50" charset="0"/>
              </a:rPr>
              <a:t>Andreas Ekstedt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 and </a:t>
            </a:r>
            <a:r>
              <a:rPr lang="en-US" sz="1600" dirty="0">
                <a:solidFill>
                  <a:srgbClr val="3D487B"/>
                </a:solidFill>
                <a:latin typeface="LM Roman Demi 10" panose="00000700000000000000" pitchFamily="50" charset="0"/>
              </a:rPr>
              <a:t>Michal Malinský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M Roman 10" pitchFamily="50" charset="0"/>
              </a:rPr>
              <a:t> </a:t>
            </a: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36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Scalars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10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5E74F5-C180-4158-87BA-C4121C23B16A}"/>
              </a:ext>
            </a:extLst>
          </p:cNvPr>
          <p:cNvSpPr txBox="1"/>
          <p:nvPr/>
        </p:nvSpPr>
        <p:spPr>
          <a:xfrm>
            <a:off x="676633" y="8265692"/>
            <a:ext cx="5472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LM Roman Demi 10" pitchFamily="50" charset="0"/>
              </a:rPr>
              <a:t>Low energy phenomenology is controlled by these scalars only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B58A7F-E245-4752-AE0C-7093134948D5}"/>
              </a:ext>
            </a:extLst>
          </p:cNvPr>
          <p:cNvGrpSpPr/>
          <p:nvPr/>
        </p:nvGrpSpPr>
        <p:grpSpPr>
          <a:xfrm>
            <a:off x="685136" y="2029202"/>
            <a:ext cx="8279352" cy="3716518"/>
            <a:chOff x="685136" y="1772816"/>
            <a:chExt cx="8279352" cy="3716518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EE4336C-CC25-4420-8E12-CE57D360BA05}"/>
                </a:ext>
              </a:extLst>
            </p:cNvPr>
            <p:cNvGrpSpPr/>
            <p:nvPr/>
          </p:nvGrpSpPr>
          <p:grpSpPr>
            <a:xfrm>
              <a:off x="685136" y="2219591"/>
              <a:ext cx="648072" cy="884459"/>
              <a:chOff x="971600" y="2722674"/>
              <a:chExt cx="648072" cy="884459"/>
            </a:xfrm>
          </p:grpSpPr>
          <p:sp>
            <p:nvSpPr>
              <p:cNvPr id="58" name="Rounded Rectangle 64 1 2 1 3">
                <a:extLst>
                  <a:ext uri="{FF2B5EF4-FFF2-40B4-BE49-F238E27FC236}">
                    <a16:creationId xmlns:a16="http://schemas.microsoft.com/office/drawing/2014/main" id="{16EE8C7B-9742-4DEA-8A51-941E7994751A}"/>
                  </a:ext>
                </a:extLst>
              </p:cNvPr>
              <p:cNvSpPr/>
              <p:nvPr/>
            </p:nvSpPr>
            <p:spPr>
              <a:xfrm>
                <a:off x="971600" y="2722674"/>
                <a:ext cx="648072" cy="65084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i="1" dirty="0">
                    <a:latin typeface="LM Roman Demi 10" panose="00000700000000000000" pitchFamily="50" charset="0"/>
                  </a:rPr>
                  <a:t>S</a:t>
                </a:r>
              </a:p>
            </p:txBody>
          </p:sp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D1BD151D-C151-4731-A575-A3B4F397B34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2"/>
              <a:stretch>
                <a:fillRect/>
              </a:stretch>
            </p:blipFill>
            <p:spPr>
              <a:xfrm>
                <a:off x="991636" y="3429000"/>
                <a:ext cx="608000" cy="178133"/>
              </a:xfrm>
              <a:prstGeom prst="rect">
                <a:avLst/>
              </a:prstGeom>
            </p:spPr>
          </p:pic>
        </p:grpSp>
        <p:sp>
          <p:nvSpPr>
            <p:cNvPr id="91" name="Left Bracket 90">
              <a:extLst>
                <a:ext uri="{FF2B5EF4-FFF2-40B4-BE49-F238E27FC236}">
                  <a16:creationId xmlns:a16="http://schemas.microsoft.com/office/drawing/2014/main" id="{A8BFB009-5907-4BD2-810F-2BFCCD4190FA}"/>
                </a:ext>
              </a:extLst>
            </p:cNvPr>
            <p:cNvSpPr/>
            <p:nvPr/>
          </p:nvSpPr>
          <p:spPr>
            <a:xfrm rot="10800000">
              <a:off x="5948936" y="3601904"/>
              <a:ext cx="144016" cy="1887430"/>
            </a:xfrm>
            <a:prstGeom prst="leftBracket">
              <a:avLst>
                <a:gd name="adj" fmla="val 254003"/>
              </a:avLst>
            </a:prstGeom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988DEE6-1364-407A-802D-2CADC71F2465}"/>
                </a:ext>
              </a:extLst>
            </p:cNvPr>
            <p:cNvSpPr txBox="1"/>
            <p:nvPr/>
          </p:nvSpPr>
          <p:spPr>
            <a:xfrm>
              <a:off x="6137075" y="4145079"/>
              <a:ext cx="270080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4">
                      <a:lumMod val="75000"/>
                    </a:schemeClr>
                  </a:solidFill>
                  <a:latin typeface="LM Roman Demi 10" pitchFamily="50" charset="0"/>
                </a:rPr>
                <a:t>SM Higgs</a:t>
              </a:r>
              <a:endParaRPr lang="en-US" sz="1600" b="1" dirty="0">
                <a:latin typeface="LM Roman Demi 10" pitchFamily="50" charset="0"/>
              </a:endParaRPr>
            </a:p>
            <a:p>
              <a:pPr algn="ctr"/>
              <a:r>
                <a:rPr lang="en-US" sz="1400" b="1" dirty="0">
                  <a:latin typeface="LM Roman Demi 10" pitchFamily="50" charset="0"/>
                </a:rPr>
                <a:t>Linear combinations of all these doublets (requires fine-</a:t>
              </a:r>
              <a:r>
                <a:rPr lang="en-US" sz="1400" b="1" dirty="0" err="1">
                  <a:latin typeface="LM Roman Demi 10" pitchFamily="50" charset="0"/>
                </a:rPr>
                <a:t>tunning</a:t>
              </a:r>
              <a:r>
                <a:rPr lang="en-US" sz="1400" b="1" dirty="0">
                  <a:latin typeface="LM Roman Demi 10" pitchFamily="50" charset="0"/>
                </a:rPr>
                <a:t>)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06BD0686-620C-4BCA-B9A2-0ED64917B164}"/>
                </a:ext>
              </a:extLst>
            </p:cNvPr>
            <p:cNvGrpSpPr/>
            <p:nvPr/>
          </p:nvGrpSpPr>
          <p:grpSpPr>
            <a:xfrm>
              <a:off x="1853479" y="2060160"/>
              <a:ext cx="3181715" cy="1173591"/>
              <a:chOff x="2086562" y="2491483"/>
              <a:chExt cx="3181715" cy="1173591"/>
            </a:xfrm>
          </p:grpSpPr>
          <p:pic>
            <p:nvPicPr>
              <p:cNvPr id="98" name="Picture 97">
                <a:extLst>
                  <a:ext uri="{FF2B5EF4-FFF2-40B4-BE49-F238E27FC236}">
                    <a16:creationId xmlns:a16="http://schemas.microsoft.com/office/drawing/2014/main" id="{5F3EEEB5-D3C9-412D-900F-DD74128CEAE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/>
              <a:stretch>
                <a:fillRect/>
              </a:stretch>
            </p:blipFill>
            <p:spPr>
              <a:xfrm>
                <a:off x="2086562" y="2491483"/>
                <a:ext cx="3181715" cy="548571"/>
              </a:xfrm>
              <a:prstGeom prst="rect">
                <a:avLst/>
              </a:prstGeom>
            </p:spPr>
          </p:pic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BF94BF30-C885-4055-A0D0-D527278EA18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4"/>
              <a:stretch>
                <a:fillRect/>
              </a:stretch>
            </p:blipFill>
            <p:spPr>
              <a:xfrm>
                <a:off x="2086562" y="3068960"/>
                <a:ext cx="2503924" cy="596114"/>
              </a:xfrm>
              <a:prstGeom prst="rect">
                <a:avLst/>
              </a:prstGeom>
            </p:spPr>
          </p:pic>
        </p:grpSp>
        <p:sp>
          <p:nvSpPr>
            <p:cNvPr id="101" name="Left Bracket 100">
              <a:extLst>
                <a:ext uri="{FF2B5EF4-FFF2-40B4-BE49-F238E27FC236}">
                  <a16:creationId xmlns:a16="http://schemas.microsoft.com/office/drawing/2014/main" id="{18ABC005-3965-41C9-AC47-15233BB33280}"/>
                </a:ext>
              </a:extLst>
            </p:cNvPr>
            <p:cNvSpPr/>
            <p:nvPr/>
          </p:nvSpPr>
          <p:spPr>
            <a:xfrm rot="10800000">
              <a:off x="5940294" y="1867470"/>
              <a:ext cx="144016" cy="1530825"/>
            </a:xfrm>
            <a:prstGeom prst="leftBracket">
              <a:avLst>
                <a:gd name="adj" fmla="val 254003"/>
              </a:avLst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F039D06-3185-43B0-91C8-915C2BB89B6C}"/>
                </a:ext>
              </a:extLst>
            </p:cNvPr>
            <p:cNvSpPr txBox="1"/>
            <p:nvPr/>
          </p:nvSpPr>
          <p:spPr>
            <a:xfrm>
              <a:off x="6098042" y="1772816"/>
              <a:ext cx="279600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latin typeface="LM Roman Demi 10" pitchFamily="50" charset="0"/>
                </a:rPr>
                <a:t>SM scalar singlets</a:t>
              </a:r>
            </a:p>
            <a:p>
              <a:pPr algn="ctr"/>
              <a:r>
                <a:rPr lang="en-US" sz="1400" b="1" dirty="0">
                  <a:latin typeface="LM Roman Demi 10" pitchFamily="50" charset="0"/>
                </a:rPr>
                <a:t>They control which combinations of fermions are light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08F12CE5-62A9-49F9-B9B4-CB6CEC4400EA}"/>
                </a:ext>
              </a:extLst>
            </p:cNvPr>
            <p:cNvGrpSpPr/>
            <p:nvPr/>
          </p:nvGrpSpPr>
          <p:grpSpPr>
            <a:xfrm>
              <a:off x="6263680" y="2565097"/>
              <a:ext cx="2700808" cy="898993"/>
              <a:chOff x="6076582" y="3109104"/>
              <a:chExt cx="2700808" cy="898993"/>
            </a:xfrm>
          </p:grpSpPr>
          <p:pic>
            <p:nvPicPr>
              <p:cNvPr id="113" name="Picture 112">
                <a:extLst>
                  <a:ext uri="{FF2B5EF4-FFF2-40B4-BE49-F238E27FC236}">
                    <a16:creationId xmlns:a16="http://schemas.microsoft.com/office/drawing/2014/main" id="{8B6AC43C-AFB3-444C-BF18-37AD83B795F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5"/>
              <a:stretch>
                <a:fillRect/>
              </a:stretch>
            </p:blipFill>
            <p:spPr>
              <a:xfrm>
                <a:off x="7126273" y="3181427"/>
                <a:ext cx="707657" cy="140800"/>
              </a:xfrm>
              <a:prstGeom prst="rect">
                <a:avLst/>
              </a:prstGeom>
            </p:spPr>
          </p:pic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DF2E4CD9-9670-44B3-88A5-EF0949408E84}"/>
                  </a:ext>
                </a:extLst>
              </p:cNvPr>
              <p:cNvSpPr txBox="1"/>
              <p:nvPr/>
            </p:nvSpPr>
            <p:spPr>
              <a:xfrm>
                <a:off x="6076582" y="3361766"/>
                <a:ext cx="27008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LM Roman Demi 10" pitchFamily="50" charset="0"/>
                  </a:rPr>
                  <a:t>A combination of the 4 </a:t>
                </a:r>
                <a:r>
                  <a:rPr lang="en-US" sz="1200" b="1" i="1" dirty="0">
                    <a:latin typeface="LM Roman Demi 10" pitchFamily="50" charset="0"/>
                  </a:rPr>
                  <a:t>Q</a:t>
                </a:r>
                <a:r>
                  <a:rPr lang="en-US" sz="1200" b="1" dirty="0">
                    <a:latin typeface="LM Roman Demi 10" pitchFamily="50" charset="0"/>
                  </a:rPr>
                  <a:t>’s pairs with </a:t>
                </a:r>
                <a:r>
                  <a:rPr lang="en-US" sz="1200" b="1" i="1" dirty="0">
                    <a:latin typeface="LM Roman Demi 10" pitchFamily="50" charset="0"/>
                  </a:rPr>
                  <a:t>Q</a:t>
                </a:r>
                <a:r>
                  <a:rPr lang="en-US" sz="1200" b="1" i="1" baseline="30000" dirty="0">
                    <a:latin typeface="LM Roman Demi 10" pitchFamily="50" charset="0"/>
                  </a:rPr>
                  <a:t>c</a:t>
                </a:r>
                <a:r>
                  <a:rPr lang="en-US" sz="1200" b="1" dirty="0">
                    <a:latin typeface="LM Roman Demi 10" pitchFamily="50" charset="0"/>
                  </a:rPr>
                  <a:t> and is </a:t>
                </a:r>
                <a:r>
                  <a:rPr lang="en-US" sz="1200" b="1" dirty="0" err="1">
                    <a:latin typeface="LM Roman Demi 10" pitchFamily="50" charset="0"/>
                  </a:rPr>
                  <a:t>superheavy</a:t>
                </a:r>
                <a:r>
                  <a:rPr lang="en-US" sz="1200" b="1" dirty="0">
                    <a:latin typeface="LM Roman Demi 10" pitchFamily="50" charset="0"/>
                  </a:rPr>
                  <a:t>. This combination is controlled by </a:t>
                </a:r>
                <a:r>
                  <a:rPr lang="en-US" sz="1200" b="1" i="1" dirty="0">
                    <a:latin typeface="LM Roman Demi 10" pitchFamily="50" charset="0"/>
                  </a:rPr>
                  <a:t>S</a:t>
                </a:r>
                <a:r>
                  <a:rPr lang="en-US" sz="1200" b="1" dirty="0">
                    <a:latin typeface="LM Roman Demi 10" pitchFamily="50" charset="0"/>
                  </a:rPr>
                  <a:t>’s.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B51A24BF-898B-4CFF-81C4-93E4A0DEF05A}"/>
                  </a:ext>
                </a:extLst>
              </p:cNvPr>
              <p:cNvSpPr txBox="1"/>
              <p:nvPr/>
            </p:nvSpPr>
            <p:spPr>
              <a:xfrm>
                <a:off x="6425316" y="3109104"/>
                <a:ext cx="6752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LM Roman Demi 10" pitchFamily="50" charset="0"/>
                  </a:rPr>
                  <a:t>E.g.:</a:t>
                </a: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17CD9E9-AA0A-4BE6-B214-9B1982508AB9}"/>
              </a:ext>
            </a:extLst>
          </p:cNvPr>
          <p:cNvGrpSpPr/>
          <p:nvPr/>
        </p:nvGrpSpPr>
        <p:grpSpPr>
          <a:xfrm>
            <a:off x="671815" y="3894495"/>
            <a:ext cx="4376788" cy="899621"/>
            <a:chOff x="870056" y="3853027"/>
            <a:chExt cx="4376788" cy="8996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27BCF3B-6D47-497D-A28E-16DDB29D56EE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2051720" y="3861048"/>
              <a:ext cx="3195124" cy="610743"/>
            </a:xfrm>
            <a:prstGeom prst="rect">
              <a:avLst/>
            </a:prstGeom>
          </p:spPr>
        </p:pic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DE3315A-7537-4064-8670-8032144E6BF8}"/>
                </a:ext>
              </a:extLst>
            </p:cNvPr>
            <p:cNvGrpSpPr/>
            <p:nvPr/>
          </p:nvGrpSpPr>
          <p:grpSpPr>
            <a:xfrm>
              <a:off x="870056" y="3853027"/>
              <a:ext cx="810667" cy="899621"/>
              <a:chOff x="1106326" y="3823598"/>
              <a:chExt cx="810667" cy="899621"/>
            </a:xfrm>
          </p:grpSpPr>
          <p:sp>
            <p:nvSpPr>
              <p:cNvPr id="10" name="Rounded Rectangle 64 1 2 1 1">
                <a:extLst>
                  <a:ext uri="{FF2B5EF4-FFF2-40B4-BE49-F238E27FC236}">
                    <a16:creationId xmlns:a16="http://schemas.microsoft.com/office/drawing/2014/main" id="{9C17F267-E6A9-443F-B42B-DA29F6F93AE3}"/>
                  </a:ext>
                </a:extLst>
              </p:cNvPr>
              <p:cNvSpPr/>
              <p:nvPr/>
            </p:nvSpPr>
            <p:spPr>
              <a:xfrm>
                <a:off x="1187624" y="3823598"/>
                <a:ext cx="648072" cy="65084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i="1" dirty="0">
                    <a:latin typeface="LM Roman Demi 10" panose="00000700000000000000" pitchFamily="50" charset="0"/>
                  </a:rPr>
                  <a:t>H</a:t>
                </a:r>
              </a:p>
            </p:txBody>
          </p:sp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61DC7357-CF37-48FE-9F0C-20423D34F20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7"/>
              <a:stretch>
                <a:fillRect/>
              </a:stretch>
            </p:blipFill>
            <p:spPr>
              <a:xfrm>
                <a:off x="1106326" y="4545086"/>
                <a:ext cx="810667" cy="178133"/>
              </a:xfrm>
              <a:prstGeom prst="rect">
                <a:avLst/>
              </a:prstGeom>
            </p:spPr>
          </p:pic>
        </p:grp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807A0FE-3B60-4DBC-BD60-B8270291862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946565" y="4872526"/>
            <a:ext cx="3290209" cy="593676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08982488-0ADA-493B-9E42-A3C4E0365F7D}"/>
              </a:ext>
            </a:extLst>
          </p:cNvPr>
          <p:cNvGrpSpPr/>
          <p:nvPr/>
        </p:nvGrpSpPr>
        <p:grpSpPr>
          <a:xfrm>
            <a:off x="613128" y="4949930"/>
            <a:ext cx="968534" cy="927342"/>
            <a:chOff x="811369" y="4908462"/>
            <a:chExt cx="968534" cy="927342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F9DCE70F-0902-44AB-9E2C-419D9413C049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/>
            <a:stretch>
              <a:fillRect/>
            </a:stretch>
          </p:blipFill>
          <p:spPr>
            <a:xfrm>
              <a:off x="811369" y="5657671"/>
              <a:ext cx="968534" cy="178133"/>
            </a:xfrm>
            <a:prstGeom prst="rect">
              <a:avLst/>
            </a:prstGeom>
          </p:spPr>
        </p:pic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0308680E-BF50-4557-93DA-9EDABEE35054}"/>
                </a:ext>
              </a:extLst>
            </p:cNvPr>
            <p:cNvGrpSpPr/>
            <p:nvPr/>
          </p:nvGrpSpPr>
          <p:grpSpPr>
            <a:xfrm>
              <a:off x="951355" y="4908462"/>
              <a:ext cx="648072" cy="650840"/>
              <a:chOff x="951355" y="4908462"/>
              <a:chExt cx="648072" cy="650840"/>
            </a:xfrm>
          </p:grpSpPr>
          <p:sp>
            <p:nvSpPr>
              <p:cNvPr id="54" name="Rounded Rectangle 64 1 2 1 2">
                <a:extLst>
                  <a:ext uri="{FF2B5EF4-FFF2-40B4-BE49-F238E27FC236}">
                    <a16:creationId xmlns:a16="http://schemas.microsoft.com/office/drawing/2014/main" id="{9F93EE02-DEC4-4C9D-A353-D803D4FB8E48}"/>
                  </a:ext>
                </a:extLst>
              </p:cNvPr>
              <p:cNvSpPr/>
              <p:nvPr/>
            </p:nvSpPr>
            <p:spPr>
              <a:xfrm>
                <a:off x="951355" y="4908462"/>
                <a:ext cx="648072" cy="65084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100" dirty="0">
                  <a:latin typeface="LM Roman Demi 10" panose="00000700000000000000" pitchFamily="50" charset="0"/>
                </a:endParaRPr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ED3962E9-F917-47BF-8577-D71ABEC2429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20"/>
              <a:stretch>
                <a:fillRect/>
              </a:stretch>
            </p:blipFill>
            <p:spPr>
              <a:xfrm>
                <a:off x="1168724" y="5135157"/>
                <a:ext cx="213333" cy="203581"/>
              </a:xfrm>
              <a:prstGeom prst="rect">
                <a:avLst/>
              </a:prstGeom>
            </p:spPr>
          </p:pic>
        </p:grpSp>
      </p:grpSp>
      <p:sp>
        <p:nvSpPr>
          <p:cNvPr id="19" name="Rounded Rectangle 64">
            <a:extLst>
              <a:ext uri="{FF2B5EF4-FFF2-40B4-BE49-F238E27FC236}">
                <a16:creationId xmlns:a16="http://schemas.microsoft.com/office/drawing/2014/main" id="{16E02856-45B5-496F-921E-07E654D3E6D2}"/>
              </a:ext>
            </a:extLst>
          </p:cNvPr>
          <p:cNvSpPr/>
          <p:nvPr/>
        </p:nvSpPr>
        <p:spPr>
          <a:xfrm>
            <a:off x="1763688" y="1259716"/>
            <a:ext cx="5400600" cy="386769"/>
          </a:xfrm>
          <a:prstGeom prst="roundRect">
            <a:avLst>
              <a:gd name="adj" fmla="val 13949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LM Roman Demi 10" pitchFamily="50" charset="0"/>
              </a:rPr>
              <a:t>Low energy phenomenology is controlled by these scalars only</a:t>
            </a:r>
          </a:p>
        </p:txBody>
      </p:sp>
    </p:spTree>
    <p:extLst>
      <p:ext uri="{BB962C8B-B14F-4D97-AF65-F5344CB8AC3E}">
        <p14:creationId xmlns:p14="http://schemas.microsoft.com/office/powerpoint/2010/main" val="1957358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Predicting the SM flavor structure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11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ECC300-FD1E-4371-9525-C2BDCF5CB1A1}"/>
              </a:ext>
            </a:extLst>
          </p:cNvPr>
          <p:cNvSpPr txBox="1"/>
          <p:nvPr/>
        </p:nvSpPr>
        <p:spPr>
          <a:xfrm>
            <a:off x="2815309" y="6121409"/>
            <a:ext cx="30243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err="1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i</a:t>
            </a:r>
            <a:r>
              <a:rPr lang="en-US" sz="1300" b="1" dirty="0" err="1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,</a:t>
            </a:r>
            <a:r>
              <a:rPr lang="en-US" sz="1300" b="1" i="1" dirty="0" err="1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j</a:t>
            </a:r>
            <a:r>
              <a:rPr lang="en-US" sz="1300" b="1" i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=1,2,3,4</a:t>
            </a:r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 are </a:t>
            </a:r>
            <a:r>
              <a:rPr lang="en-US" sz="1300" b="1" i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SU(4)</a:t>
            </a:r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 ‘flavor’ indices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023712-367C-47F2-9FDA-925ABCCEFE3E}"/>
              </a:ext>
            </a:extLst>
          </p:cNvPr>
          <p:cNvGrpSpPr/>
          <p:nvPr/>
        </p:nvGrpSpPr>
        <p:grpSpPr>
          <a:xfrm>
            <a:off x="591841" y="3429000"/>
            <a:ext cx="8496944" cy="1352285"/>
            <a:chOff x="611560" y="1804897"/>
            <a:chExt cx="8496944" cy="1352285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AC1FB32-9EE2-4D70-8E94-A76A2552FAB0}"/>
                </a:ext>
              </a:extLst>
            </p:cNvPr>
            <p:cNvSpPr/>
            <p:nvPr/>
          </p:nvSpPr>
          <p:spPr>
            <a:xfrm>
              <a:off x="611560" y="2084268"/>
              <a:ext cx="6845052" cy="1072914"/>
            </a:xfrm>
            <a:prstGeom prst="roundRect">
              <a:avLst>
                <a:gd name="adj" fmla="val 1689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13" name="Rounded Rectangle 64 1 2 1 3 1 1">
              <a:extLst>
                <a:ext uri="{FF2B5EF4-FFF2-40B4-BE49-F238E27FC236}">
                  <a16:creationId xmlns:a16="http://schemas.microsoft.com/office/drawing/2014/main" id="{0A3440AB-D976-4ADA-B040-F484D849614E}"/>
                </a:ext>
              </a:extLst>
            </p:cNvPr>
            <p:cNvSpPr/>
            <p:nvPr/>
          </p:nvSpPr>
          <p:spPr>
            <a:xfrm>
              <a:off x="7132576" y="1804897"/>
              <a:ext cx="648072" cy="65084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i="1" dirty="0">
                  <a:latin typeface="LM Roman Demi 10" panose="00000700000000000000" pitchFamily="50" charset="0"/>
                </a:rPr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2A6F92-1BDB-40F1-A30B-3DF68C45C7B8}"/>
                </a:ext>
              </a:extLst>
            </p:cNvPr>
            <p:cNvSpPr txBox="1"/>
            <p:nvPr/>
          </p:nvSpPr>
          <p:spPr>
            <a:xfrm>
              <a:off x="7380312" y="2418769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LM Roman Demi 10" pitchFamily="50" charset="0"/>
                </a:rPr>
                <a:t>Integrates out heavy fermion, leaving </a:t>
              </a:r>
            </a:p>
            <a:p>
              <a:pPr algn="ctr"/>
              <a:r>
                <a:rPr lang="en-US" sz="1200" b="1" dirty="0">
                  <a:solidFill>
                    <a:schemeClr val="accent6">
                      <a:lumMod val="75000"/>
                    </a:schemeClr>
                  </a:solidFill>
                  <a:latin typeface="LM Roman Demi 10" pitchFamily="50" charset="0"/>
                </a:rPr>
                <a:t>only 3 SM families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9D0D1F4-D674-4222-A298-EF8D58D32E0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3972" y="3785624"/>
            <a:ext cx="6696340" cy="93232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7107FE6-526E-4D56-8049-BD7D47CD16B8}"/>
              </a:ext>
            </a:extLst>
          </p:cNvPr>
          <p:cNvGrpSpPr/>
          <p:nvPr/>
        </p:nvGrpSpPr>
        <p:grpSpPr>
          <a:xfrm>
            <a:off x="591841" y="4900270"/>
            <a:ext cx="7193185" cy="1456734"/>
            <a:chOff x="611560" y="3225367"/>
            <a:chExt cx="7193185" cy="145673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B698EE4-6832-4202-B498-133AE04C340F}"/>
                </a:ext>
              </a:extLst>
            </p:cNvPr>
            <p:cNvSpPr/>
            <p:nvPr/>
          </p:nvSpPr>
          <p:spPr>
            <a:xfrm>
              <a:off x="611560" y="3225367"/>
              <a:ext cx="7193185" cy="1121799"/>
            </a:xfrm>
            <a:prstGeom prst="roundRect">
              <a:avLst>
                <a:gd name="adj" fmla="val 16893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1" name="Rounded Rectangle 64 1 2 1 1">
              <a:extLst>
                <a:ext uri="{FF2B5EF4-FFF2-40B4-BE49-F238E27FC236}">
                  <a16:creationId xmlns:a16="http://schemas.microsoft.com/office/drawing/2014/main" id="{65268A25-2EEC-430B-9BEE-8C12DBA4F17D}"/>
                </a:ext>
              </a:extLst>
            </p:cNvPr>
            <p:cNvSpPr/>
            <p:nvPr/>
          </p:nvSpPr>
          <p:spPr>
            <a:xfrm>
              <a:off x="6119664" y="4007080"/>
              <a:ext cx="648072" cy="65084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i="1" dirty="0">
                  <a:latin typeface="LM Roman Demi 10" panose="00000700000000000000" pitchFamily="50" charset="0"/>
                </a:rPr>
                <a:t>H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B609481-FA19-483A-979D-28BDE787979C}"/>
                </a:ext>
              </a:extLst>
            </p:cNvPr>
            <p:cNvGrpSpPr/>
            <p:nvPr/>
          </p:nvGrpSpPr>
          <p:grpSpPr>
            <a:xfrm>
              <a:off x="6854418" y="4031261"/>
              <a:ext cx="648072" cy="650840"/>
              <a:chOff x="679538" y="5234518"/>
              <a:chExt cx="648072" cy="650840"/>
            </a:xfrm>
          </p:grpSpPr>
          <p:sp>
            <p:nvSpPr>
              <p:cNvPr id="35" name="Rounded Rectangle 64 1 2 1 2">
                <a:extLst>
                  <a:ext uri="{FF2B5EF4-FFF2-40B4-BE49-F238E27FC236}">
                    <a16:creationId xmlns:a16="http://schemas.microsoft.com/office/drawing/2014/main" id="{A4EBE98E-F3F3-4C82-B51F-F93FFE51350D}"/>
                  </a:ext>
                </a:extLst>
              </p:cNvPr>
              <p:cNvSpPr/>
              <p:nvPr/>
            </p:nvSpPr>
            <p:spPr>
              <a:xfrm>
                <a:off x="679538" y="5234518"/>
                <a:ext cx="648072" cy="65084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100" dirty="0">
                  <a:latin typeface="LM Roman Demi 10" panose="00000700000000000000" pitchFamily="50" charset="0"/>
                </a:endParaRP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5B54A48-7BA2-4629-92E6-DA4F37514ED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8"/>
              <a:stretch>
                <a:fillRect/>
              </a:stretch>
            </p:blipFill>
            <p:spPr>
              <a:xfrm>
                <a:off x="908680" y="5437666"/>
                <a:ext cx="213333" cy="203581"/>
              </a:xfrm>
              <a:prstGeom prst="rect">
                <a:avLst/>
              </a:prstGeom>
            </p:spPr>
          </p:pic>
        </p:grpSp>
      </p:grpSp>
      <p:pic>
        <p:nvPicPr>
          <p:cNvPr id="76" name="Picture 75">
            <a:extLst>
              <a:ext uri="{FF2B5EF4-FFF2-40B4-BE49-F238E27FC236}">
                <a16:creationId xmlns:a16="http://schemas.microsoft.com/office/drawing/2014/main" id="{88994955-CB23-42C4-AFEF-3F23B4A225F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46896" y="4938337"/>
            <a:ext cx="7064440" cy="1026045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2D8844F0-F64C-42A4-B9A3-5D111FECCF52}"/>
              </a:ext>
            </a:extLst>
          </p:cNvPr>
          <p:cNvGrpSpPr/>
          <p:nvPr/>
        </p:nvGrpSpPr>
        <p:grpSpPr>
          <a:xfrm>
            <a:off x="900868" y="1205660"/>
            <a:ext cx="7342264" cy="1203418"/>
            <a:chOff x="117004" y="7699836"/>
            <a:chExt cx="9144000" cy="1498729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C00971A-29C7-46FA-A1FE-3044246F56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26451" b="30117"/>
            <a:stretch/>
          </p:blipFill>
          <p:spPr>
            <a:xfrm>
              <a:off x="117004" y="7699836"/>
              <a:ext cx="9144000" cy="1498729"/>
            </a:xfrm>
            <a:prstGeom prst="roundRect">
              <a:avLst/>
            </a:prstGeom>
          </p:spPr>
        </p:pic>
        <p:sp>
          <p:nvSpPr>
            <p:cNvPr id="46" name="Rounded Rectangle 64 1 2 1 3 2">
              <a:extLst>
                <a:ext uri="{FF2B5EF4-FFF2-40B4-BE49-F238E27FC236}">
                  <a16:creationId xmlns:a16="http://schemas.microsoft.com/office/drawing/2014/main" id="{03E08D6C-6A46-467C-86A6-E7C20A917885}"/>
                </a:ext>
              </a:extLst>
            </p:cNvPr>
            <p:cNvSpPr/>
            <p:nvPr/>
          </p:nvSpPr>
          <p:spPr>
            <a:xfrm>
              <a:off x="553128" y="8075419"/>
              <a:ext cx="1714616" cy="7006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  <a:latin typeface="LM Roman Demi 10" panose="00000700000000000000" pitchFamily="50" charset="0"/>
                </a:rPr>
                <a:t>SM</a:t>
              </a:r>
            </a:p>
          </p:txBody>
        </p:sp>
        <p:sp>
          <p:nvSpPr>
            <p:cNvPr id="47" name="Rounded Rectangle 64 1 2 1 3 3">
              <a:extLst>
                <a:ext uri="{FF2B5EF4-FFF2-40B4-BE49-F238E27FC236}">
                  <a16:creationId xmlns:a16="http://schemas.microsoft.com/office/drawing/2014/main" id="{758BA6D0-2E24-4437-9DFA-4392E46129B7}"/>
                </a:ext>
              </a:extLst>
            </p:cNvPr>
            <p:cNvSpPr/>
            <p:nvPr/>
          </p:nvSpPr>
          <p:spPr>
            <a:xfrm>
              <a:off x="6960997" y="8076494"/>
              <a:ext cx="1714616" cy="7006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  <a:latin typeface="LM Roman Demi 10" panose="00000700000000000000" pitchFamily="50" charset="0"/>
                </a:rPr>
                <a:t>SU(19)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AC31AD0F-91F8-4C7A-94EF-FEFD257503A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227896" y="2832550"/>
            <a:ext cx="2199162" cy="29500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AAB101-2D0E-4655-B222-ED3C79CBBEA7}"/>
              </a:ext>
            </a:extLst>
          </p:cNvPr>
          <p:cNvCxnSpPr/>
          <p:nvPr/>
        </p:nvCxnSpPr>
        <p:spPr>
          <a:xfrm flipH="1">
            <a:off x="5796136" y="2069866"/>
            <a:ext cx="1038563" cy="76268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CD487BB-3884-45AA-9425-08015DEAF1C2}"/>
              </a:ext>
            </a:extLst>
          </p:cNvPr>
          <p:cNvCxnSpPr>
            <a:cxnSpLocks/>
          </p:cNvCxnSpPr>
          <p:nvPr/>
        </p:nvCxnSpPr>
        <p:spPr>
          <a:xfrm>
            <a:off x="1868710" y="2069865"/>
            <a:ext cx="471042" cy="15926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64 1 2 1 3 1 2">
            <a:extLst>
              <a:ext uri="{FF2B5EF4-FFF2-40B4-BE49-F238E27FC236}">
                <a16:creationId xmlns:a16="http://schemas.microsoft.com/office/drawing/2014/main" id="{F0ECCA1A-B86E-494B-A933-64D6375084A7}"/>
              </a:ext>
            </a:extLst>
          </p:cNvPr>
          <p:cNvSpPr/>
          <p:nvPr/>
        </p:nvSpPr>
        <p:spPr>
          <a:xfrm>
            <a:off x="4003441" y="3254946"/>
            <a:ext cx="648072" cy="342987"/>
          </a:xfrm>
          <a:prstGeom prst="roundRect">
            <a:avLst>
              <a:gd name="adj" fmla="val 28052"/>
            </a:avLst>
          </a:prstGeom>
          <a:solidFill>
            <a:schemeClr val="tx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i="1" dirty="0">
                <a:latin typeface="LM Roman Demi 10" panose="00000700000000000000" pitchFamily="50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91214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12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ounded Rectangle 22 1">
            <a:extLst>
              <a:ext uri="{FF2B5EF4-FFF2-40B4-BE49-F238E27FC236}">
                <a16:creationId xmlns:a16="http://schemas.microsoft.com/office/drawing/2014/main" id="{5AA9C5EE-9A9F-4229-BFA6-E501D87D355E}"/>
              </a:ext>
            </a:extLst>
          </p:cNvPr>
          <p:cNvSpPr/>
          <p:nvPr/>
        </p:nvSpPr>
        <p:spPr>
          <a:xfrm>
            <a:off x="1443000" y="4349604"/>
            <a:ext cx="5853893" cy="520936"/>
          </a:xfrm>
          <a:prstGeom prst="roundRect">
            <a:avLst>
              <a:gd name="adj" fmla="val 13282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Can the SM masses and angles be reproduced? </a:t>
            </a:r>
            <a:r>
              <a:rPr lang="en-US" b="1" dirty="0">
                <a:latin typeface="LM Roman Demi 10" panose="00000700000000000000" pitchFamily="50" charset="0"/>
              </a:rPr>
              <a:t>Yes</a:t>
            </a:r>
          </a:p>
        </p:txBody>
      </p:sp>
      <p:sp>
        <p:nvSpPr>
          <p:cNvPr id="5" name="Rounded Rectangle 22 2">
            <a:extLst>
              <a:ext uri="{FF2B5EF4-FFF2-40B4-BE49-F238E27FC236}">
                <a16:creationId xmlns:a16="http://schemas.microsoft.com/office/drawing/2014/main" id="{DCC28237-1BD4-402C-AB43-A4BCFB6F69F6}"/>
              </a:ext>
            </a:extLst>
          </p:cNvPr>
          <p:cNvSpPr/>
          <p:nvPr/>
        </p:nvSpPr>
        <p:spPr>
          <a:xfrm>
            <a:off x="1451837" y="4970121"/>
            <a:ext cx="2850520" cy="828816"/>
          </a:xfrm>
          <a:prstGeom prst="roundRect">
            <a:avLst>
              <a:gd name="adj" fmla="val 13282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Predictions for</a:t>
            </a:r>
          </a:p>
          <a:p>
            <a:pPr algn="ctr"/>
            <a:r>
              <a:rPr lang="en-US" dirty="0">
                <a:latin typeface="LM Roman Demi 10" panose="00000700000000000000" pitchFamily="50" charset="0"/>
              </a:rPr>
              <a:t>SM parameters?</a:t>
            </a:r>
          </a:p>
        </p:txBody>
      </p:sp>
      <p:sp>
        <p:nvSpPr>
          <p:cNvPr id="8" name="Rounded Rectangle 22 3">
            <a:extLst>
              <a:ext uri="{FF2B5EF4-FFF2-40B4-BE49-F238E27FC236}">
                <a16:creationId xmlns:a16="http://schemas.microsoft.com/office/drawing/2014/main" id="{75731BA0-8A9F-4019-91BE-47167469F37A}"/>
              </a:ext>
            </a:extLst>
          </p:cNvPr>
          <p:cNvSpPr/>
          <p:nvPr/>
        </p:nvSpPr>
        <p:spPr>
          <a:xfrm>
            <a:off x="4448035" y="4976448"/>
            <a:ext cx="2850520" cy="828816"/>
          </a:xfrm>
          <a:prstGeom prst="roundRect">
            <a:avLst>
              <a:gd name="adj" fmla="val 13282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Not without looking at the scalar potential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BC3058-88C1-46BD-B752-4511FF20B1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65" b="89888" l="9662" r="89855">
                        <a14:foregroundMark x1="57971" y1="7865" x2="57971" y2="78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57613" y="5069684"/>
            <a:ext cx="778070" cy="6690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0E46B6-A82D-4B03-AECB-F781C3731F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430" b="91772" l="9605" r="90395">
                        <a14:foregroundMark x1="91525" y1="51266" x2="91525" y2="51266"/>
                        <a14:foregroundMark x1="54237" y1="89241" x2="54237" y2="89241"/>
                        <a14:foregroundMark x1="51977" y1="5063" x2="51977" y2="5063"/>
                        <a14:foregroundMark x1="53107" y1="91772" x2="53107" y2="9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4525" y="4277596"/>
            <a:ext cx="664247" cy="592944"/>
          </a:xfrm>
          <a:prstGeom prst="rect">
            <a:avLst/>
          </a:prstGeom>
        </p:spPr>
      </p:pic>
      <p:sp>
        <p:nvSpPr>
          <p:cNvPr id="38" name="Title 3">
            <a:extLst>
              <a:ext uri="{FF2B5EF4-FFF2-40B4-BE49-F238E27FC236}">
                <a16:creationId xmlns:a16="http://schemas.microsoft.com/office/drawing/2014/main" id="{C490F468-7BBD-4EFE-AEE2-235F23115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Predicting the SM flavor structure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7ED959C-5500-40E5-9542-37EC982E7AE2}"/>
              </a:ext>
            </a:extLst>
          </p:cNvPr>
          <p:cNvGrpSpPr/>
          <p:nvPr/>
        </p:nvGrpSpPr>
        <p:grpSpPr>
          <a:xfrm>
            <a:off x="591841" y="1164283"/>
            <a:ext cx="8496944" cy="1352285"/>
            <a:chOff x="611560" y="1804897"/>
            <a:chExt cx="8496944" cy="135228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161A6A00-D85F-426F-B505-C96236C98BA9}"/>
                </a:ext>
              </a:extLst>
            </p:cNvPr>
            <p:cNvSpPr/>
            <p:nvPr/>
          </p:nvSpPr>
          <p:spPr>
            <a:xfrm>
              <a:off x="611560" y="2084268"/>
              <a:ext cx="6845052" cy="1072914"/>
            </a:xfrm>
            <a:prstGeom prst="roundRect">
              <a:avLst>
                <a:gd name="adj" fmla="val 1689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47" name="Rounded Rectangle 64 1 2 1 3 1 1">
              <a:extLst>
                <a:ext uri="{FF2B5EF4-FFF2-40B4-BE49-F238E27FC236}">
                  <a16:creationId xmlns:a16="http://schemas.microsoft.com/office/drawing/2014/main" id="{586D5BCA-80AC-49FE-BD4E-2473FE8F4AB2}"/>
                </a:ext>
              </a:extLst>
            </p:cNvPr>
            <p:cNvSpPr/>
            <p:nvPr/>
          </p:nvSpPr>
          <p:spPr>
            <a:xfrm>
              <a:off x="7132576" y="1804897"/>
              <a:ext cx="648072" cy="6508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i="1" dirty="0">
                  <a:latin typeface="LM Roman Demi 10" panose="00000700000000000000" pitchFamily="50" charset="0"/>
                </a:rPr>
                <a:t>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E4F8AA8-D91B-4EB2-BB44-8DCED6B8E061}"/>
                </a:ext>
              </a:extLst>
            </p:cNvPr>
            <p:cNvSpPr txBox="1"/>
            <p:nvPr/>
          </p:nvSpPr>
          <p:spPr>
            <a:xfrm>
              <a:off x="7380312" y="2418769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Integrates out heavy fermion, leaving </a:t>
              </a:r>
            </a:p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only 3 SM families</a:t>
              </a:r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84027BA6-346F-464B-9A3B-98962A1E1A1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83972" y="1520907"/>
            <a:ext cx="6696340" cy="932329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6FE964A6-7816-4D33-B283-9D405D46DAC6}"/>
              </a:ext>
            </a:extLst>
          </p:cNvPr>
          <p:cNvGrpSpPr/>
          <p:nvPr/>
        </p:nvGrpSpPr>
        <p:grpSpPr>
          <a:xfrm>
            <a:off x="591841" y="2635553"/>
            <a:ext cx="7193185" cy="1456734"/>
            <a:chOff x="611560" y="3225367"/>
            <a:chExt cx="7193185" cy="1456734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25EB7EA4-AFC4-4CBE-8B10-66408B06C8E7}"/>
                </a:ext>
              </a:extLst>
            </p:cNvPr>
            <p:cNvSpPr/>
            <p:nvPr/>
          </p:nvSpPr>
          <p:spPr>
            <a:xfrm>
              <a:off x="611560" y="3225367"/>
              <a:ext cx="7193185" cy="1121799"/>
            </a:xfrm>
            <a:prstGeom prst="roundRect">
              <a:avLst>
                <a:gd name="adj" fmla="val 1689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52" name="Rounded Rectangle 64 1 2 1 1">
              <a:extLst>
                <a:ext uri="{FF2B5EF4-FFF2-40B4-BE49-F238E27FC236}">
                  <a16:creationId xmlns:a16="http://schemas.microsoft.com/office/drawing/2014/main" id="{885F0A25-6A33-4E3E-9D7C-F139B05D918D}"/>
                </a:ext>
              </a:extLst>
            </p:cNvPr>
            <p:cNvSpPr/>
            <p:nvPr/>
          </p:nvSpPr>
          <p:spPr>
            <a:xfrm>
              <a:off x="6119664" y="4007080"/>
              <a:ext cx="648072" cy="6508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i="1" dirty="0">
                  <a:latin typeface="LM Roman Demi 10" panose="00000700000000000000" pitchFamily="50" charset="0"/>
                </a:rPr>
                <a:t>H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D31D62B-5E4F-4801-8DD1-3D1D3E6EA0F5}"/>
                </a:ext>
              </a:extLst>
            </p:cNvPr>
            <p:cNvGrpSpPr/>
            <p:nvPr/>
          </p:nvGrpSpPr>
          <p:grpSpPr>
            <a:xfrm>
              <a:off x="6854418" y="4031261"/>
              <a:ext cx="648072" cy="650840"/>
              <a:chOff x="679538" y="5234518"/>
              <a:chExt cx="648072" cy="650840"/>
            </a:xfrm>
          </p:grpSpPr>
          <p:sp>
            <p:nvSpPr>
              <p:cNvPr id="55" name="Rounded Rectangle 64 1 2 1 2">
                <a:extLst>
                  <a:ext uri="{FF2B5EF4-FFF2-40B4-BE49-F238E27FC236}">
                    <a16:creationId xmlns:a16="http://schemas.microsoft.com/office/drawing/2014/main" id="{34E3D523-446E-4D07-8489-38BFF2C7F326}"/>
                  </a:ext>
                </a:extLst>
              </p:cNvPr>
              <p:cNvSpPr/>
              <p:nvPr/>
            </p:nvSpPr>
            <p:spPr>
              <a:xfrm>
                <a:off x="679538" y="5234518"/>
                <a:ext cx="648072" cy="65084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100" dirty="0">
                  <a:latin typeface="LM Roman Demi 10" panose="00000700000000000000" pitchFamily="50" charset="0"/>
                </a:endParaRPr>
              </a:p>
            </p:txBody>
          </p:sp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104FDB50-4288-4B02-A7A5-62100E002C2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1"/>
              <a:stretch>
                <a:fillRect/>
              </a:stretch>
            </p:blipFill>
            <p:spPr>
              <a:xfrm>
                <a:off x="908680" y="5437666"/>
                <a:ext cx="213333" cy="203581"/>
              </a:xfrm>
              <a:prstGeom prst="rect">
                <a:avLst/>
              </a:prstGeom>
            </p:spPr>
          </p:pic>
        </p:grp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C25854E2-246D-4734-A058-5AFB0B5C854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46896" y="2673620"/>
            <a:ext cx="7064440" cy="102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70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13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ounded Rectangle 26 2">
            <a:extLst>
              <a:ext uri="{FF2B5EF4-FFF2-40B4-BE49-F238E27FC236}">
                <a16:creationId xmlns:a16="http://schemas.microsoft.com/office/drawing/2014/main" id="{A48E46A1-1960-4016-9C11-5C2D3F173696}"/>
              </a:ext>
            </a:extLst>
          </p:cNvPr>
          <p:cNvSpPr/>
          <p:nvPr/>
        </p:nvSpPr>
        <p:spPr>
          <a:xfrm>
            <a:off x="1434230" y="2107437"/>
            <a:ext cx="5845056" cy="835540"/>
          </a:xfrm>
          <a:prstGeom prst="roundRect">
            <a:avLst>
              <a:gd name="adj" fmla="val 1144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Same scalar which interacts with fermions</a:t>
            </a:r>
          </a:p>
          <a:p>
            <a:pPr algn="ctr"/>
            <a:r>
              <a:rPr lang="en-US" dirty="0">
                <a:latin typeface="LM Roman Demi 10" panose="00000700000000000000" pitchFamily="50" charset="0"/>
              </a:rPr>
              <a:t>has a direction which can do it!</a:t>
            </a:r>
          </a:p>
        </p:txBody>
      </p:sp>
      <p:sp>
        <p:nvSpPr>
          <p:cNvPr id="17" name="Rounded Rectangle 26 3 1">
            <a:extLst>
              <a:ext uri="{FF2B5EF4-FFF2-40B4-BE49-F238E27FC236}">
                <a16:creationId xmlns:a16="http://schemas.microsoft.com/office/drawing/2014/main" id="{3AB4C487-7AED-4721-B49D-A63905B2D469}"/>
              </a:ext>
            </a:extLst>
          </p:cNvPr>
          <p:cNvSpPr/>
          <p:nvPr/>
        </p:nvSpPr>
        <p:spPr>
          <a:xfrm>
            <a:off x="1434230" y="3088209"/>
            <a:ext cx="5845056" cy="718864"/>
          </a:xfrm>
          <a:prstGeom prst="roundRect">
            <a:avLst>
              <a:gd name="adj" fmla="val 1144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Potential: 1 mass + 3 quartic interactions. SM breaking VEV consistent with tadpole equations …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83BE86B-317C-4999-A877-0F446F2AF616}"/>
              </a:ext>
            </a:extLst>
          </p:cNvPr>
          <p:cNvGrpSpPr/>
          <p:nvPr/>
        </p:nvGrpSpPr>
        <p:grpSpPr>
          <a:xfrm>
            <a:off x="1434230" y="1459365"/>
            <a:ext cx="5845056" cy="520936"/>
            <a:chOff x="1434230" y="3183204"/>
            <a:chExt cx="5845056" cy="520936"/>
          </a:xfrm>
          <a:solidFill>
            <a:schemeClr val="accent4">
              <a:lumMod val="75000"/>
            </a:schemeClr>
          </a:solidFill>
        </p:grpSpPr>
        <p:sp>
          <p:nvSpPr>
            <p:cNvPr id="15" name="Rounded Rectangle 26 1">
              <a:extLst>
                <a:ext uri="{FF2B5EF4-FFF2-40B4-BE49-F238E27FC236}">
                  <a16:creationId xmlns:a16="http://schemas.microsoft.com/office/drawing/2014/main" id="{1D4BB252-59DF-4E22-9E03-BB72BEDBF8B4}"/>
                </a:ext>
              </a:extLst>
            </p:cNvPr>
            <p:cNvSpPr/>
            <p:nvPr/>
          </p:nvSpPr>
          <p:spPr>
            <a:xfrm>
              <a:off x="1434230" y="3183204"/>
              <a:ext cx="5845056" cy="520936"/>
            </a:xfrm>
            <a:prstGeom prst="roundRect">
              <a:avLst>
                <a:gd name="adj" fmla="val 114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182880" bIns="0" rtlCol="0" anchor="ctr"/>
            <a:lstStyle/>
            <a:p>
              <a:pPr algn="ctr"/>
              <a:r>
                <a:rPr lang="en-US" dirty="0">
                  <a:latin typeface="LM Roman Demi 10" panose="00000700000000000000" pitchFamily="50" charset="0"/>
                </a:rPr>
                <a:t>What about symmetry breaking:                      ?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3926EE4-AD03-4523-AF5D-FF9EECF3E852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5173404" y="3385345"/>
              <a:ext cx="1583543" cy="203581"/>
            </a:xfrm>
            <a:prstGeom prst="rect">
              <a:avLst/>
            </a:prstGeom>
            <a:noFill/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5885D8CF-24F7-4FEA-906D-D5051AB504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430" b="91772" l="9605" r="90395">
                        <a14:foregroundMark x1="91525" y1="51266" x2="91525" y2="51266"/>
                        <a14:foregroundMark x1="54237" y1="89241" x2="54237" y2="89241"/>
                        <a14:foregroundMark x1="51977" y1="5063" x2="51977" y2="5063"/>
                        <a14:foregroundMark x1="53107" y1="91772" x2="53107" y2="9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00392" y="2278025"/>
            <a:ext cx="664247" cy="59294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904099D-7E6E-4091-AEE0-A8569B4F94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69" b="91304" l="9827" r="91908">
                        <a14:foregroundMark x1="50867" y1="7453" x2="50867" y2="7453"/>
                        <a14:foregroundMark x1="91908" y1="40994" x2="91908" y2="40994"/>
                        <a14:foregroundMark x1="60116" y1="88199" x2="60116" y2="88199"/>
                        <a14:foregroundMark x1="53757" y1="91925" x2="53757" y2="91925"/>
                        <a14:foregroundMark x1="56069" y1="4969" x2="56069" y2="49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645" y="2238171"/>
            <a:ext cx="677426" cy="63043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B0A82DA-1C54-4F02-98D1-0B1A694E27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430" b="91772" l="9605" r="90395">
                        <a14:foregroundMark x1="91525" y1="51266" x2="91525" y2="51266"/>
                        <a14:foregroundMark x1="54237" y1="89241" x2="54237" y2="89241"/>
                        <a14:foregroundMark x1="51977" y1="5063" x2="51977" y2="5063"/>
                        <a14:foregroundMark x1="53107" y1="91772" x2="53107" y2="9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94824" y="3147376"/>
            <a:ext cx="664247" cy="592944"/>
          </a:xfrm>
          <a:prstGeom prst="rect">
            <a:avLst/>
          </a:prstGeom>
        </p:spPr>
      </p:pic>
      <p:sp>
        <p:nvSpPr>
          <p:cNvPr id="34" name="Rounded Rectangle 26 3 2">
            <a:extLst>
              <a:ext uri="{FF2B5EF4-FFF2-40B4-BE49-F238E27FC236}">
                <a16:creationId xmlns:a16="http://schemas.microsoft.com/office/drawing/2014/main" id="{391AE490-646D-4C05-AE89-FEAAA7D3D367}"/>
              </a:ext>
            </a:extLst>
          </p:cNvPr>
          <p:cNvSpPr/>
          <p:nvPr/>
        </p:nvSpPr>
        <p:spPr>
          <a:xfrm>
            <a:off x="1434230" y="3934272"/>
            <a:ext cx="5845056" cy="718864"/>
          </a:xfrm>
          <a:prstGeom prst="roundRect">
            <a:avLst>
              <a:gd name="adj" fmla="val 1144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 … but some masses are negative (?). Higher order terms and/or other scalars likely needed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892C368-CAA6-4EA5-9526-4242FAC087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556" b="88889" l="10000" r="90000">
                        <a14:foregroundMark x1="55000" y1="8642" x2="55000" y2="8642"/>
                        <a14:foregroundMark x1="52222" y1="88272" x2="52222" y2="88272"/>
                        <a14:foregroundMark x1="48889" y1="5556" x2="48889" y2="55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24328" y="4016727"/>
            <a:ext cx="677426" cy="609683"/>
          </a:xfrm>
          <a:prstGeom prst="rect">
            <a:avLst/>
          </a:prstGeom>
        </p:spPr>
      </p:pic>
      <p:sp>
        <p:nvSpPr>
          <p:cNvPr id="40" name="Rounded Rectangle 26 3 3">
            <a:extLst>
              <a:ext uri="{FF2B5EF4-FFF2-40B4-BE49-F238E27FC236}">
                <a16:creationId xmlns:a16="http://schemas.microsoft.com/office/drawing/2014/main" id="{CBE017F3-9C42-4889-9D96-994C38E469DA}"/>
              </a:ext>
            </a:extLst>
          </p:cNvPr>
          <p:cNvSpPr/>
          <p:nvPr/>
        </p:nvSpPr>
        <p:spPr>
          <a:xfrm>
            <a:off x="1434230" y="5228999"/>
            <a:ext cx="5845056" cy="718864"/>
          </a:xfrm>
          <a:prstGeom prst="roundRect">
            <a:avLst>
              <a:gd name="adj" fmla="val 11448"/>
            </a:avLst>
          </a:prstGeom>
          <a:solidFill>
            <a:srgbClr val="226F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Gauge anomaly present. Gauge only part of SU(19) or add more fermions (which decouple)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F793752-9A08-4870-A7BF-164393F1D8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865" b="89888" l="9662" r="89855">
                        <a14:foregroundMark x1="57971" y1="7865" x2="57971" y2="78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7912" y="5280215"/>
            <a:ext cx="778070" cy="669065"/>
          </a:xfrm>
          <a:prstGeom prst="rect">
            <a:avLst/>
          </a:prstGeom>
        </p:spPr>
      </p:pic>
      <p:sp>
        <p:nvSpPr>
          <p:cNvPr id="24" name="Title 3">
            <a:extLst>
              <a:ext uri="{FF2B5EF4-FFF2-40B4-BE49-F238E27FC236}">
                <a16:creationId xmlns:a16="http://schemas.microsoft.com/office/drawing/2014/main" id="{3CC5E348-2A65-4967-94D2-76B8CA29A507}"/>
              </a:ext>
            </a:extLst>
          </p:cNvPr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Other comments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1EBB976-4099-427A-8FD6-69A35038176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522499" y="7907337"/>
            <a:ext cx="6924800" cy="221257"/>
          </a:xfrm>
          <a:prstGeom prst="rect">
            <a:avLst/>
          </a:prstGeom>
        </p:spPr>
      </p:pic>
      <p:sp>
        <p:nvSpPr>
          <p:cNvPr id="19" name="Rounded Rectangle 64 1 2 1 3 1 1">
            <a:extLst>
              <a:ext uri="{FF2B5EF4-FFF2-40B4-BE49-F238E27FC236}">
                <a16:creationId xmlns:a16="http://schemas.microsoft.com/office/drawing/2014/main" id="{0ACACA4E-A08E-4858-A9A9-F4976AFFB41B}"/>
              </a:ext>
            </a:extLst>
          </p:cNvPr>
          <p:cNvSpPr/>
          <p:nvPr/>
        </p:nvSpPr>
        <p:spPr>
          <a:xfrm>
            <a:off x="683568" y="2271459"/>
            <a:ext cx="500928" cy="503068"/>
          </a:xfrm>
          <a:prstGeom prst="roundRect">
            <a:avLst>
              <a:gd name="adj" fmla="val 20422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I</a:t>
            </a:r>
          </a:p>
        </p:txBody>
      </p:sp>
      <p:sp>
        <p:nvSpPr>
          <p:cNvPr id="20" name="Rounded Rectangle 64 1 2 1 3 1 1">
            <a:extLst>
              <a:ext uri="{FF2B5EF4-FFF2-40B4-BE49-F238E27FC236}">
                <a16:creationId xmlns:a16="http://schemas.microsoft.com/office/drawing/2014/main" id="{20223E75-E1CD-4ACE-A82F-2861BE93FAD6}"/>
              </a:ext>
            </a:extLst>
          </p:cNvPr>
          <p:cNvSpPr/>
          <p:nvPr/>
        </p:nvSpPr>
        <p:spPr>
          <a:xfrm>
            <a:off x="683568" y="3192314"/>
            <a:ext cx="500928" cy="503068"/>
          </a:xfrm>
          <a:prstGeom prst="roundRect">
            <a:avLst>
              <a:gd name="adj" fmla="val 20422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II</a:t>
            </a:r>
          </a:p>
        </p:txBody>
      </p:sp>
      <p:sp>
        <p:nvSpPr>
          <p:cNvPr id="21" name="Rounded Rectangle 64 1 2 1 3 1 1">
            <a:extLst>
              <a:ext uri="{FF2B5EF4-FFF2-40B4-BE49-F238E27FC236}">
                <a16:creationId xmlns:a16="http://schemas.microsoft.com/office/drawing/2014/main" id="{E5891194-63D9-4AC2-BF27-A95E97CA0922}"/>
              </a:ext>
            </a:extLst>
          </p:cNvPr>
          <p:cNvSpPr/>
          <p:nvPr/>
        </p:nvSpPr>
        <p:spPr>
          <a:xfrm>
            <a:off x="683568" y="4016727"/>
            <a:ext cx="500928" cy="503068"/>
          </a:xfrm>
          <a:prstGeom prst="roundRect">
            <a:avLst>
              <a:gd name="adj" fmla="val 20422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III</a:t>
            </a:r>
          </a:p>
        </p:txBody>
      </p:sp>
      <p:sp>
        <p:nvSpPr>
          <p:cNvPr id="22" name="Rounded Rectangle 64 1 2 1 3 1 1">
            <a:extLst>
              <a:ext uri="{FF2B5EF4-FFF2-40B4-BE49-F238E27FC236}">
                <a16:creationId xmlns:a16="http://schemas.microsoft.com/office/drawing/2014/main" id="{893CD2F6-F9E3-4752-ACC2-FD7C26A1BF6F}"/>
              </a:ext>
            </a:extLst>
          </p:cNvPr>
          <p:cNvSpPr/>
          <p:nvPr/>
        </p:nvSpPr>
        <p:spPr>
          <a:xfrm>
            <a:off x="683568" y="5336897"/>
            <a:ext cx="500928" cy="503068"/>
          </a:xfrm>
          <a:prstGeom prst="roundRect">
            <a:avLst>
              <a:gd name="adj" fmla="val 20422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279417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BC3477-3DA7-4170-B238-E0A044D3CB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0" r="830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LM Roman Demi 10" panose="00000700000000000000" pitchFamily="50" charset="0"/>
              </a:rPr>
              <a:t>Summary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541785" y="5214651"/>
            <a:ext cx="406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  <a:buSzPct val="100000"/>
            </a:pPr>
            <a:r>
              <a:rPr lang="en-US" sz="3000" dirty="0">
                <a:solidFill>
                  <a:schemeClr val="bg1"/>
                </a:solidFill>
                <a:latin typeface="Freestyle Script" panose="030804020302050B0404" pitchFamily="66" charset="0"/>
              </a:rPr>
              <a:t>Thank you</a:t>
            </a:r>
          </a:p>
        </p:txBody>
      </p:sp>
      <p:sp>
        <p:nvSpPr>
          <p:cNvPr id="17" name="Rounded Rectangle 35">
            <a:hlinkClick r:id="" action="ppaction://noaction"/>
            <a:extLst>
              <a:ext uri="{FF2B5EF4-FFF2-40B4-BE49-F238E27FC236}">
                <a16:creationId xmlns:a16="http://schemas.microsoft.com/office/drawing/2014/main" id="{194EFDB1-D724-4B4C-AF6D-28E7E28F1C99}"/>
              </a:ext>
            </a:extLst>
          </p:cNvPr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17794AC-5A39-4879-A445-2B245A70E39F}"/>
              </a:ext>
            </a:extLst>
          </p:cNvPr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>
                <a:solidFill>
                  <a:schemeClr val="tx1"/>
                </a:solidFill>
              </a:rPr>
              <a:t>Renato Fonseca</a:t>
            </a:r>
          </a:p>
        </p:txBody>
      </p:sp>
      <p:sp>
        <p:nvSpPr>
          <p:cNvPr id="19" name="Slide Number Placeholder 5 1">
            <a:extLst>
              <a:ext uri="{FF2B5EF4-FFF2-40B4-BE49-F238E27FC236}">
                <a16:creationId xmlns:a16="http://schemas.microsoft.com/office/drawing/2014/main" id="{458256AC-71F2-4474-8AAC-F3EFCB4621A4}"/>
              </a:ext>
            </a:extLst>
          </p:cNvPr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>
                <a:solidFill>
                  <a:schemeClr val="bg1"/>
                </a:solidFill>
              </a:rPr>
              <a:t>14</a:t>
            </a:fld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20" name="Slide Number Placeholder 5 3">
            <a:extLst>
              <a:ext uri="{FF2B5EF4-FFF2-40B4-BE49-F238E27FC236}">
                <a16:creationId xmlns:a16="http://schemas.microsoft.com/office/drawing/2014/main" id="{2F20C411-EB2E-45E9-ACE1-09F2508F44DD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bg1"/>
                </a:solidFill>
              </a:rPr>
              <a:t>Automating group theory calculations and the problem of listing EFT operators</a:t>
            </a:r>
            <a:endParaRPr lang="pt-PT" sz="1000" i="1" dirty="0">
              <a:solidFill>
                <a:schemeClr val="bg1"/>
              </a:solidFill>
            </a:endParaRPr>
          </a:p>
        </p:txBody>
      </p:sp>
      <p:sp>
        <p:nvSpPr>
          <p:cNvPr id="9" name="Rounded Rectangle 26">
            <a:extLst>
              <a:ext uri="{FF2B5EF4-FFF2-40B4-BE49-F238E27FC236}">
                <a16:creationId xmlns:a16="http://schemas.microsoft.com/office/drawing/2014/main" id="{62F482ED-82FB-4A03-829E-CFD14667FBF5}"/>
              </a:ext>
            </a:extLst>
          </p:cNvPr>
          <p:cNvSpPr/>
          <p:nvPr/>
        </p:nvSpPr>
        <p:spPr>
          <a:xfrm>
            <a:off x="1653060" y="2067089"/>
            <a:ext cx="2825203" cy="828815"/>
          </a:xfrm>
          <a:prstGeom prst="roundRect">
            <a:avLst>
              <a:gd name="adj" fmla="val 11448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First realistic model of family unification</a:t>
            </a:r>
          </a:p>
        </p:txBody>
      </p:sp>
      <p:sp>
        <p:nvSpPr>
          <p:cNvPr id="10" name="Rounded Rectangle 26">
            <a:extLst>
              <a:ext uri="{FF2B5EF4-FFF2-40B4-BE49-F238E27FC236}">
                <a16:creationId xmlns:a16="http://schemas.microsoft.com/office/drawing/2014/main" id="{8057719F-931B-468D-8A23-2663AD132178}"/>
              </a:ext>
            </a:extLst>
          </p:cNvPr>
          <p:cNvSpPr/>
          <p:nvPr/>
        </p:nvSpPr>
        <p:spPr>
          <a:xfrm>
            <a:off x="1653060" y="3085185"/>
            <a:ext cx="5845056" cy="828815"/>
          </a:xfrm>
          <a:prstGeom prst="roundRect">
            <a:avLst>
              <a:gd name="adj" fmla="val 11448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Flavor = Fermion property? No. </a:t>
            </a:r>
          </a:p>
          <a:p>
            <a:pPr algn="ctr"/>
            <a:r>
              <a:rPr lang="en-US" dirty="0">
                <a:latin typeface="LM Roman Demi 10" panose="00000700000000000000" pitchFamily="50" charset="0"/>
              </a:rPr>
              <a:t>Flavor originates from the scalar sector</a:t>
            </a:r>
          </a:p>
        </p:txBody>
      </p:sp>
      <p:sp>
        <p:nvSpPr>
          <p:cNvPr id="11" name="Rounded Rectangle 26">
            <a:extLst>
              <a:ext uri="{FF2B5EF4-FFF2-40B4-BE49-F238E27FC236}">
                <a16:creationId xmlns:a16="http://schemas.microsoft.com/office/drawing/2014/main" id="{EB9D1CD9-4D20-46DB-8EF8-077FF53CCD8A}"/>
              </a:ext>
            </a:extLst>
          </p:cNvPr>
          <p:cNvSpPr/>
          <p:nvPr/>
        </p:nvSpPr>
        <p:spPr>
          <a:xfrm>
            <a:off x="4672996" y="2060848"/>
            <a:ext cx="2826782" cy="828815"/>
          </a:xfrm>
          <a:prstGeom prst="roundRect">
            <a:avLst>
              <a:gd name="adj" fmla="val 11448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All Yukawa interactions depend on </a:t>
            </a:r>
            <a:r>
              <a:rPr lang="en-US" b="1" dirty="0">
                <a:latin typeface="LM Roman Demi 10" panose="00000700000000000000" pitchFamily="50" charset="0"/>
              </a:rPr>
              <a:t>1 number</a:t>
            </a:r>
            <a:endParaRPr lang="en-US" dirty="0">
              <a:latin typeface="LM Roman Demi 10" panose="00000700000000000000" pitchFamily="50" charset="0"/>
            </a:endParaRPr>
          </a:p>
        </p:txBody>
      </p:sp>
      <p:sp>
        <p:nvSpPr>
          <p:cNvPr id="13" name="Rounded Rectangle 22">
            <a:extLst>
              <a:ext uri="{FF2B5EF4-FFF2-40B4-BE49-F238E27FC236}">
                <a16:creationId xmlns:a16="http://schemas.microsoft.com/office/drawing/2014/main" id="{C71B23A5-A696-4B6C-998A-D7A979BF37B1}"/>
              </a:ext>
            </a:extLst>
          </p:cNvPr>
          <p:cNvSpPr/>
          <p:nvPr/>
        </p:nvSpPr>
        <p:spPr>
          <a:xfrm>
            <a:off x="1644223" y="4103038"/>
            <a:ext cx="5853893" cy="836223"/>
          </a:xfrm>
          <a:prstGeom prst="roundRect">
            <a:avLst>
              <a:gd name="adj" fmla="val 13282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182880" bIns="0" rtlCol="0" anchor="ctr"/>
          <a:lstStyle/>
          <a:p>
            <a:pPr algn="ctr"/>
            <a:r>
              <a:rPr lang="en-US" dirty="0">
                <a:latin typeface="LM Roman Demi 10" panose="00000700000000000000" pitchFamily="50" charset="0"/>
              </a:rPr>
              <a:t>The various SM flavor parameters depend </a:t>
            </a:r>
          </a:p>
          <a:p>
            <a:pPr algn="ctr"/>
            <a:r>
              <a:rPr lang="en-US" dirty="0">
                <a:latin typeface="LM Roman Demi 10" panose="00000700000000000000" pitchFamily="50" charset="0"/>
              </a:rPr>
              <a:t>exclusively on ratios of VEVs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B9D22A-43A7-4314-9A50-E5D759842F03}"/>
              </a:ext>
            </a:extLst>
          </p:cNvPr>
          <p:cNvSpPr txBox="1"/>
          <p:nvPr/>
        </p:nvSpPr>
        <p:spPr>
          <a:xfrm>
            <a:off x="7092280" y="6048438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LM Roman Demi 10" pitchFamily="50" charset="0"/>
              </a:rPr>
              <a:t>Prague, 18/July/2020</a:t>
            </a:r>
          </a:p>
        </p:txBody>
      </p:sp>
    </p:spTree>
    <p:extLst>
      <p:ext uri="{BB962C8B-B14F-4D97-AF65-F5344CB8AC3E}">
        <p14:creationId xmlns:p14="http://schemas.microsoft.com/office/powerpoint/2010/main" val="1672130955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Grand Unification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2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9E377D4-CBE8-445B-A7EA-756F4F275A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3584757"/>
            <a:ext cx="4706667" cy="265255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0D1545B-C970-479A-9023-33E14B61C710}"/>
              </a:ext>
            </a:extLst>
          </p:cNvPr>
          <p:cNvGrpSpPr/>
          <p:nvPr/>
        </p:nvGrpSpPr>
        <p:grpSpPr>
          <a:xfrm>
            <a:off x="1835696" y="1118698"/>
            <a:ext cx="5758304" cy="2094278"/>
            <a:chOff x="1835696" y="916149"/>
            <a:chExt cx="5758304" cy="209427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C8CF9E5-CB25-4AF3-9114-3F3CC73C3086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2436754" y="2574383"/>
              <a:ext cx="4126476" cy="209676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C1A6665-C8AA-4392-965D-EDE8CCEEE8F6}"/>
                </a:ext>
              </a:extLst>
            </p:cNvPr>
            <p:cNvGrpSpPr/>
            <p:nvPr/>
          </p:nvGrpSpPr>
          <p:grpSpPr>
            <a:xfrm>
              <a:off x="2195736" y="1390316"/>
              <a:ext cx="4608512" cy="564303"/>
              <a:chOff x="2195736" y="1390316"/>
              <a:chExt cx="4608512" cy="564303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2E0FD04-1D4E-4A79-B0A5-B986F99407F6}"/>
                  </a:ext>
                </a:extLst>
              </p:cNvPr>
              <p:cNvSpPr txBox="1"/>
              <p:nvPr/>
            </p:nvSpPr>
            <p:spPr>
              <a:xfrm>
                <a:off x="2195736" y="1390316"/>
                <a:ext cx="4608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LM Roman Demi 10" pitchFamily="50" charset="0"/>
                  </a:rPr>
                  <a:t>The Standard Model (SM) is based on the group</a:t>
                </a:r>
                <a:endParaRPr lang="en-US" sz="1200" b="1" dirty="0">
                  <a:latin typeface="LM Roman Demi 10" pitchFamily="50" charset="0"/>
                </a:endParaRPr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FFDF0752-4260-41C8-9365-31BF8AE33EA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9"/>
              <a:stretch>
                <a:fillRect/>
              </a:stretch>
            </p:blipFill>
            <p:spPr>
              <a:xfrm>
                <a:off x="2803772" y="1751038"/>
                <a:ext cx="3536456" cy="203581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96D841-5F60-4BB6-94F0-CF8E252A3ED8}"/>
                </a:ext>
              </a:extLst>
            </p:cNvPr>
            <p:cNvSpPr txBox="1"/>
            <p:nvPr/>
          </p:nvSpPr>
          <p:spPr>
            <a:xfrm>
              <a:off x="2123728" y="2154342"/>
              <a:ext cx="48965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LM Roman Demi 10" pitchFamily="50" charset="0"/>
                </a:rPr>
                <a:t>Thus … there are 3 gauge couplings to be explained</a:t>
              </a:r>
              <a:endParaRPr lang="en-US" sz="1200" b="1" dirty="0">
                <a:latin typeface="LM Roman Demi 10" pitchFamily="50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3C11F7F-7C21-48CD-9AD5-F1054BE0DAC2}"/>
                </a:ext>
              </a:extLst>
            </p:cNvPr>
            <p:cNvCxnSpPr/>
            <p:nvPr/>
          </p:nvCxnSpPr>
          <p:spPr>
            <a:xfrm>
              <a:off x="3635896" y="2813530"/>
              <a:ext cx="216024" cy="0"/>
            </a:xfrm>
            <a:prstGeom prst="line">
              <a:avLst/>
            </a:prstGeom>
            <a:ln w="38100">
              <a:solidFill>
                <a:srgbClr val="0000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7E85B7C-B00C-433A-B30C-C472339C2C51}"/>
                </a:ext>
              </a:extLst>
            </p:cNvPr>
            <p:cNvCxnSpPr/>
            <p:nvPr/>
          </p:nvCxnSpPr>
          <p:spPr>
            <a:xfrm>
              <a:off x="4788024" y="2807660"/>
              <a:ext cx="216024" cy="0"/>
            </a:xfrm>
            <a:prstGeom prst="line">
              <a:avLst/>
            </a:prstGeom>
            <a:ln w="38100">
              <a:solidFill>
                <a:srgbClr val="A534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5F0BAF8-057B-4AF1-98B2-92DD9B84513A}"/>
                </a:ext>
              </a:extLst>
            </p:cNvPr>
            <p:cNvCxnSpPr/>
            <p:nvPr/>
          </p:nvCxnSpPr>
          <p:spPr>
            <a:xfrm>
              <a:off x="5982221" y="2810355"/>
              <a:ext cx="216024" cy="0"/>
            </a:xfrm>
            <a:prstGeom prst="line">
              <a:avLst/>
            </a:prstGeom>
            <a:ln w="38100">
              <a:solidFill>
                <a:srgbClr val="DA6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951611A-6CFB-4BE7-8DF5-7EC754E66CBE}"/>
                </a:ext>
              </a:extLst>
            </p:cNvPr>
            <p:cNvSpPr/>
            <p:nvPr/>
          </p:nvSpPr>
          <p:spPr>
            <a:xfrm>
              <a:off x="1835696" y="1268760"/>
              <a:ext cx="5328592" cy="1741667"/>
            </a:xfrm>
            <a:prstGeom prst="rect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64 1 3 1">
              <a:extLst>
                <a:ext uri="{FF2B5EF4-FFF2-40B4-BE49-F238E27FC236}">
                  <a16:creationId xmlns:a16="http://schemas.microsoft.com/office/drawing/2014/main" id="{FA31EFB0-E62B-47DF-A682-0CAE81B806AB}"/>
                </a:ext>
              </a:extLst>
            </p:cNvPr>
            <p:cNvSpPr/>
            <p:nvPr/>
          </p:nvSpPr>
          <p:spPr>
            <a:xfrm>
              <a:off x="6723528" y="916149"/>
              <a:ext cx="870472" cy="70403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>
                  <a:latin typeface="LM Roman Demi 10" panose="00000700000000000000" pitchFamily="50" charset="0"/>
                </a:rPr>
                <a:t>SM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3111358-1BC8-414E-A800-A186FAFDCF2B}"/>
              </a:ext>
            </a:extLst>
          </p:cNvPr>
          <p:cNvGrpSpPr/>
          <p:nvPr/>
        </p:nvGrpSpPr>
        <p:grpSpPr>
          <a:xfrm>
            <a:off x="5292080" y="3212976"/>
            <a:ext cx="3537725" cy="2411950"/>
            <a:chOff x="5348713" y="2817250"/>
            <a:chExt cx="3537725" cy="241195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7B82214-F29C-48EC-A4D7-CF60345F2CC8}"/>
                </a:ext>
              </a:extLst>
            </p:cNvPr>
            <p:cNvSpPr txBox="1"/>
            <p:nvPr/>
          </p:nvSpPr>
          <p:spPr>
            <a:xfrm>
              <a:off x="5387985" y="3467586"/>
              <a:ext cx="32066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LM Roman Demi 10" pitchFamily="50" charset="0"/>
                </a:rPr>
                <a:t>A standard GUT(Grand Unified Theory): values of the gauge couplings can be explained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EBC3B69-6797-492B-AD6A-A53721B3C338}"/>
                </a:ext>
              </a:extLst>
            </p:cNvPr>
            <p:cNvGrpSpPr/>
            <p:nvPr/>
          </p:nvGrpSpPr>
          <p:grpSpPr>
            <a:xfrm>
              <a:off x="5348713" y="4501132"/>
              <a:ext cx="3480467" cy="584775"/>
              <a:chOff x="5412012" y="4708684"/>
              <a:chExt cx="3480467" cy="584775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1612334-8D61-41B2-990D-03697AF957D9}"/>
                  </a:ext>
                </a:extLst>
              </p:cNvPr>
              <p:cNvSpPr txBox="1"/>
              <p:nvPr/>
            </p:nvSpPr>
            <p:spPr>
              <a:xfrm>
                <a:off x="5412012" y="4708684"/>
                <a:ext cx="348046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       is a subgroup of some simple Lie group: SU(5), SO(10), E(6), …</a:t>
                </a:r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E639F804-7B2B-4F42-9B9E-0B3D272117C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10"/>
              <a:stretch>
                <a:fillRect/>
              </a:stretch>
            </p:blipFill>
            <p:spPr>
              <a:xfrm>
                <a:off x="5551972" y="4773556"/>
                <a:ext cx="472990" cy="175543"/>
              </a:xfrm>
              <a:prstGeom prst="rect">
                <a:avLst/>
              </a:prstGeom>
            </p:spPr>
          </p:pic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F429121-C1FD-4B85-ACEA-6A2108B803A9}"/>
                </a:ext>
              </a:extLst>
            </p:cNvPr>
            <p:cNvSpPr/>
            <p:nvPr/>
          </p:nvSpPr>
          <p:spPr>
            <a:xfrm>
              <a:off x="5387985" y="3286482"/>
              <a:ext cx="3366544" cy="1942718"/>
            </a:xfrm>
            <a:prstGeom prst="rect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64 1 3 1">
              <a:extLst>
                <a:ext uri="{FF2B5EF4-FFF2-40B4-BE49-F238E27FC236}">
                  <a16:creationId xmlns:a16="http://schemas.microsoft.com/office/drawing/2014/main" id="{B219933C-A84E-4901-B7B6-690D7BED3FB4}"/>
                </a:ext>
              </a:extLst>
            </p:cNvPr>
            <p:cNvSpPr/>
            <p:nvPr/>
          </p:nvSpPr>
          <p:spPr>
            <a:xfrm>
              <a:off x="8015966" y="2817250"/>
              <a:ext cx="870472" cy="70403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>
                  <a:latin typeface="LM Roman Demi 10" panose="00000700000000000000" pitchFamily="50" charset="0"/>
                </a:rPr>
                <a:t>GUTs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12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And fermions?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3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7ACB4E3-26EB-42DC-ADDE-5D2734C23BE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786953" y="2441623"/>
            <a:ext cx="1257398" cy="426799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885DF060-E473-4A5F-8FB5-223D3511F9E1}"/>
              </a:ext>
            </a:extLst>
          </p:cNvPr>
          <p:cNvGrpSpPr/>
          <p:nvPr/>
        </p:nvGrpSpPr>
        <p:grpSpPr>
          <a:xfrm>
            <a:off x="2170868" y="1514234"/>
            <a:ext cx="1812634" cy="2088058"/>
            <a:chOff x="2595534" y="2086572"/>
            <a:chExt cx="1812634" cy="208805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49B3B52-F018-4265-95A1-524A84583156}"/>
                </a:ext>
              </a:extLst>
            </p:cNvPr>
            <p:cNvGrpSpPr/>
            <p:nvPr/>
          </p:nvGrpSpPr>
          <p:grpSpPr>
            <a:xfrm>
              <a:off x="2595534" y="2361996"/>
              <a:ext cx="1812634" cy="1812634"/>
              <a:chOff x="5224784" y="1988840"/>
              <a:chExt cx="1812634" cy="181263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88B7F55-74C7-4D15-BE9B-CFB7A1FED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24784" y="1988840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692B7E0-3DE7-46BF-8A2C-3CA0E78AB7C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6"/>
              <a:stretch>
                <a:fillRect/>
              </a:stretch>
            </p:blipFill>
            <p:spPr>
              <a:xfrm>
                <a:off x="6012160" y="2780928"/>
                <a:ext cx="245346" cy="347573"/>
              </a:xfrm>
              <a:prstGeom prst="rect">
                <a:avLst/>
              </a:prstGeom>
            </p:spPr>
          </p:pic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D466AF4-7874-4F84-BABB-8E17D2702B25}"/>
                </a:ext>
              </a:extLst>
            </p:cNvPr>
            <p:cNvGrpSpPr/>
            <p:nvPr/>
          </p:nvGrpSpPr>
          <p:grpSpPr>
            <a:xfrm>
              <a:off x="2947493" y="2086572"/>
              <a:ext cx="1218883" cy="710641"/>
              <a:chOff x="2947493" y="2086572"/>
              <a:chExt cx="1218883" cy="710641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04081C9D-227D-4DD7-B9B2-E484984BF06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27"/>
              <a:stretch>
                <a:fillRect/>
              </a:stretch>
            </p:blipFill>
            <p:spPr>
              <a:xfrm>
                <a:off x="4031062" y="2107249"/>
                <a:ext cx="135314" cy="138971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4387CA3B-C093-4D87-8085-357150B13CF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9"/>
                </p:custDataLst>
              </p:nvPr>
            </p:nvPicPr>
            <p:blipFill>
              <a:blip r:embed="rId28"/>
              <a:stretch>
                <a:fillRect/>
              </a:stretch>
            </p:blipFill>
            <p:spPr>
              <a:xfrm>
                <a:off x="2947493" y="2086572"/>
                <a:ext cx="196266" cy="149942"/>
              </a:xfrm>
              <a:prstGeom prst="rect">
                <a:avLst/>
              </a:prstGeom>
            </p:spPr>
          </p:pic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0F662F98-97C1-45D4-9BCA-43016B2531B0}"/>
                  </a:ext>
                </a:extLst>
              </p:cNvPr>
              <p:cNvSpPr/>
              <p:nvPr/>
            </p:nvSpPr>
            <p:spPr>
              <a:xfrm>
                <a:off x="3071656" y="2287626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9E235257-8354-46AF-81FA-743D394BF384}"/>
                  </a:ext>
                </a:extLst>
              </p:cNvPr>
              <p:cNvSpPr/>
              <p:nvPr/>
            </p:nvSpPr>
            <p:spPr>
              <a:xfrm flipH="1">
                <a:off x="3635896" y="2287626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BD25394-089A-4583-A030-50CA7591D097}"/>
              </a:ext>
            </a:extLst>
          </p:cNvPr>
          <p:cNvGrpSpPr/>
          <p:nvPr/>
        </p:nvGrpSpPr>
        <p:grpSpPr>
          <a:xfrm>
            <a:off x="3983502" y="1484784"/>
            <a:ext cx="1812634" cy="2129237"/>
            <a:chOff x="4631574" y="2032277"/>
            <a:chExt cx="1812634" cy="21292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E53C76-82B6-4C6B-9F01-0E949EB8FCFC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9"/>
            <a:stretch>
              <a:fillRect/>
            </a:stretch>
          </p:blipFill>
          <p:spPr>
            <a:xfrm>
              <a:off x="4842658" y="2054876"/>
              <a:ext cx="156038" cy="181638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FA7BA58-3407-4D10-A065-3A7C77E99E86}"/>
                </a:ext>
              </a:extLst>
            </p:cNvPr>
            <p:cNvGrpSpPr/>
            <p:nvPr/>
          </p:nvGrpSpPr>
          <p:grpSpPr>
            <a:xfrm>
              <a:off x="4631574" y="2348880"/>
              <a:ext cx="1812634" cy="1812634"/>
              <a:chOff x="1547664" y="2420888"/>
              <a:chExt cx="1812634" cy="181263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2B3B912-869F-4B62-BA54-324720049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547664" y="24208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8912F64-81AF-4A06-A8A4-7DA63DB87FC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7"/>
                </p:custDataLst>
              </p:nvPr>
            </p:nvPicPr>
            <p:blipFill>
              <a:blip r:embed="rId30"/>
              <a:stretch>
                <a:fillRect/>
              </a:stretch>
            </p:blipFill>
            <p:spPr>
              <a:xfrm>
                <a:off x="2267744" y="3287159"/>
                <a:ext cx="431912" cy="283681"/>
              </a:xfrm>
              <a:prstGeom prst="rect">
                <a:avLst/>
              </a:prstGeom>
            </p:spPr>
          </p:pic>
        </p:grp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90A4035-937A-4DB7-A4FB-F9AC888C8451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>
              <a:off x="5473445" y="2032277"/>
              <a:ext cx="213333" cy="149943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129D5FB5-713E-4056-9236-572A774657CB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6143742" y="2042310"/>
              <a:ext cx="184076" cy="149943"/>
            </a:xfrm>
            <a:prstGeom prst="rect">
              <a:avLst/>
            </a:prstGeom>
          </p:spPr>
        </p:pic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603ECCF-F43E-489A-A144-2721DE8A1A0E}"/>
                </a:ext>
              </a:extLst>
            </p:cNvPr>
            <p:cNvSpPr/>
            <p:nvPr/>
          </p:nvSpPr>
          <p:spPr>
            <a:xfrm>
              <a:off x="4991614" y="2284414"/>
              <a:ext cx="349250" cy="509587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0ABF907-CD85-4044-9965-F7024650A9A0}"/>
                </a:ext>
              </a:extLst>
            </p:cNvPr>
            <p:cNvSpPr/>
            <p:nvPr/>
          </p:nvSpPr>
          <p:spPr>
            <a:xfrm flipH="1">
              <a:off x="5794492" y="2279049"/>
              <a:ext cx="349250" cy="509587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B6D4AE8A-B2F3-4F16-8890-F6520C265E05}"/>
                </a:ext>
              </a:extLst>
            </p:cNvPr>
            <p:cNvCxnSpPr>
              <a:cxnSpLocks/>
            </p:cNvCxnSpPr>
            <p:nvPr/>
          </p:nvCxnSpPr>
          <p:spPr>
            <a:xfrm>
              <a:off x="5537891" y="2246220"/>
              <a:ext cx="17963" cy="534708"/>
            </a:xfrm>
            <a:prstGeom prst="straightConnector1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26B026B-9A1C-43AD-B6FA-831963BF86F2}"/>
              </a:ext>
            </a:extLst>
          </p:cNvPr>
          <p:cNvGrpSpPr/>
          <p:nvPr/>
        </p:nvGrpSpPr>
        <p:grpSpPr>
          <a:xfrm>
            <a:off x="820215" y="3764181"/>
            <a:ext cx="4392488" cy="2129700"/>
            <a:chOff x="723372" y="3867192"/>
            <a:chExt cx="4392488" cy="2129700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CA35B9B1-4FF3-4951-A46C-7501FFDB13A0}"/>
                </a:ext>
              </a:extLst>
            </p:cNvPr>
            <p:cNvGrpSpPr/>
            <p:nvPr/>
          </p:nvGrpSpPr>
          <p:grpSpPr>
            <a:xfrm>
              <a:off x="2946074" y="3867192"/>
              <a:ext cx="2169786" cy="2129700"/>
              <a:chOff x="2031154" y="3963422"/>
              <a:chExt cx="2169786" cy="21297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3C21A1C1-CFB7-42B9-9FE0-3CD0AA91CC6E}"/>
                  </a:ext>
                </a:extLst>
              </p:cNvPr>
              <p:cNvGrpSpPr/>
              <p:nvPr/>
            </p:nvGrpSpPr>
            <p:grpSpPr>
              <a:xfrm>
                <a:off x="2099392" y="4280488"/>
                <a:ext cx="1812634" cy="1812634"/>
                <a:chOff x="2099392" y="4280488"/>
                <a:chExt cx="1812634" cy="1812634"/>
              </a:xfrm>
            </p:grpSpPr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14A84260-3991-42AD-9409-A78179DB0A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backgroundRemoval t="10000" b="90000" l="10000" r="9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99392" y="4280488"/>
                  <a:ext cx="1812634" cy="1812634"/>
                </a:xfrm>
                <a:prstGeom prst="rect">
                  <a:avLst/>
                </a:prstGeom>
              </p:spPr>
            </p:pic>
            <p:pic>
              <p:nvPicPr>
                <p:cNvPr id="110" name="Picture 109">
                  <a:extLst>
                    <a:ext uri="{FF2B5EF4-FFF2-40B4-BE49-F238E27FC236}">
                      <a16:creationId xmlns:a16="http://schemas.microsoft.com/office/drawing/2014/main" id="{16FE545B-15A9-496C-A5D2-F1AE0C6FC2C6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13"/>
                  </p:custDataLst>
                </p:nvPr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819144" y="5097765"/>
                  <a:ext cx="431911" cy="283681"/>
                </a:xfrm>
                <a:prstGeom prst="rect">
                  <a:avLst/>
                </a:prstGeom>
              </p:spPr>
            </p:pic>
          </p:grp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95442B75-5143-4C93-A1E2-2B235B6B756E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27"/>
              <a:stretch>
                <a:fillRect/>
              </a:stretch>
            </p:blipFill>
            <p:spPr>
              <a:xfrm>
                <a:off x="3285269" y="3982670"/>
                <a:ext cx="135314" cy="138971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50AC196E-AE76-4BAD-AB12-FB5D5F9666C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28"/>
              <a:stretch>
                <a:fillRect/>
              </a:stretch>
            </p:blipFill>
            <p:spPr>
              <a:xfrm>
                <a:off x="2754143" y="3963422"/>
                <a:ext cx="196266" cy="149942"/>
              </a:xfrm>
              <a:prstGeom prst="rect">
                <a:avLst/>
              </a:prstGeom>
            </p:spPr>
          </p:pic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296533F5-1AFF-42C0-8AE4-1B90D8C42F27}"/>
                  </a:ext>
                </a:extLst>
              </p:cNvPr>
              <p:cNvGrpSpPr/>
              <p:nvPr/>
            </p:nvGrpSpPr>
            <p:grpSpPr>
              <a:xfrm>
                <a:off x="2234132" y="4195233"/>
                <a:ext cx="765185" cy="520472"/>
                <a:chOff x="2234132" y="4195233"/>
                <a:chExt cx="765185" cy="520472"/>
              </a:xfrm>
            </p:grpSpPr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6AED5846-9BBA-4AD6-9B0A-ABC7FC13C461}"/>
                    </a:ext>
                  </a:extLst>
                </p:cNvPr>
                <p:cNvSpPr/>
                <p:nvPr/>
              </p:nvSpPr>
              <p:spPr>
                <a:xfrm>
                  <a:off x="2503026" y="4206118"/>
                  <a:ext cx="349250" cy="509587"/>
                </a:xfrm>
                <a:custGeom>
                  <a:avLst/>
                  <a:gdLst>
                    <a:gd name="connsiteX0" fmla="*/ 0 w 349250"/>
                    <a:gd name="connsiteY0" fmla="*/ 0 h 509587"/>
                    <a:gd name="connsiteX1" fmla="*/ 274637 w 349250"/>
                    <a:gd name="connsiteY1" fmla="*/ 257175 h 509587"/>
                    <a:gd name="connsiteX2" fmla="*/ 349250 w 349250"/>
                    <a:gd name="connsiteY2" fmla="*/ 509587 h 509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250" h="509587">
                      <a:moveTo>
                        <a:pt x="0" y="0"/>
                      </a:moveTo>
                      <a:cubicBezTo>
                        <a:pt x="108214" y="86122"/>
                        <a:pt x="216429" y="172244"/>
                        <a:pt x="274637" y="257175"/>
                      </a:cubicBezTo>
                      <a:cubicBezTo>
                        <a:pt x="332845" y="342106"/>
                        <a:pt x="341047" y="425846"/>
                        <a:pt x="349250" y="509587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F0686C90-AD66-445C-9400-C93D45B5C660}"/>
                    </a:ext>
                  </a:extLst>
                </p:cNvPr>
                <p:cNvSpPr/>
                <p:nvPr/>
              </p:nvSpPr>
              <p:spPr>
                <a:xfrm>
                  <a:off x="2796117" y="4195233"/>
                  <a:ext cx="203200" cy="501650"/>
                </a:xfrm>
                <a:custGeom>
                  <a:avLst/>
                  <a:gdLst>
                    <a:gd name="connsiteX0" fmla="*/ 0 w 203200"/>
                    <a:gd name="connsiteY0" fmla="*/ 0 h 501650"/>
                    <a:gd name="connsiteX1" fmla="*/ 150283 w 203200"/>
                    <a:gd name="connsiteY1" fmla="*/ 232834 h 501650"/>
                    <a:gd name="connsiteX2" fmla="*/ 203200 w 203200"/>
                    <a:gd name="connsiteY2" fmla="*/ 501650 h 5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3200" h="501650">
                      <a:moveTo>
                        <a:pt x="0" y="0"/>
                      </a:moveTo>
                      <a:cubicBezTo>
                        <a:pt x="58208" y="74613"/>
                        <a:pt x="116416" y="149226"/>
                        <a:pt x="150283" y="232834"/>
                      </a:cubicBezTo>
                      <a:cubicBezTo>
                        <a:pt x="184150" y="316442"/>
                        <a:pt x="195792" y="455083"/>
                        <a:pt x="203200" y="501650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27DB9298-A426-4D9A-A084-32AD08785CE2}"/>
                    </a:ext>
                  </a:extLst>
                </p:cNvPr>
                <p:cNvSpPr/>
                <p:nvPr/>
              </p:nvSpPr>
              <p:spPr>
                <a:xfrm>
                  <a:off x="2234132" y="4225403"/>
                  <a:ext cx="482600" cy="465667"/>
                </a:xfrm>
                <a:custGeom>
                  <a:avLst/>
                  <a:gdLst>
                    <a:gd name="connsiteX0" fmla="*/ 0 w 482600"/>
                    <a:gd name="connsiteY0" fmla="*/ 0 h 465667"/>
                    <a:gd name="connsiteX1" fmla="*/ 359833 w 482600"/>
                    <a:gd name="connsiteY1" fmla="*/ 234950 h 465667"/>
                    <a:gd name="connsiteX2" fmla="*/ 482600 w 482600"/>
                    <a:gd name="connsiteY2" fmla="*/ 465667 h 46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600" h="465667">
                      <a:moveTo>
                        <a:pt x="0" y="0"/>
                      </a:moveTo>
                      <a:cubicBezTo>
                        <a:pt x="139700" y="78669"/>
                        <a:pt x="279400" y="157339"/>
                        <a:pt x="359833" y="234950"/>
                      </a:cubicBezTo>
                      <a:cubicBezTo>
                        <a:pt x="440266" y="312561"/>
                        <a:pt x="463197" y="379589"/>
                        <a:pt x="482600" y="465667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B75F0D1B-E6EB-426E-9D5F-902C4CC0FDF0}"/>
                  </a:ext>
                </a:extLst>
              </p:cNvPr>
              <p:cNvGrpSpPr/>
              <p:nvPr/>
            </p:nvGrpSpPr>
            <p:grpSpPr>
              <a:xfrm flipH="1">
                <a:off x="3121705" y="4191088"/>
                <a:ext cx="765185" cy="520472"/>
                <a:chOff x="2234132" y="4195233"/>
                <a:chExt cx="765185" cy="520472"/>
              </a:xfrm>
            </p:grpSpPr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63E79D99-93AE-41DF-AC7D-AE43F215EC6F}"/>
                    </a:ext>
                  </a:extLst>
                </p:cNvPr>
                <p:cNvSpPr/>
                <p:nvPr/>
              </p:nvSpPr>
              <p:spPr>
                <a:xfrm>
                  <a:off x="2503026" y="4206118"/>
                  <a:ext cx="349250" cy="509587"/>
                </a:xfrm>
                <a:custGeom>
                  <a:avLst/>
                  <a:gdLst>
                    <a:gd name="connsiteX0" fmla="*/ 0 w 349250"/>
                    <a:gd name="connsiteY0" fmla="*/ 0 h 509587"/>
                    <a:gd name="connsiteX1" fmla="*/ 274637 w 349250"/>
                    <a:gd name="connsiteY1" fmla="*/ 257175 h 509587"/>
                    <a:gd name="connsiteX2" fmla="*/ 349250 w 349250"/>
                    <a:gd name="connsiteY2" fmla="*/ 509587 h 509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250" h="509587">
                      <a:moveTo>
                        <a:pt x="0" y="0"/>
                      </a:moveTo>
                      <a:cubicBezTo>
                        <a:pt x="108214" y="86122"/>
                        <a:pt x="216429" y="172244"/>
                        <a:pt x="274637" y="257175"/>
                      </a:cubicBezTo>
                      <a:cubicBezTo>
                        <a:pt x="332845" y="342106"/>
                        <a:pt x="341047" y="425846"/>
                        <a:pt x="349250" y="509587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5D27C1E1-471E-4F15-82B0-D383CCDE6ACB}"/>
                    </a:ext>
                  </a:extLst>
                </p:cNvPr>
                <p:cNvSpPr/>
                <p:nvPr/>
              </p:nvSpPr>
              <p:spPr>
                <a:xfrm>
                  <a:off x="2796117" y="4195233"/>
                  <a:ext cx="203200" cy="501650"/>
                </a:xfrm>
                <a:custGeom>
                  <a:avLst/>
                  <a:gdLst>
                    <a:gd name="connsiteX0" fmla="*/ 0 w 203200"/>
                    <a:gd name="connsiteY0" fmla="*/ 0 h 501650"/>
                    <a:gd name="connsiteX1" fmla="*/ 150283 w 203200"/>
                    <a:gd name="connsiteY1" fmla="*/ 232834 h 501650"/>
                    <a:gd name="connsiteX2" fmla="*/ 203200 w 203200"/>
                    <a:gd name="connsiteY2" fmla="*/ 501650 h 5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3200" h="501650">
                      <a:moveTo>
                        <a:pt x="0" y="0"/>
                      </a:moveTo>
                      <a:cubicBezTo>
                        <a:pt x="58208" y="74613"/>
                        <a:pt x="116416" y="149226"/>
                        <a:pt x="150283" y="232834"/>
                      </a:cubicBezTo>
                      <a:cubicBezTo>
                        <a:pt x="184150" y="316442"/>
                        <a:pt x="195792" y="455083"/>
                        <a:pt x="203200" y="501650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29C79BF0-35D8-42D9-9052-64DB78089545}"/>
                    </a:ext>
                  </a:extLst>
                </p:cNvPr>
                <p:cNvSpPr/>
                <p:nvPr/>
              </p:nvSpPr>
              <p:spPr>
                <a:xfrm>
                  <a:off x="2234132" y="4225403"/>
                  <a:ext cx="482600" cy="465667"/>
                </a:xfrm>
                <a:custGeom>
                  <a:avLst/>
                  <a:gdLst>
                    <a:gd name="connsiteX0" fmla="*/ 0 w 482600"/>
                    <a:gd name="connsiteY0" fmla="*/ 0 h 465667"/>
                    <a:gd name="connsiteX1" fmla="*/ 359833 w 482600"/>
                    <a:gd name="connsiteY1" fmla="*/ 234950 h 465667"/>
                    <a:gd name="connsiteX2" fmla="*/ 482600 w 482600"/>
                    <a:gd name="connsiteY2" fmla="*/ 465667 h 46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600" h="465667">
                      <a:moveTo>
                        <a:pt x="0" y="0"/>
                      </a:moveTo>
                      <a:cubicBezTo>
                        <a:pt x="139700" y="78669"/>
                        <a:pt x="279400" y="157339"/>
                        <a:pt x="359833" y="234950"/>
                      </a:cubicBezTo>
                      <a:cubicBezTo>
                        <a:pt x="440266" y="312561"/>
                        <a:pt x="463197" y="379589"/>
                        <a:pt x="482600" y="465667"/>
                      </a:cubicBezTo>
                    </a:path>
                  </a:pathLst>
                </a:custGeom>
                <a:noFill/>
                <a:ln>
                  <a:solidFill>
                    <a:schemeClr val="accent6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C2CA154-56DE-42D1-B845-7C8111D3219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29"/>
              <a:stretch>
                <a:fillRect/>
              </a:stretch>
            </p:blipFill>
            <p:spPr>
              <a:xfrm>
                <a:off x="2031154" y="4039620"/>
                <a:ext cx="156038" cy="181638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59B2C355-3768-4E33-ACBD-44AEB4C52D9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31"/>
              <a:stretch>
                <a:fillRect/>
              </a:stretch>
            </p:blipFill>
            <p:spPr>
              <a:xfrm>
                <a:off x="2396359" y="3982670"/>
                <a:ext cx="213333" cy="149943"/>
              </a:xfrm>
              <a:prstGeom prst="rect">
                <a:avLst/>
              </a:prstGeom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7667AD49-F0FD-4F5C-BE82-3B830922C90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32"/>
              <a:stretch>
                <a:fillRect/>
              </a:stretch>
            </p:blipFill>
            <p:spPr>
              <a:xfrm>
                <a:off x="3629813" y="3986701"/>
                <a:ext cx="184076" cy="149943"/>
              </a:xfrm>
              <a:prstGeom prst="rect">
                <a:avLst/>
              </a:pr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B2D0819C-AC69-46F0-9B92-75EBC73D4EF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34"/>
              <a:stretch>
                <a:fillRect/>
              </a:stretch>
            </p:blipFill>
            <p:spPr>
              <a:xfrm>
                <a:off x="3912026" y="4047279"/>
                <a:ext cx="288914" cy="148724"/>
              </a:xfrm>
              <a:prstGeom prst="rect">
                <a:avLst/>
              </a:prstGeom>
            </p:spPr>
          </p:pic>
        </p:grpSp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E226B5F7-57D3-4A29-B2EC-F2BC27F04BFD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723372" y="4949931"/>
              <a:ext cx="1479743" cy="426799"/>
            </a:xfrm>
            <a:prstGeom prst="rect">
              <a:avLst/>
            </a:prstGeom>
          </p:spPr>
        </p:pic>
      </p:grpSp>
      <p:sp>
        <p:nvSpPr>
          <p:cNvPr id="120" name="Rounded Rectangle 64">
            <a:extLst>
              <a:ext uri="{FF2B5EF4-FFF2-40B4-BE49-F238E27FC236}">
                <a16:creationId xmlns:a16="http://schemas.microsoft.com/office/drawing/2014/main" id="{48EABD70-EB87-4A6C-ADDE-7EECAA4C3DEC}"/>
              </a:ext>
            </a:extLst>
          </p:cNvPr>
          <p:cNvSpPr/>
          <p:nvPr/>
        </p:nvSpPr>
        <p:spPr>
          <a:xfrm>
            <a:off x="5883061" y="2497034"/>
            <a:ext cx="2625569" cy="892427"/>
          </a:xfrm>
          <a:prstGeom prst="roundRect">
            <a:avLst>
              <a:gd name="adj" fmla="val 13949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latin typeface="LM Roman Demi 10" panose="00000700000000000000" pitchFamily="50" charset="0"/>
              </a:rPr>
              <a:t>SM fermions are packed together in representations</a:t>
            </a:r>
          </a:p>
          <a:p>
            <a:pPr algn="ctr"/>
            <a:r>
              <a:rPr lang="en-US" sz="1400" dirty="0">
                <a:latin typeface="LM Roman Demi 10" panose="00000700000000000000" pitchFamily="50" charset="0"/>
              </a:rPr>
              <a:t> of the GUT group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9D9CAE1-C517-4384-80C1-A1D2F3F73BC8}"/>
              </a:ext>
            </a:extLst>
          </p:cNvPr>
          <p:cNvSpPr txBox="1"/>
          <p:nvPr/>
        </p:nvSpPr>
        <p:spPr>
          <a:xfrm>
            <a:off x="5731631" y="3429000"/>
            <a:ext cx="2928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M Roman Demi 10" pitchFamily="50" charset="0"/>
              </a:rPr>
              <a:t>Relations between SM Yukawa matrices are expected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AAF16E3-8AA6-4452-AE8E-FD556F7598AA}"/>
              </a:ext>
            </a:extLst>
          </p:cNvPr>
          <p:cNvGrpSpPr/>
          <p:nvPr/>
        </p:nvGrpSpPr>
        <p:grpSpPr>
          <a:xfrm>
            <a:off x="5377861" y="4468857"/>
            <a:ext cx="3178571" cy="962655"/>
            <a:chOff x="5377861" y="4468857"/>
            <a:chExt cx="3178571" cy="9626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EA6797-C3E3-4E09-A06C-D0136B50F506}"/>
                </a:ext>
              </a:extLst>
            </p:cNvPr>
            <p:cNvSpPr/>
            <p:nvPr/>
          </p:nvSpPr>
          <p:spPr>
            <a:xfrm>
              <a:off x="6642100" y="4468857"/>
              <a:ext cx="308021" cy="344588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81BA88-C02C-4EC2-8842-848BD73427E8}"/>
                </a:ext>
              </a:extLst>
            </p:cNvPr>
            <p:cNvGrpSpPr/>
            <p:nvPr/>
          </p:nvGrpSpPr>
          <p:grpSpPr>
            <a:xfrm>
              <a:off x="5377861" y="4550815"/>
              <a:ext cx="3178571" cy="830089"/>
              <a:chOff x="5377861" y="4550815"/>
              <a:chExt cx="3178571" cy="830089"/>
            </a:xfrm>
          </p:grpSpPr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BF487B4-11CF-4E9C-B286-13D7F8A52629}"/>
                  </a:ext>
                </a:extLst>
              </p:cNvPr>
              <p:cNvSpPr txBox="1"/>
              <p:nvPr/>
            </p:nvSpPr>
            <p:spPr>
              <a:xfrm>
                <a:off x="5377861" y="4659556"/>
                <a:ext cx="4902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LM Roman Demi 10" pitchFamily="50" charset="0"/>
                  </a:rPr>
                  <a:t>E.g.</a:t>
                </a: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EA9164ED-27B6-4478-ABD1-7571985CB353}"/>
                  </a:ext>
                </a:extLst>
              </p:cNvPr>
              <p:cNvGrpSpPr/>
              <p:nvPr>
                <p:custDataLst>
                  <p:tags r:id="rId2"/>
                </p:custDataLst>
              </p:nvPr>
            </p:nvGrpSpPr>
            <p:grpSpPr>
              <a:xfrm>
                <a:off x="5883061" y="4550815"/>
                <a:ext cx="2673371" cy="830089"/>
                <a:chOff x="5883061" y="4550815"/>
                <a:chExt cx="2673371" cy="830089"/>
              </a:xfrm>
            </p:grpSpPr>
            <p:pic>
              <p:nvPicPr>
                <p:cNvPr id="145" name="Picture 144">
                  <a:extLst>
                    <a:ext uri="{FF2B5EF4-FFF2-40B4-BE49-F238E27FC236}">
                      <a16:creationId xmlns:a16="http://schemas.microsoft.com/office/drawing/2014/main" id="{AFDBF302-0498-4227-9916-6A18C6431084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662089" y="4550815"/>
                  <a:ext cx="1481143" cy="198704"/>
                </a:xfrm>
                <a:prstGeom prst="rect">
                  <a:avLst/>
                </a:prstGeom>
              </p:spPr>
            </p:pic>
            <p:pic>
              <p:nvPicPr>
                <p:cNvPr id="150" name="Picture 149">
                  <a:extLst>
                    <a:ext uri="{FF2B5EF4-FFF2-40B4-BE49-F238E27FC236}">
                      <a16:creationId xmlns:a16="http://schemas.microsoft.com/office/drawing/2014/main" id="{F58829F2-FD5E-4C86-A76D-AAC3F2DBC20D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883061" y="5177323"/>
                  <a:ext cx="2673371" cy="203581"/>
                </a:xfrm>
                <a:prstGeom prst="rect">
                  <a:avLst/>
                </a:prstGeom>
              </p:spPr>
            </p:pic>
            <p:pic>
              <p:nvPicPr>
                <p:cNvPr id="135" name="Picture 134">
                  <a:extLst>
                    <a:ext uri="{FF2B5EF4-FFF2-40B4-BE49-F238E27FC236}">
                      <a16:creationId xmlns:a16="http://schemas.microsoft.com/office/drawing/2014/main" id="{91ABCFAC-282B-4A96-B849-6D4447FFECF7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5"/>
                  </p:custDataLst>
                </p:nvPr>
              </p:nvPicPr>
              <p:blipFill>
                <a:blip r:embed="rId38"/>
                <a:stretch>
                  <a:fillRect/>
                </a:stretch>
              </p:blipFill>
              <p:spPr>
                <a:xfrm rot="5400000">
                  <a:off x="7062544" y="4915132"/>
                  <a:ext cx="207238" cy="120686"/>
                </a:xfrm>
                <a:prstGeom prst="rect">
                  <a:avLst/>
                </a:prstGeom>
              </p:spPr>
            </p:pic>
          </p:grpSp>
        </p:grp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BD1B0CF2-30C6-443D-B5AD-11A80AA5F227}"/>
                </a:ext>
              </a:extLst>
            </p:cNvPr>
            <p:cNvSpPr/>
            <p:nvPr/>
          </p:nvSpPr>
          <p:spPr>
            <a:xfrm>
              <a:off x="5803900" y="5086924"/>
              <a:ext cx="308021" cy="344588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177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Flavor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4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ounded Rectangle 64">
            <a:extLst>
              <a:ext uri="{FF2B5EF4-FFF2-40B4-BE49-F238E27FC236}">
                <a16:creationId xmlns:a16="http://schemas.microsoft.com/office/drawing/2014/main" id="{C726AD41-CCAE-4EA0-BD8E-84B49BC676C5}"/>
              </a:ext>
            </a:extLst>
          </p:cNvPr>
          <p:cNvSpPr/>
          <p:nvPr/>
        </p:nvSpPr>
        <p:spPr>
          <a:xfrm>
            <a:off x="2627784" y="2039916"/>
            <a:ext cx="3888432" cy="50405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Flavor = property of fermions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93DE32-AFDC-45E6-8E36-AA7C4D7CB3E8}"/>
              </a:ext>
            </a:extLst>
          </p:cNvPr>
          <p:cNvSpPr txBox="1"/>
          <p:nvPr/>
        </p:nvSpPr>
        <p:spPr>
          <a:xfrm>
            <a:off x="1439652" y="1249607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LM Roman Demi 10" pitchFamily="50" charset="0"/>
              </a:rPr>
              <a:t>There are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LM Roman Demi 10" pitchFamily="50" charset="0"/>
              </a:rPr>
              <a:t>3 copies/generations/flavors/families </a:t>
            </a:r>
            <a:r>
              <a:rPr lang="en-US" sz="1600" b="1" dirty="0">
                <a:latin typeface="LM Roman Demi 10" pitchFamily="50" charset="0"/>
              </a:rPr>
              <a:t>of each fermion representation at low energies (we don’t know why)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51FD5BE-4C6F-4D51-B489-BE6EDE32BC0D}"/>
              </a:ext>
            </a:extLst>
          </p:cNvPr>
          <p:cNvGrpSpPr/>
          <p:nvPr/>
        </p:nvGrpSpPr>
        <p:grpSpPr>
          <a:xfrm>
            <a:off x="1691680" y="3019235"/>
            <a:ext cx="6849058" cy="1798329"/>
            <a:chOff x="1907704" y="3019235"/>
            <a:chExt cx="6849058" cy="17983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0E92E1A-5329-488F-B186-793CCDC60684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907704" y="4087354"/>
              <a:ext cx="1503086" cy="73021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307BF2-D661-44B8-A567-D8B4A46FAB9D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3591545" y="4077072"/>
              <a:ext cx="1503086" cy="73021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1E80AF6-6312-4667-B800-87FAA17FD03D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5266465" y="4077072"/>
              <a:ext cx="1503086" cy="73021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21B361A-D3FC-4101-854C-0BBC8C52751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2752209" y="3019235"/>
              <a:ext cx="3800991" cy="273067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95CB713-0BBC-4A84-A4FD-04D993C375ED}"/>
                </a:ext>
              </a:extLst>
            </p:cNvPr>
            <p:cNvCxnSpPr/>
            <p:nvPr/>
          </p:nvCxnSpPr>
          <p:spPr>
            <a:xfrm flipH="1">
              <a:off x="2803263" y="3417021"/>
              <a:ext cx="112553" cy="58804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2BD447C-DBEF-4867-9516-CA7F937E5937}"/>
                </a:ext>
              </a:extLst>
            </p:cNvPr>
            <p:cNvCxnSpPr>
              <a:cxnSpLocks/>
            </p:cNvCxnSpPr>
            <p:nvPr/>
          </p:nvCxnSpPr>
          <p:spPr>
            <a:xfrm>
              <a:off x="5724128" y="3388428"/>
              <a:ext cx="112553" cy="58804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A2648F9-CEDD-45EF-A80D-EC79D4CBA49E}"/>
                </a:ext>
              </a:extLst>
            </p:cNvPr>
            <p:cNvCxnSpPr>
              <a:cxnSpLocks/>
            </p:cNvCxnSpPr>
            <p:nvPr/>
          </p:nvCxnSpPr>
          <p:spPr>
            <a:xfrm>
              <a:off x="4252506" y="3429000"/>
              <a:ext cx="11189" cy="54747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56E6E9-90EB-4274-A747-5E0E9BB30046}"/>
                </a:ext>
              </a:extLst>
            </p:cNvPr>
            <p:cNvSpPr txBox="1"/>
            <p:nvPr/>
          </p:nvSpPr>
          <p:spPr>
            <a:xfrm>
              <a:off x="6735354" y="3348787"/>
              <a:ext cx="2021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LM Roman Demi 10" pitchFamily="50" charset="0"/>
                </a:rPr>
                <a:t>Yukawa couplings:</a:t>
              </a:r>
            </a:p>
            <a:p>
              <a:pPr algn="ctr"/>
              <a:r>
                <a:rPr lang="en-US" sz="1600" b="1" dirty="0">
                  <a:latin typeface="LM Roman Demi 10" pitchFamily="50" charset="0"/>
                </a:rPr>
                <a:t>3 by 3 matrices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B673C16-48AE-4E23-9B40-D34E622B4E29}"/>
              </a:ext>
            </a:extLst>
          </p:cNvPr>
          <p:cNvCxnSpPr/>
          <p:nvPr/>
        </p:nvCxnSpPr>
        <p:spPr>
          <a:xfrm flipH="1">
            <a:off x="3563888" y="4956678"/>
            <a:ext cx="112553" cy="588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84DA422-DCE6-454E-8F09-EBBEAF0657E7}"/>
              </a:ext>
            </a:extLst>
          </p:cNvPr>
          <p:cNvCxnSpPr/>
          <p:nvPr/>
        </p:nvCxnSpPr>
        <p:spPr>
          <a:xfrm flipH="1">
            <a:off x="7020272" y="4926815"/>
            <a:ext cx="112553" cy="588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500E5F-366B-466F-90D5-2B11D6CAB248}"/>
              </a:ext>
            </a:extLst>
          </p:cNvPr>
          <p:cNvCxnSpPr>
            <a:cxnSpLocks/>
          </p:cNvCxnSpPr>
          <p:nvPr/>
        </p:nvCxnSpPr>
        <p:spPr>
          <a:xfrm>
            <a:off x="2881334" y="4938078"/>
            <a:ext cx="112553" cy="588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48BAF4F-2BA1-4E65-862E-950FC5C35DF5}"/>
              </a:ext>
            </a:extLst>
          </p:cNvPr>
          <p:cNvCxnSpPr>
            <a:cxnSpLocks/>
          </p:cNvCxnSpPr>
          <p:nvPr/>
        </p:nvCxnSpPr>
        <p:spPr>
          <a:xfrm>
            <a:off x="6259647" y="4926758"/>
            <a:ext cx="112553" cy="588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FAB53EA4-8D05-40DB-989A-47630FB4F76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195736" y="5690613"/>
            <a:ext cx="2138210" cy="19870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5DBF238-FD50-4D54-B626-25D630AD97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5284687" y="5655102"/>
            <a:ext cx="2562438" cy="20114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227E73C-7620-4FC2-B096-B34B8638D41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7026420" y="4637834"/>
            <a:ext cx="318171" cy="169448"/>
          </a:xfrm>
          <a:prstGeom prst="rect">
            <a:avLst/>
          </a:prstGeom>
        </p:spPr>
      </p:pic>
      <p:sp>
        <p:nvSpPr>
          <p:cNvPr id="5" name="Rounded Rectangle 64 1 3 1">
            <a:extLst>
              <a:ext uri="{FF2B5EF4-FFF2-40B4-BE49-F238E27FC236}">
                <a16:creationId xmlns:a16="http://schemas.microsoft.com/office/drawing/2014/main" id="{C50D4D8C-FFB8-45C9-AAD1-38D6C885A38B}"/>
              </a:ext>
            </a:extLst>
          </p:cNvPr>
          <p:cNvSpPr/>
          <p:nvPr/>
        </p:nvSpPr>
        <p:spPr>
          <a:xfrm>
            <a:off x="1040420" y="2968256"/>
            <a:ext cx="870472" cy="36681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SM</a:t>
            </a:r>
          </a:p>
        </p:txBody>
      </p:sp>
    </p:spTree>
    <p:extLst>
      <p:ext uri="{BB962C8B-B14F-4D97-AF65-F5344CB8AC3E}">
        <p14:creationId xmlns:p14="http://schemas.microsoft.com/office/powerpoint/2010/main" val="412332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Flavor and GUTs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5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CF659000-042C-4C46-A901-2105F82B7B4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4"/>
          <a:stretch>
            <a:fillRect/>
          </a:stretch>
        </p:blipFill>
        <p:spPr>
          <a:xfrm>
            <a:off x="6413910" y="1338101"/>
            <a:ext cx="874617" cy="252265"/>
          </a:xfrm>
          <a:prstGeom prst="rect">
            <a:avLst/>
          </a:prstGeom>
        </p:spPr>
      </p:pic>
      <p:pic>
        <p:nvPicPr>
          <p:cNvPr id="208" name="Picture 207">
            <a:extLst>
              <a:ext uri="{FF2B5EF4-FFF2-40B4-BE49-F238E27FC236}">
                <a16:creationId xmlns:a16="http://schemas.microsoft.com/office/drawing/2014/main" id="{03DADAF7-CA10-40A4-A223-D5A37C19745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5"/>
          <a:stretch>
            <a:fillRect/>
          </a:stretch>
        </p:blipFill>
        <p:spPr>
          <a:xfrm>
            <a:off x="4041309" y="1345471"/>
            <a:ext cx="743197" cy="252265"/>
          </a:xfrm>
          <a:prstGeom prst="rect">
            <a:avLst/>
          </a:prstGeom>
        </p:spPr>
      </p:pic>
      <p:grpSp>
        <p:nvGrpSpPr>
          <p:cNvPr id="221" name="Group 220">
            <a:extLst>
              <a:ext uri="{FF2B5EF4-FFF2-40B4-BE49-F238E27FC236}">
                <a16:creationId xmlns:a16="http://schemas.microsoft.com/office/drawing/2014/main" id="{A399247D-9BA2-4F3C-96D3-B62A578E4A2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497503" y="1772816"/>
            <a:ext cx="915405" cy="1080429"/>
            <a:chOff x="3368737" y="1772816"/>
            <a:chExt cx="915405" cy="108042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CD1FD7-D052-4BC9-96B3-CED8B402D103}"/>
                </a:ext>
              </a:extLst>
            </p:cNvPr>
            <p:cNvGrpSpPr/>
            <p:nvPr/>
          </p:nvGrpSpPr>
          <p:grpSpPr>
            <a:xfrm>
              <a:off x="3368737" y="1937839"/>
              <a:ext cx="915405" cy="915406"/>
              <a:chOff x="5224784" y="1988840"/>
              <a:chExt cx="1812634" cy="1812634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3B8FB84B-8402-41CF-A0B3-7DFEBAB44A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24784" y="1988840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EB991FAF-51FC-4D31-851F-D4D330188CF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1"/>
                </p:custDataLst>
              </p:nvPr>
            </p:nvPicPr>
            <p:blipFill>
              <a:blip r:embed="rId58"/>
              <a:stretch>
                <a:fillRect/>
              </a:stretch>
            </p:blipFill>
            <p:spPr>
              <a:xfrm>
                <a:off x="6012160" y="2780928"/>
                <a:ext cx="245346" cy="347573"/>
              </a:xfrm>
              <a:prstGeom prst="rect">
                <a:avLst/>
              </a:prstGeom>
            </p:spPr>
          </p:pic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CA69AB03-022D-49E8-8E27-23AE49D172E1}"/>
                </a:ext>
              </a:extLst>
            </p:cNvPr>
            <p:cNvGrpSpPr/>
            <p:nvPr>
              <p:custDataLst>
                <p:tags r:id="rId48"/>
              </p:custDataLst>
            </p:nvPr>
          </p:nvGrpSpPr>
          <p:grpSpPr>
            <a:xfrm>
              <a:off x="3491880" y="1772816"/>
              <a:ext cx="714479" cy="384814"/>
              <a:chOff x="3491880" y="1772816"/>
              <a:chExt cx="714479" cy="384814"/>
            </a:xfrm>
          </p:grpSpPr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F0063BE8-69A4-494B-989A-12397B0D53E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9"/>
                </p:custDataLst>
              </p:nvPr>
            </p:nvPicPr>
            <p:blipFill>
              <a:blip r:embed="rId59"/>
              <a:stretch>
                <a:fillRect/>
              </a:stretch>
            </p:blipFill>
            <p:spPr>
              <a:xfrm>
                <a:off x="4093699" y="1809189"/>
                <a:ext cx="112660" cy="85573"/>
              </a:xfrm>
              <a:prstGeom prst="rect">
                <a:avLst/>
              </a:prstGeom>
            </p:spPr>
          </p:pic>
          <p:pic>
            <p:nvPicPr>
              <p:cNvPr id="213" name="Picture 212">
                <a:extLst>
                  <a:ext uri="{FF2B5EF4-FFF2-40B4-BE49-F238E27FC236}">
                    <a16:creationId xmlns:a16="http://schemas.microsoft.com/office/drawing/2014/main" id="{4F087B76-A32B-4A4E-842B-49207A0DC18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0"/>
                </p:custDataLst>
              </p:nvPr>
            </p:nvPicPr>
            <p:blipFill>
              <a:blip r:embed="rId60"/>
              <a:stretch>
                <a:fillRect/>
              </a:stretch>
            </p:blipFill>
            <p:spPr>
              <a:xfrm>
                <a:off x="3491880" y="1772816"/>
                <a:ext cx="99117" cy="106505"/>
              </a:xfrm>
              <a:prstGeom prst="rect">
                <a:avLst/>
              </a:prstGeom>
            </p:spPr>
          </p:pic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F939AE8-FFA0-41CF-A0A1-1EED10B13CBC}"/>
                  </a:ext>
                </a:extLst>
              </p:cNvPr>
              <p:cNvSpPr/>
              <p:nvPr/>
            </p:nvSpPr>
            <p:spPr>
              <a:xfrm>
                <a:off x="3609185" y="1900281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A5FE1A9F-DE55-4607-BFA0-C74F8464DAB5}"/>
                  </a:ext>
                </a:extLst>
              </p:cNvPr>
              <p:cNvSpPr/>
              <p:nvPr/>
            </p:nvSpPr>
            <p:spPr>
              <a:xfrm flipH="1">
                <a:off x="3894134" y="1900281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CDC2D3AD-A851-42FE-849B-027F9D10CAC5}"/>
              </a:ext>
            </a:extLst>
          </p:cNvPr>
          <p:cNvGrpSpPr/>
          <p:nvPr/>
        </p:nvGrpSpPr>
        <p:grpSpPr>
          <a:xfrm>
            <a:off x="4412909" y="1783873"/>
            <a:ext cx="915405" cy="1075295"/>
            <a:chOff x="4284143" y="1783873"/>
            <a:chExt cx="915405" cy="1075295"/>
          </a:xfrm>
        </p:grpSpPr>
        <p:pic>
          <p:nvPicPr>
            <p:cNvPr id="225" name="Picture 224">
              <a:extLst>
                <a:ext uri="{FF2B5EF4-FFF2-40B4-BE49-F238E27FC236}">
                  <a16:creationId xmlns:a16="http://schemas.microsoft.com/office/drawing/2014/main" id="{BABF81BD-2894-4810-87E7-D4BDC7930246}"/>
                </a:ext>
              </a:extLst>
            </p:cNvPr>
            <p:cNvPicPr>
              <a:picLocks noChangeAspect="1"/>
            </p:cNvPicPr>
            <p:nvPr>
              <p:custDataLst>
                <p:tags r:id="rId44"/>
              </p:custDataLst>
            </p:nvPr>
          </p:nvPicPr>
          <p:blipFill>
            <a:blip r:embed="rId61"/>
            <a:stretch>
              <a:fillRect/>
            </a:stretch>
          </p:blipFill>
          <p:spPr>
            <a:xfrm>
              <a:off x="4390743" y="1795286"/>
              <a:ext cx="123742" cy="91730"/>
            </a:xfrm>
            <a:prstGeom prst="rect">
              <a:avLst/>
            </a:prstGeom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4C7F786-7741-4DDC-B349-106E1EB8816F}"/>
                </a:ext>
              </a:extLst>
            </p:cNvPr>
            <p:cNvGrpSpPr/>
            <p:nvPr/>
          </p:nvGrpSpPr>
          <p:grpSpPr>
            <a:xfrm>
              <a:off x="4284143" y="1943762"/>
              <a:ext cx="915405" cy="915406"/>
              <a:chOff x="1547664" y="2420888"/>
              <a:chExt cx="1812634" cy="1812634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7B6CF25B-A60E-4CEF-B073-D7550A0F8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547664" y="24208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1B42E47D-5EF9-4E92-920D-E48386C8743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7"/>
                </p:custDataLst>
              </p:nvPr>
            </p:nvPicPr>
            <p:blipFill>
              <a:blip r:embed="rId62"/>
              <a:stretch>
                <a:fillRect/>
              </a:stretch>
            </p:blipFill>
            <p:spPr>
              <a:xfrm>
                <a:off x="2267744" y="3287159"/>
                <a:ext cx="431912" cy="283681"/>
              </a:xfrm>
              <a:prstGeom prst="rect">
                <a:avLst/>
              </a:prstGeom>
            </p:spPr>
          </p:pic>
        </p:grpSp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25B9DE99-01C8-44E8-BEE6-4D750C258F09}"/>
                </a:ext>
              </a:extLst>
            </p:cNvPr>
            <p:cNvPicPr>
              <a:picLocks noChangeAspect="1"/>
            </p:cNvPicPr>
            <p:nvPr>
              <p:custDataLst>
                <p:tags r:id="rId45"/>
              </p:custDataLst>
            </p:nvPr>
          </p:nvPicPr>
          <p:blipFill>
            <a:blip r:embed="rId63"/>
            <a:stretch>
              <a:fillRect/>
            </a:stretch>
          </p:blipFill>
          <p:spPr>
            <a:xfrm>
              <a:off x="4709299" y="1783873"/>
              <a:ext cx="107736" cy="106505"/>
            </a:xfrm>
            <a:prstGeom prst="rect">
              <a:avLst/>
            </a:prstGeom>
          </p:spPr>
        </p:pic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4655B1B0-5B5A-4445-8991-35E322119560}"/>
                </a:ext>
              </a:extLst>
            </p:cNvPr>
            <p:cNvPicPr>
              <a:picLocks noChangeAspect="1"/>
            </p:cNvPicPr>
            <p:nvPr>
              <p:custDataLst>
                <p:tags r:id="rId46"/>
              </p:custDataLst>
            </p:nvPr>
          </p:nvPicPr>
          <p:blipFill>
            <a:blip r:embed="rId64"/>
            <a:stretch>
              <a:fillRect/>
            </a:stretch>
          </p:blipFill>
          <p:spPr>
            <a:xfrm>
              <a:off x="5047809" y="1788940"/>
              <a:ext cx="92961" cy="106505"/>
            </a:xfrm>
            <a:prstGeom prst="rect">
              <a:avLst/>
            </a:prstGeom>
          </p:spPr>
        </p:pic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E37B583-37D0-45AD-AC0D-505051C933F8}"/>
                </a:ext>
              </a:extLst>
            </p:cNvPr>
            <p:cNvSpPr/>
            <p:nvPr/>
          </p:nvSpPr>
          <p:spPr>
            <a:xfrm>
              <a:off x="4465968" y="1911206"/>
              <a:ext cx="176376" cy="257349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BF617E4-755C-4567-8B47-35EBE1484055}"/>
                </a:ext>
              </a:extLst>
            </p:cNvPr>
            <p:cNvSpPr/>
            <p:nvPr/>
          </p:nvSpPr>
          <p:spPr>
            <a:xfrm flipH="1">
              <a:off x="4871433" y="1908496"/>
              <a:ext cx="176376" cy="257349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49E8124F-C299-4C18-BE78-14DC91D6CB12}"/>
                </a:ext>
              </a:extLst>
            </p:cNvPr>
            <p:cNvCxnSpPr>
              <a:cxnSpLocks/>
            </p:cNvCxnSpPr>
            <p:nvPr/>
          </p:nvCxnSpPr>
          <p:spPr>
            <a:xfrm>
              <a:off x="4741845" y="1891917"/>
              <a:ext cx="9072" cy="270035"/>
            </a:xfrm>
            <a:prstGeom prst="straightConnector1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2148F76A-49E3-4880-9880-2B9F0EED98B4}"/>
              </a:ext>
            </a:extLst>
          </p:cNvPr>
          <p:cNvGrpSpPr/>
          <p:nvPr/>
        </p:nvGrpSpPr>
        <p:grpSpPr>
          <a:xfrm>
            <a:off x="6300476" y="1779156"/>
            <a:ext cx="1095772" cy="1075528"/>
            <a:chOff x="6869010" y="1736531"/>
            <a:chExt cx="1095772" cy="107552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7F3968F-F7C5-4C71-BC8E-F77597D4EDFF}"/>
                </a:ext>
              </a:extLst>
            </p:cNvPr>
            <p:cNvGrpSpPr/>
            <p:nvPr/>
          </p:nvGrpSpPr>
          <p:grpSpPr>
            <a:xfrm>
              <a:off x="6903471" y="1896654"/>
              <a:ext cx="915405" cy="915405"/>
              <a:chOff x="2099392" y="4280488"/>
              <a:chExt cx="1812634" cy="1812634"/>
            </a:xfrm>
          </p:grpSpPr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D008CEDA-FA22-4EF7-BE9A-F0E3A0A0BA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099392" y="42804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E471F03B-4E2D-4006-86A9-A3E7D7DB1F4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3"/>
                </p:custDataLst>
              </p:nvPr>
            </p:nvPicPr>
            <p:blipFill>
              <a:blip r:embed="rId65"/>
              <a:stretch>
                <a:fillRect/>
              </a:stretch>
            </p:blipFill>
            <p:spPr>
              <a:xfrm>
                <a:off x="2819144" y="5097765"/>
                <a:ext cx="431911" cy="283681"/>
              </a:xfrm>
              <a:prstGeom prst="rect">
                <a:avLst/>
              </a:prstGeom>
            </p:spPr>
          </p:pic>
        </p:grpSp>
        <p:pic>
          <p:nvPicPr>
            <p:cNvPr id="276" name="Picture 275">
              <a:extLst>
                <a:ext uri="{FF2B5EF4-FFF2-40B4-BE49-F238E27FC236}">
                  <a16:creationId xmlns:a16="http://schemas.microsoft.com/office/drawing/2014/main" id="{BBCDBC55-9CB9-45A3-AFDC-3D80C41B10C9}"/>
                </a:ext>
              </a:extLst>
            </p:cNvPr>
            <p:cNvPicPr>
              <a:picLocks noChangeAspect="1"/>
            </p:cNvPicPr>
            <p:nvPr>
              <p:custDataLst>
                <p:tags r:id="rId37"/>
              </p:custDataLst>
            </p:nvPr>
          </p:nvPicPr>
          <p:blipFill>
            <a:blip r:embed="rId59"/>
            <a:stretch>
              <a:fillRect/>
            </a:stretch>
          </p:blipFill>
          <p:spPr>
            <a:xfrm>
              <a:off x="7502355" y="1746253"/>
              <a:ext cx="112660" cy="85573"/>
            </a:xfrm>
            <a:prstGeom prst="rect">
              <a:avLst/>
            </a:prstGeom>
          </p:spPr>
        </p:pic>
        <p:pic>
          <p:nvPicPr>
            <p:cNvPr id="274" name="Picture 273">
              <a:extLst>
                <a:ext uri="{FF2B5EF4-FFF2-40B4-BE49-F238E27FC236}">
                  <a16:creationId xmlns:a16="http://schemas.microsoft.com/office/drawing/2014/main" id="{7A32C9C8-328C-4A83-B675-84DAD4EC675B}"/>
                </a:ext>
              </a:extLst>
            </p:cNvPr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60"/>
            <a:stretch>
              <a:fillRect/>
            </a:stretch>
          </p:blipFill>
          <p:spPr>
            <a:xfrm>
              <a:off x="7234129" y="1736531"/>
              <a:ext cx="99117" cy="106505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0D32CC0-9BBF-4FDD-BE14-B80C4BA8FF6C}"/>
                </a:ext>
              </a:extLst>
            </p:cNvPr>
            <p:cNvGrpSpPr/>
            <p:nvPr/>
          </p:nvGrpSpPr>
          <p:grpSpPr>
            <a:xfrm>
              <a:off x="6971517" y="1853599"/>
              <a:ext cx="386429" cy="262846"/>
              <a:chOff x="2234132" y="4195233"/>
              <a:chExt cx="765185" cy="520472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E00E3F33-6969-4BB2-9915-ED09592E833D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519BB24D-E94A-49E0-8F52-BDA4AE88601C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1DFBDE5-161D-44A9-B70F-DEF672137B9B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39CBD6F-658C-4A41-80F1-60961E0FC057}"/>
                </a:ext>
              </a:extLst>
            </p:cNvPr>
            <p:cNvGrpSpPr/>
            <p:nvPr/>
          </p:nvGrpSpPr>
          <p:grpSpPr>
            <a:xfrm flipH="1">
              <a:off x="7419753" y="1851505"/>
              <a:ext cx="386429" cy="262846"/>
              <a:chOff x="2234132" y="4195233"/>
              <a:chExt cx="765185" cy="520472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7D71B48C-62BC-4326-B6CA-06C0112D0976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D0A0B9B1-1EAB-4BC2-9326-BBC679299EAE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E1F1DF5-22BF-446E-B3EB-C120700CA4C5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70" name="Picture 269">
              <a:extLst>
                <a:ext uri="{FF2B5EF4-FFF2-40B4-BE49-F238E27FC236}">
                  <a16:creationId xmlns:a16="http://schemas.microsoft.com/office/drawing/2014/main" id="{2D9CC0AF-11D5-4BFC-83DC-5B8C9139330B}"/>
                </a:ext>
              </a:extLst>
            </p:cNvPr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61"/>
            <a:stretch>
              <a:fillRect/>
            </a:stretch>
          </p:blipFill>
          <p:spPr>
            <a:xfrm>
              <a:off x="6869010" y="1753094"/>
              <a:ext cx="123742" cy="91730"/>
            </a:xfrm>
            <a:prstGeom prst="rect">
              <a:avLst/>
            </a:prstGeom>
          </p:spPr>
        </p:pic>
        <p:pic>
          <p:nvPicPr>
            <p:cNvPr id="272" name="Picture 271">
              <a:extLst>
                <a:ext uri="{FF2B5EF4-FFF2-40B4-BE49-F238E27FC236}">
                  <a16:creationId xmlns:a16="http://schemas.microsoft.com/office/drawing/2014/main" id="{23F0BCBE-4125-4774-9426-624984AB42E3}"/>
                </a:ext>
              </a:extLst>
            </p:cNvPr>
            <p:cNvPicPr>
              <a:picLocks noChangeAspect="1"/>
            </p:cNvPicPr>
            <p:nvPr>
              <p:custDataLst>
                <p:tags r:id="rId40"/>
              </p:custDataLst>
            </p:nvPr>
          </p:nvPicPr>
          <p:blipFill>
            <a:blip r:embed="rId63"/>
            <a:stretch>
              <a:fillRect/>
            </a:stretch>
          </p:blipFill>
          <p:spPr>
            <a:xfrm>
              <a:off x="7053444" y="1746252"/>
              <a:ext cx="107736" cy="106505"/>
            </a:xfrm>
            <a:prstGeom prst="rect">
              <a:avLst/>
            </a:prstGeom>
          </p:spPr>
        </p:pic>
        <p:pic>
          <p:nvPicPr>
            <p:cNvPr id="278" name="Picture 277">
              <a:extLst>
                <a:ext uri="{FF2B5EF4-FFF2-40B4-BE49-F238E27FC236}">
                  <a16:creationId xmlns:a16="http://schemas.microsoft.com/office/drawing/2014/main" id="{C9179FE7-9347-4BA8-885B-7AF9C4A8F8BD}"/>
                </a:ext>
              </a:extLst>
            </p:cNvPr>
            <p:cNvPicPr>
              <a:picLocks noChangeAspect="1"/>
            </p:cNvPicPr>
            <p:nvPr>
              <p:custDataLst>
                <p:tags r:id="rId41"/>
              </p:custDataLst>
            </p:nvPr>
          </p:nvPicPr>
          <p:blipFill>
            <a:blip r:embed="rId64"/>
            <a:stretch>
              <a:fillRect/>
            </a:stretch>
          </p:blipFill>
          <p:spPr>
            <a:xfrm>
              <a:off x="7676355" y="1748287"/>
              <a:ext cx="92961" cy="106505"/>
            </a:xfrm>
            <a:prstGeom prst="rect">
              <a:avLst/>
            </a:prstGeom>
          </p:spPr>
        </p:pic>
        <p:pic>
          <p:nvPicPr>
            <p:cNvPr id="280" name="Picture 279">
              <a:extLst>
                <a:ext uri="{FF2B5EF4-FFF2-40B4-BE49-F238E27FC236}">
                  <a16:creationId xmlns:a16="http://schemas.microsoft.com/office/drawing/2014/main" id="{067DBB86-EDCF-4A69-9567-B39C8D52A034}"/>
                </a:ext>
              </a:extLst>
            </p:cNvPr>
            <p:cNvPicPr>
              <a:picLocks noChangeAspect="1"/>
            </p:cNvPicPr>
            <p:nvPr>
              <p:custDataLst>
                <p:tags r:id="rId42"/>
              </p:custDataLst>
            </p:nvPr>
          </p:nvPicPr>
          <p:blipFill>
            <a:blip r:embed="rId66"/>
            <a:stretch>
              <a:fillRect/>
            </a:stretch>
          </p:blipFill>
          <p:spPr>
            <a:xfrm>
              <a:off x="7818876" y="1778880"/>
              <a:ext cx="145906" cy="106506"/>
            </a:xfrm>
            <a:prstGeom prst="rect">
              <a:avLst/>
            </a:prstGeom>
          </p:spPr>
        </p:pic>
      </p:grpSp>
      <p:sp>
        <p:nvSpPr>
          <p:cNvPr id="5" name="Rounded Rectangle 64 1">
            <a:extLst>
              <a:ext uri="{FF2B5EF4-FFF2-40B4-BE49-F238E27FC236}">
                <a16:creationId xmlns:a16="http://schemas.microsoft.com/office/drawing/2014/main" id="{10D81AA9-FF87-4685-B806-69FC52E3C77F}"/>
              </a:ext>
            </a:extLst>
          </p:cNvPr>
          <p:cNvSpPr/>
          <p:nvPr/>
        </p:nvSpPr>
        <p:spPr>
          <a:xfrm>
            <a:off x="1665009" y="2031489"/>
            <a:ext cx="1565567" cy="440230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latin typeface="LM Roman Demi 10" panose="00000700000000000000" pitchFamily="50" charset="0"/>
              </a:rPr>
              <a:t>1</a:t>
            </a:r>
            <a:r>
              <a:rPr lang="en-US" sz="1400" baseline="30000" dirty="0">
                <a:latin typeface="LM Roman Demi 10" panose="00000700000000000000" pitchFamily="50" charset="0"/>
              </a:rPr>
              <a:t>st</a:t>
            </a:r>
            <a:r>
              <a:rPr lang="en-US" sz="1400" dirty="0">
                <a:latin typeface="LM Roman Demi 10" panose="00000700000000000000" pitchFamily="50" charset="0"/>
              </a:rPr>
              <a:t> generation</a:t>
            </a:r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F608330D-E5D1-4040-A17C-912DF6A4E2A4}"/>
              </a:ext>
            </a:extLst>
          </p:cNvPr>
          <p:cNvSpPr/>
          <p:nvPr/>
        </p:nvSpPr>
        <p:spPr>
          <a:xfrm>
            <a:off x="1475656" y="1700808"/>
            <a:ext cx="6078214" cy="110159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55B3C896-935D-4CDC-885C-9D816209AAC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497503" y="2924944"/>
            <a:ext cx="915405" cy="1067291"/>
            <a:chOff x="3368737" y="2852936"/>
            <a:chExt cx="915405" cy="1067291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990BE044-D802-470F-849C-04AEDD25C98D}"/>
                </a:ext>
              </a:extLst>
            </p:cNvPr>
            <p:cNvGrpSpPr/>
            <p:nvPr/>
          </p:nvGrpSpPr>
          <p:grpSpPr>
            <a:xfrm>
              <a:off x="3368737" y="3004821"/>
              <a:ext cx="915405" cy="915406"/>
              <a:chOff x="5224784" y="1988840"/>
              <a:chExt cx="1812634" cy="1812634"/>
            </a:xfrm>
          </p:grpSpPr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7F21948A-F363-400A-9076-8BE70842D0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24784" y="1988840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44" name="Picture 143">
                <a:extLst>
                  <a:ext uri="{FF2B5EF4-FFF2-40B4-BE49-F238E27FC236}">
                    <a16:creationId xmlns:a16="http://schemas.microsoft.com/office/drawing/2014/main" id="{FA5F895D-0818-4A83-A15B-72546079D3A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6"/>
                </p:custDataLst>
              </p:nvPr>
            </p:nvPicPr>
            <p:blipFill>
              <a:blip r:embed="rId58"/>
              <a:stretch>
                <a:fillRect/>
              </a:stretch>
            </p:blipFill>
            <p:spPr>
              <a:xfrm>
                <a:off x="6012160" y="2780928"/>
                <a:ext cx="245346" cy="347573"/>
              </a:xfrm>
              <a:prstGeom prst="rect">
                <a:avLst/>
              </a:prstGeom>
            </p:spPr>
          </p:pic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9A6C68C-077C-4559-BC62-56365F037661}"/>
                </a:ext>
              </a:extLst>
            </p:cNvPr>
            <p:cNvGrpSpPr/>
            <p:nvPr>
              <p:custDataLst>
                <p:tags r:id="rId33"/>
              </p:custDataLst>
            </p:nvPr>
          </p:nvGrpSpPr>
          <p:grpSpPr>
            <a:xfrm>
              <a:off x="3491880" y="2852936"/>
              <a:ext cx="716326" cy="371676"/>
              <a:chOff x="3491880" y="2852936"/>
              <a:chExt cx="716326" cy="371676"/>
            </a:xfrm>
          </p:grpSpPr>
          <p:pic>
            <p:nvPicPr>
              <p:cNvPr id="238" name="Picture 237">
                <a:extLst>
                  <a:ext uri="{FF2B5EF4-FFF2-40B4-BE49-F238E27FC236}">
                    <a16:creationId xmlns:a16="http://schemas.microsoft.com/office/drawing/2014/main" id="{863E16C6-FC84-43BE-A17F-F4472E3FC9E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4"/>
                </p:custDataLst>
              </p:nvPr>
            </p:nvPicPr>
            <p:blipFill>
              <a:blip r:embed="rId67"/>
              <a:stretch>
                <a:fillRect/>
              </a:stretch>
            </p:blipFill>
            <p:spPr>
              <a:xfrm>
                <a:off x="4093699" y="2876171"/>
                <a:ext cx="114507" cy="85573"/>
              </a:xfrm>
              <a:prstGeom prst="rect">
                <a:avLst/>
              </a:prstGeom>
            </p:spPr>
          </p:pic>
          <p:pic>
            <p:nvPicPr>
              <p:cNvPr id="232" name="Picture 231">
                <a:extLst>
                  <a:ext uri="{FF2B5EF4-FFF2-40B4-BE49-F238E27FC236}">
                    <a16:creationId xmlns:a16="http://schemas.microsoft.com/office/drawing/2014/main" id="{DD040737-2F6C-4C86-99F1-32E98AEA939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5"/>
                </p:custDataLst>
              </p:nvPr>
            </p:nvPicPr>
            <p:blipFill>
              <a:blip r:embed="rId68"/>
              <a:stretch>
                <a:fillRect/>
              </a:stretch>
            </p:blipFill>
            <p:spPr>
              <a:xfrm>
                <a:off x="3491880" y="2852936"/>
                <a:ext cx="99733" cy="106505"/>
              </a:xfrm>
              <a:prstGeom prst="rect">
                <a:avLst/>
              </a:prstGeom>
            </p:spPr>
          </p:pic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E69647AE-A1EC-445A-9626-2EDDEDA8A857}"/>
                  </a:ext>
                </a:extLst>
              </p:cNvPr>
              <p:cNvSpPr/>
              <p:nvPr/>
            </p:nvSpPr>
            <p:spPr>
              <a:xfrm>
                <a:off x="3609185" y="2967263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E8513C68-0154-4575-933C-76D9E63EB5A7}"/>
                  </a:ext>
                </a:extLst>
              </p:cNvPr>
              <p:cNvSpPr/>
              <p:nvPr/>
            </p:nvSpPr>
            <p:spPr>
              <a:xfrm flipH="1">
                <a:off x="3894134" y="2967263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2AD14C0E-3532-432F-9A4A-6F4B632606E4}"/>
              </a:ext>
            </a:extLst>
          </p:cNvPr>
          <p:cNvGrpSpPr/>
          <p:nvPr/>
        </p:nvGrpSpPr>
        <p:grpSpPr>
          <a:xfrm>
            <a:off x="4412909" y="2922863"/>
            <a:ext cx="915405" cy="1075295"/>
            <a:chOff x="4284143" y="2850855"/>
            <a:chExt cx="915405" cy="1075295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47CC7CB0-50BC-491B-AE40-A545A0847950}"/>
                </a:ext>
              </a:extLst>
            </p:cNvPr>
            <p:cNvGrpSpPr/>
            <p:nvPr/>
          </p:nvGrpSpPr>
          <p:grpSpPr>
            <a:xfrm>
              <a:off x="4284143" y="3010744"/>
              <a:ext cx="915405" cy="915406"/>
              <a:chOff x="1547664" y="2420888"/>
              <a:chExt cx="1812634" cy="1812634"/>
            </a:xfrm>
          </p:grpSpPr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6B3F1536-07C1-4627-BB56-8157340557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547664" y="24208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F5532015-1BD0-42D9-B1FC-DCC497B35751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2"/>
                </p:custDataLst>
              </p:nvPr>
            </p:nvPicPr>
            <p:blipFill>
              <a:blip r:embed="rId62"/>
              <a:stretch>
                <a:fillRect/>
              </a:stretch>
            </p:blipFill>
            <p:spPr>
              <a:xfrm>
                <a:off x="2267744" y="3287159"/>
                <a:ext cx="431912" cy="283681"/>
              </a:xfrm>
              <a:prstGeom prst="rect">
                <a:avLst/>
              </a:prstGeom>
            </p:spPr>
          </p:pic>
        </p:grpSp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DE8DBC4C-9E4F-4AA6-B8FF-F8B2D9ABEE46}"/>
                </a:ext>
              </a:extLst>
            </p:cNvPr>
            <p:cNvGrpSpPr/>
            <p:nvPr/>
          </p:nvGrpSpPr>
          <p:grpSpPr>
            <a:xfrm>
              <a:off x="4390743" y="2850855"/>
              <a:ext cx="750643" cy="384682"/>
              <a:chOff x="4390743" y="2850855"/>
              <a:chExt cx="750643" cy="384682"/>
            </a:xfrm>
          </p:grpSpPr>
          <p:pic>
            <p:nvPicPr>
              <p:cNvPr id="244" name="Picture 243">
                <a:extLst>
                  <a:ext uri="{FF2B5EF4-FFF2-40B4-BE49-F238E27FC236}">
                    <a16:creationId xmlns:a16="http://schemas.microsoft.com/office/drawing/2014/main" id="{D92EB4D1-D086-4218-AF95-1CECB8CA207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9"/>
                </p:custDataLst>
              </p:nvPr>
            </p:nvPicPr>
            <p:blipFill>
              <a:blip r:embed="rId69"/>
              <a:stretch>
                <a:fillRect/>
              </a:stretch>
            </p:blipFill>
            <p:spPr>
              <a:xfrm>
                <a:off x="4390743" y="2862268"/>
                <a:ext cx="125589" cy="91730"/>
              </a:xfrm>
              <a:prstGeom prst="rect">
                <a:avLst/>
              </a:prstGeom>
            </p:spPr>
          </p:pic>
          <p:pic>
            <p:nvPicPr>
              <p:cNvPr id="246" name="Picture 245">
                <a:extLst>
                  <a:ext uri="{FF2B5EF4-FFF2-40B4-BE49-F238E27FC236}">
                    <a16:creationId xmlns:a16="http://schemas.microsoft.com/office/drawing/2014/main" id="{E2EB2F0F-1966-40FF-A9EB-B45CDBB321C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0"/>
                </p:custDataLst>
              </p:nvPr>
            </p:nvPicPr>
            <p:blipFill>
              <a:blip r:embed="rId70"/>
              <a:stretch>
                <a:fillRect/>
              </a:stretch>
            </p:blipFill>
            <p:spPr>
              <a:xfrm>
                <a:off x="4709299" y="2850855"/>
                <a:ext cx="108352" cy="106505"/>
              </a:xfrm>
              <a:prstGeom prst="rect">
                <a:avLst/>
              </a:prstGeom>
            </p:spPr>
          </p:pic>
          <p:pic>
            <p:nvPicPr>
              <p:cNvPr id="248" name="Picture 247">
                <a:extLst>
                  <a:ext uri="{FF2B5EF4-FFF2-40B4-BE49-F238E27FC236}">
                    <a16:creationId xmlns:a16="http://schemas.microsoft.com/office/drawing/2014/main" id="{31EF7591-C2D9-44AA-8FF9-C003D5D9B28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1"/>
                </p:custDataLst>
              </p:nvPr>
            </p:nvPicPr>
            <p:blipFill>
              <a:blip r:embed="rId71"/>
              <a:stretch>
                <a:fillRect/>
              </a:stretch>
            </p:blipFill>
            <p:spPr>
              <a:xfrm>
                <a:off x="5047809" y="2855922"/>
                <a:ext cx="93577" cy="106505"/>
              </a:xfrm>
              <a:prstGeom prst="rect">
                <a:avLst/>
              </a:prstGeom>
            </p:spPr>
          </p:pic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D7983E50-1D52-453E-ADD3-0410CCC881A8}"/>
                  </a:ext>
                </a:extLst>
              </p:cNvPr>
              <p:cNvSpPr/>
              <p:nvPr/>
            </p:nvSpPr>
            <p:spPr>
              <a:xfrm>
                <a:off x="4465968" y="2978188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1D3C9F4A-55F0-4078-8FFC-2ECB3EE930D2}"/>
                  </a:ext>
                </a:extLst>
              </p:cNvPr>
              <p:cNvSpPr/>
              <p:nvPr/>
            </p:nvSpPr>
            <p:spPr>
              <a:xfrm flipH="1">
                <a:off x="4871433" y="2975478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A02B36B9-149C-4B38-9DD2-C8F41ECE74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1845" y="2958899"/>
                <a:ext cx="9072" cy="270035"/>
              </a:xfrm>
              <a:prstGeom prst="straightConnector1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17DBED14-CB27-4539-9BFB-840D5D38F215}"/>
              </a:ext>
            </a:extLst>
          </p:cNvPr>
          <p:cNvGrpSpPr/>
          <p:nvPr/>
        </p:nvGrpSpPr>
        <p:grpSpPr>
          <a:xfrm>
            <a:off x="6284942" y="2929536"/>
            <a:ext cx="1111306" cy="1075528"/>
            <a:chOff x="6853476" y="2944265"/>
            <a:chExt cx="1111306" cy="1075528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30523F0D-08AD-4E9E-BC24-4166E8E6837E}"/>
                </a:ext>
              </a:extLst>
            </p:cNvPr>
            <p:cNvGrpSpPr/>
            <p:nvPr/>
          </p:nvGrpSpPr>
          <p:grpSpPr>
            <a:xfrm>
              <a:off x="6903471" y="3104388"/>
              <a:ext cx="915405" cy="915405"/>
              <a:chOff x="2099392" y="4280488"/>
              <a:chExt cx="1812634" cy="1812634"/>
            </a:xfrm>
          </p:grpSpPr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363C6CA0-36F3-42E8-AC31-945F9938CD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099392" y="42804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62D49440-71E5-4904-BDD4-93AB8AC03EA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8"/>
                </p:custDataLst>
              </p:nvPr>
            </p:nvPicPr>
            <p:blipFill>
              <a:blip r:embed="rId65"/>
              <a:stretch>
                <a:fillRect/>
              </a:stretch>
            </p:blipFill>
            <p:spPr>
              <a:xfrm>
                <a:off x="2819144" y="5097765"/>
                <a:ext cx="431911" cy="283681"/>
              </a:xfrm>
              <a:prstGeom prst="rect">
                <a:avLst/>
              </a:prstGeom>
            </p:spPr>
          </p:pic>
        </p:grpSp>
        <p:pic>
          <p:nvPicPr>
            <p:cNvPr id="289" name="Picture 288">
              <a:extLst>
                <a:ext uri="{FF2B5EF4-FFF2-40B4-BE49-F238E27FC236}">
                  <a16:creationId xmlns:a16="http://schemas.microsoft.com/office/drawing/2014/main" id="{F21380BA-14B2-4D51-BE0E-2ACD27624D99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67"/>
            <a:stretch>
              <a:fillRect/>
            </a:stretch>
          </p:blipFill>
          <p:spPr>
            <a:xfrm>
              <a:off x="7502355" y="2953987"/>
              <a:ext cx="114507" cy="85573"/>
            </a:xfrm>
            <a:prstGeom prst="rect">
              <a:avLst/>
            </a:prstGeom>
          </p:spPr>
        </p:pic>
        <p:pic>
          <p:nvPicPr>
            <p:cNvPr id="287" name="Picture 286">
              <a:extLst>
                <a:ext uri="{FF2B5EF4-FFF2-40B4-BE49-F238E27FC236}">
                  <a16:creationId xmlns:a16="http://schemas.microsoft.com/office/drawing/2014/main" id="{6A35D19D-22B1-414A-961E-5A01F603E98B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68"/>
            <a:stretch>
              <a:fillRect/>
            </a:stretch>
          </p:blipFill>
          <p:spPr>
            <a:xfrm>
              <a:off x="7234129" y="2944265"/>
              <a:ext cx="99733" cy="106505"/>
            </a:xfrm>
            <a:prstGeom prst="rect">
              <a:avLst/>
            </a:prstGeom>
          </p:spPr>
        </p:pic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51E632D0-1622-4E3B-9692-8C9DBEF2901C}"/>
                </a:ext>
              </a:extLst>
            </p:cNvPr>
            <p:cNvGrpSpPr/>
            <p:nvPr/>
          </p:nvGrpSpPr>
          <p:grpSpPr>
            <a:xfrm>
              <a:off x="6971517" y="3061333"/>
              <a:ext cx="386429" cy="262846"/>
              <a:chOff x="2234132" y="4195233"/>
              <a:chExt cx="765185" cy="520472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A1BFED40-9CA7-47CD-B39A-90C4BC566424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CCF0110D-E405-4712-88BF-63899D929C9F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A805AFF0-F3A2-4387-9C51-B84AEB355ADC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3F5EEF14-9A28-4A8A-8099-A375BF0930D8}"/>
                </a:ext>
              </a:extLst>
            </p:cNvPr>
            <p:cNvGrpSpPr/>
            <p:nvPr/>
          </p:nvGrpSpPr>
          <p:grpSpPr>
            <a:xfrm flipH="1">
              <a:off x="7419753" y="3059239"/>
              <a:ext cx="386429" cy="262846"/>
              <a:chOff x="2234132" y="4195233"/>
              <a:chExt cx="765185" cy="520472"/>
            </a:xfrm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1204304F-7D84-4323-A6AB-3EBAA9BE7EE8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E8946D8A-9344-4819-8B9C-5DA9EE44A8B6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FB2139FD-3549-4FAD-B96F-A2995C7999E7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6AFFF892-3D3A-48F8-80F1-DC69EF0A6327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69"/>
            <a:stretch>
              <a:fillRect/>
            </a:stretch>
          </p:blipFill>
          <p:spPr>
            <a:xfrm>
              <a:off x="6853476" y="2954998"/>
              <a:ext cx="125589" cy="91730"/>
            </a:xfrm>
            <a:prstGeom prst="rect">
              <a:avLst/>
            </a:prstGeom>
          </p:spPr>
        </p:pic>
        <p:pic>
          <p:nvPicPr>
            <p:cNvPr id="285" name="Picture 284">
              <a:extLst>
                <a:ext uri="{FF2B5EF4-FFF2-40B4-BE49-F238E27FC236}">
                  <a16:creationId xmlns:a16="http://schemas.microsoft.com/office/drawing/2014/main" id="{4F953685-7516-4B1F-AD61-3D1937FD34CA}"/>
                </a:ext>
              </a:extLst>
            </p:cNvPr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70"/>
            <a:stretch>
              <a:fillRect/>
            </a:stretch>
          </p:blipFill>
          <p:spPr>
            <a:xfrm>
              <a:off x="7053444" y="2946046"/>
              <a:ext cx="108352" cy="106505"/>
            </a:xfrm>
            <a:prstGeom prst="rect">
              <a:avLst/>
            </a:prstGeom>
          </p:spPr>
        </p:pic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ABB9A2A1-1B5C-45BF-82C9-5B195C7019D7}"/>
                </a:ext>
              </a:extLst>
            </p:cNvPr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71"/>
            <a:stretch>
              <a:fillRect/>
            </a:stretch>
          </p:blipFill>
          <p:spPr>
            <a:xfrm>
              <a:off x="7676355" y="2956021"/>
              <a:ext cx="93577" cy="106505"/>
            </a:xfrm>
            <a:prstGeom prst="rect">
              <a:avLst/>
            </a:prstGeom>
          </p:spPr>
        </p:pic>
        <p:pic>
          <p:nvPicPr>
            <p:cNvPr id="293" name="Picture 292">
              <a:extLst>
                <a:ext uri="{FF2B5EF4-FFF2-40B4-BE49-F238E27FC236}">
                  <a16:creationId xmlns:a16="http://schemas.microsoft.com/office/drawing/2014/main" id="{CEF202E0-C026-4C18-AC3F-58D51C1C518E}"/>
                </a:ext>
              </a:extLst>
            </p:cNvPr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72"/>
            <a:stretch>
              <a:fillRect/>
            </a:stretch>
          </p:blipFill>
          <p:spPr>
            <a:xfrm>
              <a:off x="7818876" y="2986614"/>
              <a:ext cx="145906" cy="106506"/>
            </a:xfrm>
            <a:prstGeom prst="rect">
              <a:avLst/>
            </a:prstGeom>
          </p:spPr>
        </p:pic>
      </p:grpSp>
      <p:sp>
        <p:nvSpPr>
          <p:cNvPr id="6" name="Rounded Rectangle 64 2">
            <a:extLst>
              <a:ext uri="{FF2B5EF4-FFF2-40B4-BE49-F238E27FC236}">
                <a16:creationId xmlns:a16="http://schemas.microsoft.com/office/drawing/2014/main" id="{59934E53-D16B-43D9-8E53-396A8A172453}"/>
              </a:ext>
            </a:extLst>
          </p:cNvPr>
          <p:cNvSpPr/>
          <p:nvPr/>
        </p:nvSpPr>
        <p:spPr>
          <a:xfrm>
            <a:off x="1665008" y="3199340"/>
            <a:ext cx="1565567" cy="440230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latin typeface="LM Roman Demi 10" panose="00000700000000000000" pitchFamily="50" charset="0"/>
              </a:rPr>
              <a:t>2</a:t>
            </a:r>
            <a:r>
              <a:rPr lang="en-US" sz="1400" baseline="30000" dirty="0">
                <a:latin typeface="LM Roman Demi 10" panose="00000700000000000000" pitchFamily="50" charset="0"/>
              </a:rPr>
              <a:t>nd</a:t>
            </a:r>
            <a:r>
              <a:rPr lang="en-US" sz="1400" dirty="0">
                <a:latin typeface="LM Roman Demi 10" panose="00000700000000000000" pitchFamily="50" charset="0"/>
              </a:rPr>
              <a:t> generation</a:t>
            </a:r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279584EE-554B-4167-8DBE-43255E8DBD53}"/>
              </a:ext>
            </a:extLst>
          </p:cNvPr>
          <p:cNvSpPr/>
          <p:nvPr/>
        </p:nvSpPr>
        <p:spPr>
          <a:xfrm>
            <a:off x="1475656" y="2868659"/>
            <a:ext cx="6078214" cy="110159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1D073C6B-3512-4E89-BE5B-B18E2F6930A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497503" y="4061335"/>
            <a:ext cx="915405" cy="1083177"/>
            <a:chOff x="3368737" y="3897944"/>
            <a:chExt cx="915405" cy="1083177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04C52724-99A8-42DC-8565-36F058E0F558}"/>
                </a:ext>
              </a:extLst>
            </p:cNvPr>
            <p:cNvGrpSpPr/>
            <p:nvPr/>
          </p:nvGrpSpPr>
          <p:grpSpPr>
            <a:xfrm>
              <a:off x="3368737" y="4065715"/>
              <a:ext cx="915405" cy="915406"/>
              <a:chOff x="5224784" y="1988840"/>
              <a:chExt cx="1812634" cy="1812634"/>
            </a:xfrm>
          </p:grpSpPr>
          <p:pic>
            <p:nvPicPr>
              <p:cNvPr id="163" name="Picture 162">
                <a:extLst>
                  <a:ext uri="{FF2B5EF4-FFF2-40B4-BE49-F238E27FC236}">
                    <a16:creationId xmlns:a16="http://schemas.microsoft.com/office/drawing/2014/main" id="{23A0B7E1-E52F-46B2-B4A2-DDEDE924A4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24784" y="1988840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BB23A1BF-0557-4475-A3DB-7855F5545C0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1"/>
                </p:custDataLst>
              </p:nvPr>
            </p:nvPicPr>
            <p:blipFill>
              <a:blip r:embed="rId58"/>
              <a:stretch>
                <a:fillRect/>
              </a:stretch>
            </p:blipFill>
            <p:spPr>
              <a:xfrm>
                <a:off x="6012160" y="2780928"/>
                <a:ext cx="245346" cy="347573"/>
              </a:xfrm>
              <a:prstGeom prst="rect">
                <a:avLst/>
              </a:prstGeom>
            </p:spPr>
          </p:pic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E56EAD3-F333-4418-A407-26E4D0F9FB9B}"/>
                </a:ext>
              </a:extLst>
            </p:cNvPr>
            <p:cNvGrpSpPr/>
            <p:nvPr>
              <p:custDataLst>
                <p:tags r:id="rId18"/>
              </p:custDataLst>
            </p:nvPr>
          </p:nvGrpSpPr>
          <p:grpSpPr>
            <a:xfrm>
              <a:off x="3491880" y="3897944"/>
              <a:ext cx="716943" cy="387562"/>
              <a:chOff x="3491880" y="3897944"/>
              <a:chExt cx="716943" cy="387562"/>
            </a:xfrm>
          </p:grpSpPr>
          <p:pic>
            <p:nvPicPr>
              <p:cNvPr id="257" name="Picture 256">
                <a:extLst>
                  <a:ext uri="{FF2B5EF4-FFF2-40B4-BE49-F238E27FC236}">
                    <a16:creationId xmlns:a16="http://schemas.microsoft.com/office/drawing/2014/main" id="{1252C1A2-9AAB-4028-BBDA-FC4362A53A0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9"/>
                </p:custDataLst>
              </p:nvPr>
            </p:nvPicPr>
            <p:blipFill>
              <a:blip r:embed="rId73"/>
              <a:stretch>
                <a:fillRect/>
              </a:stretch>
            </p:blipFill>
            <p:spPr>
              <a:xfrm>
                <a:off x="4093700" y="3937064"/>
                <a:ext cx="115123" cy="86188"/>
              </a:xfrm>
              <a:prstGeom prst="rect">
                <a:avLst/>
              </a:prstGeom>
            </p:spPr>
          </p:pic>
          <p:pic>
            <p:nvPicPr>
              <p:cNvPr id="251" name="Picture 250">
                <a:extLst>
                  <a:ext uri="{FF2B5EF4-FFF2-40B4-BE49-F238E27FC236}">
                    <a16:creationId xmlns:a16="http://schemas.microsoft.com/office/drawing/2014/main" id="{8169FAA1-CC67-460D-B42F-6835742F45B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74"/>
              <a:stretch>
                <a:fillRect/>
              </a:stretch>
            </p:blipFill>
            <p:spPr>
              <a:xfrm>
                <a:off x="3491880" y="3897944"/>
                <a:ext cx="100348" cy="107120"/>
              </a:xfrm>
              <a:prstGeom prst="rect">
                <a:avLst/>
              </a:prstGeom>
            </p:spPr>
          </p:pic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7DDB57EA-245F-494E-8E43-ECFE16E168A1}"/>
                  </a:ext>
                </a:extLst>
              </p:cNvPr>
              <p:cNvSpPr/>
              <p:nvPr/>
            </p:nvSpPr>
            <p:spPr>
              <a:xfrm>
                <a:off x="3609185" y="4028157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FD36DB8B-AA21-49E0-9D6E-95AA97DC337A}"/>
                  </a:ext>
                </a:extLst>
              </p:cNvPr>
              <p:cNvSpPr/>
              <p:nvPr/>
            </p:nvSpPr>
            <p:spPr>
              <a:xfrm flipH="1">
                <a:off x="3894134" y="4028157"/>
                <a:ext cx="176376" cy="257349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6958759D-446E-4662-A3D0-2519FE4E114C}"/>
              </a:ext>
            </a:extLst>
          </p:cNvPr>
          <p:cNvGrpSpPr/>
          <p:nvPr/>
        </p:nvGrpSpPr>
        <p:grpSpPr>
          <a:xfrm>
            <a:off x="4412909" y="4075140"/>
            <a:ext cx="915405" cy="1075295"/>
            <a:chOff x="4284143" y="3911749"/>
            <a:chExt cx="915405" cy="1075295"/>
          </a:xfrm>
        </p:grpSpPr>
        <p:pic>
          <p:nvPicPr>
            <p:cNvPr id="263" name="Picture 262">
              <a:extLst>
                <a:ext uri="{FF2B5EF4-FFF2-40B4-BE49-F238E27FC236}">
                  <a16:creationId xmlns:a16="http://schemas.microsoft.com/office/drawing/2014/main" id="{3F592DE1-E144-4EA0-86DB-660CA528C814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75"/>
            <a:stretch>
              <a:fillRect/>
            </a:stretch>
          </p:blipFill>
          <p:spPr>
            <a:xfrm>
              <a:off x="4390743" y="3923162"/>
              <a:ext cx="126205" cy="91730"/>
            </a:xfrm>
            <a:prstGeom prst="rect">
              <a:avLst/>
            </a:prstGeom>
          </p:spPr>
        </p:pic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5C7A107-EAD4-4BB6-8849-570712169EB0}"/>
                </a:ext>
              </a:extLst>
            </p:cNvPr>
            <p:cNvGrpSpPr/>
            <p:nvPr/>
          </p:nvGrpSpPr>
          <p:grpSpPr>
            <a:xfrm>
              <a:off x="4284143" y="4071638"/>
              <a:ext cx="915405" cy="915406"/>
              <a:chOff x="1547664" y="2420888"/>
              <a:chExt cx="1812634" cy="1812634"/>
            </a:xfrm>
          </p:grpSpPr>
          <p:pic>
            <p:nvPicPr>
              <p:cNvPr id="155" name="Picture 154">
                <a:extLst>
                  <a:ext uri="{FF2B5EF4-FFF2-40B4-BE49-F238E27FC236}">
                    <a16:creationId xmlns:a16="http://schemas.microsoft.com/office/drawing/2014/main" id="{4FDB94BA-8118-4996-AD34-8EBD4CD462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547664" y="24208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156" name="Picture 155">
                <a:extLst>
                  <a:ext uri="{FF2B5EF4-FFF2-40B4-BE49-F238E27FC236}">
                    <a16:creationId xmlns:a16="http://schemas.microsoft.com/office/drawing/2014/main" id="{0E9D9C0C-7519-4C98-8660-2CA28271133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7"/>
                </p:custDataLst>
              </p:nvPr>
            </p:nvPicPr>
            <p:blipFill>
              <a:blip r:embed="rId62"/>
              <a:stretch>
                <a:fillRect/>
              </a:stretch>
            </p:blipFill>
            <p:spPr>
              <a:xfrm>
                <a:off x="2267744" y="3287159"/>
                <a:ext cx="431912" cy="283681"/>
              </a:xfrm>
              <a:prstGeom prst="rect">
                <a:avLst/>
              </a:prstGeom>
            </p:spPr>
          </p:pic>
        </p:grpSp>
        <p:pic>
          <p:nvPicPr>
            <p:cNvPr id="265" name="Picture 264">
              <a:extLst>
                <a:ext uri="{FF2B5EF4-FFF2-40B4-BE49-F238E27FC236}">
                  <a16:creationId xmlns:a16="http://schemas.microsoft.com/office/drawing/2014/main" id="{2A217585-486C-4837-9FBF-79A466B28EDF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76"/>
            <a:stretch>
              <a:fillRect/>
            </a:stretch>
          </p:blipFill>
          <p:spPr>
            <a:xfrm>
              <a:off x="4709300" y="3911749"/>
              <a:ext cx="108967" cy="107120"/>
            </a:xfrm>
            <a:prstGeom prst="rect">
              <a:avLst/>
            </a:prstGeom>
          </p:spPr>
        </p:pic>
        <p:pic>
          <p:nvPicPr>
            <p:cNvPr id="267" name="Picture 266">
              <a:extLst>
                <a:ext uri="{FF2B5EF4-FFF2-40B4-BE49-F238E27FC236}">
                  <a16:creationId xmlns:a16="http://schemas.microsoft.com/office/drawing/2014/main" id="{D0CA4684-7A9B-4FBD-8F10-D6B2D098AA05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77"/>
            <a:stretch>
              <a:fillRect/>
            </a:stretch>
          </p:blipFill>
          <p:spPr>
            <a:xfrm>
              <a:off x="5047809" y="3916816"/>
              <a:ext cx="94192" cy="107120"/>
            </a:xfrm>
            <a:prstGeom prst="rect">
              <a:avLst/>
            </a:prstGeom>
          </p:spPr>
        </p:pic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37E47C4-993A-4C60-8C02-DCEC7E53F409}"/>
                </a:ext>
              </a:extLst>
            </p:cNvPr>
            <p:cNvSpPr/>
            <p:nvPr/>
          </p:nvSpPr>
          <p:spPr>
            <a:xfrm>
              <a:off x="4465968" y="4039082"/>
              <a:ext cx="176376" cy="257349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59849036-B53E-4F00-995F-36F66937709E}"/>
                </a:ext>
              </a:extLst>
            </p:cNvPr>
            <p:cNvSpPr/>
            <p:nvPr/>
          </p:nvSpPr>
          <p:spPr>
            <a:xfrm flipH="1">
              <a:off x="4871433" y="4036372"/>
              <a:ext cx="176376" cy="257349"/>
            </a:xfrm>
            <a:custGeom>
              <a:avLst/>
              <a:gdLst>
                <a:gd name="connsiteX0" fmla="*/ 0 w 349250"/>
                <a:gd name="connsiteY0" fmla="*/ 0 h 509587"/>
                <a:gd name="connsiteX1" fmla="*/ 274637 w 349250"/>
                <a:gd name="connsiteY1" fmla="*/ 257175 h 509587"/>
                <a:gd name="connsiteX2" fmla="*/ 349250 w 349250"/>
                <a:gd name="connsiteY2" fmla="*/ 509587 h 50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250" h="509587">
                  <a:moveTo>
                    <a:pt x="0" y="0"/>
                  </a:moveTo>
                  <a:cubicBezTo>
                    <a:pt x="108214" y="86122"/>
                    <a:pt x="216429" y="172244"/>
                    <a:pt x="274637" y="257175"/>
                  </a:cubicBezTo>
                  <a:cubicBezTo>
                    <a:pt x="332845" y="342106"/>
                    <a:pt x="341047" y="425846"/>
                    <a:pt x="349250" y="509587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02C0EB02-4853-49EF-A610-E5FC82962E54}"/>
                </a:ext>
              </a:extLst>
            </p:cNvPr>
            <p:cNvCxnSpPr>
              <a:cxnSpLocks/>
            </p:cNvCxnSpPr>
            <p:nvPr/>
          </p:nvCxnSpPr>
          <p:spPr>
            <a:xfrm>
              <a:off x="4741845" y="4019793"/>
              <a:ext cx="9072" cy="270035"/>
            </a:xfrm>
            <a:prstGeom prst="straightConnector1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F604EA24-F8A7-4620-83C7-A19C194F18DA}"/>
              </a:ext>
            </a:extLst>
          </p:cNvPr>
          <p:cNvGrpSpPr/>
          <p:nvPr/>
        </p:nvGrpSpPr>
        <p:grpSpPr>
          <a:xfrm>
            <a:off x="6297300" y="4081664"/>
            <a:ext cx="1098948" cy="1075528"/>
            <a:chOff x="6865834" y="4009656"/>
            <a:chExt cx="1098948" cy="1075528"/>
          </a:xfrm>
        </p:grpSpPr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C194686A-8B2D-44B5-A691-3CA2C00A574E}"/>
                </a:ext>
              </a:extLst>
            </p:cNvPr>
            <p:cNvGrpSpPr/>
            <p:nvPr/>
          </p:nvGrpSpPr>
          <p:grpSpPr>
            <a:xfrm>
              <a:off x="6903471" y="4169779"/>
              <a:ext cx="915405" cy="915405"/>
              <a:chOff x="2099392" y="4280488"/>
              <a:chExt cx="1812634" cy="1812634"/>
            </a:xfrm>
          </p:grpSpPr>
          <p:pic>
            <p:nvPicPr>
              <p:cNvPr id="199" name="Picture 198">
                <a:extLst>
                  <a:ext uri="{FF2B5EF4-FFF2-40B4-BE49-F238E27FC236}">
                    <a16:creationId xmlns:a16="http://schemas.microsoft.com/office/drawing/2014/main" id="{9B008CC8-E73B-43A4-8CB1-1977AF47A2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099392" y="4280488"/>
                <a:ext cx="1812634" cy="1812634"/>
              </a:xfrm>
              <a:prstGeom prst="rect">
                <a:avLst/>
              </a:prstGeom>
            </p:spPr>
          </p:pic>
          <p:pic>
            <p:nvPicPr>
              <p:cNvPr id="200" name="Picture 199">
                <a:extLst>
                  <a:ext uri="{FF2B5EF4-FFF2-40B4-BE49-F238E27FC236}">
                    <a16:creationId xmlns:a16="http://schemas.microsoft.com/office/drawing/2014/main" id="{FBC3E11F-1FCC-4E56-9D79-B5CACB9C472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65"/>
              <a:stretch>
                <a:fillRect/>
              </a:stretch>
            </p:blipFill>
            <p:spPr>
              <a:xfrm>
                <a:off x="2819144" y="5097765"/>
                <a:ext cx="431911" cy="283681"/>
              </a:xfrm>
              <a:prstGeom prst="rect">
                <a:avLst/>
              </a:prstGeom>
            </p:spPr>
          </p:pic>
        </p:grpSp>
        <p:pic>
          <p:nvPicPr>
            <p:cNvPr id="302" name="Picture 301">
              <a:extLst>
                <a:ext uri="{FF2B5EF4-FFF2-40B4-BE49-F238E27FC236}">
                  <a16:creationId xmlns:a16="http://schemas.microsoft.com/office/drawing/2014/main" id="{A822206D-6128-4A29-9E91-C41AACFBD49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73"/>
            <a:stretch>
              <a:fillRect/>
            </a:stretch>
          </p:blipFill>
          <p:spPr>
            <a:xfrm>
              <a:off x="7502356" y="4019377"/>
              <a:ext cx="115123" cy="86188"/>
            </a:xfrm>
            <a:prstGeom prst="rect">
              <a:avLst/>
            </a:prstGeom>
          </p:spPr>
        </p:pic>
        <p:pic>
          <p:nvPicPr>
            <p:cNvPr id="300" name="Picture 299">
              <a:extLst>
                <a:ext uri="{FF2B5EF4-FFF2-40B4-BE49-F238E27FC236}">
                  <a16:creationId xmlns:a16="http://schemas.microsoft.com/office/drawing/2014/main" id="{8D90B308-0F91-415D-A944-D90AD1E90BA9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74"/>
            <a:stretch>
              <a:fillRect/>
            </a:stretch>
          </p:blipFill>
          <p:spPr>
            <a:xfrm>
              <a:off x="7234129" y="4009656"/>
              <a:ext cx="100348" cy="107120"/>
            </a:xfrm>
            <a:prstGeom prst="rect">
              <a:avLst/>
            </a:prstGeom>
          </p:spPr>
        </p:pic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7D7DA347-BDD4-4FFC-9D94-7FD039115F00}"/>
                </a:ext>
              </a:extLst>
            </p:cNvPr>
            <p:cNvGrpSpPr/>
            <p:nvPr/>
          </p:nvGrpSpPr>
          <p:grpSpPr>
            <a:xfrm>
              <a:off x="6971517" y="4126724"/>
              <a:ext cx="386429" cy="262846"/>
              <a:chOff x="2234132" y="4195233"/>
              <a:chExt cx="765185" cy="520472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31398912-A805-4095-AB83-801EE1E1ECF9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0CF360B4-5145-4522-B53B-74EDD7D0DB2D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4EBCA1A4-DA6F-491F-A967-68B6CFF856EB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BF6A9F8-D2DC-409D-A58C-5F1482F56F32}"/>
                </a:ext>
              </a:extLst>
            </p:cNvPr>
            <p:cNvGrpSpPr/>
            <p:nvPr/>
          </p:nvGrpSpPr>
          <p:grpSpPr>
            <a:xfrm flipH="1">
              <a:off x="7419753" y="4124630"/>
              <a:ext cx="386429" cy="262846"/>
              <a:chOff x="2234132" y="4195233"/>
              <a:chExt cx="765185" cy="520472"/>
            </a:xfrm>
          </p:grpSpPr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2E9C5291-728B-436E-B7CA-A0039AA575EC}"/>
                  </a:ext>
                </a:extLst>
              </p:cNvPr>
              <p:cNvSpPr/>
              <p:nvPr/>
            </p:nvSpPr>
            <p:spPr>
              <a:xfrm>
                <a:off x="2503026" y="4206118"/>
                <a:ext cx="349250" cy="509587"/>
              </a:xfrm>
              <a:custGeom>
                <a:avLst/>
                <a:gdLst>
                  <a:gd name="connsiteX0" fmla="*/ 0 w 349250"/>
                  <a:gd name="connsiteY0" fmla="*/ 0 h 509587"/>
                  <a:gd name="connsiteX1" fmla="*/ 274637 w 349250"/>
                  <a:gd name="connsiteY1" fmla="*/ 257175 h 509587"/>
                  <a:gd name="connsiteX2" fmla="*/ 349250 w 349250"/>
                  <a:gd name="connsiteY2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9250" h="509587">
                    <a:moveTo>
                      <a:pt x="0" y="0"/>
                    </a:moveTo>
                    <a:cubicBezTo>
                      <a:pt x="108214" y="86122"/>
                      <a:pt x="216429" y="172244"/>
                      <a:pt x="274637" y="257175"/>
                    </a:cubicBezTo>
                    <a:cubicBezTo>
                      <a:pt x="332845" y="342106"/>
                      <a:pt x="341047" y="425846"/>
                      <a:pt x="349250" y="50958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A1B1B073-2E13-4FA3-9A0B-55458EABB24D}"/>
                  </a:ext>
                </a:extLst>
              </p:cNvPr>
              <p:cNvSpPr/>
              <p:nvPr/>
            </p:nvSpPr>
            <p:spPr>
              <a:xfrm>
                <a:off x="2796117" y="4195233"/>
                <a:ext cx="203200" cy="501650"/>
              </a:xfrm>
              <a:custGeom>
                <a:avLst/>
                <a:gdLst>
                  <a:gd name="connsiteX0" fmla="*/ 0 w 203200"/>
                  <a:gd name="connsiteY0" fmla="*/ 0 h 501650"/>
                  <a:gd name="connsiteX1" fmla="*/ 150283 w 203200"/>
                  <a:gd name="connsiteY1" fmla="*/ 232834 h 501650"/>
                  <a:gd name="connsiteX2" fmla="*/ 203200 w 203200"/>
                  <a:gd name="connsiteY2" fmla="*/ 501650 h 50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200" h="501650">
                    <a:moveTo>
                      <a:pt x="0" y="0"/>
                    </a:moveTo>
                    <a:cubicBezTo>
                      <a:pt x="58208" y="74613"/>
                      <a:pt x="116416" y="149226"/>
                      <a:pt x="150283" y="232834"/>
                    </a:cubicBezTo>
                    <a:cubicBezTo>
                      <a:pt x="184150" y="316442"/>
                      <a:pt x="195792" y="455083"/>
                      <a:pt x="203200" y="501650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766B064F-DEDF-4E77-A207-7D9D266837D2}"/>
                  </a:ext>
                </a:extLst>
              </p:cNvPr>
              <p:cNvSpPr/>
              <p:nvPr/>
            </p:nvSpPr>
            <p:spPr>
              <a:xfrm>
                <a:off x="2234132" y="4225403"/>
                <a:ext cx="482600" cy="465667"/>
              </a:xfrm>
              <a:custGeom>
                <a:avLst/>
                <a:gdLst>
                  <a:gd name="connsiteX0" fmla="*/ 0 w 482600"/>
                  <a:gd name="connsiteY0" fmla="*/ 0 h 465667"/>
                  <a:gd name="connsiteX1" fmla="*/ 359833 w 482600"/>
                  <a:gd name="connsiteY1" fmla="*/ 234950 h 465667"/>
                  <a:gd name="connsiteX2" fmla="*/ 482600 w 482600"/>
                  <a:gd name="connsiteY2" fmla="*/ 465667 h 46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600" h="465667">
                    <a:moveTo>
                      <a:pt x="0" y="0"/>
                    </a:moveTo>
                    <a:cubicBezTo>
                      <a:pt x="139700" y="78669"/>
                      <a:pt x="279400" y="157339"/>
                      <a:pt x="359833" y="234950"/>
                    </a:cubicBezTo>
                    <a:cubicBezTo>
                      <a:pt x="440266" y="312561"/>
                      <a:pt x="463197" y="379589"/>
                      <a:pt x="482600" y="465667"/>
                    </a:cubicBez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96" name="Picture 295">
              <a:extLst>
                <a:ext uri="{FF2B5EF4-FFF2-40B4-BE49-F238E27FC236}">
                  <a16:creationId xmlns:a16="http://schemas.microsoft.com/office/drawing/2014/main" id="{D55A2620-C71C-451C-A55A-7CD56E5F4017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75"/>
            <a:stretch>
              <a:fillRect/>
            </a:stretch>
          </p:blipFill>
          <p:spPr>
            <a:xfrm>
              <a:off x="6865834" y="4021141"/>
              <a:ext cx="126205" cy="91730"/>
            </a:xfrm>
            <a:prstGeom prst="rect">
              <a:avLst/>
            </a:prstGeom>
          </p:spPr>
        </p:pic>
        <p:pic>
          <p:nvPicPr>
            <p:cNvPr id="298" name="Picture 297">
              <a:extLst>
                <a:ext uri="{FF2B5EF4-FFF2-40B4-BE49-F238E27FC236}">
                  <a16:creationId xmlns:a16="http://schemas.microsoft.com/office/drawing/2014/main" id="{C7990114-7BEF-44B5-BB55-67CAD7E6D183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76"/>
            <a:stretch>
              <a:fillRect/>
            </a:stretch>
          </p:blipFill>
          <p:spPr>
            <a:xfrm>
              <a:off x="7050269" y="4013025"/>
              <a:ext cx="108967" cy="107120"/>
            </a:xfrm>
            <a:prstGeom prst="rect">
              <a:avLst/>
            </a:prstGeom>
          </p:spPr>
        </p:pic>
        <p:pic>
          <p:nvPicPr>
            <p:cNvPr id="304" name="Picture 303">
              <a:extLst>
                <a:ext uri="{FF2B5EF4-FFF2-40B4-BE49-F238E27FC236}">
                  <a16:creationId xmlns:a16="http://schemas.microsoft.com/office/drawing/2014/main" id="{228108BF-687B-423C-A6DC-C464131023A4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77"/>
            <a:stretch>
              <a:fillRect/>
            </a:stretch>
          </p:blipFill>
          <p:spPr>
            <a:xfrm>
              <a:off x="7676355" y="4021412"/>
              <a:ext cx="94192" cy="107120"/>
            </a:xfrm>
            <a:prstGeom prst="rect">
              <a:avLst/>
            </a:prstGeom>
          </p:spPr>
        </p:pic>
        <p:pic>
          <p:nvPicPr>
            <p:cNvPr id="306" name="Picture 305">
              <a:extLst>
                <a:ext uri="{FF2B5EF4-FFF2-40B4-BE49-F238E27FC236}">
                  <a16:creationId xmlns:a16="http://schemas.microsoft.com/office/drawing/2014/main" id="{A6DCE956-99AC-4EB3-B5D1-9FC3A2F94C7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78"/>
            <a:stretch>
              <a:fillRect/>
            </a:stretch>
          </p:blipFill>
          <p:spPr>
            <a:xfrm>
              <a:off x="7818876" y="4052005"/>
              <a:ext cx="145906" cy="107121"/>
            </a:xfrm>
            <a:prstGeom prst="rect">
              <a:avLst/>
            </a:prstGeom>
          </p:spPr>
        </p:pic>
      </p:grpSp>
      <p:sp>
        <p:nvSpPr>
          <p:cNvPr id="204" name="Rounded Rectangle 64 3">
            <a:extLst>
              <a:ext uri="{FF2B5EF4-FFF2-40B4-BE49-F238E27FC236}">
                <a16:creationId xmlns:a16="http://schemas.microsoft.com/office/drawing/2014/main" id="{11970A67-7600-4124-96AD-DF0CDB5849EE}"/>
              </a:ext>
            </a:extLst>
          </p:cNvPr>
          <p:cNvSpPr/>
          <p:nvPr/>
        </p:nvSpPr>
        <p:spPr>
          <a:xfrm>
            <a:off x="1690737" y="4365104"/>
            <a:ext cx="1565567" cy="440230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latin typeface="LM Roman Demi 10" panose="00000700000000000000" pitchFamily="50" charset="0"/>
              </a:rPr>
              <a:t>3</a:t>
            </a:r>
            <a:r>
              <a:rPr lang="en-US" sz="1400" baseline="30000" dirty="0">
                <a:latin typeface="LM Roman Demi 10" panose="00000700000000000000" pitchFamily="50" charset="0"/>
              </a:rPr>
              <a:t>rd</a:t>
            </a:r>
            <a:r>
              <a:rPr lang="en-US" sz="1400" dirty="0">
                <a:latin typeface="LM Roman Demi 10" panose="00000700000000000000" pitchFamily="50" charset="0"/>
              </a:rPr>
              <a:t> generation</a:t>
            </a:r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id="{F65C2939-405E-4F55-AA87-E06B1F14B238}"/>
              </a:ext>
            </a:extLst>
          </p:cNvPr>
          <p:cNvSpPr/>
          <p:nvPr/>
        </p:nvSpPr>
        <p:spPr>
          <a:xfrm>
            <a:off x="1475656" y="4031729"/>
            <a:ext cx="6078214" cy="110159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768D75DF-02ED-424E-9FC9-936B3F79D213}"/>
              </a:ext>
            </a:extLst>
          </p:cNvPr>
          <p:cNvSpPr txBox="1"/>
          <p:nvPr/>
        </p:nvSpPr>
        <p:spPr>
          <a:xfrm>
            <a:off x="1312296" y="5215768"/>
            <a:ext cx="284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LM Roman Demi 10" pitchFamily="50" charset="0"/>
              </a:rPr>
              <a:t>‘Standard’ GUTs:</a:t>
            </a:r>
          </a:p>
          <a:p>
            <a:pPr algn="ctr"/>
            <a:r>
              <a:rPr lang="en-US" sz="1600" b="1" dirty="0">
                <a:latin typeface="LM Roman Demi 10" pitchFamily="50" charset="0"/>
              </a:rPr>
              <a:t>Perfect family replication</a:t>
            </a:r>
          </a:p>
        </p:txBody>
      </p: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AEE898F6-C1F6-4B2D-816E-4A674D090E53}"/>
              </a:ext>
            </a:extLst>
          </p:cNvPr>
          <p:cNvGrpSpPr/>
          <p:nvPr/>
        </p:nvGrpSpPr>
        <p:grpSpPr>
          <a:xfrm>
            <a:off x="4502766" y="5367250"/>
            <a:ext cx="3416006" cy="523220"/>
            <a:chOff x="5351864" y="5281770"/>
            <a:chExt cx="3416006" cy="523220"/>
          </a:xfrm>
        </p:grpSpPr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38CD4EE1-EEA9-4EFD-A8BE-472F761ABB51}"/>
                </a:ext>
              </a:extLst>
            </p:cNvPr>
            <p:cNvSpPr/>
            <p:nvPr/>
          </p:nvSpPr>
          <p:spPr>
            <a:xfrm>
              <a:off x="5351864" y="5378488"/>
              <a:ext cx="308021" cy="344588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pic>
          <p:nvPicPr>
            <p:cNvPr id="332" name="Picture 331">
              <a:extLst>
                <a:ext uri="{FF2B5EF4-FFF2-40B4-BE49-F238E27FC236}">
                  <a16:creationId xmlns:a16="http://schemas.microsoft.com/office/drawing/2014/main" id="{7A227F32-43ED-42F1-8CF0-C822C5F772C2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9"/>
            <a:stretch>
              <a:fillRect/>
            </a:stretch>
          </p:blipFill>
          <p:spPr>
            <a:xfrm>
              <a:off x="5371853" y="5460446"/>
              <a:ext cx="1481143" cy="198704"/>
            </a:xfrm>
            <a:prstGeom prst="rect">
              <a:avLst/>
            </a:prstGeom>
          </p:spPr>
        </p:pic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F2DB4691-F0B7-4B5E-A59F-C04F710B238B}"/>
                </a:ext>
              </a:extLst>
            </p:cNvPr>
            <p:cNvSpPr txBox="1"/>
            <p:nvPr/>
          </p:nvSpPr>
          <p:spPr>
            <a:xfrm>
              <a:off x="6953838" y="5281770"/>
              <a:ext cx="1814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  <a:latin typeface="LM Roman Demi 10" pitchFamily="50" charset="0"/>
                </a:rPr>
                <a:t>3 by 3 matrix as the SM </a:t>
              </a:r>
              <a:r>
                <a:rPr lang="en-US" sz="1400" b="1" dirty="0" err="1">
                  <a:solidFill>
                    <a:schemeClr val="accent4">
                      <a:lumMod val="75000"/>
                    </a:schemeClr>
                  </a:solidFill>
                  <a:latin typeface="LM Roman Demi 10" pitchFamily="50" charset="0"/>
                </a:rPr>
                <a:t>Yukawas</a:t>
              </a:r>
              <a:endParaRPr lang="en-US" sz="1400" b="1" dirty="0">
                <a:solidFill>
                  <a:schemeClr val="accent4">
                    <a:lumMod val="75000"/>
                  </a:schemeClr>
                </a:solidFill>
                <a:latin typeface="LM Roman Demi 10" pitchFamily="50" charset="0"/>
              </a:endParaRPr>
            </a:p>
          </p:txBody>
        </p:sp>
      </p:grpSp>
      <p:sp>
        <p:nvSpPr>
          <p:cNvPr id="2" name="Rounded Rectangle 64 2">
            <a:extLst>
              <a:ext uri="{FF2B5EF4-FFF2-40B4-BE49-F238E27FC236}">
                <a16:creationId xmlns:a16="http://schemas.microsoft.com/office/drawing/2014/main" id="{93799729-1A77-486E-9B77-854C3C2E7A45}"/>
              </a:ext>
            </a:extLst>
          </p:cNvPr>
          <p:cNvSpPr/>
          <p:nvPr/>
        </p:nvSpPr>
        <p:spPr>
          <a:xfrm>
            <a:off x="1717390" y="5800543"/>
            <a:ext cx="2036076" cy="44023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latin typeface="LM Roman Demi 10" panose="00000700000000000000" pitchFamily="50" charset="0"/>
              </a:rPr>
              <a:t>Cannot explain flavor</a:t>
            </a:r>
          </a:p>
        </p:txBody>
      </p:sp>
    </p:spTree>
    <p:extLst>
      <p:ext uri="{BB962C8B-B14F-4D97-AF65-F5344CB8AC3E}">
        <p14:creationId xmlns:p14="http://schemas.microsoft.com/office/powerpoint/2010/main" val="351028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Family unification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6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BE8E600-09E0-4761-9E04-A475F95E0D28}"/>
              </a:ext>
            </a:extLst>
          </p:cNvPr>
          <p:cNvGrpSpPr/>
          <p:nvPr/>
        </p:nvGrpSpPr>
        <p:grpSpPr>
          <a:xfrm>
            <a:off x="971600" y="1772816"/>
            <a:ext cx="7401725" cy="3349579"/>
            <a:chOff x="971600" y="1988840"/>
            <a:chExt cx="7401725" cy="3349579"/>
          </a:xfrm>
        </p:grpSpPr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0927B903-AD36-4C92-A20E-7925A1B08593}"/>
                </a:ext>
              </a:extLst>
            </p:cNvPr>
            <p:cNvGrpSpPr/>
            <p:nvPr/>
          </p:nvGrpSpPr>
          <p:grpSpPr>
            <a:xfrm>
              <a:off x="971600" y="1988840"/>
              <a:ext cx="7254702" cy="3349579"/>
              <a:chOff x="1299070" y="2376655"/>
              <a:chExt cx="7254702" cy="3349579"/>
            </a:xfrm>
          </p:grpSpPr>
          <p:grpSp>
            <p:nvGrpSpPr>
              <p:cNvPr id="204" name="Group 203">
                <a:extLst>
                  <a:ext uri="{FF2B5EF4-FFF2-40B4-BE49-F238E27FC236}">
                    <a16:creationId xmlns:a16="http://schemas.microsoft.com/office/drawing/2014/main" id="{01E018C7-E1E6-4735-B046-0EA7957852DE}"/>
                  </a:ext>
                </a:extLst>
              </p:cNvPr>
              <p:cNvGrpSpPr/>
              <p:nvPr/>
            </p:nvGrpSpPr>
            <p:grpSpPr>
              <a:xfrm>
                <a:off x="1299070" y="2376655"/>
                <a:ext cx="3043370" cy="3349579"/>
                <a:chOff x="3785684" y="2260904"/>
                <a:chExt cx="3043370" cy="3349579"/>
              </a:xfrm>
            </p:grpSpPr>
            <p:grpSp>
              <p:nvGrpSpPr>
                <p:cNvPr id="141" name="Group 140">
                  <a:extLst>
                    <a:ext uri="{FF2B5EF4-FFF2-40B4-BE49-F238E27FC236}">
                      <a16:creationId xmlns:a16="http://schemas.microsoft.com/office/drawing/2014/main" id="{8CF19B2E-17A6-4447-8F56-79E148A2D39A}"/>
                    </a:ext>
                  </a:extLst>
                </p:cNvPr>
                <p:cNvGrpSpPr/>
                <p:nvPr/>
              </p:nvGrpSpPr>
              <p:grpSpPr>
                <a:xfrm>
                  <a:off x="4474834" y="2267750"/>
                  <a:ext cx="412152" cy="247551"/>
                  <a:chOff x="4283968" y="2229430"/>
                  <a:chExt cx="412152" cy="247551"/>
                </a:xfrm>
              </p:grpSpPr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09029A3C-BFA5-401B-8FE2-FFE28937C150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3"/>
                    </p:custDataLst>
                  </p:nvPr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4378725" y="2379382"/>
                    <a:ext cx="112660" cy="85573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2C5D61F6-03C7-4368-8F8C-98C10BFBCFC8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4"/>
                    </p:custDataLst>
                  </p:nvPr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4597003" y="2232274"/>
                    <a:ext cx="99117" cy="106505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682AF5F9-AE9B-4B4E-A34A-EBB45C152211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5"/>
                    </p:custDataLst>
                  </p:nvPr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4283968" y="2236005"/>
                    <a:ext cx="123742" cy="9173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DBBC53DB-DCB3-4F4B-A406-89A66839FBFB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6"/>
                    </p:custDataLst>
                  </p:nvPr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4444425" y="2229430"/>
                    <a:ext cx="107736" cy="106505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23DFD64A-9D2E-45F1-AD55-8466D3D544E3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7"/>
                    </p:custDataLst>
                  </p:nvPr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4516319" y="2370476"/>
                    <a:ext cx="92961" cy="10650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E5752F35-CC09-477B-9E39-0C53B21372C9}"/>
                    </a:ext>
                  </a:extLst>
                </p:cNvPr>
                <p:cNvGrpSpPr/>
                <p:nvPr>
                  <p:custDataLst>
                    <p:tags r:id="rId1"/>
                  </p:custDataLst>
                </p:nvPr>
              </p:nvGrpSpPr>
              <p:grpSpPr>
                <a:xfrm>
                  <a:off x="3785684" y="2567113"/>
                  <a:ext cx="3043370" cy="3043370"/>
                  <a:chOff x="3275797" y="2848929"/>
                  <a:chExt cx="3043370" cy="3043370"/>
                </a:xfrm>
              </p:grpSpPr>
              <p:pic>
                <p:nvPicPr>
                  <p:cNvPr id="81" name="Picture 80">
                    <a:extLst>
                      <a:ext uri="{FF2B5EF4-FFF2-40B4-BE49-F238E27FC236}">
                        <a16:creationId xmlns:a16="http://schemas.microsoft.com/office/drawing/2014/main" id="{4B8993FE-F2E3-4DF2-B337-0B5E0BC073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5">
                    <a:extLst>
                      <a:ext uri="{BEBA8EAE-BF5A-486C-A8C5-ECC9F3942E4B}">
                        <a14:imgProps xmlns:a14="http://schemas.microsoft.com/office/drawing/2010/main">
                          <a14:imgLayer r:embed="rId26">
                            <a14:imgEffect>
                              <a14:backgroundRemoval t="10000" b="90000" l="10000" r="9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75797" y="2848929"/>
                    <a:ext cx="3043370" cy="3043370"/>
                  </a:xfrm>
                  <a:prstGeom prst="rect">
                    <a:avLst/>
                  </a:prstGeom>
                </p:spPr>
              </p:pic>
              <p:pic>
                <p:nvPicPr>
                  <p:cNvPr id="5" name="Picture 4">
                    <a:extLst>
                      <a:ext uri="{FF2B5EF4-FFF2-40B4-BE49-F238E27FC236}">
                        <a16:creationId xmlns:a16="http://schemas.microsoft.com/office/drawing/2014/main" id="{B8F597A7-D96F-4CCA-AB88-4565FBAD2DD3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2"/>
                    </p:custDataLst>
                  </p:nvPr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4497116" y="4216764"/>
                    <a:ext cx="600731" cy="5020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40" name="Group 139">
                  <a:extLst>
                    <a:ext uri="{FF2B5EF4-FFF2-40B4-BE49-F238E27FC236}">
                      <a16:creationId xmlns:a16="http://schemas.microsoft.com/office/drawing/2014/main" id="{13D6C926-3594-450F-B5E1-160390580CAD}"/>
                    </a:ext>
                  </a:extLst>
                </p:cNvPr>
                <p:cNvGrpSpPr/>
                <p:nvPr/>
              </p:nvGrpSpPr>
              <p:grpSpPr>
                <a:xfrm>
                  <a:off x="4564221" y="2567113"/>
                  <a:ext cx="1561688" cy="750622"/>
                  <a:chOff x="6593333" y="1810167"/>
                  <a:chExt cx="1561688" cy="750622"/>
                </a:xfrm>
              </p:grpSpPr>
              <p:grpSp>
                <p:nvGrpSpPr>
                  <p:cNvPr id="112" name="Group 111">
                    <a:extLst>
                      <a:ext uri="{FF2B5EF4-FFF2-40B4-BE49-F238E27FC236}">
                        <a16:creationId xmlns:a16="http://schemas.microsoft.com/office/drawing/2014/main" id="{A495D110-98CC-4D64-9136-A057B0745858}"/>
                      </a:ext>
                    </a:extLst>
                  </p:cNvPr>
                  <p:cNvGrpSpPr/>
                  <p:nvPr/>
                </p:nvGrpSpPr>
                <p:grpSpPr>
                  <a:xfrm>
                    <a:off x="6593333" y="1810167"/>
                    <a:ext cx="456973" cy="738433"/>
                    <a:chOff x="1876371" y="2988948"/>
                    <a:chExt cx="639891" cy="821859"/>
                  </a:xfrm>
                </p:grpSpPr>
                <p:grpSp>
                  <p:nvGrpSpPr>
                    <p:cNvPr id="113" name="Group 112">
                      <a:extLst>
                        <a:ext uri="{FF2B5EF4-FFF2-40B4-BE49-F238E27FC236}">
                          <a16:creationId xmlns:a16="http://schemas.microsoft.com/office/drawing/2014/main" id="{6584D3A2-1F22-49B0-AA0A-CEAC6E28EB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29503" y="2988948"/>
                      <a:ext cx="386759" cy="816711"/>
                      <a:chOff x="2295563" y="4211160"/>
                      <a:chExt cx="703754" cy="486433"/>
                    </a:xfrm>
                  </p:grpSpPr>
                  <p:sp>
                    <p:nvSpPr>
                      <p:cNvPr id="117" name="Freeform: Shape 116">
                        <a:extLst>
                          <a:ext uri="{FF2B5EF4-FFF2-40B4-BE49-F238E27FC236}">
                            <a16:creationId xmlns:a16="http://schemas.microsoft.com/office/drawing/2014/main" id="{E5D8A174-ABFC-4090-910C-EC1A95B6D5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45393" y="4211160"/>
                        <a:ext cx="306884" cy="485635"/>
                      </a:xfrm>
                      <a:custGeom>
                        <a:avLst/>
                        <a:gdLst>
                          <a:gd name="connsiteX0" fmla="*/ 0 w 349250"/>
                          <a:gd name="connsiteY0" fmla="*/ 0 h 509587"/>
                          <a:gd name="connsiteX1" fmla="*/ 274637 w 349250"/>
                          <a:gd name="connsiteY1" fmla="*/ 257175 h 509587"/>
                          <a:gd name="connsiteX2" fmla="*/ 349250 w 349250"/>
                          <a:gd name="connsiteY2" fmla="*/ 509587 h 509587"/>
                          <a:gd name="connsiteX0" fmla="*/ 0 w 349250"/>
                          <a:gd name="connsiteY0" fmla="*/ 0 h 490677"/>
                          <a:gd name="connsiteX1" fmla="*/ 274637 w 349250"/>
                          <a:gd name="connsiteY1" fmla="*/ 257175 h 490677"/>
                          <a:gd name="connsiteX2" fmla="*/ 349250 w 349250"/>
                          <a:gd name="connsiteY2" fmla="*/ 490677 h 490677"/>
                          <a:gd name="connsiteX0" fmla="*/ 0 w 306884"/>
                          <a:gd name="connsiteY0" fmla="*/ 0 h 485635"/>
                          <a:gd name="connsiteX1" fmla="*/ 232271 w 306884"/>
                          <a:gd name="connsiteY1" fmla="*/ 252133 h 485635"/>
                          <a:gd name="connsiteX2" fmla="*/ 306884 w 306884"/>
                          <a:gd name="connsiteY2" fmla="*/ 485635 h 4856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06884" h="485635">
                            <a:moveTo>
                              <a:pt x="0" y="0"/>
                            </a:moveTo>
                            <a:cubicBezTo>
                              <a:pt x="108214" y="86122"/>
                              <a:pt x="174063" y="167202"/>
                              <a:pt x="232271" y="252133"/>
                            </a:cubicBezTo>
                            <a:cubicBezTo>
                              <a:pt x="290479" y="337064"/>
                              <a:pt x="298681" y="401894"/>
                              <a:pt x="306884" y="48563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118" name="Freeform: Shape 117">
                        <a:extLst>
                          <a:ext uri="{FF2B5EF4-FFF2-40B4-BE49-F238E27FC236}">
                            <a16:creationId xmlns:a16="http://schemas.microsoft.com/office/drawing/2014/main" id="{9615E841-0441-4688-A6EE-CADFFBAA9D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6930" y="4212883"/>
                        <a:ext cx="172387" cy="484000"/>
                      </a:xfrm>
                      <a:custGeom>
                        <a:avLst/>
                        <a:gdLst>
                          <a:gd name="connsiteX0" fmla="*/ 0 w 203200"/>
                          <a:gd name="connsiteY0" fmla="*/ 0 h 501650"/>
                          <a:gd name="connsiteX1" fmla="*/ 150283 w 203200"/>
                          <a:gd name="connsiteY1" fmla="*/ 232834 h 501650"/>
                          <a:gd name="connsiteX2" fmla="*/ 203200 w 203200"/>
                          <a:gd name="connsiteY2" fmla="*/ 501650 h 501650"/>
                          <a:gd name="connsiteX0" fmla="*/ 0 w 172387"/>
                          <a:gd name="connsiteY0" fmla="*/ 0 h 484000"/>
                          <a:gd name="connsiteX1" fmla="*/ 119470 w 172387"/>
                          <a:gd name="connsiteY1" fmla="*/ 215184 h 484000"/>
                          <a:gd name="connsiteX2" fmla="*/ 172387 w 172387"/>
                          <a:gd name="connsiteY2" fmla="*/ 484000 h 48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72387" h="484000">
                            <a:moveTo>
                              <a:pt x="0" y="0"/>
                            </a:moveTo>
                            <a:cubicBezTo>
                              <a:pt x="58208" y="74613"/>
                              <a:pt x="85603" y="131576"/>
                              <a:pt x="119470" y="215184"/>
                            </a:cubicBezTo>
                            <a:cubicBezTo>
                              <a:pt x="153337" y="298792"/>
                              <a:pt x="164979" y="437433"/>
                              <a:pt x="172387" y="48400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" name="Freeform: Shape 118">
                        <a:extLst>
                          <a:ext uri="{FF2B5EF4-FFF2-40B4-BE49-F238E27FC236}">
                            <a16:creationId xmlns:a16="http://schemas.microsoft.com/office/drawing/2014/main" id="{5E69DF65-4829-42E1-8AF3-1C7F1F0527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95563" y="4213016"/>
                        <a:ext cx="428679" cy="484577"/>
                      </a:xfrm>
                      <a:custGeom>
                        <a:avLst/>
                        <a:gdLst>
                          <a:gd name="connsiteX0" fmla="*/ 0 w 482600"/>
                          <a:gd name="connsiteY0" fmla="*/ 0 h 465667"/>
                          <a:gd name="connsiteX1" fmla="*/ 359833 w 482600"/>
                          <a:gd name="connsiteY1" fmla="*/ 234950 h 465667"/>
                          <a:gd name="connsiteX2" fmla="*/ 482600 w 482600"/>
                          <a:gd name="connsiteY2" fmla="*/ 465667 h 465667"/>
                          <a:gd name="connsiteX0" fmla="*/ 0 w 428679"/>
                          <a:gd name="connsiteY0" fmla="*/ 0 h 484577"/>
                          <a:gd name="connsiteX1" fmla="*/ 305912 w 428679"/>
                          <a:gd name="connsiteY1" fmla="*/ 253860 h 484577"/>
                          <a:gd name="connsiteX2" fmla="*/ 428679 w 428679"/>
                          <a:gd name="connsiteY2" fmla="*/ 484577 h 4845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428679" h="484577">
                            <a:moveTo>
                              <a:pt x="0" y="0"/>
                            </a:moveTo>
                            <a:cubicBezTo>
                              <a:pt x="139700" y="78669"/>
                              <a:pt x="225479" y="176249"/>
                              <a:pt x="305912" y="253860"/>
                            </a:cubicBezTo>
                            <a:cubicBezTo>
                              <a:pt x="386345" y="331471"/>
                              <a:pt x="409276" y="398499"/>
                              <a:pt x="428679" y="484577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6DC66FB1-34B2-451F-81AC-60E43581C5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1112" y="2997212"/>
                      <a:ext cx="280037" cy="806187"/>
                    </a:xfrm>
                    <a:custGeom>
                      <a:avLst/>
                      <a:gdLst>
                        <a:gd name="connsiteX0" fmla="*/ 0 w 482600"/>
                        <a:gd name="connsiteY0" fmla="*/ 0 h 465667"/>
                        <a:gd name="connsiteX1" fmla="*/ 359833 w 482600"/>
                        <a:gd name="connsiteY1" fmla="*/ 234950 h 465667"/>
                        <a:gd name="connsiteX2" fmla="*/ 482600 w 482600"/>
                        <a:gd name="connsiteY2" fmla="*/ 465667 h 465667"/>
                        <a:gd name="connsiteX0" fmla="*/ 0 w 482600"/>
                        <a:gd name="connsiteY0" fmla="*/ 0 h 465667"/>
                        <a:gd name="connsiteX1" fmla="*/ 319393 w 482600"/>
                        <a:gd name="connsiteY1" fmla="*/ 236841 h 465667"/>
                        <a:gd name="connsiteX2" fmla="*/ 482600 w 482600"/>
                        <a:gd name="connsiteY2" fmla="*/ 465667 h 465667"/>
                        <a:gd name="connsiteX0" fmla="*/ 0 w 575037"/>
                        <a:gd name="connsiteY0" fmla="*/ 0 h 463776"/>
                        <a:gd name="connsiteX1" fmla="*/ 411830 w 575037"/>
                        <a:gd name="connsiteY1" fmla="*/ 234950 h 463776"/>
                        <a:gd name="connsiteX2" fmla="*/ 575037 w 575037"/>
                        <a:gd name="connsiteY2" fmla="*/ 463776 h 463776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09562" h="480165">
                          <a:moveTo>
                            <a:pt x="0" y="0"/>
                          </a:moveTo>
                          <a:cubicBezTo>
                            <a:pt x="124293" y="82451"/>
                            <a:pt x="265922" y="173728"/>
                            <a:pt x="346355" y="251339"/>
                          </a:cubicBezTo>
                          <a:cubicBezTo>
                            <a:pt x="426788" y="328950"/>
                            <a:pt x="490159" y="394087"/>
                            <a:pt x="509562" y="480165"/>
                          </a:cubicBezTo>
                        </a:path>
                      </a:pathLst>
                    </a:cu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1AD6BEE3-7FB9-4E9A-8E69-0CC513A4E7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6371" y="3002503"/>
                      <a:ext cx="318137" cy="808304"/>
                    </a:xfrm>
                    <a:custGeom>
                      <a:avLst/>
                      <a:gdLst>
                        <a:gd name="connsiteX0" fmla="*/ 0 w 482600"/>
                        <a:gd name="connsiteY0" fmla="*/ 0 h 465667"/>
                        <a:gd name="connsiteX1" fmla="*/ 359833 w 482600"/>
                        <a:gd name="connsiteY1" fmla="*/ 234950 h 465667"/>
                        <a:gd name="connsiteX2" fmla="*/ 482600 w 482600"/>
                        <a:gd name="connsiteY2" fmla="*/ 465667 h 465667"/>
                        <a:gd name="connsiteX0" fmla="*/ 0 w 482600"/>
                        <a:gd name="connsiteY0" fmla="*/ 0 h 465667"/>
                        <a:gd name="connsiteX1" fmla="*/ 319393 w 482600"/>
                        <a:gd name="connsiteY1" fmla="*/ 236841 h 465667"/>
                        <a:gd name="connsiteX2" fmla="*/ 482600 w 482600"/>
                        <a:gd name="connsiteY2" fmla="*/ 465667 h 465667"/>
                        <a:gd name="connsiteX0" fmla="*/ 0 w 575037"/>
                        <a:gd name="connsiteY0" fmla="*/ 0 h 463776"/>
                        <a:gd name="connsiteX1" fmla="*/ 411830 w 575037"/>
                        <a:gd name="connsiteY1" fmla="*/ 234950 h 463776"/>
                        <a:gd name="connsiteX2" fmla="*/ 575037 w 575037"/>
                        <a:gd name="connsiteY2" fmla="*/ 463776 h 463776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78890"/>
                        <a:gd name="connsiteY0" fmla="*/ 0 h 481426"/>
                        <a:gd name="connsiteX1" fmla="*/ 415683 w 578890"/>
                        <a:gd name="connsiteY1" fmla="*/ 252600 h 481426"/>
                        <a:gd name="connsiteX2" fmla="*/ 578890 w 578890"/>
                        <a:gd name="connsiteY2" fmla="*/ 481426 h 481426"/>
                        <a:gd name="connsiteX0" fmla="*/ 0 w 578890"/>
                        <a:gd name="connsiteY0" fmla="*/ 0 h 481426"/>
                        <a:gd name="connsiteX1" fmla="*/ 415683 w 578890"/>
                        <a:gd name="connsiteY1" fmla="*/ 252600 h 481426"/>
                        <a:gd name="connsiteX2" fmla="*/ 578890 w 578890"/>
                        <a:gd name="connsiteY2" fmla="*/ 481426 h 4814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78890" h="481426">
                          <a:moveTo>
                            <a:pt x="0" y="0"/>
                          </a:moveTo>
                          <a:cubicBezTo>
                            <a:pt x="178214" y="81190"/>
                            <a:pt x="335250" y="174989"/>
                            <a:pt x="415683" y="252600"/>
                          </a:cubicBezTo>
                          <a:cubicBezTo>
                            <a:pt x="496116" y="330211"/>
                            <a:pt x="559487" y="395348"/>
                            <a:pt x="578890" y="481426"/>
                          </a:cubicBezTo>
                        </a:path>
                      </a:pathLst>
                    </a:cu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82076324-8679-487A-ADA8-FAEE1BEC578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698048" y="1822356"/>
                    <a:ext cx="456973" cy="738433"/>
                    <a:chOff x="1876371" y="2988948"/>
                    <a:chExt cx="639891" cy="821859"/>
                  </a:xfrm>
                </p:grpSpPr>
                <p:grpSp>
                  <p:nvGrpSpPr>
                    <p:cNvPr id="121" name="Group 120">
                      <a:extLst>
                        <a:ext uri="{FF2B5EF4-FFF2-40B4-BE49-F238E27FC236}">
                          <a16:creationId xmlns:a16="http://schemas.microsoft.com/office/drawing/2014/main" id="{8C28095D-D29A-45DA-85A7-92DA886E6D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29503" y="2988948"/>
                      <a:ext cx="386759" cy="816711"/>
                      <a:chOff x="2295563" y="4211160"/>
                      <a:chExt cx="703754" cy="486433"/>
                    </a:xfrm>
                  </p:grpSpPr>
                  <p:sp>
                    <p:nvSpPr>
                      <p:cNvPr id="125" name="Freeform: Shape 124">
                        <a:extLst>
                          <a:ext uri="{FF2B5EF4-FFF2-40B4-BE49-F238E27FC236}">
                            <a16:creationId xmlns:a16="http://schemas.microsoft.com/office/drawing/2014/main" id="{750FBC36-AFD2-4E72-A416-D54255FE08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45393" y="4211160"/>
                        <a:ext cx="306884" cy="485635"/>
                      </a:xfrm>
                      <a:custGeom>
                        <a:avLst/>
                        <a:gdLst>
                          <a:gd name="connsiteX0" fmla="*/ 0 w 349250"/>
                          <a:gd name="connsiteY0" fmla="*/ 0 h 509587"/>
                          <a:gd name="connsiteX1" fmla="*/ 274637 w 349250"/>
                          <a:gd name="connsiteY1" fmla="*/ 257175 h 509587"/>
                          <a:gd name="connsiteX2" fmla="*/ 349250 w 349250"/>
                          <a:gd name="connsiteY2" fmla="*/ 509587 h 509587"/>
                          <a:gd name="connsiteX0" fmla="*/ 0 w 349250"/>
                          <a:gd name="connsiteY0" fmla="*/ 0 h 490677"/>
                          <a:gd name="connsiteX1" fmla="*/ 274637 w 349250"/>
                          <a:gd name="connsiteY1" fmla="*/ 257175 h 490677"/>
                          <a:gd name="connsiteX2" fmla="*/ 349250 w 349250"/>
                          <a:gd name="connsiteY2" fmla="*/ 490677 h 490677"/>
                          <a:gd name="connsiteX0" fmla="*/ 0 w 306884"/>
                          <a:gd name="connsiteY0" fmla="*/ 0 h 485635"/>
                          <a:gd name="connsiteX1" fmla="*/ 232271 w 306884"/>
                          <a:gd name="connsiteY1" fmla="*/ 252133 h 485635"/>
                          <a:gd name="connsiteX2" fmla="*/ 306884 w 306884"/>
                          <a:gd name="connsiteY2" fmla="*/ 485635 h 4856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06884" h="485635">
                            <a:moveTo>
                              <a:pt x="0" y="0"/>
                            </a:moveTo>
                            <a:cubicBezTo>
                              <a:pt x="108214" y="86122"/>
                              <a:pt x="174063" y="167202"/>
                              <a:pt x="232271" y="252133"/>
                            </a:cubicBezTo>
                            <a:cubicBezTo>
                              <a:pt x="290479" y="337064"/>
                              <a:pt x="298681" y="401894"/>
                              <a:pt x="306884" y="48563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126" name="Freeform: Shape 125">
                        <a:extLst>
                          <a:ext uri="{FF2B5EF4-FFF2-40B4-BE49-F238E27FC236}">
                            <a16:creationId xmlns:a16="http://schemas.microsoft.com/office/drawing/2014/main" id="{486D5D45-7202-421F-8249-D6545CC348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6930" y="4212883"/>
                        <a:ext cx="172387" cy="484000"/>
                      </a:xfrm>
                      <a:custGeom>
                        <a:avLst/>
                        <a:gdLst>
                          <a:gd name="connsiteX0" fmla="*/ 0 w 203200"/>
                          <a:gd name="connsiteY0" fmla="*/ 0 h 501650"/>
                          <a:gd name="connsiteX1" fmla="*/ 150283 w 203200"/>
                          <a:gd name="connsiteY1" fmla="*/ 232834 h 501650"/>
                          <a:gd name="connsiteX2" fmla="*/ 203200 w 203200"/>
                          <a:gd name="connsiteY2" fmla="*/ 501650 h 501650"/>
                          <a:gd name="connsiteX0" fmla="*/ 0 w 172387"/>
                          <a:gd name="connsiteY0" fmla="*/ 0 h 484000"/>
                          <a:gd name="connsiteX1" fmla="*/ 119470 w 172387"/>
                          <a:gd name="connsiteY1" fmla="*/ 215184 h 484000"/>
                          <a:gd name="connsiteX2" fmla="*/ 172387 w 172387"/>
                          <a:gd name="connsiteY2" fmla="*/ 484000 h 484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72387" h="484000">
                            <a:moveTo>
                              <a:pt x="0" y="0"/>
                            </a:moveTo>
                            <a:cubicBezTo>
                              <a:pt x="58208" y="74613"/>
                              <a:pt x="85603" y="131576"/>
                              <a:pt x="119470" y="215184"/>
                            </a:cubicBezTo>
                            <a:cubicBezTo>
                              <a:pt x="153337" y="298792"/>
                              <a:pt x="164979" y="437433"/>
                              <a:pt x="172387" y="48400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7" name="Freeform: Shape 126">
                        <a:extLst>
                          <a:ext uri="{FF2B5EF4-FFF2-40B4-BE49-F238E27FC236}">
                            <a16:creationId xmlns:a16="http://schemas.microsoft.com/office/drawing/2014/main" id="{1CC77062-6B91-4186-B865-4EF67FA1F6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95563" y="4213016"/>
                        <a:ext cx="428679" cy="484577"/>
                      </a:xfrm>
                      <a:custGeom>
                        <a:avLst/>
                        <a:gdLst>
                          <a:gd name="connsiteX0" fmla="*/ 0 w 482600"/>
                          <a:gd name="connsiteY0" fmla="*/ 0 h 465667"/>
                          <a:gd name="connsiteX1" fmla="*/ 359833 w 482600"/>
                          <a:gd name="connsiteY1" fmla="*/ 234950 h 465667"/>
                          <a:gd name="connsiteX2" fmla="*/ 482600 w 482600"/>
                          <a:gd name="connsiteY2" fmla="*/ 465667 h 465667"/>
                          <a:gd name="connsiteX0" fmla="*/ 0 w 428679"/>
                          <a:gd name="connsiteY0" fmla="*/ 0 h 484577"/>
                          <a:gd name="connsiteX1" fmla="*/ 305912 w 428679"/>
                          <a:gd name="connsiteY1" fmla="*/ 253860 h 484577"/>
                          <a:gd name="connsiteX2" fmla="*/ 428679 w 428679"/>
                          <a:gd name="connsiteY2" fmla="*/ 484577 h 4845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428679" h="484577">
                            <a:moveTo>
                              <a:pt x="0" y="0"/>
                            </a:moveTo>
                            <a:cubicBezTo>
                              <a:pt x="139700" y="78669"/>
                              <a:pt x="225479" y="176249"/>
                              <a:pt x="305912" y="253860"/>
                            </a:cubicBezTo>
                            <a:cubicBezTo>
                              <a:pt x="386345" y="331471"/>
                              <a:pt x="409276" y="398499"/>
                              <a:pt x="428679" y="484577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  <a:headEnd type="none"/>
                        <a:tailEnd type="triangle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2" name="Freeform: Shape 121">
                      <a:extLst>
                        <a:ext uri="{FF2B5EF4-FFF2-40B4-BE49-F238E27FC236}">
                          <a16:creationId xmlns:a16="http://schemas.microsoft.com/office/drawing/2014/main" id="{7CE02FE0-FCCD-41B6-A704-22C4FC6AE0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1112" y="2997212"/>
                      <a:ext cx="280037" cy="806187"/>
                    </a:xfrm>
                    <a:custGeom>
                      <a:avLst/>
                      <a:gdLst>
                        <a:gd name="connsiteX0" fmla="*/ 0 w 482600"/>
                        <a:gd name="connsiteY0" fmla="*/ 0 h 465667"/>
                        <a:gd name="connsiteX1" fmla="*/ 359833 w 482600"/>
                        <a:gd name="connsiteY1" fmla="*/ 234950 h 465667"/>
                        <a:gd name="connsiteX2" fmla="*/ 482600 w 482600"/>
                        <a:gd name="connsiteY2" fmla="*/ 465667 h 465667"/>
                        <a:gd name="connsiteX0" fmla="*/ 0 w 482600"/>
                        <a:gd name="connsiteY0" fmla="*/ 0 h 465667"/>
                        <a:gd name="connsiteX1" fmla="*/ 319393 w 482600"/>
                        <a:gd name="connsiteY1" fmla="*/ 236841 h 465667"/>
                        <a:gd name="connsiteX2" fmla="*/ 482600 w 482600"/>
                        <a:gd name="connsiteY2" fmla="*/ 465667 h 465667"/>
                        <a:gd name="connsiteX0" fmla="*/ 0 w 575037"/>
                        <a:gd name="connsiteY0" fmla="*/ 0 h 463776"/>
                        <a:gd name="connsiteX1" fmla="*/ 411830 w 575037"/>
                        <a:gd name="connsiteY1" fmla="*/ 234950 h 463776"/>
                        <a:gd name="connsiteX2" fmla="*/ 575037 w 575037"/>
                        <a:gd name="connsiteY2" fmla="*/ 463776 h 463776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09562" h="480165">
                          <a:moveTo>
                            <a:pt x="0" y="0"/>
                          </a:moveTo>
                          <a:cubicBezTo>
                            <a:pt x="124293" y="82451"/>
                            <a:pt x="265922" y="173728"/>
                            <a:pt x="346355" y="251339"/>
                          </a:cubicBezTo>
                          <a:cubicBezTo>
                            <a:pt x="426788" y="328950"/>
                            <a:pt x="490159" y="394087"/>
                            <a:pt x="509562" y="480165"/>
                          </a:cubicBezTo>
                        </a:path>
                      </a:pathLst>
                    </a:cu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3" name="Freeform: Shape 122">
                      <a:extLst>
                        <a:ext uri="{FF2B5EF4-FFF2-40B4-BE49-F238E27FC236}">
                          <a16:creationId xmlns:a16="http://schemas.microsoft.com/office/drawing/2014/main" id="{5029BBD2-CB26-4D77-B652-3BC24994C7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6371" y="3002503"/>
                      <a:ext cx="318137" cy="808304"/>
                    </a:xfrm>
                    <a:custGeom>
                      <a:avLst/>
                      <a:gdLst>
                        <a:gd name="connsiteX0" fmla="*/ 0 w 482600"/>
                        <a:gd name="connsiteY0" fmla="*/ 0 h 465667"/>
                        <a:gd name="connsiteX1" fmla="*/ 359833 w 482600"/>
                        <a:gd name="connsiteY1" fmla="*/ 234950 h 465667"/>
                        <a:gd name="connsiteX2" fmla="*/ 482600 w 482600"/>
                        <a:gd name="connsiteY2" fmla="*/ 465667 h 465667"/>
                        <a:gd name="connsiteX0" fmla="*/ 0 w 482600"/>
                        <a:gd name="connsiteY0" fmla="*/ 0 h 465667"/>
                        <a:gd name="connsiteX1" fmla="*/ 319393 w 482600"/>
                        <a:gd name="connsiteY1" fmla="*/ 236841 h 465667"/>
                        <a:gd name="connsiteX2" fmla="*/ 482600 w 482600"/>
                        <a:gd name="connsiteY2" fmla="*/ 465667 h 465667"/>
                        <a:gd name="connsiteX0" fmla="*/ 0 w 575037"/>
                        <a:gd name="connsiteY0" fmla="*/ 0 h 463776"/>
                        <a:gd name="connsiteX1" fmla="*/ 411830 w 575037"/>
                        <a:gd name="connsiteY1" fmla="*/ 234950 h 463776"/>
                        <a:gd name="connsiteX2" fmla="*/ 575037 w 575037"/>
                        <a:gd name="connsiteY2" fmla="*/ 463776 h 463776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09562"/>
                        <a:gd name="connsiteY0" fmla="*/ 0 h 480165"/>
                        <a:gd name="connsiteX1" fmla="*/ 346355 w 509562"/>
                        <a:gd name="connsiteY1" fmla="*/ 251339 h 480165"/>
                        <a:gd name="connsiteX2" fmla="*/ 509562 w 509562"/>
                        <a:gd name="connsiteY2" fmla="*/ 480165 h 480165"/>
                        <a:gd name="connsiteX0" fmla="*/ 0 w 578890"/>
                        <a:gd name="connsiteY0" fmla="*/ 0 h 481426"/>
                        <a:gd name="connsiteX1" fmla="*/ 415683 w 578890"/>
                        <a:gd name="connsiteY1" fmla="*/ 252600 h 481426"/>
                        <a:gd name="connsiteX2" fmla="*/ 578890 w 578890"/>
                        <a:gd name="connsiteY2" fmla="*/ 481426 h 481426"/>
                        <a:gd name="connsiteX0" fmla="*/ 0 w 578890"/>
                        <a:gd name="connsiteY0" fmla="*/ 0 h 481426"/>
                        <a:gd name="connsiteX1" fmla="*/ 415683 w 578890"/>
                        <a:gd name="connsiteY1" fmla="*/ 252600 h 481426"/>
                        <a:gd name="connsiteX2" fmla="*/ 578890 w 578890"/>
                        <a:gd name="connsiteY2" fmla="*/ 481426 h 4814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78890" h="481426">
                          <a:moveTo>
                            <a:pt x="0" y="0"/>
                          </a:moveTo>
                          <a:cubicBezTo>
                            <a:pt x="178214" y="81190"/>
                            <a:pt x="335250" y="174989"/>
                            <a:pt x="415683" y="252600"/>
                          </a:cubicBezTo>
                          <a:cubicBezTo>
                            <a:pt x="496116" y="330211"/>
                            <a:pt x="559487" y="395348"/>
                            <a:pt x="578890" y="481426"/>
                          </a:cubicBezTo>
                        </a:path>
                      </a:pathLst>
                    </a:cu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9" name="Group 138">
                    <a:extLst>
                      <a:ext uri="{FF2B5EF4-FFF2-40B4-BE49-F238E27FC236}">
                        <a16:creationId xmlns:a16="http://schemas.microsoft.com/office/drawing/2014/main" id="{33A64FC2-A0EB-4CD7-85F3-21ADB11578D6}"/>
                      </a:ext>
                    </a:extLst>
                  </p:cNvPr>
                  <p:cNvGrpSpPr/>
                  <p:nvPr/>
                </p:nvGrpSpPr>
                <p:grpSpPr>
                  <a:xfrm>
                    <a:off x="7255305" y="1820684"/>
                    <a:ext cx="313790" cy="734898"/>
                    <a:chOff x="7107966" y="3252080"/>
                    <a:chExt cx="313790" cy="734898"/>
                  </a:xfrm>
                </p:grpSpPr>
                <p:cxnSp>
                  <p:nvCxnSpPr>
                    <p:cNvPr id="133" name="Straight Arrow Connector 132">
                      <a:extLst>
                        <a:ext uri="{FF2B5EF4-FFF2-40B4-BE49-F238E27FC236}">
                          <a16:creationId xmlns:a16="http://schemas.microsoft.com/office/drawing/2014/main" id="{F6280BD0-D69F-46E5-921F-19857253AD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107966" y="3252080"/>
                      <a:ext cx="0" cy="726961"/>
                    </a:xfrm>
                    <a:prstGeom prst="straightConnector1">
                      <a:avLst/>
                    </a:pr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4" name="Straight Arrow Connector 133">
                      <a:extLst>
                        <a:ext uri="{FF2B5EF4-FFF2-40B4-BE49-F238E27FC236}">
                          <a16:creationId xmlns:a16="http://schemas.microsoft.com/office/drawing/2014/main" id="{190DD832-EC8B-4EB7-9481-BDC1F0F194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186414" y="3252080"/>
                      <a:ext cx="0" cy="726961"/>
                    </a:xfrm>
                    <a:prstGeom prst="straightConnector1">
                      <a:avLst/>
                    </a:pr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5" name="Straight Arrow Connector 134">
                      <a:extLst>
                        <a:ext uri="{FF2B5EF4-FFF2-40B4-BE49-F238E27FC236}">
                          <a16:creationId xmlns:a16="http://schemas.microsoft.com/office/drawing/2014/main" id="{7C530DBD-79B0-4DE2-8049-F54FA57C5F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264862" y="3253667"/>
                      <a:ext cx="0" cy="726961"/>
                    </a:xfrm>
                    <a:prstGeom prst="straightConnector1">
                      <a:avLst/>
                    </a:pr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6" name="Straight Arrow Connector 135">
                      <a:extLst>
                        <a:ext uri="{FF2B5EF4-FFF2-40B4-BE49-F238E27FC236}">
                          <a16:creationId xmlns:a16="http://schemas.microsoft.com/office/drawing/2014/main" id="{3B463FA5-6F9F-4543-8A1A-269E7D8B7A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43310" y="3258430"/>
                      <a:ext cx="0" cy="726961"/>
                    </a:xfrm>
                    <a:prstGeom prst="straightConnector1">
                      <a:avLst/>
                    </a:pr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7" name="Straight Arrow Connector 136">
                      <a:extLst>
                        <a:ext uri="{FF2B5EF4-FFF2-40B4-BE49-F238E27FC236}">
                          <a16:creationId xmlns:a16="http://schemas.microsoft.com/office/drawing/2014/main" id="{21126BAA-C062-4A41-AB40-9FF0897077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421756" y="3260017"/>
                      <a:ext cx="0" cy="726961"/>
                    </a:xfrm>
                    <a:prstGeom prst="straightConnector1">
                      <a:avLst/>
                    </a:prstGeom>
                    <a:noFill/>
                    <a:ln>
                      <a:solidFill>
                        <a:schemeClr val="accent6">
                          <a:lumMod val="75000"/>
                        </a:schemeClr>
                      </a:solidFill>
                      <a:headEnd type="none"/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15920688-2977-4535-8A33-C8300F46EE26}"/>
                    </a:ext>
                  </a:extLst>
                </p:cNvPr>
                <p:cNvGrpSpPr/>
                <p:nvPr/>
              </p:nvGrpSpPr>
              <p:grpSpPr>
                <a:xfrm>
                  <a:off x="5113135" y="2265271"/>
                  <a:ext cx="412768" cy="247551"/>
                  <a:chOff x="5113135" y="2265271"/>
                  <a:chExt cx="412768" cy="247551"/>
                </a:xfrm>
              </p:grpSpPr>
              <p:pic>
                <p:nvPicPr>
                  <p:cNvPr id="163" name="Picture 162">
                    <a:extLst>
                      <a:ext uri="{FF2B5EF4-FFF2-40B4-BE49-F238E27FC236}">
                        <a16:creationId xmlns:a16="http://schemas.microsoft.com/office/drawing/2014/main" id="{7F95C05D-5EB3-4DDC-9E1E-8F3258DC21F2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7"/>
                    </p:custDataLst>
                  </p:nvPr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5216410" y="2415224"/>
                    <a:ext cx="114507" cy="85573"/>
                  </a:xfrm>
                  <a:prstGeom prst="rect">
                    <a:avLst/>
                  </a:prstGeom>
                </p:spPr>
              </p:pic>
              <p:pic>
                <p:nvPicPr>
                  <p:cNvPr id="159" name="Picture 158">
                    <a:extLst>
                      <a:ext uri="{FF2B5EF4-FFF2-40B4-BE49-F238E27FC236}">
                        <a16:creationId xmlns:a16="http://schemas.microsoft.com/office/drawing/2014/main" id="{873E8491-35ED-4C79-8A89-CA5B34FC9CC3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8"/>
                    </p:custDataLst>
                  </p:nvPr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5426170" y="2268115"/>
                    <a:ext cx="99733" cy="106505"/>
                  </a:xfrm>
                  <a:prstGeom prst="rect">
                    <a:avLst/>
                  </a:prstGeom>
                </p:spPr>
              </p:pic>
              <p:pic>
                <p:nvPicPr>
                  <p:cNvPr id="151" name="Picture 150">
                    <a:extLst>
                      <a:ext uri="{FF2B5EF4-FFF2-40B4-BE49-F238E27FC236}">
                        <a16:creationId xmlns:a16="http://schemas.microsoft.com/office/drawing/2014/main" id="{4BB44191-8A57-4D7B-9921-E38D3449D45B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9"/>
                    </p:custDataLst>
                  </p:nvPr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5113135" y="2271846"/>
                    <a:ext cx="125589" cy="91730"/>
                  </a:xfrm>
                  <a:prstGeom prst="rect">
                    <a:avLst/>
                  </a:prstGeom>
                </p:spPr>
              </p:pic>
              <p:pic>
                <p:nvPicPr>
                  <p:cNvPr id="155" name="Picture 154">
                    <a:extLst>
                      <a:ext uri="{FF2B5EF4-FFF2-40B4-BE49-F238E27FC236}">
                        <a16:creationId xmlns:a16="http://schemas.microsoft.com/office/drawing/2014/main" id="{F2861CE8-DA92-4BF8-A091-F4A1035B41E2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0"/>
                    </p:custDataLst>
                  </p:nvPr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5273592" y="2265271"/>
                    <a:ext cx="108352" cy="106505"/>
                  </a:xfrm>
                  <a:prstGeom prst="rect">
                    <a:avLst/>
                  </a:prstGeom>
                </p:spPr>
              </p:pic>
              <p:pic>
                <p:nvPicPr>
                  <p:cNvPr id="167" name="Picture 166">
                    <a:extLst>
                      <a:ext uri="{FF2B5EF4-FFF2-40B4-BE49-F238E27FC236}">
                        <a16:creationId xmlns:a16="http://schemas.microsoft.com/office/drawing/2014/main" id="{F2975E84-7882-45F9-A82C-0DC3E09DF7EE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1"/>
                    </p:custDataLst>
                  </p:nvPr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5354004" y="2406317"/>
                    <a:ext cx="93577" cy="10650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A6E97A1F-52E4-4D95-BF09-707C9678ACCF}"/>
                    </a:ext>
                  </a:extLst>
                </p:cNvPr>
                <p:cNvGrpSpPr/>
                <p:nvPr/>
              </p:nvGrpSpPr>
              <p:grpSpPr>
                <a:xfrm>
                  <a:off x="5746138" y="2260904"/>
                  <a:ext cx="413384" cy="248167"/>
                  <a:chOff x="5746138" y="2260904"/>
                  <a:chExt cx="413384" cy="248167"/>
                </a:xfrm>
              </p:grpSpPr>
              <p:pic>
                <p:nvPicPr>
                  <p:cNvPr id="194" name="Picture 193">
                    <a:extLst>
                      <a:ext uri="{FF2B5EF4-FFF2-40B4-BE49-F238E27FC236}">
                        <a16:creationId xmlns:a16="http://schemas.microsoft.com/office/drawing/2014/main" id="{A8E37500-36F4-4436-AAFA-01138A592FD0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2"/>
                    </p:custDataLst>
                  </p:nvPr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5822552" y="2410857"/>
                    <a:ext cx="115123" cy="86189"/>
                  </a:xfrm>
                  <a:prstGeom prst="rect">
                    <a:avLst/>
                  </a:prstGeom>
                </p:spPr>
              </p:pic>
              <p:pic>
                <p:nvPicPr>
                  <p:cNvPr id="190" name="Picture 189">
                    <a:extLst>
                      <a:ext uri="{FF2B5EF4-FFF2-40B4-BE49-F238E27FC236}">
                        <a16:creationId xmlns:a16="http://schemas.microsoft.com/office/drawing/2014/main" id="{493FF638-D23C-45BF-8DB0-6E0095E92848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3"/>
                    </p:custDataLst>
                  </p:nvPr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6059173" y="2263748"/>
                    <a:ext cx="100349" cy="107121"/>
                  </a:xfrm>
                  <a:prstGeom prst="rect">
                    <a:avLst/>
                  </a:prstGeom>
                </p:spPr>
              </p:pic>
              <p:pic>
                <p:nvPicPr>
                  <p:cNvPr id="182" name="Picture 181">
                    <a:extLst>
                      <a:ext uri="{FF2B5EF4-FFF2-40B4-BE49-F238E27FC236}">
                        <a16:creationId xmlns:a16="http://schemas.microsoft.com/office/drawing/2014/main" id="{42E107EE-FF18-40BB-B362-68D1D9A35CE6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4"/>
                    </p:custDataLst>
                  </p:nvPr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5746138" y="2267479"/>
                    <a:ext cx="126205" cy="91730"/>
                  </a:xfrm>
                  <a:prstGeom prst="rect">
                    <a:avLst/>
                  </a:prstGeom>
                </p:spPr>
              </p:pic>
              <p:pic>
                <p:nvPicPr>
                  <p:cNvPr id="186" name="Picture 185">
                    <a:extLst>
                      <a:ext uri="{FF2B5EF4-FFF2-40B4-BE49-F238E27FC236}">
                        <a16:creationId xmlns:a16="http://schemas.microsoft.com/office/drawing/2014/main" id="{8EE1DB61-ABD8-4596-874A-E96EB84FE5CF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5"/>
                    </p:custDataLst>
                  </p:nvPr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5906595" y="2260904"/>
                    <a:ext cx="108968" cy="107121"/>
                  </a:xfrm>
                  <a:prstGeom prst="rect">
                    <a:avLst/>
                  </a:prstGeom>
                </p:spPr>
              </p:pic>
              <p:pic>
                <p:nvPicPr>
                  <p:cNvPr id="198" name="Picture 197">
                    <a:extLst>
                      <a:ext uri="{FF2B5EF4-FFF2-40B4-BE49-F238E27FC236}">
                        <a16:creationId xmlns:a16="http://schemas.microsoft.com/office/drawing/2014/main" id="{996CA5C4-0065-44A8-B342-154992ED92DF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6"/>
                    </p:custDataLst>
                  </p:nvPr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5960145" y="2401950"/>
                    <a:ext cx="94193" cy="107121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5F3104BC-C5DC-4198-BC1F-22D0CDE2A7C7}"/>
                  </a:ext>
                </a:extLst>
              </p:cNvPr>
              <p:cNvSpPr txBox="1"/>
              <p:nvPr/>
            </p:nvSpPr>
            <p:spPr>
              <a:xfrm>
                <a:off x="3457669" y="2814836"/>
                <a:ext cx="10886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+ … ?</a:t>
                </a: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1B9CBB70-6CC1-4E24-B79E-1FD6CE4165AE}"/>
                  </a:ext>
                </a:extLst>
              </p:cNvPr>
              <p:cNvSpPr txBox="1"/>
              <p:nvPr/>
            </p:nvSpPr>
            <p:spPr>
              <a:xfrm>
                <a:off x="4871308" y="3478261"/>
                <a:ext cx="35642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But </a:t>
                </a:r>
                <a:r>
                  <a:rPr lang="en-US" sz="1600" b="1" dirty="0">
                    <a:solidFill>
                      <a:schemeClr val="accent1">
                        <a:lumMod val="75000"/>
                      </a:schemeClr>
                    </a:solidFill>
                    <a:latin typeface="LM Roman Demi 10" pitchFamily="50" charset="0"/>
                  </a:rPr>
                  <a:t>no realistic model until now</a:t>
                </a: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DA323886-CB4E-4DA5-9A40-87497F47F9A8}"/>
                  </a:ext>
                </a:extLst>
              </p:cNvPr>
              <p:cNvSpPr txBox="1"/>
              <p:nvPr/>
            </p:nvSpPr>
            <p:spPr>
              <a:xfrm>
                <a:off x="4693380" y="4148615"/>
                <a:ext cx="386039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Why? Group </a:t>
                </a:r>
                <a:r>
                  <a:rPr lang="en-US" sz="1600" b="1" i="1" dirty="0">
                    <a:latin typeface="LM Roman Demi 10" pitchFamily="50" charset="0"/>
                  </a:rPr>
                  <a:t>G</a:t>
                </a:r>
                <a:r>
                  <a:rPr lang="en-US" sz="1600" b="1" dirty="0">
                    <a:latin typeface="LM Roman Demi 10" pitchFamily="50" charset="0"/>
                  </a:rPr>
                  <a:t> and representation </a:t>
                </a:r>
                <a:r>
                  <a:rPr lang="en-US" sz="1600" b="1" i="1" dirty="0">
                    <a:latin typeface="LM Roman Demi 10" pitchFamily="50" charset="0"/>
                  </a:rPr>
                  <a:t>R</a:t>
                </a:r>
                <a:r>
                  <a:rPr lang="en-US" sz="1600" b="1" dirty="0">
                    <a:latin typeface="LM Roman Demi 10" pitchFamily="50" charset="0"/>
                  </a:rPr>
                  <a:t> must be such that </a:t>
                </a:r>
                <a:r>
                  <a:rPr lang="en-US" sz="1600" b="1" dirty="0">
                    <a:solidFill>
                      <a:srgbClr val="D6008F"/>
                    </a:solidFill>
                    <a:latin typeface="LM Roman Demi 10" pitchFamily="50" charset="0"/>
                  </a:rPr>
                  <a:t>before EWSB only the SM fermions are be massless</a:t>
                </a:r>
              </a:p>
              <a:p>
                <a:pPr algn="ctr"/>
                <a:r>
                  <a:rPr lang="en-US" sz="1200" b="1" dirty="0">
                    <a:solidFill>
                      <a:schemeClr val="bg1">
                        <a:lumMod val="50000"/>
                      </a:schemeClr>
                    </a:solidFill>
                    <a:latin typeface="LM Roman Demi 10" pitchFamily="50" charset="0"/>
                  </a:rPr>
                  <a:t>(so must be careful with the ‘…’ in the picture)</a:t>
                </a:r>
              </a:p>
            </p:txBody>
          </p: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CDE9FDD9-2C2B-45D8-A977-3E1615F8425E}"/>
                  </a:ext>
                </a:extLst>
              </p:cNvPr>
              <p:cNvSpPr txBox="1"/>
              <p:nvPr/>
            </p:nvSpPr>
            <p:spPr>
              <a:xfrm>
                <a:off x="5029211" y="2575535"/>
                <a:ext cx="33812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The concept is old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8B23666-9411-4345-9BCA-28B6A4E1988F}"/>
                </a:ext>
              </a:extLst>
            </p:cNvPr>
            <p:cNvSpPr txBox="1"/>
            <p:nvPr/>
          </p:nvSpPr>
          <p:spPr>
            <a:xfrm>
              <a:off x="4445514" y="2496989"/>
              <a:ext cx="39278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[</a:t>
              </a:r>
              <a:r>
                <a:rPr lang="nb-NO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Gell-Mann, Ramond, Slansky, 1979</a:t>
              </a: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] [Georgi 1979]</a:t>
              </a:r>
            </a:p>
            <a:p>
              <a:pPr algn="ctr"/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[</a:t>
              </a:r>
              <a:r>
                <a:rPr lang="en-US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Wilczek</a:t>
              </a: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, Zee 1979, 1982] [Frampton 1979] …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AD46AC6-C250-417B-924E-9988FEA88B04}"/>
              </a:ext>
            </a:extLst>
          </p:cNvPr>
          <p:cNvGrpSpPr/>
          <p:nvPr/>
        </p:nvGrpSpPr>
        <p:grpSpPr>
          <a:xfrm>
            <a:off x="1345969" y="5085184"/>
            <a:ext cx="7153204" cy="1294788"/>
            <a:chOff x="1345969" y="5085184"/>
            <a:chExt cx="7153204" cy="1294788"/>
          </a:xfrm>
        </p:grpSpPr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0D6CFEC5-BF99-4599-9719-6A1A30675FB2}"/>
                </a:ext>
              </a:extLst>
            </p:cNvPr>
            <p:cNvGrpSpPr/>
            <p:nvPr/>
          </p:nvGrpSpPr>
          <p:grpSpPr>
            <a:xfrm>
              <a:off x="1345969" y="5085184"/>
              <a:ext cx="5181927" cy="812625"/>
              <a:chOff x="1345969" y="5055926"/>
              <a:chExt cx="5181927" cy="812625"/>
            </a:xfrm>
          </p:grpSpPr>
          <p:sp>
            <p:nvSpPr>
              <p:cNvPr id="266" name="Rounded Rectangle 64 1">
                <a:extLst>
                  <a:ext uri="{FF2B5EF4-FFF2-40B4-BE49-F238E27FC236}">
                    <a16:creationId xmlns:a16="http://schemas.microsoft.com/office/drawing/2014/main" id="{FEA64DAB-6FE9-4C4C-B6F5-245FC6679B4C}"/>
                  </a:ext>
                </a:extLst>
              </p:cNvPr>
              <p:cNvSpPr/>
              <p:nvPr/>
            </p:nvSpPr>
            <p:spPr>
              <a:xfrm>
                <a:off x="2688110" y="5055926"/>
                <a:ext cx="3839786" cy="812625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dirty="0">
                    <a:latin typeface="LM Roman Demi 10" panose="00000700000000000000" pitchFamily="50" charset="0"/>
                  </a:rPr>
                  <a:t>Suggestion which might work:</a:t>
                </a:r>
              </a:p>
              <a:p>
                <a:pPr algn="ctr"/>
                <a:r>
                  <a:rPr lang="en-US" sz="1400" dirty="0">
                    <a:latin typeface="LM Roman Demi 10" panose="00000700000000000000" pitchFamily="50" charset="0"/>
                  </a:rPr>
                  <a:t> </a:t>
                </a:r>
                <a:r>
                  <a:rPr lang="en-US" sz="1400" i="1" dirty="0">
                    <a:latin typeface="LM Roman Demi 10" panose="00000700000000000000" pitchFamily="50" charset="0"/>
                  </a:rPr>
                  <a:t>G=SU(19) </a:t>
                </a:r>
                <a:r>
                  <a:rPr lang="en-US" sz="1400" dirty="0">
                    <a:latin typeface="LM Roman Demi 10" panose="00000700000000000000" pitchFamily="50" charset="0"/>
                  </a:rPr>
                  <a:t>and </a:t>
                </a:r>
                <a:r>
                  <a:rPr lang="en-US" sz="1400" i="1" dirty="0">
                    <a:latin typeface="LM Roman Demi 10" panose="00000700000000000000" pitchFamily="50" charset="0"/>
                  </a:rPr>
                  <a:t>R=171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9134510A-F163-4593-B9A0-C38342D1038D}"/>
                  </a:ext>
                </a:extLst>
              </p:cNvPr>
              <p:cNvSpPr txBox="1"/>
              <p:nvPr/>
            </p:nvSpPr>
            <p:spPr>
              <a:xfrm>
                <a:off x="1345969" y="5244275"/>
                <a:ext cx="13658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>
                        <a:lumMod val="50000"/>
                      </a:schemeClr>
                    </a:solidFill>
                    <a:latin typeface="LM Roman Demi 10" pitchFamily="50" charset="0"/>
                  </a:rPr>
                  <a:t>But in the</a:t>
                </a:r>
              </a:p>
              <a:p>
                <a:pPr algn="ctr"/>
                <a:r>
                  <a:rPr lang="en-US" sz="1200" b="1" dirty="0">
                    <a:solidFill>
                      <a:schemeClr val="bg1">
                        <a:lumMod val="50000"/>
                      </a:schemeClr>
                    </a:solidFill>
                    <a:latin typeface="LM Roman Demi 10" pitchFamily="50" charset="0"/>
                  </a:rPr>
                  <a:t>last few years …</a:t>
                </a:r>
              </a:p>
            </p:txBody>
          </p:sp>
        </p:grp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C97D3DAC-B844-4132-B2AF-D8A6B70D908B}"/>
                </a:ext>
              </a:extLst>
            </p:cNvPr>
            <p:cNvSpPr txBox="1"/>
            <p:nvPr/>
          </p:nvSpPr>
          <p:spPr>
            <a:xfrm>
              <a:off x="2173282" y="5918307"/>
              <a:ext cx="51261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It might even be the only setup that works under some assumptions</a:t>
              </a:r>
            </a:p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(4D-spacetime, no extra confining gauge interactions, …)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BA33BEA-9E20-45CD-82D8-E419AF5E1D7D}"/>
                </a:ext>
              </a:extLst>
            </p:cNvPr>
            <p:cNvSpPr txBox="1"/>
            <p:nvPr/>
          </p:nvSpPr>
          <p:spPr>
            <a:xfrm>
              <a:off x="6567168" y="5249942"/>
              <a:ext cx="1932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[RF 1504.03695]</a:t>
              </a:r>
            </a:p>
            <a:p>
              <a:pPr algn="ctr"/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[</a:t>
              </a:r>
              <a:r>
                <a:rPr lang="en-US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Yamatsu</a:t>
              </a:r>
              <a:r>
                <a:rPr 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 MT" panose="020B0502020104020203" pitchFamily="34" charset="0"/>
                </a:rPr>
                <a:t> 1807.10855]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5B7475B-318B-42CF-BFE4-8C73C74AB8DD}"/>
              </a:ext>
            </a:extLst>
          </p:cNvPr>
          <p:cNvGrpSpPr/>
          <p:nvPr/>
        </p:nvGrpSpPr>
        <p:grpSpPr>
          <a:xfrm>
            <a:off x="2154573" y="1388379"/>
            <a:ext cx="4879321" cy="3561307"/>
            <a:chOff x="2168404" y="1340768"/>
            <a:chExt cx="4879321" cy="3561307"/>
          </a:xfrm>
        </p:grpSpPr>
        <p:sp>
          <p:nvSpPr>
            <p:cNvPr id="206" name="Rounded Rectangle 64 1">
              <a:extLst>
                <a:ext uri="{FF2B5EF4-FFF2-40B4-BE49-F238E27FC236}">
                  <a16:creationId xmlns:a16="http://schemas.microsoft.com/office/drawing/2014/main" id="{6A5E4C8D-7B6F-4EBA-BBB6-F62B5A7B911C}"/>
                </a:ext>
              </a:extLst>
            </p:cNvPr>
            <p:cNvSpPr/>
            <p:nvPr/>
          </p:nvSpPr>
          <p:spPr>
            <a:xfrm>
              <a:off x="2339752" y="1340768"/>
              <a:ext cx="4536503" cy="44023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All SM in a single representation of a group G 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DF7D3F3-10B3-4E8D-B641-70B49CE9C306}"/>
                </a:ext>
              </a:extLst>
            </p:cNvPr>
            <p:cNvGrpSpPr/>
            <p:nvPr/>
          </p:nvGrpSpPr>
          <p:grpSpPr>
            <a:xfrm>
              <a:off x="2168404" y="1359647"/>
              <a:ext cx="4879321" cy="3542428"/>
              <a:chOff x="2216527" y="1423902"/>
              <a:chExt cx="4879321" cy="354242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69F8CAD1-BEEE-4DB0-8BB7-6918F5611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216527" y="1423902"/>
                <a:ext cx="4879321" cy="3542428"/>
              </a:xfrm>
              <a:prstGeom prst="rect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0ECBA163-CD22-4B10-BF01-AABF12D02421}"/>
                  </a:ext>
                </a:extLst>
              </p:cNvPr>
              <p:cNvSpPr txBox="1"/>
              <p:nvPr/>
            </p:nvSpPr>
            <p:spPr>
              <a:xfrm>
                <a:off x="2257587" y="1424303"/>
                <a:ext cx="47317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Gill Sans MT" panose="020B0502020104020203" pitchFamily="34" charset="0"/>
                  </a:rPr>
                  <a:t>[Georgi, “Towards a Grand Unified Theory of flavor” 1979]</a:t>
                </a:r>
              </a:p>
            </p:txBody>
          </p:sp>
        </p:grp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F0C4F48-36D8-429B-A50C-EC8F276F54E8}"/>
                </a:ext>
              </a:extLst>
            </p:cNvPr>
            <p:cNvSpPr/>
            <p:nvPr/>
          </p:nvSpPr>
          <p:spPr>
            <a:xfrm>
              <a:off x="2187655" y="2841795"/>
              <a:ext cx="4753531" cy="353321"/>
            </a:xfrm>
            <a:prstGeom prst="rect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14BB692-73F6-4968-8C0B-2BC852E9C332}"/>
                </a:ext>
              </a:extLst>
            </p:cNvPr>
            <p:cNvSpPr/>
            <p:nvPr/>
          </p:nvSpPr>
          <p:spPr>
            <a:xfrm>
              <a:off x="2179519" y="3349247"/>
              <a:ext cx="4796077" cy="353321"/>
            </a:xfrm>
            <a:prstGeom prst="rect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0B5B6C9-2E91-474A-BE82-E0C292C126C8}"/>
                </a:ext>
              </a:extLst>
            </p:cNvPr>
            <p:cNvSpPr/>
            <p:nvPr/>
          </p:nvSpPr>
          <p:spPr>
            <a:xfrm>
              <a:off x="2183172" y="3703892"/>
              <a:ext cx="1122359" cy="152808"/>
            </a:xfrm>
            <a:prstGeom prst="rect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235CA2-33C3-46A5-A432-31CF7D7C37BA}"/>
                </a:ext>
              </a:extLst>
            </p:cNvPr>
            <p:cNvSpPr/>
            <p:nvPr/>
          </p:nvSpPr>
          <p:spPr>
            <a:xfrm>
              <a:off x="2534054" y="3856699"/>
              <a:ext cx="4407132" cy="183110"/>
            </a:xfrm>
            <a:prstGeom prst="rect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5F148EBF-EAEF-4564-95B7-3D86FCA3A684}"/>
                </a:ext>
              </a:extLst>
            </p:cNvPr>
            <p:cNvSpPr/>
            <p:nvPr/>
          </p:nvSpPr>
          <p:spPr>
            <a:xfrm>
              <a:off x="2172095" y="4027656"/>
              <a:ext cx="287413" cy="183110"/>
            </a:xfrm>
            <a:prstGeom prst="rect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73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A model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7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4D8FDB-7206-4450-9F73-4AF47895D1F5}"/>
              </a:ext>
            </a:extLst>
          </p:cNvPr>
          <p:cNvSpPr txBox="1"/>
          <p:nvPr/>
        </p:nvSpPr>
        <p:spPr>
          <a:xfrm>
            <a:off x="4807807" y="1459930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2-index anti-symmetric tensor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8A80BC4-9E92-4703-B0C0-7B86AF982450}"/>
              </a:ext>
            </a:extLst>
          </p:cNvPr>
          <p:cNvGrpSpPr/>
          <p:nvPr/>
        </p:nvGrpSpPr>
        <p:grpSpPr>
          <a:xfrm>
            <a:off x="611560" y="1773569"/>
            <a:ext cx="7848872" cy="584775"/>
            <a:chOff x="264495" y="1764605"/>
            <a:chExt cx="7848872" cy="58477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F267F05-1E00-417E-937D-7273E5C9C262}"/>
                </a:ext>
              </a:extLst>
            </p:cNvPr>
            <p:cNvGrpSpPr/>
            <p:nvPr/>
          </p:nvGrpSpPr>
          <p:grpSpPr>
            <a:xfrm>
              <a:off x="264495" y="1764605"/>
              <a:ext cx="3649931" cy="584775"/>
              <a:chOff x="680102" y="1602994"/>
              <a:chExt cx="3649931" cy="584775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FB2D892-32C8-469A-B9A7-EA2F0C91749F}"/>
                  </a:ext>
                </a:extLst>
              </p:cNvPr>
              <p:cNvSpPr txBox="1"/>
              <p:nvPr/>
            </p:nvSpPr>
            <p:spPr>
              <a:xfrm>
                <a:off x="680102" y="1602994"/>
                <a:ext cx="28117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LM Roman Demi 10" pitchFamily="50" charset="0"/>
                  </a:rPr>
                  <a:t>We assume </a:t>
                </a:r>
                <a:r>
                  <a:rPr lang="en-US" sz="1600" b="1" u="sng" dirty="0">
                    <a:solidFill>
                      <a:schemeClr val="accent2">
                        <a:lumMod val="75000"/>
                      </a:schemeClr>
                    </a:solidFill>
                    <a:latin typeface="LM Roman Demi 10" pitchFamily="50" charset="0"/>
                  </a:rPr>
                  <a:t>one scalar</a:t>
                </a:r>
                <a:r>
                  <a:rPr lang="en-US" sz="1600" b="1" dirty="0">
                    <a:solidFill>
                      <a:schemeClr val="accent6">
                        <a:lumMod val="75000"/>
                      </a:schemeClr>
                    </a:solidFill>
                    <a:latin typeface="LM Roman Demi 10" pitchFamily="50" charset="0"/>
                  </a:rPr>
                  <a:t> </a:t>
                </a:r>
                <a:r>
                  <a:rPr lang="en-US" sz="1600" b="1" dirty="0">
                    <a:latin typeface="LM Roman Demi 10" pitchFamily="50" charset="0"/>
                  </a:rPr>
                  <a:t>representation only: </a:t>
                </a:r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497371EB-87A4-4BAB-A7BD-F9418A09401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0"/>
              <a:stretch>
                <a:fillRect/>
              </a:stretch>
            </p:blipFill>
            <p:spPr>
              <a:xfrm>
                <a:off x="3396242" y="1800907"/>
                <a:ext cx="933791" cy="165790"/>
              </a:xfrm>
              <a:prstGeom prst="rect">
                <a:avLst/>
              </a:prstGeom>
            </p:spPr>
          </p:pic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2E80928-B23F-4722-B31D-05C7F7C482B9}"/>
                </a:ext>
              </a:extLst>
            </p:cNvPr>
            <p:cNvSpPr txBox="1"/>
            <p:nvPr/>
          </p:nvSpPr>
          <p:spPr>
            <a:xfrm>
              <a:off x="4319348" y="1905610"/>
              <a:ext cx="3794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4-index fully anti-symmetric tensor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F789762F-32BD-4016-92AE-84BE92C7AD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72008" y="2045667"/>
              <a:ext cx="314559" cy="1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8BCD90F-B048-44EB-B8D1-70F4EC918FE6}"/>
              </a:ext>
            </a:extLst>
          </p:cNvPr>
          <p:cNvGrpSpPr/>
          <p:nvPr/>
        </p:nvGrpSpPr>
        <p:grpSpPr>
          <a:xfrm>
            <a:off x="1115616" y="2502360"/>
            <a:ext cx="7344816" cy="1970916"/>
            <a:chOff x="1115616" y="2898195"/>
            <a:chExt cx="7344816" cy="197091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63D26F-9475-4824-AE5D-F8E24BFD5EAF}"/>
                </a:ext>
              </a:extLst>
            </p:cNvPr>
            <p:cNvGrpSpPr/>
            <p:nvPr/>
          </p:nvGrpSpPr>
          <p:grpSpPr>
            <a:xfrm>
              <a:off x="1115616" y="2911416"/>
              <a:ext cx="3168352" cy="1957695"/>
              <a:chOff x="1115616" y="2911416"/>
              <a:chExt cx="3168352" cy="1957695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9F3905A-36F8-421E-BFAD-8E04C20DF945}"/>
                  </a:ext>
                </a:extLst>
              </p:cNvPr>
              <p:cNvGrpSpPr/>
              <p:nvPr/>
            </p:nvGrpSpPr>
            <p:grpSpPr>
              <a:xfrm>
                <a:off x="1259632" y="3068960"/>
                <a:ext cx="3005769" cy="1666869"/>
                <a:chOff x="175425" y="2258070"/>
                <a:chExt cx="3005769" cy="1666869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0DAF4682-472F-4BEA-BD73-7AA1B474E9B1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51489" y="2258070"/>
                  <a:ext cx="1737143" cy="224305"/>
                </a:xfrm>
                <a:prstGeom prst="rect">
                  <a:avLst/>
                </a:prstGeom>
              </p:spPr>
            </p:pic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F0E07CEE-409D-4CCE-B7A9-891FC8F76C04}"/>
                    </a:ext>
                  </a:extLst>
                </p:cNvPr>
                <p:cNvGrpSpPr/>
                <p:nvPr/>
              </p:nvGrpSpPr>
              <p:grpSpPr>
                <a:xfrm>
                  <a:off x="813844" y="2546102"/>
                  <a:ext cx="1584176" cy="714867"/>
                  <a:chOff x="539552" y="2504214"/>
                  <a:chExt cx="1584176" cy="714867"/>
                </a:xfrm>
              </p:grpSpPr>
              <p:sp>
                <p:nvSpPr>
                  <p:cNvPr id="34" name="Rounded Rectangle 64 1 1">
                    <a:extLst>
                      <a:ext uri="{FF2B5EF4-FFF2-40B4-BE49-F238E27FC236}">
                        <a16:creationId xmlns:a16="http://schemas.microsoft.com/office/drawing/2014/main" id="{B7242772-E90D-45CB-B3A0-03DCD7006C94}"/>
                      </a:ext>
                    </a:extLst>
                  </p:cNvPr>
                  <p:cNvSpPr/>
                  <p:nvPr/>
                </p:nvSpPr>
                <p:spPr>
                  <a:xfrm>
                    <a:off x="539552" y="2778851"/>
                    <a:ext cx="1584176" cy="4402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1400" dirty="0">
                        <a:latin typeface="LM Roman Demi 10" panose="00000700000000000000" pitchFamily="50" charset="0"/>
                      </a:rPr>
                      <a:t>A single number</a:t>
                    </a:r>
                  </a:p>
                </p:txBody>
              </p: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0B4AB33F-4A2F-40CD-9F22-2009AB2CAE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21214" y="2504214"/>
                    <a:ext cx="216023" cy="360040"/>
                  </a:xfrm>
                  <a:prstGeom prst="straightConnector1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290189A-A255-4263-AC0D-BCF1CEBFEB76}"/>
                    </a:ext>
                  </a:extLst>
                </p:cNvPr>
                <p:cNvSpPr txBox="1"/>
                <p:nvPr/>
              </p:nvSpPr>
              <p:spPr>
                <a:xfrm>
                  <a:off x="175425" y="3401719"/>
                  <a:ext cx="288032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LM Roman Demi 10" pitchFamily="50" charset="0"/>
                    </a:rPr>
                    <a:t>It alone controls all F-F-S</a:t>
                  </a:r>
                </a:p>
                <a:p>
                  <a:pPr algn="ctr"/>
                  <a:r>
                    <a:rPr lang="en-US" sz="1400" b="1" dirty="0">
                      <a:latin typeface="LM Roman Demi 10" pitchFamily="50" charset="0"/>
                    </a:rPr>
                    <a:t>interactions (normalization factor)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2940776-13BE-4C78-89BC-DB3D60ED30BC}"/>
                    </a:ext>
                  </a:extLst>
                </p:cNvPr>
                <p:cNvSpPr txBox="1"/>
                <p:nvPr/>
              </p:nvSpPr>
              <p:spPr>
                <a:xfrm rot="359202">
                  <a:off x="2323794" y="2475018"/>
                  <a:ext cx="857400" cy="1169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0" b="1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!</a:t>
                  </a:r>
                </a:p>
              </p:txBody>
            </p:sp>
          </p:grp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B18A152-5DC4-4B58-85FB-3C0BB6C9E92E}"/>
                  </a:ext>
                </a:extLst>
              </p:cNvPr>
              <p:cNvSpPr/>
              <p:nvPr/>
            </p:nvSpPr>
            <p:spPr>
              <a:xfrm>
                <a:off x="1115616" y="2911416"/>
                <a:ext cx="3168352" cy="1957695"/>
              </a:xfrm>
              <a:prstGeom prst="rect">
                <a:avLst/>
              </a:pr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76200"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  <p:sp>
          <p:nvSpPr>
            <p:cNvPr id="58" name="Rounded Rectangle 64 1 2 1">
              <a:extLst>
                <a:ext uri="{FF2B5EF4-FFF2-40B4-BE49-F238E27FC236}">
                  <a16:creationId xmlns:a16="http://schemas.microsoft.com/office/drawing/2014/main" id="{77E87D71-4AF1-41CC-A8E9-B2E6A59B7FD1}"/>
                </a:ext>
              </a:extLst>
            </p:cNvPr>
            <p:cNvSpPr/>
            <p:nvPr/>
          </p:nvSpPr>
          <p:spPr>
            <a:xfrm>
              <a:off x="4656226" y="2898195"/>
              <a:ext cx="3804206" cy="4402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How is this even possible?</a:t>
              </a:r>
            </a:p>
          </p:txBody>
        </p:sp>
        <p:sp>
          <p:nvSpPr>
            <p:cNvPr id="62" name="Rounded Rectangle 64 1 3">
              <a:extLst>
                <a:ext uri="{FF2B5EF4-FFF2-40B4-BE49-F238E27FC236}">
                  <a16:creationId xmlns:a16="http://schemas.microsoft.com/office/drawing/2014/main" id="{2BF27ADC-E180-43E1-AC08-FAFD8C9F9810}"/>
                </a:ext>
              </a:extLst>
            </p:cNvPr>
            <p:cNvSpPr/>
            <p:nvPr/>
          </p:nvSpPr>
          <p:spPr>
            <a:xfrm>
              <a:off x="4656226" y="3430453"/>
              <a:ext cx="3804206" cy="6414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How do we get all SM flavor</a:t>
              </a:r>
            </a:p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parameters at low energies?</a:t>
              </a:r>
            </a:p>
          </p:txBody>
        </p:sp>
        <p:sp>
          <p:nvSpPr>
            <p:cNvPr id="64" name="Rounded Rectangle 64 1 4">
              <a:extLst>
                <a:ext uri="{FF2B5EF4-FFF2-40B4-BE49-F238E27FC236}">
                  <a16:creationId xmlns:a16="http://schemas.microsoft.com/office/drawing/2014/main" id="{5730F74C-3174-47E6-BCBD-360BF54D2ECF}"/>
                </a:ext>
              </a:extLst>
            </p:cNvPr>
            <p:cNvSpPr/>
            <p:nvPr/>
          </p:nvSpPr>
          <p:spPr>
            <a:xfrm>
              <a:off x="4666652" y="4191357"/>
              <a:ext cx="3773096" cy="64004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Fundamentally the SM flavor structure</a:t>
              </a:r>
            </a:p>
            <a:p>
              <a:pPr algn="ctr"/>
              <a:r>
                <a:rPr lang="en-US" sz="1400" dirty="0">
                  <a:latin typeface="LM Roman Demi 10" panose="00000700000000000000" pitchFamily="50" charset="0"/>
                </a:rPr>
                <a:t> is fully controlled by the scalar potential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AA8AD59-7F23-4CFF-AC2F-9FBA39F79EFF}"/>
              </a:ext>
            </a:extLst>
          </p:cNvPr>
          <p:cNvSpPr txBox="1"/>
          <p:nvPr/>
        </p:nvSpPr>
        <p:spPr>
          <a:xfrm>
            <a:off x="683568" y="1412776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LM Roman Demi 10" pitchFamily="50" charset="0"/>
              </a:rPr>
              <a:t>Fermions: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721AB1-C961-4CCC-A398-A3854A48745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131840" y="1517563"/>
            <a:ext cx="1704229" cy="213333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42A5F2C-9F18-40D7-808E-484CEA799467}"/>
              </a:ext>
            </a:extLst>
          </p:cNvPr>
          <p:cNvCxnSpPr>
            <a:cxnSpLocks/>
          </p:cNvCxnSpPr>
          <p:nvPr/>
        </p:nvCxnSpPr>
        <p:spPr>
          <a:xfrm flipH="1">
            <a:off x="5004048" y="1620840"/>
            <a:ext cx="314559" cy="1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73BF8B7-FFF3-4DA9-969C-6AD48AE74460}"/>
              </a:ext>
            </a:extLst>
          </p:cNvPr>
          <p:cNvGrpSpPr/>
          <p:nvPr/>
        </p:nvGrpSpPr>
        <p:grpSpPr>
          <a:xfrm>
            <a:off x="6899920" y="482104"/>
            <a:ext cx="1440160" cy="697841"/>
            <a:chOff x="6228184" y="638734"/>
            <a:chExt cx="1440160" cy="697841"/>
          </a:xfrm>
        </p:grpSpPr>
        <p:sp>
          <p:nvSpPr>
            <p:cNvPr id="61" name="Rounded Rectangle 64 1 2 2 2">
              <a:extLst>
                <a:ext uri="{FF2B5EF4-FFF2-40B4-BE49-F238E27FC236}">
                  <a16:creationId xmlns:a16="http://schemas.microsoft.com/office/drawing/2014/main" id="{F04E9EE0-4F37-4C4B-A905-D0B3F66A6C17}"/>
                </a:ext>
              </a:extLst>
            </p:cNvPr>
            <p:cNvSpPr/>
            <p:nvPr/>
          </p:nvSpPr>
          <p:spPr>
            <a:xfrm>
              <a:off x="6228184" y="638734"/>
              <a:ext cx="1440160" cy="697841"/>
            </a:xfrm>
            <a:prstGeom prst="roundRect">
              <a:avLst>
                <a:gd name="adj" fmla="val 1342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400" dirty="0">
                <a:latin typeface="LM Roman Demi 10" panose="00000700000000000000" pitchFamily="50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86A2FF6A-952F-4C3D-9450-2D6B87CCFF77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6481491" y="894110"/>
              <a:ext cx="933545" cy="265592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1FA1FE0-0742-48BC-B4BE-518A9E56F06A}"/>
              </a:ext>
            </a:extLst>
          </p:cNvPr>
          <p:cNvGrpSpPr/>
          <p:nvPr/>
        </p:nvGrpSpPr>
        <p:grpSpPr>
          <a:xfrm>
            <a:off x="899592" y="4603928"/>
            <a:ext cx="7735578" cy="1621184"/>
            <a:chOff x="683568" y="4617611"/>
            <a:chExt cx="7735578" cy="16211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76949E-114C-410A-A1B1-94146A0CD387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>
              <a:off x="2779393" y="5173315"/>
              <a:ext cx="148724" cy="141410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703EDE0-107E-45DC-B96F-AE670E7B2CF9}"/>
                </a:ext>
              </a:extLst>
            </p:cNvPr>
            <p:cNvGrpSpPr/>
            <p:nvPr/>
          </p:nvGrpSpPr>
          <p:grpSpPr>
            <a:xfrm>
              <a:off x="683568" y="4617611"/>
              <a:ext cx="7735578" cy="1621184"/>
              <a:chOff x="683568" y="4617611"/>
              <a:chExt cx="7735578" cy="1621184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22F1F00A-6A37-4B9D-999D-6C175F355E1E}"/>
                  </a:ext>
                </a:extLst>
              </p:cNvPr>
              <p:cNvGrpSpPr/>
              <p:nvPr/>
            </p:nvGrpSpPr>
            <p:grpSpPr>
              <a:xfrm>
                <a:off x="683568" y="4617611"/>
                <a:ext cx="7735578" cy="1621184"/>
                <a:chOff x="636494" y="4696588"/>
                <a:chExt cx="7735578" cy="1621184"/>
              </a:xfrm>
            </p:grpSpPr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7B10913-4186-4F26-99B7-703DFB92D210}"/>
                    </a:ext>
                  </a:extLst>
                </p:cNvPr>
                <p:cNvSpPr txBox="1"/>
                <p:nvPr/>
              </p:nvSpPr>
              <p:spPr>
                <a:xfrm>
                  <a:off x="771927" y="4696588"/>
                  <a:ext cx="7600145" cy="15388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2000" b="1" dirty="0">
                      <a:latin typeface="LM Roman Caps 10" panose="00000500000000000000" pitchFamily="50" charset="0"/>
                    </a:rPr>
                    <a:t>Quick description of what is going on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b="1" dirty="0">
                      <a:latin typeface="LM Roman Demi 10" pitchFamily="50" charset="0"/>
                    </a:rPr>
                    <a:t>The scalar field (  ) contains several SM group singlets </a:t>
                  </a:r>
                  <a:r>
                    <a:rPr lang="en-US" sz="1600" b="1" i="1" dirty="0">
                      <a:latin typeface="LM Roman Demi 10" pitchFamily="50" charset="0"/>
                    </a:rPr>
                    <a:t>            </a:t>
                  </a:r>
                  <a:r>
                    <a:rPr lang="en-US" sz="1600" b="1" dirty="0">
                      <a:latin typeface="LM Roman Demi 10" pitchFamily="50" charset="0"/>
                    </a:rPr>
                    <a:t>[</a:t>
                  </a:r>
                  <a:r>
                    <a:rPr lang="en-US" sz="1600" b="1" i="1" dirty="0">
                      <a:solidFill>
                        <a:srgbClr val="D6008F"/>
                      </a:solidFill>
                      <a:latin typeface="LM Roman Demi 10" pitchFamily="50" charset="0"/>
                    </a:rPr>
                    <a:t>S</a:t>
                  </a:r>
                  <a:r>
                    <a:rPr lang="en-US" sz="1600" b="1" dirty="0">
                      <a:latin typeface="LM Roman Demi 10" pitchFamily="50" charset="0"/>
                    </a:rPr>
                    <a:t>] and</a:t>
                  </a:r>
                  <a:br>
                    <a:rPr lang="en-US" sz="1600" b="1" dirty="0">
                      <a:latin typeface="LM Roman Demi 10" pitchFamily="50" charset="0"/>
                    </a:rPr>
                  </a:br>
                  <a:r>
                    <a:rPr lang="en-US" sz="1600" b="1" dirty="0">
                      <a:latin typeface="LM Roman Demi 10" pitchFamily="50" charset="0"/>
                    </a:rPr>
                    <a:t>doublets                   [</a:t>
                  </a:r>
                  <a:r>
                    <a:rPr lang="en-US" sz="1600" b="1" i="1" dirty="0">
                      <a:solidFill>
                        <a:schemeClr val="accent4">
                          <a:lumMod val="75000"/>
                        </a:schemeClr>
                      </a:solidFill>
                      <a:latin typeface="LM Roman Demi 10" pitchFamily="50" charset="0"/>
                    </a:rPr>
                    <a:t>H</a:t>
                  </a:r>
                  <a:r>
                    <a:rPr lang="en-US" sz="1600" b="1" dirty="0">
                      <a:latin typeface="LM Roman Demi 10" pitchFamily="50" charset="0"/>
                    </a:rPr>
                    <a:t>].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b="1" dirty="0">
                      <a:latin typeface="LM Roman Demi 10" pitchFamily="50" charset="0"/>
                    </a:rPr>
                    <a:t>The </a:t>
                  </a:r>
                  <a:r>
                    <a:rPr lang="en-US" sz="1600" b="1" dirty="0">
                      <a:solidFill>
                        <a:srgbClr val="D6008F"/>
                      </a:solidFill>
                      <a:latin typeface="LM Roman Demi 10" pitchFamily="50" charset="0"/>
                    </a:rPr>
                    <a:t>VEVs of the </a:t>
                  </a:r>
                  <a:r>
                    <a:rPr lang="en-US" sz="1600" b="1" i="1" dirty="0">
                      <a:solidFill>
                        <a:srgbClr val="D6008F"/>
                      </a:solidFill>
                      <a:latin typeface="LM Roman Demi 10" pitchFamily="50" charset="0"/>
                    </a:rPr>
                    <a:t>S</a:t>
                  </a:r>
                  <a:r>
                    <a:rPr lang="en-US" sz="1600" b="1" dirty="0">
                      <a:solidFill>
                        <a:srgbClr val="D6008F"/>
                      </a:solidFill>
                      <a:latin typeface="LM Roman Demi 10" pitchFamily="50" charset="0"/>
                    </a:rPr>
                    <a:t>’s control which fermions are light </a:t>
                  </a:r>
                  <a:r>
                    <a:rPr lang="en-US" sz="1600" b="1" dirty="0">
                      <a:latin typeface="LM Roman Demi 10" pitchFamily="50" charset="0"/>
                    </a:rPr>
                    <a:t>(=0 mass before EWSB)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b="1" dirty="0">
                      <a:latin typeface="LM Roman Demi 10" pitchFamily="50" charset="0"/>
                    </a:rPr>
                    <a:t>One </a:t>
                  </a:r>
                  <a:r>
                    <a:rPr lang="en-US" sz="1600" b="1" dirty="0">
                      <a:solidFill>
                        <a:schemeClr val="accent4">
                          <a:lumMod val="75000"/>
                        </a:schemeClr>
                      </a:solidFill>
                      <a:latin typeface="LM Roman Demi 10" pitchFamily="50" charset="0"/>
                    </a:rPr>
                    <a:t>linear combination of the </a:t>
                  </a:r>
                  <a:r>
                    <a:rPr lang="en-US" sz="1600" b="1" i="1" dirty="0">
                      <a:solidFill>
                        <a:schemeClr val="accent4">
                          <a:lumMod val="75000"/>
                        </a:schemeClr>
                      </a:solidFill>
                      <a:latin typeface="LM Roman Demi 10" pitchFamily="50" charset="0"/>
                    </a:rPr>
                    <a:t>H</a:t>
                  </a:r>
                  <a:r>
                    <a:rPr lang="en-US" sz="1600" b="1" dirty="0">
                      <a:solidFill>
                        <a:schemeClr val="accent4">
                          <a:lumMod val="75000"/>
                        </a:schemeClr>
                      </a:solidFill>
                      <a:latin typeface="LM Roman Demi 10" pitchFamily="50" charset="0"/>
                    </a:rPr>
                    <a:t>’s is the 125 GeV Higgs</a:t>
                  </a: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F1EFA4D2-10C1-47D1-AB9F-01DE1530F8A4}"/>
                    </a:ext>
                  </a:extLst>
                </p:cNvPr>
                <p:cNvSpPr/>
                <p:nvPr/>
              </p:nvSpPr>
              <p:spPr>
                <a:xfrm>
                  <a:off x="636494" y="4792052"/>
                  <a:ext cx="7735578" cy="1525720"/>
                </a:xfrm>
                <a:prstGeom prst="rect">
                  <a:avLst/>
                </a:prstGeom>
                <a:noFill/>
                <a:ln w="762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76200"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17C99D0-B0D3-4FA0-B16D-29E4D3777E4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5"/>
              <a:stretch>
                <a:fillRect/>
              </a:stretch>
            </p:blipFill>
            <p:spPr>
              <a:xfrm>
                <a:off x="2089775" y="5399329"/>
                <a:ext cx="1106895" cy="203581"/>
              </a:xfrm>
              <a:prstGeom prst="rect">
                <a:avLst/>
              </a:prstGeom>
            </p:spPr>
          </p:pic>
        </p:grp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145E287-9098-4F00-B5F4-B2DF340CC5D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6279493" y="5173315"/>
              <a:ext cx="694857" cy="2035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179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8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84AD9-E292-49DB-91D3-5B8486202425}"/>
              </a:ext>
            </a:extLst>
          </p:cNvPr>
          <p:cNvSpPr txBox="1"/>
          <p:nvPr/>
        </p:nvSpPr>
        <p:spPr>
          <a:xfrm>
            <a:off x="2810859" y="5425479"/>
            <a:ext cx="3522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M Roman Demi 10" pitchFamily="50" charset="0"/>
              </a:rPr>
              <a:t>Let’s dive into (some) details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CDAED71-2EF0-44F7-BCF1-B0654493718B}"/>
              </a:ext>
            </a:extLst>
          </p:cNvPr>
          <p:cNvGrpSpPr/>
          <p:nvPr/>
        </p:nvGrpSpPr>
        <p:grpSpPr>
          <a:xfrm>
            <a:off x="1537117" y="1340768"/>
            <a:ext cx="6069766" cy="3793604"/>
            <a:chOff x="6804248" y="2276872"/>
            <a:chExt cx="6069766" cy="3793604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ECDB83C7-F62C-425E-B15F-EC66F60B0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04248" y="2276872"/>
              <a:ext cx="6069766" cy="3793604"/>
            </a:xfrm>
            <a:prstGeom prst="rect">
              <a:avLst/>
            </a:prstGeom>
          </p:spPr>
        </p:pic>
        <p:sp>
          <p:nvSpPr>
            <p:cNvPr id="17" name="Rounded Rectangle 64 1">
              <a:extLst>
                <a:ext uri="{FF2B5EF4-FFF2-40B4-BE49-F238E27FC236}">
                  <a16:creationId xmlns:a16="http://schemas.microsoft.com/office/drawing/2014/main" id="{7BAB60DE-9256-4515-8237-A3664147AFE1}"/>
                </a:ext>
              </a:extLst>
            </p:cNvPr>
            <p:cNvSpPr/>
            <p:nvPr/>
          </p:nvSpPr>
          <p:spPr>
            <a:xfrm rot="483157">
              <a:off x="11484768" y="4503369"/>
              <a:ext cx="1080120" cy="36822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latin typeface="LM Roman Demi 10" panose="00000700000000000000" pitchFamily="50" charset="0"/>
                </a:rPr>
                <a:t>Detail 1</a:t>
              </a:r>
            </a:p>
          </p:txBody>
        </p:sp>
        <p:sp>
          <p:nvSpPr>
            <p:cNvPr id="20" name="Rounded Rectangle 64 1">
              <a:extLst>
                <a:ext uri="{FF2B5EF4-FFF2-40B4-BE49-F238E27FC236}">
                  <a16:creationId xmlns:a16="http://schemas.microsoft.com/office/drawing/2014/main" id="{E7DA7E42-D34F-4D4D-AC3F-2C710969FEFC}"/>
                </a:ext>
              </a:extLst>
            </p:cNvPr>
            <p:cNvSpPr/>
            <p:nvPr/>
          </p:nvSpPr>
          <p:spPr>
            <a:xfrm rot="21039188">
              <a:off x="10525584" y="5030696"/>
              <a:ext cx="1080120" cy="36822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latin typeface="LM Roman Demi 10" panose="00000700000000000000" pitchFamily="50" charset="0"/>
                </a:rPr>
                <a:t>Detail 2</a:t>
              </a:r>
            </a:p>
          </p:txBody>
        </p:sp>
        <p:sp>
          <p:nvSpPr>
            <p:cNvPr id="21" name="Rounded Rectangle 64 1">
              <a:extLst>
                <a:ext uri="{FF2B5EF4-FFF2-40B4-BE49-F238E27FC236}">
                  <a16:creationId xmlns:a16="http://schemas.microsoft.com/office/drawing/2014/main" id="{F8B46A2A-BF20-4A2E-A8E3-7DADD168BE78}"/>
                </a:ext>
              </a:extLst>
            </p:cNvPr>
            <p:cNvSpPr/>
            <p:nvPr/>
          </p:nvSpPr>
          <p:spPr>
            <a:xfrm rot="21394730">
              <a:off x="11566835" y="5487879"/>
              <a:ext cx="1080120" cy="36822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latin typeface="LM Roman Demi 10" panose="00000700000000000000" pitchFamily="50" charset="0"/>
                </a:rPr>
                <a:t>Detail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931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0" y="6417770"/>
            <a:ext cx="9144508" cy="44023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alpha val="25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LM Roman Demi 10" panose="00000700000000000000" pitchFamily="50" charset="0"/>
              </a:rPr>
              <a:t>Fermions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LM Mono Caps 10" panose="00000509000000000000" pitchFamily="49" charset="0"/>
            </a:endParaRPr>
          </a:p>
        </p:txBody>
      </p:sp>
      <p:sp>
        <p:nvSpPr>
          <p:cNvPr id="31" name="Slide Number Placeholder 5"/>
          <p:cNvSpPr txBox="1">
            <a:spLocks/>
          </p:cNvSpPr>
          <p:nvPr/>
        </p:nvSpPr>
        <p:spPr>
          <a:xfrm>
            <a:off x="407662" y="6453336"/>
            <a:ext cx="517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dirty="0"/>
              <a:t>Renato Fonseca</a:t>
            </a:r>
          </a:p>
        </p:txBody>
      </p:sp>
      <p:sp>
        <p:nvSpPr>
          <p:cNvPr id="29" name="Slide Number Placeholder 5 1"/>
          <p:cNvSpPr txBox="1">
            <a:spLocks/>
          </p:cNvSpPr>
          <p:nvPr/>
        </p:nvSpPr>
        <p:spPr>
          <a:xfrm>
            <a:off x="6553200" y="6453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F5E181-54DD-45A3-940B-FBEDB04EB540}" type="slidenum">
              <a:rPr lang="pt-PT" smtClean="0"/>
              <a:t>9</a:t>
            </a:fld>
            <a:endParaRPr lang="pt-PT" dirty="0"/>
          </a:p>
        </p:txBody>
      </p:sp>
      <p:sp>
        <p:nvSpPr>
          <p:cNvPr id="60" name="Slide Number Placeholder 5 3">
            <a:extLst>
              <a:ext uri="{FF2B5EF4-FFF2-40B4-BE49-F238E27FC236}">
                <a16:creationId xmlns:a16="http://schemas.microsoft.com/office/drawing/2014/main" id="{B6F28DA1-CA93-4F02-8DB8-C4230962FE9E}"/>
              </a:ext>
            </a:extLst>
          </p:cNvPr>
          <p:cNvSpPr txBox="1">
            <a:spLocks/>
          </p:cNvSpPr>
          <p:nvPr/>
        </p:nvSpPr>
        <p:spPr>
          <a:xfrm>
            <a:off x="2339752" y="6453336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 Explaining the SM flavor structure with grand unified theories </a:t>
            </a:r>
            <a:endParaRPr lang="pt-PT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DFF8C6E-A207-4D6F-A101-32EF7FE77A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714076" y="3573016"/>
            <a:ext cx="3236570" cy="1664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574D7C-D0F7-497A-AEA5-DED77D7EAD69}"/>
              </a:ext>
            </a:extLst>
          </p:cNvPr>
          <p:cNvSpPr txBox="1"/>
          <p:nvPr/>
        </p:nvSpPr>
        <p:spPr>
          <a:xfrm>
            <a:off x="1547664" y="1268760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LM Roman Demi 10" pitchFamily="50" charset="0"/>
              </a:rPr>
              <a:t>There are many </a:t>
            </a:r>
            <a:r>
              <a:rPr lang="en-US" sz="1600" b="1" i="1" dirty="0">
                <a:latin typeface="LM Roman Demi 10" pitchFamily="50" charset="0"/>
              </a:rPr>
              <a:t>G</a:t>
            </a:r>
            <a:r>
              <a:rPr lang="en-US" sz="1600" b="1" i="1" baseline="-25000" dirty="0">
                <a:latin typeface="LM Roman Demi 10" pitchFamily="50" charset="0"/>
              </a:rPr>
              <a:t>SM</a:t>
            </a:r>
            <a:r>
              <a:rPr lang="en-US" sz="1600" b="1" dirty="0">
                <a:latin typeface="LM Roman Demi 10" pitchFamily="50" charset="0"/>
              </a:rPr>
              <a:t> subgroups inside SU(19). We want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FF7F2C-D931-40A3-8E47-FD59B9765F0D}"/>
              </a:ext>
            </a:extLst>
          </p:cNvPr>
          <p:cNvSpPr txBox="1"/>
          <p:nvPr/>
        </p:nvSpPr>
        <p:spPr>
          <a:xfrm>
            <a:off x="1547664" y="2289131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LM Roman Demi 10" pitchFamily="50" charset="0"/>
              </a:rPr>
              <a:t>Why SU(4)?</a:t>
            </a:r>
            <a:r>
              <a:rPr lang="en-US" sz="1600" b="1" dirty="0">
                <a:latin typeface="LM Roman Demi 10" pitchFamily="50" charset="0"/>
              </a:rPr>
              <a:t> It is the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LM Roman Demi 10" pitchFamily="50" charset="0"/>
              </a:rPr>
              <a:t>largest simple subgroup which commutes with G</a:t>
            </a:r>
            <a:r>
              <a:rPr lang="en-US" sz="1600" b="1" baseline="-25000" dirty="0">
                <a:solidFill>
                  <a:schemeClr val="accent6">
                    <a:lumMod val="75000"/>
                  </a:schemeClr>
                </a:solidFill>
                <a:latin typeface="LM Roman Demi 10" pitchFamily="50" charset="0"/>
              </a:rPr>
              <a:t>SM</a:t>
            </a:r>
            <a:r>
              <a:rPr lang="en-US" sz="1600" b="1" dirty="0">
                <a:latin typeface="LM Roman Demi 10" pitchFamily="50" charset="0"/>
              </a:rPr>
              <a:t> so we can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LM Roman Demi 10" pitchFamily="50" charset="0"/>
              </a:rPr>
              <a:t>see it as a flavor group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DB0685-773A-4531-9C19-428EA87AB59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67161" y="1701030"/>
            <a:ext cx="3409678" cy="53150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1B19ED7-E64C-47E4-9FEA-3142C8F21827}"/>
              </a:ext>
            </a:extLst>
          </p:cNvPr>
          <p:cNvSpPr txBox="1"/>
          <p:nvPr/>
        </p:nvSpPr>
        <p:spPr>
          <a:xfrm>
            <a:off x="1547664" y="2871415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LM Roman Demi 10" pitchFamily="50" charset="0"/>
              </a:rPr>
              <a:t>     are charged under SU(4) (</a:t>
            </a:r>
            <a:r>
              <a:rPr lang="en-US" sz="1600" b="1" dirty="0" err="1">
                <a:latin typeface="LM Roman Demi 10" pitchFamily="50" charset="0"/>
              </a:rPr>
              <a:t>subindex</a:t>
            </a:r>
            <a:r>
              <a:rPr lang="en-US" sz="1600" b="1" dirty="0">
                <a:latin typeface="LM Roman Demi 10" pitchFamily="50" charset="0"/>
              </a:rPr>
              <a:t> </a:t>
            </a:r>
            <a:r>
              <a:rPr lang="en-US" sz="1600" b="1" i="1" dirty="0">
                <a:latin typeface="LM Roman Demi 10" pitchFamily="50" charset="0"/>
              </a:rPr>
              <a:t>i</a:t>
            </a:r>
            <a:r>
              <a:rPr lang="en-US" sz="1600" b="1" dirty="0">
                <a:latin typeface="LM Roman Demi 10" pitchFamily="50" charset="0"/>
              </a:rPr>
              <a:t>: denotes a quadruplet)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9AC03E-8975-46A5-9673-1723B85554AE}"/>
              </a:ext>
            </a:extLst>
          </p:cNvPr>
          <p:cNvGrpSpPr/>
          <p:nvPr/>
        </p:nvGrpSpPr>
        <p:grpSpPr>
          <a:xfrm>
            <a:off x="5713144" y="3501008"/>
            <a:ext cx="2572826" cy="361105"/>
            <a:chOff x="5095518" y="3429000"/>
            <a:chExt cx="2572826" cy="361105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B8395B0-336B-4D98-BB8A-C819F4460140}"/>
                </a:ext>
              </a:extLst>
            </p:cNvPr>
            <p:cNvSpPr/>
            <p:nvPr/>
          </p:nvSpPr>
          <p:spPr>
            <a:xfrm>
              <a:off x="5095518" y="3429000"/>
              <a:ext cx="2572826" cy="36110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2FD311C-4EEA-403D-9810-D5A56571E8E7}"/>
                </a:ext>
              </a:extLst>
            </p:cNvPr>
            <p:cNvSpPr txBox="1"/>
            <p:nvPr/>
          </p:nvSpPr>
          <p:spPr>
            <a:xfrm>
              <a:off x="5102952" y="3447079"/>
              <a:ext cx="25653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LM Roman Demi 10" pitchFamily="50" charset="0"/>
                </a:rPr>
                <a:t>19×19 anti-symmetric matrix</a:t>
              </a:r>
            </a:p>
          </p:txBody>
        </p:sp>
      </p:grpSp>
      <p:sp>
        <p:nvSpPr>
          <p:cNvPr id="33" name="Rounded Rectangle 64 1 1">
            <a:extLst>
              <a:ext uri="{FF2B5EF4-FFF2-40B4-BE49-F238E27FC236}">
                <a16:creationId xmlns:a16="http://schemas.microsoft.com/office/drawing/2014/main" id="{46FB3005-CEEC-4233-9FBA-09BDC172FDC9}"/>
              </a:ext>
            </a:extLst>
          </p:cNvPr>
          <p:cNvSpPr/>
          <p:nvPr/>
        </p:nvSpPr>
        <p:spPr>
          <a:xfrm>
            <a:off x="452586" y="2581518"/>
            <a:ext cx="870472" cy="704038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LM Roman Demi 10" panose="00000700000000000000" pitchFamily="50" charset="0"/>
              </a:rPr>
              <a:t>SU(4)</a:t>
            </a:r>
          </a:p>
        </p:txBody>
      </p:sp>
      <p:sp>
        <p:nvSpPr>
          <p:cNvPr id="35" name="Rounded Rectangle 64 1 2">
            <a:extLst>
              <a:ext uri="{FF2B5EF4-FFF2-40B4-BE49-F238E27FC236}">
                <a16:creationId xmlns:a16="http://schemas.microsoft.com/office/drawing/2014/main" id="{71BDE3F3-4EA0-4ACF-B5BB-A5B81D943E91}"/>
              </a:ext>
            </a:extLst>
          </p:cNvPr>
          <p:cNvSpPr/>
          <p:nvPr/>
        </p:nvSpPr>
        <p:spPr>
          <a:xfrm>
            <a:off x="452586" y="1492385"/>
            <a:ext cx="870472" cy="70403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latin typeface="LM Roman Demi 10" panose="00000700000000000000" pitchFamily="50" charset="0"/>
              </a:rPr>
              <a:t>Branching</a:t>
            </a:r>
          </a:p>
          <a:p>
            <a:pPr algn="ctr"/>
            <a:r>
              <a:rPr lang="en-US" sz="1100" dirty="0">
                <a:latin typeface="LM Roman Demi 10" panose="00000700000000000000" pitchFamily="50" charset="0"/>
              </a:rPr>
              <a:t>rules</a:t>
            </a:r>
          </a:p>
        </p:txBody>
      </p:sp>
      <p:sp>
        <p:nvSpPr>
          <p:cNvPr id="39" name="Left Bracket 38">
            <a:extLst>
              <a:ext uri="{FF2B5EF4-FFF2-40B4-BE49-F238E27FC236}">
                <a16:creationId xmlns:a16="http://schemas.microsoft.com/office/drawing/2014/main" id="{59A82AD6-E13A-4E67-9258-BC0D37DFF0B3}"/>
              </a:ext>
            </a:extLst>
          </p:cNvPr>
          <p:cNvSpPr/>
          <p:nvPr/>
        </p:nvSpPr>
        <p:spPr>
          <a:xfrm>
            <a:off x="1435737" y="2331587"/>
            <a:ext cx="144016" cy="1097413"/>
          </a:xfrm>
          <a:prstGeom prst="leftBracket">
            <a:avLst>
              <a:gd name="adj" fmla="val 254003"/>
            </a:avLst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Bracket 39">
            <a:extLst>
              <a:ext uri="{FF2B5EF4-FFF2-40B4-BE49-F238E27FC236}">
                <a16:creationId xmlns:a16="http://schemas.microsoft.com/office/drawing/2014/main" id="{D63D7B12-97B2-49D9-B754-4915855A58EC}"/>
              </a:ext>
            </a:extLst>
          </p:cNvPr>
          <p:cNvSpPr/>
          <p:nvPr/>
        </p:nvSpPr>
        <p:spPr>
          <a:xfrm>
            <a:off x="1435737" y="1317028"/>
            <a:ext cx="144016" cy="879396"/>
          </a:xfrm>
          <a:prstGeom prst="leftBracket">
            <a:avLst>
              <a:gd name="adj" fmla="val 254003"/>
            </a:avLst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04345B-88D2-4BB0-AF05-D87C6E53919A}"/>
              </a:ext>
            </a:extLst>
          </p:cNvPr>
          <p:cNvSpPr txBox="1"/>
          <p:nvPr/>
        </p:nvSpPr>
        <p:spPr>
          <a:xfrm>
            <a:off x="6695731" y="1660414"/>
            <a:ext cx="1848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With the usual </a:t>
            </a:r>
            <a:r>
              <a:rPr lang="en-US" sz="1300" b="1" i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G</a:t>
            </a:r>
            <a:r>
              <a:rPr lang="en-US" sz="1300" b="1" i="1" baseline="-25000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SM</a:t>
            </a:r>
          </a:p>
          <a:p>
            <a:pPr algn="ctr"/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LM Roman Demi 10" pitchFamily="50" charset="0"/>
              </a:rPr>
              <a:t>quantum numbers</a:t>
            </a:r>
          </a:p>
        </p:txBody>
      </p:sp>
      <p:sp>
        <p:nvSpPr>
          <p:cNvPr id="44" name="Rounded Rectangle 64 1 3 1">
            <a:extLst>
              <a:ext uri="{FF2B5EF4-FFF2-40B4-BE49-F238E27FC236}">
                <a16:creationId xmlns:a16="http://schemas.microsoft.com/office/drawing/2014/main" id="{C0C17CBC-BCFD-4DD9-9BF8-D2ED8EE69D00}"/>
              </a:ext>
            </a:extLst>
          </p:cNvPr>
          <p:cNvSpPr/>
          <p:nvPr/>
        </p:nvSpPr>
        <p:spPr>
          <a:xfrm>
            <a:off x="452586" y="4564586"/>
            <a:ext cx="870472" cy="704038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300" dirty="0">
                <a:latin typeface="LM Roman Demi 10" panose="00000700000000000000" pitchFamily="50" charset="0"/>
              </a:rPr>
              <a:t>Fermions</a:t>
            </a:r>
          </a:p>
        </p:txBody>
      </p:sp>
      <p:sp>
        <p:nvSpPr>
          <p:cNvPr id="46" name="Left Bracket 45">
            <a:extLst>
              <a:ext uri="{FF2B5EF4-FFF2-40B4-BE49-F238E27FC236}">
                <a16:creationId xmlns:a16="http://schemas.microsoft.com/office/drawing/2014/main" id="{6B4CD769-0922-4C08-9E0B-CE26AC9A439A}"/>
              </a:ext>
            </a:extLst>
          </p:cNvPr>
          <p:cNvSpPr/>
          <p:nvPr/>
        </p:nvSpPr>
        <p:spPr>
          <a:xfrm>
            <a:off x="1435737" y="3642115"/>
            <a:ext cx="144016" cy="2523189"/>
          </a:xfrm>
          <a:prstGeom prst="leftBracket">
            <a:avLst>
              <a:gd name="adj" fmla="val 254003"/>
            </a:avLst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AEE6D58-AC7E-46D6-BE51-9CA7653042CE}"/>
              </a:ext>
            </a:extLst>
          </p:cNvPr>
          <p:cNvGrpSpPr/>
          <p:nvPr/>
        </p:nvGrpSpPr>
        <p:grpSpPr>
          <a:xfrm>
            <a:off x="5381272" y="3932935"/>
            <a:ext cx="3236570" cy="361105"/>
            <a:chOff x="5323506" y="3855976"/>
            <a:chExt cx="3236570" cy="361105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675258B-B42D-46F9-932D-71078B63F597}"/>
                </a:ext>
              </a:extLst>
            </p:cNvPr>
            <p:cNvSpPr/>
            <p:nvPr/>
          </p:nvSpPr>
          <p:spPr>
            <a:xfrm>
              <a:off x="5323506" y="3855976"/>
              <a:ext cx="3169689" cy="36110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0EFE8F4-DC21-42A1-B1AD-D475DD63471B}"/>
                </a:ext>
              </a:extLst>
            </p:cNvPr>
            <p:cNvSpPr txBox="1"/>
            <p:nvPr/>
          </p:nvSpPr>
          <p:spPr>
            <a:xfrm>
              <a:off x="5323506" y="3890626"/>
              <a:ext cx="3236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LM Roman Demi 10" pitchFamily="50" charset="0"/>
                </a:rPr>
                <a:t>Shown here in block form (6x6 blocks)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4182A91-A7F0-479E-AE11-4E79CE19D5EB}"/>
              </a:ext>
            </a:extLst>
          </p:cNvPr>
          <p:cNvGrpSpPr/>
          <p:nvPr/>
        </p:nvGrpSpPr>
        <p:grpSpPr>
          <a:xfrm>
            <a:off x="5180821" y="4364862"/>
            <a:ext cx="3637472" cy="835516"/>
            <a:chOff x="5180821" y="4277588"/>
            <a:chExt cx="3637472" cy="835516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42B851D-A5E0-46E6-A51F-336D023CE5A1}"/>
                </a:ext>
              </a:extLst>
            </p:cNvPr>
            <p:cNvSpPr/>
            <p:nvPr/>
          </p:nvSpPr>
          <p:spPr>
            <a:xfrm>
              <a:off x="5180821" y="4303381"/>
              <a:ext cx="3637472" cy="80972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4F944C3-09C4-485C-A91C-7A3D30A61DFC}"/>
                </a:ext>
              </a:extLst>
            </p:cNvPr>
            <p:cNvGrpSpPr/>
            <p:nvPr/>
          </p:nvGrpSpPr>
          <p:grpSpPr>
            <a:xfrm>
              <a:off x="5257556" y="4277588"/>
              <a:ext cx="3560737" cy="550932"/>
              <a:chOff x="5257556" y="4277588"/>
              <a:chExt cx="3560737" cy="55093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FC27FAB-B5D9-491B-AA37-D08F7FDAD7A4}"/>
                  </a:ext>
                </a:extLst>
              </p:cNvPr>
              <p:cNvGrpSpPr/>
              <p:nvPr/>
            </p:nvGrpSpPr>
            <p:grpSpPr>
              <a:xfrm>
                <a:off x="5289903" y="4277588"/>
                <a:ext cx="3528390" cy="307777"/>
                <a:chOff x="5364090" y="4668078"/>
                <a:chExt cx="3528390" cy="307777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853F57A-AC09-4163-94DE-73DF3D0BAB6F}"/>
                    </a:ext>
                  </a:extLst>
                </p:cNvPr>
                <p:cNvSpPr txBox="1"/>
                <p:nvPr/>
              </p:nvSpPr>
              <p:spPr>
                <a:xfrm>
                  <a:off x="5364090" y="4668078"/>
                  <a:ext cx="35283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LM Roman Demi 10" pitchFamily="50" charset="0"/>
                    </a:rPr>
                    <a:t>E.g.: Quantum numbers of block          : </a:t>
                  </a:r>
                </a:p>
              </p:txBody>
            </p:sp>
            <p:pic>
              <p:nvPicPr>
                <p:cNvPr id="55" name="Picture 54">
                  <a:extLst>
                    <a:ext uri="{FF2B5EF4-FFF2-40B4-BE49-F238E27FC236}">
                      <a16:creationId xmlns:a16="http://schemas.microsoft.com/office/drawing/2014/main" id="{C3228E80-A851-42B0-8D7A-81787BE5FA1B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8"/>
                  </p:custDataLst>
                </p:nvPr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044716" y="4762000"/>
                  <a:ext cx="522667" cy="189867"/>
                </a:xfrm>
                <a:prstGeom prst="rect">
                  <a:avLst/>
                </a:prstGeom>
              </p:spPr>
            </p:pic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57A266E9-FF81-4F08-9B8D-23976B543A32}"/>
                  </a:ext>
                </a:extLst>
              </p:cNvPr>
              <p:cNvGrpSpPr/>
              <p:nvPr/>
            </p:nvGrpSpPr>
            <p:grpSpPr>
              <a:xfrm>
                <a:off x="5257556" y="4520743"/>
                <a:ext cx="3479457" cy="307777"/>
                <a:chOff x="5338836" y="4556303"/>
                <a:chExt cx="3479457" cy="307777"/>
              </a:xfrm>
            </p:grpSpPr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1B20A3BA-CA7C-43AB-AA86-962A976A6A1C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338836" y="4647309"/>
                  <a:ext cx="1802667" cy="188800"/>
                </a:xfrm>
                <a:prstGeom prst="rect">
                  <a:avLst/>
                </a:prstGeom>
              </p:spPr>
            </p:pic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8E4DAE26-BB47-4DC5-93B2-FFD3251A7DFD}"/>
                    </a:ext>
                  </a:extLst>
                </p:cNvPr>
                <p:cNvGrpSpPr/>
                <p:nvPr/>
              </p:nvGrpSpPr>
              <p:grpSpPr>
                <a:xfrm>
                  <a:off x="7165358" y="4556303"/>
                  <a:ext cx="1652935" cy="307777"/>
                  <a:chOff x="6426365" y="5247708"/>
                  <a:chExt cx="1652935" cy="307777"/>
                </a:xfrm>
              </p:grpSpPr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D7D85265-0EC8-4C45-8516-BDDBFC335705}"/>
                      </a:ext>
                    </a:extLst>
                  </p:cNvPr>
                  <p:cNvSpPr txBox="1"/>
                  <p:nvPr/>
                </p:nvSpPr>
                <p:spPr>
                  <a:xfrm>
                    <a:off x="6426365" y="5247708"/>
                    <a:ext cx="45268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LM Roman Demi 10" pitchFamily="50" charset="0"/>
                      </a:rPr>
                      <a:t>so </a:t>
                    </a:r>
                  </a:p>
                </p:txBody>
              </p:sp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0A3EAD42-EFE0-4E27-83E3-73D0D76686D5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7"/>
                    </p:custDataLst>
                  </p:nvPr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6933395" y="5322113"/>
                    <a:ext cx="1145905" cy="218210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5699832-25D7-4F3A-8C71-74F8F3DBBD3F}"/>
                </a:ext>
              </a:extLst>
            </p:cNvPr>
            <p:cNvSpPr txBox="1"/>
            <p:nvPr/>
          </p:nvSpPr>
          <p:spPr>
            <a:xfrm>
              <a:off x="5215501" y="4836105"/>
              <a:ext cx="35918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err="1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i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M Roman Demi 10" pitchFamily="50" charset="0"/>
                </a:rPr>
                <a:t> subscript: quadruplet of SU(4)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7A6ACC0-696F-4E78-8994-207070FD95AE}"/>
              </a:ext>
            </a:extLst>
          </p:cNvPr>
          <p:cNvGrpSpPr/>
          <p:nvPr/>
        </p:nvGrpSpPr>
        <p:grpSpPr>
          <a:xfrm>
            <a:off x="1705289" y="5424508"/>
            <a:ext cx="6044799" cy="656446"/>
            <a:chOff x="1705289" y="5424508"/>
            <a:chExt cx="6044799" cy="656446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C43ED79-37BA-498B-8A81-D642D7602EF3}"/>
                </a:ext>
              </a:extLst>
            </p:cNvPr>
            <p:cNvSpPr txBox="1"/>
            <p:nvPr/>
          </p:nvSpPr>
          <p:spPr>
            <a:xfrm>
              <a:off x="2987824" y="5581396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LM Roman Demi 10" pitchFamily="50" charset="0"/>
                </a:rPr>
                <a:t>=</a:t>
              </a:r>
            </a:p>
          </p:txBody>
        </p:sp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E2E7E7E8-ABC4-4956-B867-E92770436ED2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1705289" y="5424508"/>
              <a:ext cx="6044799" cy="164267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4C4A081B-A9EA-4560-ADA4-953B3E65E1C0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7"/>
            <a:stretch>
              <a:fillRect/>
            </a:stretch>
          </p:blipFill>
          <p:spPr>
            <a:xfrm>
              <a:off x="1714076" y="5877373"/>
              <a:ext cx="4026516" cy="203581"/>
            </a:xfrm>
            <a:prstGeom prst="rect">
              <a:avLst/>
            </a:prstGeom>
          </p:spPr>
        </p:pic>
      </p:grpSp>
      <p:sp>
        <p:nvSpPr>
          <p:cNvPr id="96" name="Rounded Rectangle 64 1 3 2">
            <a:extLst>
              <a:ext uri="{FF2B5EF4-FFF2-40B4-BE49-F238E27FC236}">
                <a16:creationId xmlns:a16="http://schemas.microsoft.com/office/drawing/2014/main" id="{11B3C2FA-ECB3-4E54-92EE-F1E40984B8C9}"/>
              </a:ext>
            </a:extLst>
          </p:cNvPr>
          <p:cNvSpPr/>
          <p:nvPr/>
        </p:nvSpPr>
        <p:spPr>
          <a:xfrm>
            <a:off x="6461322" y="5727780"/>
            <a:ext cx="1710830" cy="556679"/>
          </a:xfrm>
          <a:prstGeom prst="roundRect">
            <a:avLst>
              <a:gd name="adj" fmla="val 19582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latin typeface="LM Roman Demi 10" pitchFamily="50" charset="0"/>
              </a:rPr>
              <a:t>SM fermions only</a:t>
            </a:r>
          </a:p>
          <a:p>
            <a:pPr algn="ctr"/>
            <a:r>
              <a:rPr lang="en-US" sz="1400" b="1" dirty="0">
                <a:latin typeface="LM Roman Demi 10" pitchFamily="50" charset="0"/>
              </a:rPr>
              <a:t> at low energies</a:t>
            </a:r>
            <a:endParaRPr lang="en-US" sz="1400" dirty="0">
              <a:latin typeface="LM Roman Demi 10" panose="00000700000000000000" pitchFamily="50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E6F8693-3EE9-4C05-8185-498981BA8625}"/>
              </a:ext>
            </a:extLst>
          </p:cNvPr>
          <p:cNvSpPr txBox="1"/>
          <p:nvPr/>
        </p:nvSpPr>
        <p:spPr>
          <a:xfrm rot="359202">
            <a:off x="8216724" y="5368468"/>
            <a:ext cx="857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b="1" dirty="0">
                <a:solidFill>
                  <a:schemeClr val="accent3">
                    <a:lumMod val="75000"/>
                  </a:schemeClr>
                </a:solidFill>
              </a:rPr>
              <a:t>!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518E910-9F8C-45B4-ACD2-295B05F8E44D}"/>
              </a:ext>
            </a:extLst>
          </p:cNvPr>
          <p:cNvCxnSpPr>
            <a:cxnSpLocks/>
          </p:cNvCxnSpPr>
          <p:nvPr/>
        </p:nvCxnSpPr>
        <p:spPr>
          <a:xfrm flipV="1">
            <a:off x="1688634" y="6138976"/>
            <a:ext cx="2209852" cy="1"/>
          </a:xfrm>
          <a:prstGeom prst="line">
            <a:avLst/>
          </a:prstGeom>
          <a:ln w="38100" cmpd="sng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134">
            <a:extLst>
              <a:ext uri="{FF2B5EF4-FFF2-40B4-BE49-F238E27FC236}">
                <a16:creationId xmlns:a16="http://schemas.microsoft.com/office/drawing/2014/main" id="{B16155E5-8003-4C65-BD01-CB7EBE107D3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674035" y="2962903"/>
            <a:ext cx="201143" cy="21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87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290.96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G_{SM}&#10;}\]&#10;}&#10;&#10;\end{document}"/>
  <p:tag name="IGUANATEXSIZE" val="16"/>
  <p:tag name="IGUANATEXCURSOR" val="1013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83.23961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98914"/>
  <p:tag name="ORIGINALWIDTH" val="91.4885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Omega&#10;}\]&#10;}&#10;&#10;\end{document}"/>
  <p:tag name="IGUANATEXSIZE" val="16"/>
  <p:tag name="IGUANATEXCURSOR" val="1013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27.446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left(\boldsymbol{1},\boldsymbol{1},0\right)&#10;}\]&#10;}&#10;&#10;\end{document}"/>
  <p:tag name="IGUANATEXSIZE" val="16"/>
  <p:tag name="IGUANATEXCURSOR" val="1044"/>
  <p:tag name="TRANSPARENCY" val="True"/>
  <p:tag name="FILENAME" val=""/>
  <p:tag name="LATEXENGINEID" val="0"/>
  <p:tag name="TEMPFOLDER" val="c:\temp\"/>
  <p:tag name="LATEXFORMHEIGHT" val="665.25"/>
  <p:tag name="LATEXFORMWIDTH" val="47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80.91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left(\boldsymbol{1},\boldsymbol{2},\pm1/2\right)&#10;}\]&#10;}&#10;&#10;\end{document}"/>
  <p:tag name="IGUANATEXSIZE" val="16"/>
  <p:tag name="IGUANATEXCURSOR" val="1046"/>
  <p:tag name="TRANSPARENCY" val="True"/>
  <p:tag name="FILENAME" val=""/>
  <p:tag name="LATEXENGINEID" val="0"/>
  <p:tag name="TEMPFOLDER" val="c:\temp\"/>
  <p:tag name="LATEXFORMHEIGHT" val="665.25"/>
  <p:tag name="LATEXFORMWIDTH" val="47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40.19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SU(19)&#10;}\]&#10;}&#10;&#10;\end{document}"/>
  <p:tag name="IGUANATEXSIZE" val="16"/>
  <p:tag name="IGUANATEXCURSOR" val="1007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9828"/>
  <p:tag name="ORIGINALWIDTH" val="1068.61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y\boldsymbol{171}_{ab}\boldsymbol{171}_{cd}\Omega^{abcd}&#10;}\]&#10;}&#10;&#10;\end{document}"/>
  <p:tag name="IGUANATEXSIZE" val="16"/>
  <p:tag name="IGUANATEXCURSOR" val="1063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574.428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Omega=\overline{\boldsymbol{3876}}&#10;}\]&#10;}&#10;&#10;\end{document}"/>
  <p:tag name="IGUANATEXSIZE" val="16"/>
  <p:tag name="IGUANATEXCURSOR" val="104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3.622"/>
  <p:tag name="ORIGINALWIDTH" val="1991.001"/>
  <p:tag name="LATEXADDIN" val="\documentclass{article}&#10;\usepackage{amsmath}&#10;\usepackage{mathrsfs}   %\mathscr{L}&#10;\usepackage{bbold}  % \mathbb{1} for the identity matrix&#10;\usepackage[usenames]{color}&#10;\usepackage{kbordermatrix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renewcommand{\kbldelim}{(}% Left delimiter&#10;\renewcommand{\kbrdelim}{)}% Right delimiter&#10;&#10;\arraycolsep=2.7pt&#10;\textcolor{black}{&#10;\[\boldsymbol{171}= \kbordermatrix{ &amp; \mathbb{d^{c}} &amp; \mathbb{L} &amp; \mathbb{Q} &amp; \mathbb{u^{c}} &amp; \mathbb{e^{c}} &amp; \mathbb{N}_{i}^{\mathbb{c}}\\ \mathbb{d^{c}} &amp; u &amp; Q^{c} &amp; L_{1}^{c} &amp; d_{2} &amp; \cdot &amp; d_{i}^{c}\\ \mathbb{L} &amp; \times &amp; e &amp; d_{1} &amp; \cdot &amp; L_{2}^{c} &amp; L_{i}\\ \mathbb{Q} &amp; \times &amp; \times &amp; \cdot &amp; L_{5} &amp; \cdot &amp; Q_{i}\\ \mathbb{u^{c}} &amp; \times &amp; \times &amp; \times &amp; \cdot &amp; d_{5}^{c} &amp; u_{i}^{c}\\ \mathbb{e^{c}} &amp; \times &amp; \times &amp; \times &amp; \times &amp; \cdot &amp; e_{i}^{c}\\ \mathbb{N}_{j}^{\mathbb{c}} &amp; \times &amp; \times &amp; \times &amp; \times &amp; \times &amp; N_{ij}^{c}&#10;}\]&#10;}&#10;&#10;\end{document}"/>
  <p:tag name="IGUANATEXSIZE" val="16"/>
  <p:tag name="IGUANATEXCURSOR" val="1127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6.9591"/>
  <p:tag name="ORIGINALWIDTH" val="2097.48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underbrace{\boldsymbol{19}}_{SU(19)}\rightarrow \underbrace{\mathbb{Q}+\mathbb{u^{c}}+\mathbb{d^{c}}+\mathbb{L}+\mathbb{e^{c}}+\mathbb{N}_{i}^{\mathbb{c}}}_{G_{SM}\times SU(4)_{F}}&#10;}\]&#10;}&#10;&#10;\end{document}"/>
  <p:tag name="IGUANATEXSIZE" val="16"/>
  <p:tag name="IGUANATEXCURSOR" val="118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3.734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mathbb{N}_{i}^{\mathbb{c}}&#10;}\]&#10;}&#10;&#10;\end{document}"/>
  <p:tag name="IGUANATEXSIZE" val="16"/>
  <p:tag name="IGUANATEXCURSOR" val="103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4249.71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&#10;\arraycolsep=2.7pt&#10;\textcolor{black}{&#10;\[&#10;\medmuskip=2mu &#10;\boldsymbol{&#10;4Q+1Q^{c}+4u^{c}+1u+5d^{c}+2d+5L+2L^{c}+4e^{c}+1e+\mathbf{vector}\;\mathbf{fermions}&#10;}\]&#10;}&#10;&#10;\end{document}"/>
  <p:tag name="IGUANATEXSIZE" val="14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20.73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476.9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&#10;\medmuskip=2mu&#10;\boldsymbol{&#10;3\left(Q+u^{c}+d^{c}+L+e^{c}\right)+\mathbf{vector}\;\mathbf{fermions}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1267.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mathbb{L}\times\mathbb{N}_{i}^{\mathbb{c}}=\left(\boldsymbol{1},\boldsymbol{2},-1/2\right)&#10;}\]&#10;}&#10;&#10;\end{document}"/>
  <p:tag name="IGUANATEXSIZE" val="14"/>
  <p:tag name="IGUANATEXCURSOR" val="109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704.911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boldsymbol{171}_{\mathbb{L}\mathbb{N}_{i}^{\mathbb{c}}}=L_i&#10;}\]&#10;}&#10;&#10;\end{document}"/>
  <p:tag name="IGUANATEXSIZE" val="16"/>
  <p:tag name="IGUANATEXCURSOR" val="1067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367.4541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 \boldsymbol{171}_{\mathbb{L}\mathbb{N}_{i}^{\mathbb{c}}}&#10;}\]&#10;}&#10;&#10;\end{document}"/>
  <p:tag name="IGUANATEXSIZE" val="14"/>
  <p:tag name="IGUANATEXCURSOR" val="106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5.2043"/>
  <p:tag name="ORIGINALWIDTH" val="2023.99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mathbb{d^{c}d^{c}d^{c}L},\overbrace{\mathbb{Qu^{c}e^{c}}\mathbb{N}_{i}^{\mathbb{c}}}^{\widetilde{H}_{DE}^{i}},\overbrace{\mathbb{d^{c}Q}\mathbb{N}_{i}^{\mathbb{c}}\mathbb{N}_{j}^{\mathbb{c}}}^{\widetilde{H}_{D}^{ij}},\overbrace{\mathbb{Le^{c}}\mathbb{N}_{i}^{\mathbb{c}}\mathbb{N}_{j}^{\mathbb{c}}}^{\widetilde{H}_{E}^{ij}}&#10;}\]&#10;}&#10;&#10;\end{document}"/>
  <p:tag name="IGUANATEXSIZE" val="16"/>
  <p:tag name="IGUANATEXCURSOR" val="1353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80.91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Gray1}{&#10;\[\boldsymbol{&#10;\left(\boldsymbol{1},\boldsymbol{2},-1/2\right)&#10;}\]&#10;}&#10;&#10;\end{document}"/>
  <p:tag name="IGUANATEXSIZE" val="14"/>
  <p:tag name="IGUANATEXCURSOR" val="104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widetilde{H}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5.7031"/>
  <p:tag name="ORIGINALWIDTH" val="1965.50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mathbb{Ld^{c}d^{c}u^{c}},\mathbb{d^{c}LLQ},\overbrace{\mathbb{Qu^{c}}\mathbb{N}_{i}^{\mathbb{c}}\mathbb{N}_{j}^{\mathbb{c}}}^{H_{QN}^{ij}},\overbrace{\mathbb{L}\mathbb{N}_{j}^{\mathbb{c}}\mathbb{N}_{k}^{\mathbb{c}}\mathbb{N}_{l}^{\mathbb{c}}}^{H_{N,i}}&#10;}\]&#10;}&#10;&#10;\end{document}"/>
  <p:tag name="IGUANATEXSIZE" val="16"/>
  <p:tag name="IGUANATEXCURSOR" val="126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69.928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Gray1}{&#10;\[\boldsymbol{&#10;\left(\boldsymbol{1},\boldsymbol{2},1/2\right)&#10;}\]&#10;}&#10;&#10;\end{document}"/>
  <p:tag name="IGUANATEXSIZE" val="14"/>
  <p:tag name="IGUANATEXCURSOR" val="1046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580.427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4Q+1Q^{c}&#10;}\]&#10;}&#10;&#10;\end{document}"/>
  <p:tag name="IGUANATEXSIZE" val="12"/>
  <p:tag name="IGUANATEXCURSOR" val="1016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95.98803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7.4578"/>
  <p:tag name="ORIGINALWIDTH" val="1957.25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overbrace{\mathbb{d^{c}QQu^{c}}}^{S_{L}},\overbrace{\mathbb{LQu^{c}e^{c}}}^{S_{DL}},\overbrace{\mathbb{d^{c}u^{c}u^{c}e^{c}}}^{S_{D}},\overbrace{\mathbb{d^{c}d^{c}u^{c}}\mathbb{N}_{i}^{\mathbb{c}}}^{S_{UD}^{i}},&#10;}\]&#10;}&#10;&#10;\end{document}"/>
  <p:tag name="IGUANATEXSIZE" val="16"/>
  <p:tag name="IGUANATEXCURSOR" val="121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6.7042"/>
  <p:tag name="ORIGINALWIDTH" val="1540.30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overbrace{\mathbb{d^{c}LQ}\mathbb{N}_{i}^{\mathbb{c}}}^{S_{QDL}^{i}},\overbrace{\mathbb{LLe^{c}}\mathbb{N}_{i}^{\mathbb{c}}}^{S_{EL}^{i}},\overbrace{\mathbb{N}_{i}^{\mathbb{c}}\mathbb{N}_{j}^{\mathbb{c}}\mathbb{N}_{k}^{\mathbb{c}}\mathbb{N}_{l}^{\mathbb{c}}}^{S_{N}}&#10;}\]&#10;}&#10;&#10;\end{document}"/>
  <p:tag name="IGUANATEXSIZE" val="16"/>
  <p:tag name="IGUANATEXCURSOR" val="127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27.446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Gray1}{&#10;\[\boldsymbol{&#10;\left(\boldsymbol{1},\boldsymbol{1},0\right)&#10;}\]&#10;}&#10;&#10;\end{document}"/>
  <p:tag name="IGUANATEXSIZE" val="14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3.6595"/>
  <p:tag name="ORIGINALWIDTH" val="5197.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1.7pt&#10;\textcolor{black}{&#10;\begin{align*}&#10;\setlength{\medmuskip}{1mu}&#10;\setlength{\thickmuskip}{1mu}&#10; &amp; \boldsymbol{\boldsymbol{\boldsymbol{}}\frac{1}{3}Q_{i}Q^{c}S_{QDL}^{i}+\frac{\sqrt{2}}{3}u_{i}^{c}uS_{UD}^{i}+\sqrt{\frac{2}{3}}e_{i}^{c}eS_{EL}^{i}+\frac{1}{4}\sqrt{\frac{2}{3}}\epsilon_{ijkl}N_{ij}^{c}N_{kl}^{c}S_{N}}\\&#10; &amp; \boldsymbol{+\left(\begin{array}{c}&#10;d_{i}^{c}\\&#10;d_{5}^{c}&#10;\end{array}\right)^{T}\left[\frac{\sqrt{2}}{3}\left(\begin{array}{cc}&#10;-S_{QDL}^{i} &amp; \sqrt{2}S_{UD}^{i}\\&#10;-S_{DL} &amp; \sqrt{2}S_{D}&#10;\end{array}\right)\right]\left(\begin{array}{c}&#10;d_{1}\\&#10;d_{2}&#10;\end{array}\right)+\left(\begin{array}{c}&#10;L_{i}\\&#10;L_{5}&#10;\end{array}\right)^{T}\left[\frac{1}{\sqrt{3}}\left(\begin{array}{cc}&#10;-S_{QDL}^{i} &amp; \sqrt{2}S_{EL}^{i}\\&#10;-\frac{2}{\sqrt{3}}S_{L} &amp; S_{DL}&#10;\end{array}\right)\right]\left(\begin{array}{c}&#10;L_{1}^{c}\\&#10;L_{2}^{c}&#10;\end{array}\right)}&#10;\end{align*}&#10;}&#10;&#10;\end{document}"/>
  <p:tag name="IGUANATEXSIZE" val="14"/>
  <p:tag name="IGUANATEXCURSOR" val="1104"/>
  <p:tag name="TRANSPARENCY" val="True"/>
  <p:tag name="FILENAME" val=""/>
  <p:tag name="LATEXENGINEID" val="0"/>
  <p:tag name="TEMPFOLDER" val="c:\temp\"/>
  <p:tag name="LATEXFORMHEIGHT" val="745"/>
  <p:tag name="LATEXFORMWIDTH" val="958.5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6.4005"/>
  <p:tag name="ORIGINALWIDTH" val="5483.31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1.7pt&#10;\textcolor{black}{&#10;\begin{align*}&#10;\setlength{\medmuskip}{1mu}&#10;\setlength{\thickmuskip}{1mu}&#10; &amp; \boldsymbol{+Q_{i}\left[-\frac{2}{3}H_{QN}^{ij}\right]u_{j}^{c}+Q_{i}\left[\frac{\sqrt{2}}{3}\left(\begin{array}{cc}&#10;-\sqrt{2}\widetilde{H}_{D}^{ij} &amp; \widetilde{H}_{DE}^{i}\end{array}\right)\right]\left(\begin{array}{c}&#10;d_{j}^{c}\\&#10;d_{5}^{c}&#10;\end{array}\right)+\left(\begin{array}{c}&#10;L_{i}\\&#10;L_{5}&#10;\end{array}\right)^{T}\left[\frac{1}{\sqrt{3}}\left(\begin{array}{c}&#10;-\epsilon_{ijkl}H_{N,l}\\&#10;\sqrt{2}H_{QN}^{jk}&#10;\end{array}\right)\right]N_{jk}^{c}}\\&#10; &amp; \boldsymbol{+\left(\begin{array}{c}&#10;L_{i}\\&#10;L_{5}&#10;\end{array}\right)^{T}\left[\frac{\sqrt{2}}{3}\left(\begin{array}{c}&#10;-\sqrt{2}\widetilde{H}_{E}^{ij}\\&#10;\widetilde{H}_{DE}^{j}&#10;\end{array}\right)\right]\begin{array}{c}&#10;e_{j}^{c}\end{array}+\cdots}&#10;\end{align*}&#10;}&#10;&#10;\end{document}"/>
  <p:tag name="IGUANATEXSIZE" val="14"/>
  <p:tag name="IGUANATEXCURSOR" val="1065"/>
  <p:tag name="TRANSPARENCY" val="True"/>
  <p:tag name="FILENAME" val=""/>
  <p:tag name="LATEXENGINEID" val="0"/>
  <p:tag name="TEMPFOLDER" val="c:\temp\"/>
  <p:tag name="LATEXFORMHEIGHT" val="745"/>
  <p:tag name="LATEXFORMWIDTH" val="958.5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983.87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boldsymbol{171}_{ab}\boldsymbol{171}_{cd}\Omega^{abcd}&#10;}\]&#10;}&#10;&#10;\end{document}"/>
  <p:tag name="IGUANATEXSIZE" val="22"/>
  <p:tag name="IGUANATEXCURSOR" val="1007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widetilde{H}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3.6595"/>
  <p:tag name="ORIGINALWIDTH" val="5197.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1.7pt&#10;\textcolor{black}{&#10;\begin{align*}&#10;\setlength{\medmuskip}{1mu}&#10;\setlength{\thickmuskip}{1mu}&#10; &amp; \boldsymbol{\boldsymbol{\boldsymbol{}}\frac{1}{3}Q_{i}Q^{c}S_{QDL}^{i}+\frac{\sqrt{2}}{3}u_{i}^{c}uS_{UD}^{i}+\sqrt{\frac{2}{3}}e_{i}^{c}eS_{EL}^{i}+\frac{1}{4}\sqrt{\frac{2}{3}}\epsilon_{ijkl}N_{ij}^{c}N_{kl}^{c}S_{N}}\\&#10; &amp; \boldsymbol{+\left(\begin{array}{c}&#10;d_{i}^{c}\\&#10;d_{5}^{c}&#10;\end{array}\right)^{T}\left[\frac{\sqrt{2}}{3}\left(\begin{array}{cc}&#10;-S_{QDL}^{i} &amp; \sqrt{2}S_{UD}^{i}\\&#10;-S_{DL} &amp; \sqrt{2}S_{D}&#10;\end{array}\right)\right]\left(\begin{array}{c}&#10;d_{1}\\&#10;d_{2}&#10;\end{array}\right)+\left(\begin{array}{c}&#10;L_{i}\\&#10;L_{5}&#10;\end{array}\right)^{T}\left[\frac{1}{\sqrt{3}}\left(\begin{array}{cc}&#10;-S_{QDL}^{i} &amp; \sqrt{2}S_{EL}^{i}\\&#10;-\frac{2}{\sqrt{3}}S_{L} &amp; S_{DL}&#10;\end{array}\right)\right]\left(\begin{array}{c}&#10;L_{1}^{c}\\&#10;L_{2}^{c}&#10;\end{array}\right)}&#10;\end{align*}&#10;}&#10;&#10;\end{document}"/>
  <p:tag name="IGUANATEXSIZE" val="14"/>
  <p:tag name="IGUANATEXCURSOR" val="1104"/>
  <p:tag name="TRANSPARENCY" val="True"/>
  <p:tag name="FILENAME" val=""/>
  <p:tag name="LATEXENGINEID" val="0"/>
  <p:tag name="TEMPFOLDER" val="c:\temp\"/>
  <p:tag name="LATEXFORMHEIGHT" val="745"/>
  <p:tag name="LATEXFORMWIDTH" val="958.5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6.4005"/>
  <p:tag name="ORIGINALWIDTH" val="5483.31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1.7pt&#10;\textcolor{black}{&#10;\begin{align*}&#10;\setlength{\medmuskip}{1mu}&#10;\setlength{\thickmuskip}{1mu}&#10; &amp; \boldsymbol{+Q_{i}\left[-\frac{2}{3}H_{QN}^{ij}\right]u_{j}^{c}+Q_{i}\left[\frac{\sqrt{2}}{3}\left(\begin{array}{cc}&#10;-\sqrt{2}\widetilde{H}_{D}^{ij} &amp; \widetilde{H}_{DE}^{i}\end{array}\right)\right]\left(\begin{array}{c}&#10;d_{j}^{c}\\&#10;d_{5}^{c}&#10;\end{array}\right)+\left(\begin{array}{c}&#10;L_{i}\\&#10;L_{5}&#10;\end{array}\right)^{T}\left[\frac{1}{\sqrt{3}}\left(\begin{array}{c}&#10;-\epsilon_{ijkl}H_{N,l}\\&#10;\sqrt{2}H_{QN}^{jk}&#10;\end{array}\right)\right]N_{jk}^{c}}\\&#10; &amp; \boldsymbol{+\left(\begin{array}{c}&#10;L_{i}\\&#10;L_{5}&#10;\end{array}\right)^{T}\left[\frac{\sqrt{2}}{3}\left(\begin{array}{c}&#10;-\sqrt{2}\widetilde{H}_{E}^{ij}\\&#10;\widetilde{H}_{DE}^{j}&#10;\end{array}\right)\right]\begin{array}{c}&#10;e_{j}^{c}\end{array}+\cdots}&#10;\end{align*}&#10;}&#10;&#10;\end{document}"/>
  <p:tag name="IGUANATEXSIZE" val="14"/>
  <p:tag name="IGUANATEXCURSOR" val="1065"/>
  <p:tag name="TRANSPARENCY" val="True"/>
  <p:tag name="FILENAME" val=""/>
  <p:tag name="LATEXENGINEID" val="0"/>
  <p:tag name="TEMPFOLDER" val="c:\temp\"/>
  <p:tag name="LATEXFORMHEIGHT" val="745"/>
  <p:tag name="LATEXFORMWIDTH" val="958.5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widetilde{H}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1.4773"/>
  <p:tag name="ORIGINALWIDTH" val="5679.7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-m^{2}\Omega_{abcd}\Omega^{abcd}+\lambda_{1}\left(\Omega_{abcd}\Omega^{abcd}\right)^{2}+\lambda_{2}\Omega_{abcd}\Omega^{abcd^{\prime}}\Omega_{\hat{a}\hat{b}\hat{c}d^{\prime}}\Omega^{\hat{a}\hat{b}\hat{c}d}+\lambda_{3}\Omega_{abcd}\Omega^{abc^{\prime}d^{\prime}}\Omega_{\hat{a}\hat{b}c^{\prime}d^{\prime}}\Omega^{\hat{a}\hat{b}cd}&#10;}\]&#10;}&#10;&#10;\end{document}"/>
  <p:tag name="IGUANATEXSIZE" val="12"/>
  <p:tag name="IGUANATEXCURSOR" val="1336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974.128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SU(19)\rightarrow G_{SM}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13.235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77.727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N^c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6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95.98803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13.235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2538.433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{\mu}=\partial_{\mu}-ig_{3}\lambda^{a}G^{a}-ig_{2}\sigma^{a}W^{a}-ig_{1}YB&#10;}\]&#10;}&#10;&#10;\end{document}"/>
  <p:tag name="IGUANATEXSIZE" val="16"/>
  <p:tag name="IGUANATEXCURSOR" val="1083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0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83.23961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20.73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71.9910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overline{\boldsymbol{5}}&#10;}\]&#10;}&#10;&#10;\end{document}"/>
  <p:tag name="IGUANATEXSIZE" val="16"/>
  <p:tag name="IGUANATEXCURSOR" val="103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1315.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m_{u,c,t,d,s,b}\textrm{ \textbf{and} }V_{CKM}&#10;}\]&#10;}&#10;&#10;\end{document}"/>
  <p:tag name="IGUANATEXSIZE" val="16"/>
  <p:tag name="IGUANATEXCURSOR" val="105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576.303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m_{e,\mu,\tau,\nu_{1},\nu_{2},\nu_{3}}\textrm{ \textbf{and} }V_{PMNS}&#10;}\]&#10;}&#10;&#10;\end{document}"/>
  <p:tag name="IGUANATEXSIZE" val="16"/>
  <p:tag name="IGUANATEXCURSOR" val="1076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95.725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M_{\nu}&#10;}\]&#10;}&#10;&#10;\end{document}"/>
  <p:tag name="IGUANATEXSIZE" val="16"/>
  <p:tag name="IGUANATEXCURSOR" val="101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9.1938"/>
  <p:tag name="ORIGINALWIDTH" val="924.634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left(\begin{array}{ccc}&#10;y_{11}^{U} &amp; y_{12}^{U} &amp; y_{13}^{U}\\&#10;y_{21}^{U} &amp; y_{22}^{U} &amp; y_{23}^{U}\\&#10;y_{31}^{U} &amp; y_{32}^{U} &amp; y_{33}^{U}&#10;\end{array}\right)&#10;}\]&#10;}&#10;&#10;\end{document}"/>
  <p:tag name="IGUANATEXSIZE" val="16"/>
  <p:tag name="IGUANATEXCURSOR" val="1165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9.1938"/>
  <p:tag name="ORIGINALWIDTH" val="924.634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left(\begin{array}{ccc}&#10;y_{11}^{D} &amp; y_{12}^{D} &amp; y_{13}^{D}\\&#10;y_{21}^{D} &amp; y_{22}^{D} &amp; y_{23}^{D}\\&#10;y_{31}^{D} &amp; y_{32}^{D} &amp; y_{33}^{D}&#10;\end{array}\right)&#10;}\]&#10;}&#10;&#10;\end{document}"/>
  <p:tag name="IGUANATEXSIZE" val="16"/>
  <p:tag name="IGUANATEXCURSOR" val="1165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9.1938"/>
  <p:tag name="ORIGINALWIDTH" val="924.634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left(\begin{array}{ccc}&#10;y_{11}^{E} &amp; y_{12}^{E} &amp; y_{13}^{E}\\&#10;y_{21}^{E} &amp; y_{22}^{E} &amp; y_{23}^{E}\\&#10;y_{31}^{E} &amp; y_{32}^{E} &amp; y_{33}^{E}&#10;\end{array}\right)&#10;}\]&#10;}&#10;&#10;\end{document}"/>
  <p:tag name="IGUANATEXSIZE" val="16"/>
  <p:tag name="IGUANATEXCURSOR" val="1165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175.47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G_{SM}=SU(3)_{C}\times SU(2)_{L}\times U(1)_{Y}&#10;}\]&#10;}&#10;&#10;\end{document}"/>
  <p:tag name="IGUANATEXSIZE" val="16"/>
  <p:tag name="IGUANATEXCURSOR" val="1014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979"/>
  <p:tag name="ORIGINALWIDTH" val="2338.20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Y_{ij}^{U}Q_{i}u_{j}^{c}H+Y_{ij}^{D}Q_{i}d_{j}^{c}H^{*}+Y_{ij}^{E}L_{i}e_{j}^{c}H^{*}&#10;}\]&#10;}&#10;&#10;\end{document}"/>
  <p:tag name="IGUANATEXSIZE" val="16"/>
  <p:tag name="IGUANATEXCURSOR" val="109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34.19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SO(10)&#10;}\]&#10;}&#10;&#10;\end{document}"/>
  <p:tag name="IGUANATEXSIZE" val="16"/>
  <p:tag name="IGUANATEXCURSOR" val="101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8.953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SU(5)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20"/>
  <p:tag name="LAY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39"/>
  <p:tag name="LAY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58"/>
  <p:tag name="LAY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911.1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Y_{ij}\boldsymbol{16}_i\cdot\boldsymbol{16}_j\cdot\boldsymbol{10}&#10;}\]&#10;}&#10;&#10;\end{document}"/>
  <p:tag name="IGUANATEXSIZE" val="16"/>
  <p:tag name="IGUANATEXCURSOR" val="105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40.232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3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22.234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3.730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3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8.953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SU(5)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32.733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14.73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77.727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N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6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3.730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3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32.733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14.73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0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57"/>
  <p:tag name="LAY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40.232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­_3&#10;}\]&#10;}&#10;&#10;\end{document}"/>
  <p:tag name="IGUANATEXSIZE" val="16"/>
  <p:tag name="IGUANATEXCURSOR" val="1011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150"/>
  <p:tag name="LAY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22.234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71.9910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overline{\boldsymbol{5}}&#10;}\]&#10;}&#10;&#10;\end{document}"/>
  <p:tag name="IGUANATEXSIZE" val="16"/>
  <p:tag name="IGUANATEXCURSOR" val="103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9.482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1.484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2.980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983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98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7.727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N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6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2.980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911.1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Y_{ij}\boldsymbol{16}_i\cdot\boldsymbol{16}_j\cdot\boldsymbol{10}&#10;}\]&#10;}&#10;&#10;\end{document}"/>
  <p:tag name="IGUANATEXSIZE" val="16"/>
  <p:tag name="IGUANATEXCURSOR" val="105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983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98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0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38"/>
  <p:tag name="LAY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9.482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1.484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71.9910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overline{\boldsymbol{5}}&#10;}\]&#10;}&#10;&#10;\end{document}"/>
  <p:tag name="IGUANATEXSIZE" val="16"/>
  <p:tag name="IGUANATEXCURSOR" val="103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7.232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0.73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0.731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44.54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Y=Y_{U}=Y_{D}=Y_{E}\left(=Y_{\nu}\right)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235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77.727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N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6&#10;}\]&#10;}&#10;&#10;\end{document}"/>
  <p:tag name="IGUANATEXSIZE" val="16"/>
  <p:tag name="IGUANATEXCURSOR" val="100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0.731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235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126.734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10&#10;}\]&#10;}&#10;&#10;\end{document}"/>
  <p:tag name="IGUANATEXSIZE" val="16"/>
  <p:tag name="IGUANATEXCURSOR" val="989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19"/>
  <p:tag name="LAY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7.232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4071"/>
  <p:tag name="ORIGINALWIDTH" val="127.4841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\Rightarrow&#10;}\]&#10;}&#10;&#10;\end{document}"/>
  <p:tag name="IGUANATEXSIZE" val="16"/>
  <p:tag name="IGUANATEXCURSOR" val="101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0.73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71.9910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\overline{\boldsymbol{5}}&#10;}\]&#10;}&#10;&#10;\end{document}"/>
  <p:tag name="IGUANATEXSIZE" val="16"/>
  <p:tag name="IGUANATEXCURSOR" val="103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5"/>
  <p:tag name="LAY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40.232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3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22.234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3.730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3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32.7334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14.73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3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9.482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1.484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34.19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SO(10)&#10;}\]&#10;}&#10;&#10;\end{document}"/>
  <p:tag name="IGUANATEXSIZE" val="16"/>
  <p:tag name="IGUANATEXCURSOR" val="1012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2.980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2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9835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9857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2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04.986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white}{&#10;\[\boldsymbol{&#10;R&#10;}\]&#10;}&#10;&#10;\end{document}"/>
  <p:tag name="IGUANATEXSIZE" val="16"/>
  <p:tag name="IGUANATEXCURSOR" val="100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37.232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L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20.734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d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0.7312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Q_1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31.2336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u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13.2358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e_1^c&#10;}\]&#10;}&#10;&#10;\end{document}"/>
  <p:tag name="IGUANATEXSIZE" val="16"/>
  <p:tag name="IGUANATEXCURSOR" val="1010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1048.369"/>
  <p:tag name="LATEXADDIN" val="\documentclass{article}&#10;\usepackage{amsmath}&#10;\usepackage{mathrsfs}   %\mathscr{L}&#10;\usepackage{bbold}  % \mathbb{1} for the identity matrix&#10;\usepackage[usenames]{color}&#10;%\usepackage{transparent}&#10;\definecolor{myBlue}{RGB}{0,132,209} %blue&#10;\definecolor{myRed}{RGB}{128,0,0} %red&#10;\definecolor{myGreen}{RGB}{125,166,71} %green&#10;\definecolor{myOrange}{RGB}{255,149,14} %orange&#10;\definecolor{myBlack}{RGB}{0,0,0} %black&#10;\definecolor{myGray40}{RGB}{153,153,153} %gray 40p&#10;\definecolor{myGray50}{RGB}{127,127,127} %gray 50p --- darker&#10;&#10;&#10;\definecolor{Gray1}{RGB}{89,89,89}&#10;\definecolor{Gray1}{RGB}{89,89,89}&#10;\definecolor{Blue1}{RGB}{55,96,146}&#10;\definecolor{myOrange2}{RGB}{228,108,10} %orange&#10;\definecolor{myBlue2}{RGB}{55,96,146} %blue&#10;\definecolor{myBlue3}{RGB}{49,133,156} %blue-greensish&#10;\definecolor{myGreen2}{RGB}{119,147,60} %green&#10;\definecolor{myRed2}{RGB}{149,55,53} %red&#10;\definecolor{myPurple2}{RGB}{96,74,123} %purple&#10;&#10;\pagestyle{empty}&#10;\begin{document}&#10;&#10;\arraycolsep=2.7pt&#10;\textcolor{black}{&#10;\[\boldsymbol{&#10;171=\left(19\times19\right)_{A}&#10;}\]&#10;}&#10;&#10;\end{document}"/>
  <p:tag name="IGUANATEXSIZE" val="16"/>
  <p:tag name="IGUANATEXCURSOR" val="1038"/>
  <p:tag name="TRANSPARENCY" val="True"/>
  <p:tag name="FILENAME" val=""/>
  <p:tag name="LATEXENGINEID" val="0"/>
  <p:tag name="TEMPFOLDER" val="c:\temp\"/>
  <p:tag name="LATEXFORMHEIGHT" val="600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exStyle">
      <a:majorFont>
        <a:latin typeface="LM Roman 10"/>
        <a:ea typeface=""/>
        <a:cs typeface=""/>
      </a:majorFont>
      <a:minorFont>
        <a:latin typeface="LM Roman 1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154091</TotalTime>
  <Words>1070</Words>
  <Application>Microsoft Office PowerPoint</Application>
  <PresentationFormat>On-screen Show (4:3)</PresentationFormat>
  <Paragraphs>199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LM Roman Demi 10</vt:lpstr>
      <vt:lpstr>Gill Sans MT</vt:lpstr>
      <vt:lpstr>LM Mono Caps 10</vt:lpstr>
      <vt:lpstr>LM Roman Caps 10</vt:lpstr>
      <vt:lpstr>LM Roman 10</vt:lpstr>
      <vt:lpstr>Freestyle Script</vt:lpstr>
      <vt:lpstr>Arial</vt:lpstr>
      <vt:lpstr>Calibri</vt:lpstr>
      <vt:lpstr>Office Theme</vt:lpstr>
      <vt:lpstr>  Explaining the SM flavor structure  with grand unified theories </vt:lpstr>
      <vt:lpstr>Grand Unification</vt:lpstr>
      <vt:lpstr>And fermions?</vt:lpstr>
      <vt:lpstr>Flavor</vt:lpstr>
      <vt:lpstr>Flavor and GUTs</vt:lpstr>
      <vt:lpstr>Family unification</vt:lpstr>
      <vt:lpstr>A model</vt:lpstr>
      <vt:lpstr>PowerPoint Presentation</vt:lpstr>
      <vt:lpstr>Fermions</vt:lpstr>
      <vt:lpstr>Scalars</vt:lpstr>
      <vt:lpstr>Predicting the SM flavor structure</vt:lpstr>
      <vt:lpstr>Predicting the SM flavor structure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</dc:creator>
  <cp:lastModifiedBy>ME6</cp:lastModifiedBy>
  <cp:revision>1880</cp:revision>
  <dcterms:created xsi:type="dcterms:W3CDTF">2013-05-29T21:04:50Z</dcterms:created>
  <dcterms:modified xsi:type="dcterms:W3CDTF">2020-07-28T09:55:18Z</dcterms:modified>
</cp:coreProperties>
</file>