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20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4"/>
  </p:notesMasterIdLst>
  <p:sldIdLst>
    <p:sldId id="258" r:id="rId2"/>
    <p:sldId id="349" r:id="rId3"/>
    <p:sldId id="343" r:id="rId4"/>
    <p:sldId id="348" r:id="rId5"/>
    <p:sldId id="340" r:id="rId6"/>
    <p:sldId id="344" r:id="rId7"/>
    <p:sldId id="345" r:id="rId8"/>
    <p:sldId id="341" r:id="rId9"/>
    <p:sldId id="334" r:id="rId10"/>
    <p:sldId id="337" r:id="rId11"/>
    <p:sldId id="346" r:id="rId12"/>
    <p:sldId id="335" r:id="rId13"/>
    <p:sldId id="342" r:id="rId14"/>
    <p:sldId id="332" r:id="rId15"/>
    <p:sldId id="333" r:id="rId16"/>
    <p:sldId id="339" r:id="rId17"/>
    <p:sldId id="336" r:id="rId18"/>
    <p:sldId id="338" r:id="rId19"/>
    <p:sldId id="331" r:id="rId20"/>
    <p:sldId id="259" r:id="rId21"/>
    <p:sldId id="313" r:id="rId22"/>
    <p:sldId id="314" r:id="rId2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napToObjects="1">
      <p:cViewPr varScale="1">
        <p:scale>
          <a:sx n="144" d="100"/>
          <a:sy n="144" d="100"/>
        </p:scale>
        <p:origin x="132" y="612"/>
      </p:cViewPr>
      <p:guideLst>
        <p:guide orient="horz" pos="1620"/>
        <p:guide pos="2884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100" d="100"/>
          <a:sy n="100" d="100"/>
        </p:scale>
        <p:origin x="355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_rels/data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image" Target="../media/image131.png"/><Relationship Id="rId1" Type="http://schemas.openxmlformats.org/officeDocument/2006/relationships/image" Target="../media/image120.png"/><Relationship Id="rId4" Type="http://schemas.openxmlformats.org/officeDocument/2006/relationships/image" Target="../media/image15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C56197-DAB0-4EEC-81D3-C3667A98BF60}" type="doc">
      <dgm:prSet loTypeId="urn:microsoft.com/office/officeart/2005/8/layout/pyramid1" loCatId="pyramid" qsTypeId="urn:microsoft.com/office/officeart/2005/8/quickstyle/simple1" qsCatId="simple" csTypeId="urn:microsoft.com/office/officeart/2005/8/colors/accent3_5" csCatId="accent3" phldr="1"/>
      <dgm:spPr/>
    </dgm:pt>
    <dgm:pt modelId="{C846921A-9F78-4D5D-8D9D-6A203395CDE8}">
      <dgm:prSet/>
      <dgm:spPr/>
      <dgm:t>
        <a:bodyPr/>
        <a:lstStyle/>
        <a:p>
          <a:endParaRPr lang="en-US"/>
        </a:p>
      </dgm:t>
    </dgm:pt>
    <dgm:pt modelId="{45780AEA-90C1-48CA-BF57-F872A9CA046A}" type="parTrans" cxnId="{75C23BC2-24F4-41B8-924C-3F2DB4DF6A15}">
      <dgm:prSet/>
      <dgm:spPr/>
      <dgm:t>
        <a:bodyPr/>
        <a:lstStyle/>
        <a:p>
          <a:endParaRPr lang="en-US"/>
        </a:p>
      </dgm:t>
    </dgm:pt>
    <dgm:pt modelId="{78FF9BC4-B0F3-42A8-BEB9-8DA8AEFACB36}" type="sibTrans" cxnId="{75C23BC2-24F4-41B8-924C-3F2DB4DF6A15}">
      <dgm:prSet/>
      <dgm:spPr/>
      <dgm:t>
        <a:bodyPr/>
        <a:lstStyle/>
        <a:p>
          <a:endParaRPr lang="en-US"/>
        </a:p>
      </dgm:t>
    </dgm:pt>
    <dgm:pt modelId="{CD5CF2EE-07AB-46C1-9705-22C1F2697BDB}">
      <dgm:prSet/>
      <dgm:spPr/>
      <dgm:t>
        <a:bodyPr/>
        <a:lstStyle/>
        <a:p>
          <a:endParaRPr lang="en-US"/>
        </a:p>
      </dgm:t>
    </dgm:pt>
    <dgm:pt modelId="{B034B38D-F981-4F48-A882-9295EA3BA773}" type="parTrans" cxnId="{9A06F806-10F0-486E-9589-554A39D963BB}">
      <dgm:prSet/>
      <dgm:spPr/>
      <dgm:t>
        <a:bodyPr/>
        <a:lstStyle/>
        <a:p>
          <a:endParaRPr lang="en-US"/>
        </a:p>
      </dgm:t>
    </dgm:pt>
    <dgm:pt modelId="{7CF8A5EF-1AE0-4B85-957E-9A3E44A83871}" type="sibTrans" cxnId="{9A06F806-10F0-486E-9589-554A39D963BB}">
      <dgm:prSet/>
      <dgm:spPr/>
      <dgm:t>
        <a:bodyPr/>
        <a:lstStyle/>
        <a:p>
          <a:endParaRPr lang="en-US"/>
        </a:p>
      </dgm:t>
    </dgm:pt>
    <dgm:pt modelId="{81435F72-EF20-4C54-A087-5B04D32B3FC6}">
      <dgm:prSet/>
      <dgm:spPr/>
      <dgm:t>
        <a:bodyPr/>
        <a:lstStyle/>
        <a:p>
          <a:endParaRPr lang="en-US"/>
        </a:p>
      </dgm:t>
    </dgm:pt>
    <dgm:pt modelId="{8EF47625-9D84-45B4-9CF6-79F39F9CF868}" type="parTrans" cxnId="{F15F70F8-26BB-4F80-9EB8-6DE9725EC6C9}">
      <dgm:prSet/>
      <dgm:spPr/>
      <dgm:t>
        <a:bodyPr/>
        <a:lstStyle/>
        <a:p>
          <a:endParaRPr lang="en-US"/>
        </a:p>
      </dgm:t>
    </dgm:pt>
    <dgm:pt modelId="{A97F80EB-14D8-4406-A3A1-AD082093F717}" type="sibTrans" cxnId="{F15F70F8-26BB-4F80-9EB8-6DE9725EC6C9}">
      <dgm:prSet/>
      <dgm:spPr/>
      <dgm:t>
        <a:bodyPr/>
        <a:lstStyle/>
        <a:p>
          <a:endParaRPr lang="en-US"/>
        </a:p>
      </dgm:t>
    </dgm:pt>
    <dgm:pt modelId="{18DBCF5A-132A-49C6-A36C-36B2FAE26CB8}" type="pres">
      <dgm:prSet presAssocID="{70C56197-DAB0-4EEC-81D3-C3667A98BF60}" presName="Name0" presStyleCnt="0">
        <dgm:presLayoutVars>
          <dgm:dir/>
          <dgm:animLvl val="lvl"/>
          <dgm:resizeHandles val="exact"/>
        </dgm:presLayoutVars>
      </dgm:prSet>
      <dgm:spPr/>
    </dgm:pt>
    <dgm:pt modelId="{BC00538F-853D-4670-A7EF-D5D20AA0C340}" type="pres">
      <dgm:prSet presAssocID="{CD5CF2EE-07AB-46C1-9705-22C1F2697BDB}" presName="Name8" presStyleCnt="0"/>
      <dgm:spPr/>
    </dgm:pt>
    <dgm:pt modelId="{F4C2EC20-1EA0-456B-8988-9E240E96FB03}" type="pres">
      <dgm:prSet presAssocID="{CD5CF2EE-07AB-46C1-9705-22C1F2697BDB}" presName="level" presStyleLbl="node1" presStyleIdx="0" presStyleCnt="3">
        <dgm:presLayoutVars>
          <dgm:chMax val="1"/>
          <dgm:bulletEnabled val="1"/>
        </dgm:presLayoutVars>
      </dgm:prSet>
      <dgm:spPr/>
    </dgm:pt>
    <dgm:pt modelId="{ABAEB129-4B0F-4563-9D52-07EB7CF7CBAA}" type="pres">
      <dgm:prSet presAssocID="{CD5CF2EE-07AB-46C1-9705-22C1F2697BDB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847971D6-4C9E-465C-B778-0B44E9E47104}" type="pres">
      <dgm:prSet presAssocID="{81435F72-EF20-4C54-A087-5B04D32B3FC6}" presName="Name8" presStyleCnt="0"/>
      <dgm:spPr/>
    </dgm:pt>
    <dgm:pt modelId="{7D7FA4D7-51F8-4DA0-A255-84AC118F8B46}" type="pres">
      <dgm:prSet presAssocID="{81435F72-EF20-4C54-A087-5B04D32B3FC6}" presName="level" presStyleLbl="node1" presStyleIdx="1" presStyleCnt="3">
        <dgm:presLayoutVars>
          <dgm:chMax val="1"/>
          <dgm:bulletEnabled val="1"/>
        </dgm:presLayoutVars>
      </dgm:prSet>
      <dgm:spPr/>
    </dgm:pt>
    <dgm:pt modelId="{CA7BB998-064D-40E9-9CA7-1FBFFD31ABD6}" type="pres">
      <dgm:prSet presAssocID="{81435F72-EF20-4C54-A087-5B04D32B3FC6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858D4FCE-7021-45E1-83E0-0101523DC624}" type="pres">
      <dgm:prSet presAssocID="{C846921A-9F78-4D5D-8D9D-6A203395CDE8}" presName="Name8" presStyleCnt="0"/>
      <dgm:spPr/>
    </dgm:pt>
    <dgm:pt modelId="{0145AB0B-0537-4C80-BEC7-816DB2FFB351}" type="pres">
      <dgm:prSet presAssocID="{C846921A-9F78-4D5D-8D9D-6A203395CDE8}" presName="level" presStyleLbl="node1" presStyleIdx="2" presStyleCnt="3">
        <dgm:presLayoutVars>
          <dgm:chMax val="1"/>
          <dgm:bulletEnabled val="1"/>
        </dgm:presLayoutVars>
      </dgm:prSet>
      <dgm:spPr/>
    </dgm:pt>
    <dgm:pt modelId="{3E8B3646-BE4C-4E58-BF36-038CACF9D211}" type="pres">
      <dgm:prSet presAssocID="{C846921A-9F78-4D5D-8D9D-6A203395CDE8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7C3A9DFC-265F-4E86-B3D7-264F6183D7D7}" type="presOf" srcId="{CD5CF2EE-07AB-46C1-9705-22C1F2697BDB}" destId="{ABAEB129-4B0F-4563-9D52-07EB7CF7CBAA}" srcOrd="1" destOrd="0" presId="urn:microsoft.com/office/officeart/2005/8/layout/pyramid1"/>
    <dgm:cxn modelId="{971F0EA8-0B15-469C-A4C1-171A5D0301C7}" type="presOf" srcId="{70C56197-DAB0-4EEC-81D3-C3667A98BF60}" destId="{18DBCF5A-132A-49C6-A36C-36B2FAE26CB8}" srcOrd="0" destOrd="0" presId="urn:microsoft.com/office/officeart/2005/8/layout/pyramid1"/>
    <dgm:cxn modelId="{F20CD823-2FDF-40CE-98B6-8E5E351B10BA}" type="presOf" srcId="{C846921A-9F78-4D5D-8D9D-6A203395CDE8}" destId="{0145AB0B-0537-4C80-BEC7-816DB2FFB351}" srcOrd="0" destOrd="0" presId="urn:microsoft.com/office/officeart/2005/8/layout/pyramid1"/>
    <dgm:cxn modelId="{D0C8335D-974A-46B7-B952-140721EFA1EA}" type="presOf" srcId="{C846921A-9F78-4D5D-8D9D-6A203395CDE8}" destId="{3E8B3646-BE4C-4E58-BF36-038CACF9D211}" srcOrd="1" destOrd="0" presId="urn:microsoft.com/office/officeart/2005/8/layout/pyramid1"/>
    <dgm:cxn modelId="{F3954333-AEA1-4230-B518-E8888267501E}" type="presOf" srcId="{CD5CF2EE-07AB-46C1-9705-22C1F2697BDB}" destId="{F4C2EC20-1EA0-456B-8988-9E240E96FB03}" srcOrd="0" destOrd="0" presId="urn:microsoft.com/office/officeart/2005/8/layout/pyramid1"/>
    <dgm:cxn modelId="{75C23BC2-24F4-41B8-924C-3F2DB4DF6A15}" srcId="{70C56197-DAB0-4EEC-81D3-C3667A98BF60}" destId="{C846921A-9F78-4D5D-8D9D-6A203395CDE8}" srcOrd="2" destOrd="0" parTransId="{45780AEA-90C1-48CA-BF57-F872A9CA046A}" sibTransId="{78FF9BC4-B0F3-42A8-BEB9-8DA8AEFACB36}"/>
    <dgm:cxn modelId="{9A06F806-10F0-486E-9589-554A39D963BB}" srcId="{70C56197-DAB0-4EEC-81D3-C3667A98BF60}" destId="{CD5CF2EE-07AB-46C1-9705-22C1F2697BDB}" srcOrd="0" destOrd="0" parTransId="{B034B38D-F981-4F48-A882-9295EA3BA773}" sibTransId="{7CF8A5EF-1AE0-4B85-957E-9A3E44A83871}"/>
    <dgm:cxn modelId="{1AB619B5-DED0-4852-81CF-0ADD5D70BB57}" type="presOf" srcId="{81435F72-EF20-4C54-A087-5B04D32B3FC6}" destId="{7D7FA4D7-51F8-4DA0-A255-84AC118F8B46}" srcOrd="0" destOrd="0" presId="urn:microsoft.com/office/officeart/2005/8/layout/pyramid1"/>
    <dgm:cxn modelId="{EDF445D5-8D46-4F9C-835F-6ACA96D266DB}" type="presOf" srcId="{81435F72-EF20-4C54-A087-5B04D32B3FC6}" destId="{CA7BB998-064D-40E9-9CA7-1FBFFD31ABD6}" srcOrd="1" destOrd="0" presId="urn:microsoft.com/office/officeart/2005/8/layout/pyramid1"/>
    <dgm:cxn modelId="{F15F70F8-26BB-4F80-9EB8-6DE9725EC6C9}" srcId="{70C56197-DAB0-4EEC-81D3-C3667A98BF60}" destId="{81435F72-EF20-4C54-A087-5B04D32B3FC6}" srcOrd="1" destOrd="0" parTransId="{8EF47625-9D84-45B4-9CF6-79F39F9CF868}" sibTransId="{A97F80EB-14D8-4406-A3A1-AD082093F717}"/>
    <dgm:cxn modelId="{BECEC9B9-0BAE-4BA1-BC06-018650B3E819}" type="presParOf" srcId="{18DBCF5A-132A-49C6-A36C-36B2FAE26CB8}" destId="{BC00538F-853D-4670-A7EF-D5D20AA0C340}" srcOrd="0" destOrd="0" presId="urn:microsoft.com/office/officeart/2005/8/layout/pyramid1"/>
    <dgm:cxn modelId="{F7C44E1E-C53A-48F1-BF56-386BD40F1E80}" type="presParOf" srcId="{BC00538F-853D-4670-A7EF-D5D20AA0C340}" destId="{F4C2EC20-1EA0-456B-8988-9E240E96FB03}" srcOrd="0" destOrd="0" presId="urn:microsoft.com/office/officeart/2005/8/layout/pyramid1"/>
    <dgm:cxn modelId="{973BD111-26C1-4CBC-845A-E02063C2AA79}" type="presParOf" srcId="{BC00538F-853D-4670-A7EF-D5D20AA0C340}" destId="{ABAEB129-4B0F-4563-9D52-07EB7CF7CBAA}" srcOrd="1" destOrd="0" presId="urn:microsoft.com/office/officeart/2005/8/layout/pyramid1"/>
    <dgm:cxn modelId="{7E461163-2E59-4706-8DC2-B58B09C885A3}" type="presParOf" srcId="{18DBCF5A-132A-49C6-A36C-36B2FAE26CB8}" destId="{847971D6-4C9E-465C-B778-0B44E9E47104}" srcOrd="1" destOrd="0" presId="urn:microsoft.com/office/officeart/2005/8/layout/pyramid1"/>
    <dgm:cxn modelId="{A542FDC3-B03D-4786-8E67-675C97A58CC1}" type="presParOf" srcId="{847971D6-4C9E-465C-B778-0B44E9E47104}" destId="{7D7FA4D7-51F8-4DA0-A255-84AC118F8B46}" srcOrd="0" destOrd="0" presId="urn:microsoft.com/office/officeart/2005/8/layout/pyramid1"/>
    <dgm:cxn modelId="{96232814-5297-4612-80A5-4D96E1F5EA2F}" type="presParOf" srcId="{847971D6-4C9E-465C-B778-0B44E9E47104}" destId="{CA7BB998-064D-40E9-9CA7-1FBFFD31ABD6}" srcOrd="1" destOrd="0" presId="urn:microsoft.com/office/officeart/2005/8/layout/pyramid1"/>
    <dgm:cxn modelId="{E2CECF9F-21ED-4071-9062-C8EC49DB7AEE}" type="presParOf" srcId="{18DBCF5A-132A-49C6-A36C-36B2FAE26CB8}" destId="{858D4FCE-7021-45E1-83E0-0101523DC624}" srcOrd="2" destOrd="0" presId="urn:microsoft.com/office/officeart/2005/8/layout/pyramid1"/>
    <dgm:cxn modelId="{C4E6209A-791D-4927-AD80-450DBF3BB954}" type="presParOf" srcId="{858D4FCE-7021-45E1-83E0-0101523DC624}" destId="{0145AB0B-0537-4C80-BEC7-816DB2FFB351}" srcOrd="0" destOrd="0" presId="urn:microsoft.com/office/officeart/2005/8/layout/pyramid1"/>
    <dgm:cxn modelId="{948CBE3F-E9FD-4DEC-86A3-45E57071785C}" type="presParOf" srcId="{858D4FCE-7021-45E1-83E0-0101523DC624}" destId="{3E8B3646-BE4C-4E58-BF36-038CACF9D211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44F472F-2846-45E2-B074-B3E5C16D055B}" type="doc">
      <dgm:prSet loTypeId="urn:microsoft.com/office/officeart/2005/8/layout/vProcess5" loCatId="process" qsTypeId="urn:microsoft.com/office/officeart/2005/8/quickstyle/simple1" qsCatId="simple" csTypeId="urn:microsoft.com/office/officeart/2005/8/colors/accent0_1" csCatId="mainScheme" phldr="1"/>
      <dgm:spPr/>
    </dgm:pt>
    <mc:AlternateContent xmlns:mc="http://schemas.openxmlformats.org/markup-compatibility/2006" xmlns:a14="http://schemas.microsoft.com/office/drawing/2010/main">
      <mc:Choice Requires="a14">
        <dgm:pt modelId="{40F536AA-A69B-439C-9A73-46AB11731E53}">
          <dgm:prSet phldrT="[Text]" custT="1"/>
          <dgm:spPr/>
          <dgm:t>
            <a:bodyPr/>
            <a:lstStyle/>
            <a:p>
              <a:pPr algn="l"/>
              <a:r>
                <a:rPr lang="en-US" sz="1600" dirty="0">
                  <a:latin typeface="+mn-lt"/>
                  <a:cs typeface="Times New Roman" panose="02020603050405020304" pitchFamily="18" charset="0"/>
                </a:rPr>
                <a:t>Operating conditions </a:t>
              </a:r>
              <a:r>
                <a:rPr lang="en-US" sz="1600" dirty="0">
                  <a:latin typeface="+mn-lt"/>
                  <a:cs typeface="Times New Roman" panose="02020603050405020304" pitchFamily="18" charset="0"/>
                  <a:sym typeface="Wingdings" panose="05000000000000000000" pitchFamily="2" charset="2"/>
                </a:rPr>
                <a:t> Failure </a:t>
              </a:r>
              <a:r>
                <a:rPr lang="en-US" sz="1600" dirty="0">
                  <a:latin typeface="+mn-lt"/>
                  <a:cs typeface="Times New Roman" panose="02020603050405020304" pitchFamily="18" charset="0"/>
                </a:rPr>
                <a:t>Stress</a:t>
              </a:r>
              <a:r>
                <a:rPr lang="en-US" sz="1600" b="0" dirty="0">
                  <a:latin typeface="+mn-lt"/>
                  <a:cs typeface="Times New Roman" panose="02020603050405020304" pitchFamily="18" charset="0"/>
                </a:rPr>
                <a:t>: </a:t>
              </a:r>
              <a14:m>
                <m:oMath xmlns:m="http://schemas.openxmlformats.org/officeDocument/2006/math">
                  <m:sSub>
                    <m:sSubPr>
                      <m:ctrlPr>
                        <a:rPr lang="en-US" sz="1600" b="1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US" sz="1600" b="1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𝝃</m:t>
                      </m:r>
                    </m:e>
                    <m:sub>
                      <m:r>
                        <a:rPr lang="en-US" sz="1600" b="1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𝒋</m:t>
                      </m:r>
                    </m:sub>
                  </m:sSub>
                  <m:r>
                    <a:rPr lang="en-US" sz="1600" b="1" i="1" smtClean="0">
                      <a:solidFill>
                        <a:schemeClr val="bg1">
                          <a:lumMod val="75000"/>
                        </a:schemeClr>
                      </a:solidFill>
                      <a:latin typeface="Cambria Math" panose="02040503050406030204" pitchFamily="18" charset="0"/>
                    </a:rPr>
                    <m:t>=</m:t>
                  </m:r>
                  <m:sSub>
                    <m:sSubPr>
                      <m:ctrlPr>
                        <a:rPr lang="en-US" sz="1600" b="1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US" sz="1600" b="1" i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𝚪</m:t>
                      </m:r>
                    </m:e>
                    <m:sub>
                      <m:r>
                        <a:rPr lang="en-US" sz="1600" b="1" i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𝐣</m:t>
                      </m:r>
                    </m:sub>
                  </m:sSub>
                  <m:d>
                    <m:dPr>
                      <m:ctrlPr>
                        <a:rPr lang="en-US" sz="1600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</m:ctrlPr>
                    </m:dPr>
                    <m:e>
                      <m:r>
                        <a:rPr lang="en-US" sz="1600" b="1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𝑪</m:t>
                      </m:r>
                      <m:r>
                        <a:rPr lang="en-US" sz="1600" b="1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;</m:t>
                      </m:r>
                      <m:r>
                        <a:rPr lang="en-US" sz="1600" b="1" i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𝚲</m:t>
                      </m:r>
                    </m:e>
                  </m:d>
                </m:oMath>
              </a14:m>
              <a:endParaRPr lang="en-US" sz="1600" b="1" dirty="0">
                <a:latin typeface="+mn-lt"/>
                <a:cs typeface="Times New Roman" panose="02020603050405020304" pitchFamily="18" charset="0"/>
              </a:endParaRPr>
            </a:p>
          </dgm:t>
        </dgm:pt>
      </mc:Choice>
      <mc:Fallback xmlns="">
        <dgm:pt modelId="{40F536AA-A69B-439C-9A73-46AB11731E53}">
          <dgm:prSet phldrT="[Text]" custT="1"/>
          <dgm:spPr/>
          <dgm:t>
            <a:bodyPr/>
            <a:lstStyle/>
            <a:p>
              <a:pPr algn="l"/>
              <a:r>
                <a:rPr lang="en-US" sz="1600" dirty="0">
                  <a:latin typeface="+mn-lt"/>
                  <a:cs typeface="Times New Roman" panose="02020603050405020304" pitchFamily="18" charset="0"/>
                </a:rPr>
                <a:t>Operating conditions </a:t>
              </a:r>
              <a:r>
                <a:rPr lang="en-US" sz="1600" dirty="0">
                  <a:latin typeface="+mn-lt"/>
                  <a:cs typeface="Times New Roman" panose="02020603050405020304" pitchFamily="18" charset="0"/>
                  <a:sym typeface="Wingdings" panose="05000000000000000000" pitchFamily="2" charset="2"/>
                </a:rPr>
                <a:t> Failure </a:t>
              </a:r>
              <a:r>
                <a:rPr lang="en-US" sz="1600" dirty="0">
                  <a:latin typeface="+mn-lt"/>
                  <a:cs typeface="Times New Roman" panose="02020603050405020304" pitchFamily="18" charset="0"/>
                </a:rPr>
                <a:t>Stress</a:t>
              </a:r>
              <a:r>
                <a:rPr lang="en-US" sz="1600" b="0" dirty="0">
                  <a:latin typeface="+mn-lt"/>
                  <a:cs typeface="Times New Roman" panose="02020603050405020304" pitchFamily="18" charset="0"/>
                </a:rPr>
                <a:t>: </a:t>
              </a:r>
              <a:r>
                <a:rPr lang="en-US" sz="1600" b="1" i="0">
                  <a:solidFill>
                    <a:schemeClr val="bg1">
                      <a:lumMod val="75000"/>
                    </a:schemeClr>
                  </a:solidFill>
                  <a:latin typeface="Cambria Math" panose="02040503050406030204" pitchFamily="18" charset="0"/>
                </a:rPr>
                <a:t>𝝃_𝒋=𝚪_𝐣</a:t>
              </a:r>
              <a:r>
                <a:rPr lang="en-US" sz="1600" b="0" i="0">
                  <a:solidFill>
                    <a:schemeClr val="bg1">
                      <a:lumMod val="75000"/>
                    </a:schemeClr>
                  </a:solidFill>
                  <a:latin typeface="Cambria Math" panose="02040503050406030204" pitchFamily="18" charset="0"/>
                </a:rPr>
                <a:t> (</a:t>
              </a:r>
              <a:r>
                <a:rPr lang="en-US" sz="1600" b="1" i="0">
                  <a:solidFill>
                    <a:schemeClr val="bg1">
                      <a:lumMod val="75000"/>
                    </a:schemeClr>
                  </a:solidFill>
                  <a:latin typeface="Cambria Math" panose="02040503050406030204" pitchFamily="18" charset="0"/>
                </a:rPr>
                <a:t>𝑪;𝚲</a:t>
              </a:r>
              <a:r>
                <a:rPr lang="en-US" sz="1600" b="0" i="0">
                  <a:solidFill>
                    <a:schemeClr val="bg1">
                      <a:lumMod val="75000"/>
                    </a:schemeClr>
                  </a:solidFill>
                  <a:latin typeface="Cambria Math" panose="02040503050406030204" pitchFamily="18" charset="0"/>
                </a:rPr>
                <a:t>)</a:t>
              </a:r>
              <a:endParaRPr lang="en-US" sz="1600" b="1" dirty="0">
                <a:latin typeface="+mn-lt"/>
                <a:cs typeface="Times New Roman" panose="02020603050405020304" pitchFamily="18" charset="0"/>
              </a:endParaRPr>
            </a:p>
          </dgm:t>
        </dgm:pt>
      </mc:Fallback>
    </mc:AlternateContent>
    <dgm:pt modelId="{BC6175B3-74BA-434A-B9B2-F7A8EA35DE9D}" type="parTrans" cxnId="{14594B8F-BFA9-49E6-A44D-8D5E89FC482F}">
      <dgm:prSet/>
      <dgm:spPr/>
      <dgm:t>
        <a:bodyPr/>
        <a:lstStyle/>
        <a:p>
          <a:pPr algn="l"/>
          <a:endParaRPr lang="en-US" sz="1600">
            <a:latin typeface="+mn-lt"/>
            <a:cs typeface="Times New Roman" panose="02020603050405020304" pitchFamily="18" charset="0"/>
          </a:endParaRPr>
        </a:p>
      </dgm:t>
    </dgm:pt>
    <dgm:pt modelId="{2A740E85-3713-49A9-A7E3-C3240BEA0EA6}" type="sibTrans" cxnId="{14594B8F-BFA9-49E6-A44D-8D5E89FC482F}">
      <dgm:prSet custT="1"/>
      <dgm:spPr/>
      <dgm:t>
        <a:bodyPr/>
        <a:lstStyle/>
        <a:p>
          <a:pPr algn="l"/>
          <a:endParaRPr lang="en-US" sz="1200">
            <a:latin typeface="+mn-lt"/>
            <a:cs typeface="Times New Roman" panose="02020603050405020304" pitchFamily="18" charset="0"/>
          </a:endParaRPr>
        </a:p>
      </dgm:t>
    </dgm:pt>
    <mc:AlternateContent xmlns:mc="http://schemas.openxmlformats.org/markup-compatibility/2006" xmlns:a14="http://schemas.microsoft.com/office/drawing/2010/main">
      <mc:Choice Requires="a14">
        <dgm:pt modelId="{0175A918-1E97-4DEC-8766-1859C4425EDB}">
          <dgm:prSet custT="1"/>
          <dgm:spPr/>
          <dgm:t>
            <a:bodyPr/>
            <a:lstStyle/>
            <a:p>
              <a:pPr algn="l"/>
              <a:r>
                <a:rPr lang="en-US" sz="1600" dirty="0">
                  <a:latin typeface="+mn-lt"/>
                  <a:cs typeface="Times New Roman" panose="02020603050405020304" pitchFamily="18" charset="0"/>
                </a:rPr>
                <a:t>Failure Stress </a:t>
              </a:r>
              <a:r>
                <a:rPr lang="en-US" sz="1600" dirty="0">
                  <a:latin typeface="+mn-lt"/>
                  <a:cs typeface="Times New Roman" panose="02020603050405020304" pitchFamily="18" charset="0"/>
                  <a:sym typeface="Wingdings" panose="05000000000000000000" pitchFamily="2" charset="2"/>
                </a:rPr>
                <a:t> </a:t>
              </a:r>
              <a:r>
                <a:rPr lang="en-US" sz="1600" dirty="0">
                  <a:latin typeface="+mn-lt"/>
                  <a:cs typeface="Times New Roman" panose="02020603050405020304" pitchFamily="18" charset="0"/>
                </a:rPr>
                <a:t>Acceleration: </a:t>
              </a:r>
              <a14:m>
                <m:oMath xmlns:m="http://schemas.openxmlformats.org/officeDocument/2006/math">
                  <m:r>
                    <a:rPr lang="en-US" sz="1600" b="0" i="1" smtClean="0">
                      <a:solidFill>
                        <a:schemeClr val="bg1">
                          <a:lumMod val="75000"/>
                        </a:schemeClr>
                      </a:solidFill>
                      <a:latin typeface="Cambria Math" panose="02040503050406030204" pitchFamily="18" charset="0"/>
                    </a:rPr>
                    <m:t>𝐴</m:t>
                  </m:r>
                  <m:sSub>
                    <m:sSubPr>
                      <m:ctrlPr>
                        <a:rPr lang="en-US" sz="1600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US" sz="1600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</m:e>
                    <m:sub>
                      <m:r>
                        <a:rPr lang="en-US" sz="1600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𝑗</m:t>
                      </m:r>
                    </m:sub>
                  </m:sSub>
                  <m:r>
                    <a:rPr lang="en-US" sz="1600" b="0" i="1" smtClean="0">
                      <a:solidFill>
                        <a:schemeClr val="bg1">
                          <a:lumMod val="75000"/>
                        </a:schemeClr>
                      </a:solidFill>
                      <a:latin typeface="Cambria Math" panose="02040503050406030204" pitchFamily="18" charset="0"/>
                    </a:rPr>
                    <m:t>(</m:t>
                  </m:r>
                  <m:sSub>
                    <m:sSubPr>
                      <m:ctrlPr>
                        <a:rPr lang="en-US" sz="1600" b="1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US" sz="1600" b="1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𝝃</m:t>
                      </m:r>
                    </m:e>
                    <m:sub>
                      <m:r>
                        <a:rPr lang="en-US" sz="1600" b="1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𝒋</m:t>
                      </m:r>
                    </m:sub>
                  </m:sSub>
                  <m:r>
                    <a:rPr lang="en-US" sz="1600" b="0" i="1" smtClean="0">
                      <a:solidFill>
                        <a:schemeClr val="bg1">
                          <a:lumMod val="75000"/>
                        </a:schemeClr>
                      </a:solidFill>
                      <a:latin typeface="Cambria Math" panose="02040503050406030204" pitchFamily="18" charset="0"/>
                    </a:rPr>
                    <m:t>,</m:t>
                  </m:r>
                  <m:sSub>
                    <m:sSubPr>
                      <m:ctrlPr>
                        <a:rPr lang="en-US" sz="1600" b="1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US" sz="1600" b="1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𝝃</m:t>
                      </m:r>
                    </m:e>
                    <m:sub>
                      <m:r>
                        <a:rPr lang="en-US" sz="1600" b="1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𝒋</m:t>
                      </m:r>
                      <m:r>
                        <a:rPr lang="en-US" sz="1600" b="1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1600" b="1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𝒓𝒆𝒇</m:t>
                      </m:r>
                    </m:sub>
                  </m:sSub>
                  <m:r>
                    <a:rPr lang="en-US" sz="1600" b="0" i="1" smtClean="0">
                      <a:solidFill>
                        <a:schemeClr val="bg1">
                          <a:lumMod val="75000"/>
                        </a:schemeClr>
                      </a:solidFill>
                      <a:latin typeface="Cambria Math" panose="02040503050406030204" pitchFamily="18" charset="0"/>
                    </a:rPr>
                    <m:t>;</m:t>
                  </m:r>
                  <m:r>
                    <a:rPr lang="en-US" sz="1600" b="1" i="0" smtClean="0">
                      <a:solidFill>
                        <a:schemeClr val="bg1">
                          <a:lumMod val="75000"/>
                        </a:schemeClr>
                      </a:solidFill>
                      <a:latin typeface="Cambria Math" panose="02040503050406030204" pitchFamily="18" charset="0"/>
                    </a:rPr>
                    <m:t>𝚯</m:t>
                  </m:r>
                  <m:r>
                    <a:rPr lang="en-US" sz="1600" b="0" i="1" smtClean="0">
                      <a:solidFill>
                        <a:schemeClr val="bg1">
                          <a:lumMod val="75000"/>
                        </a:schemeClr>
                      </a:solidFill>
                      <a:latin typeface="Cambria Math" panose="02040503050406030204" pitchFamily="18" charset="0"/>
                    </a:rPr>
                    <m:t>)</m:t>
                  </m:r>
                </m:oMath>
              </a14:m>
              <a:endParaRPr lang="en-US" sz="1600" dirty="0">
                <a:latin typeface="+mn-lt"/>
                <a:cs typeface="Times New Roman" panose="02020603050405020304" pitchFamily="18" charset="0"/>
              </a:endParaRPr>
            </a:p>
          </dgm:t>
        </dgm:pt>
      </mc:Choice>
      <mc:Fallback xmlns="">
        <dgm:pt modelId="{0175A918-1E97-4DEC-8766-1859C4425EDB}">
          <dgm:prSet custT="1"/>
          <dgm:spPr/>
          <dgm:t>
            <a:bodyPr/>
            <a:lstStyle/>
            <a:p>
              <a:pPr algn="l"/>
              <a:r>
                <a:rPr lang="en-US" sz="1600" dirty="0">
                  <a:latin typeface="+mn-lt"/>
                  <a:cs typeface="Times New Roman" panose="02020603050405020304" pitchFamily="18" charset="0"/>
                </a:rPr>
                <a:t>Failure Stress </a:t>
              </a:r>
              <a:r>
                <a:rPr lang="en-US" sz="1600" dirty="0">
                  <a:latin typeface="+mn-lt"/>
                  <a:cs typeface="Times New Roman" panose="02020603050405020304" pitchFamily="18" charset="0"/>
                  <a:sym typeface="Wingdings" panose="05000000000000000000" pitchFamily="2" charset="2"/>
                </a:rPr>
                <a:t> </a:t>
              </a:r>
              <a:r>
                <a:rPr lang="en-US" sz="1600" dirty="0">
                  <a:latin typeface="+mn-lt"/>
                  <a:cs typeface="Times New Roman" panose="02020603050405020304" pitchFamily="18" charset="0"/>
                </a:rPr>
                <a:t>Acceleration: </a:t>
              </a:r>
              <a:r>
                <a:rPr lang="en-US" sz="1600" b="0" i="0">
                  <a:solidFill>
                    <a:schemeClr val="bg1">
                      <a:lumMod val="75000"/>
                    </a:schemeClr>
                  </a:solidFill>
                  <a:latin typeface="Cambria Math" panose="02040503050406030204" pitchFamily="18" charset="0"/>
                </a:rPr>
                <a:t>𝐴𝐹_𝑗 (</a:t>
              </a:r>
              <a:r>
                <a:rPr lang="en-US" sz="1600" b="1" i="0">
                  <a:solidFill>
                    <a:schemeClr val="bg1">
                      <a:lumMod val="75000"/>
                    </a:schemeClr>
                  </a:solidFill>
                  <a:latin typeface="Cambria Math" panose="02040503050406030204" pitchFamily="18" charset="0"/>
                </a:rPr>
                <a:t>𝝃_𝒋</a:t>
              </a:r>
              <a:r>
                <a:rPr lang="en-US" sz="1600" b="0" i="0">
                  <a:solidFill>
                    <a:schemeClr val="bg1">
                      <a:lumMod val="75000"/>
                    </a:schemeClr>
                  </a:solidFill>
                  <a:latin typeface="Cambria Math" panose="02040503050406030204" pitchFamily="18" charset="0"/>
                </a:rPr>
                <a:t>,</a:t>
              </a:r>
              <a:r>
                <a:rPr lang="en-US" sz="1600" b="1" i="0">
                  <a:solidFill>
                    <a:schemeClr val="bg1">
                      <a:lumMod val="75000"/>
                    </a:schemeClr>
                  </a:solidFill>
                  <a:latin typeface="Cambria Math" panose="02040503050406030204" pitchFamily="18" charset="0"/>
                </a:rPr>
                <a:t>𝝃_(𝒋,𝒓𝒆𝒇)</a:t>
              </a:r>
              <a:r>
                <a:rPr lang="en-US" sz="1600" b="0" i="0">
                  <a:solidFill>
                    <a:schemeClr val="bg1">
                      <a:lumMod val="75000"/>
                    </a:schemeClr>
                  </a:solidFill>
                  <a:latin typeface="Cambria Math" panose="02040503050406030204" pitchFamily="18" charset="0"/>
                </a:rPr>
                <a:t>;</a:t>
              </a:r>
              <a:r>
                <a:rPr lang="en-US" sz="1600" b="1" i="0">
                  <a:solidFill>
                    <a:schemeClr val="bg1">
                      <a:lumMod val="75000"/>
                    </a:schemeClr>
                  </a:solidFill>
                  <a:latin typeface="Cambria Math" panose="02040503050406030204" pitchFamily="18" charset="0"/>
                </a:rPr>
                <a:t>𝚯</a:t>
              </a:r>
              <a:r>
                <a:rPr lang="en-US" sz="1600" b="0" i="0">
                  <a:solidFill>
                    <a:schemeClr val="bg1">
                      <a:lumMod val="75000"/>
                    </a:schemeClr>
                  </a:solidFill>
                  <a:latin typeface="Cambria Math" panose="02040503050406030204" pitchFamily="18" charset="0"/>
                </a:rPr>
                <a:t>)</a:t>
              </a:r>
              <a:endParaRPr lang="en-US" sz="1600" dirty="0">
                <a:latin typeface="+mn-lt"/>
                <a:cs typeface="Times New Roman" panose="02020603050405020304" pitchFamily="18" charset="0"/>
              </a:endParaRPr>
            </a:p>
          </dgm:t>
        </dgm:pt>
      </mc:Fallback>
    </mc:AlternateContent>
    <dgm:pt modelId="{3E160728-6986-4D3A-AE84-4FE63A199A9F}" type="parTrans" cxnId="{56389A97-F564-48F6-AD2C-10021CF37F8F}">
      <dgm:prSet/>
      <dgm:spPr/>
      <dgm:t>
        <a:bodyPr/>
        <a:lstStyle/>
        <a:p>
          <a:pPr algn="l"/>
          <a:endParaRPr lang="en-US" sz="1600">
            <a:latin typeface="+mn-lt"/>
            <a:cs typeface="Times New Roman" panose="02020603050405020304" pitchFamily="18" charset="0"/>
          </a:endParaRPr>
        </a:p>
      </dgm:t>
    </dgm:pt>
    <dgm:pt modelId="{2596A213-EFFE-4B40-A061-D8EB600BD095}" type="sibTrans" cxnId="{56389A97-F564-48F6-AD2C-10021CF37F8F}">
      <dgm:prSet custT="1"/>
      <dgm:spPr/>
      <dgm:t>
        <a:bodyPr/>
        <a:lstStyle/>
        <a:p>
          <a:pPr algn="l"/>
          <a:endParaRPr lang="en-US" sz="1600">
            <a:latin typeface="+mn-lt"/>
            <a:cs typeface="Times New Roman" panose="02020603050405020304" pitchFamily="18" charset="0"/>
          </a:endParaRPr>
        </a:p>
      </dgm:t>
    </dgm:pt>
    <mc:AlternateContent xmlns:mc="http://schemas.openxmlformats.org/markup-compatibility/2006" xmlns:a14="http://schemas.microsoft.com/office/drawing/2010/main">
      <mc:Choice Requires="a14">
        <dgm:pt modelId="{DD742A20-F7E0-400E-9A01-27D27311278F}">
          <dgm:prSet custT="1"/>
          <dgm:spPr/>
          <dgm:t>
            <a:bodyPr/>
            <a:lstStyle/>
            <a:p>
              <a:pPr algn="l"/>
              <a:r>
                <a:rPr lang="en-US" sz="1600" dirty="0">
                  <a:latin typeface="+mn-lt"/>
                  <a:cs typeface="Times New Roman" panose="02020603050405020304" pitchFamily="18" charset="0"/>
                </a:rPr>
                <a:t>Acceleration </a:t>
              </a:r>
              <a:r>
                <a:rPr lang="en-US" sz="1600" dirty="0">
                  <a:latin typeface="+mn-lt"/>
                  <a:cs typeface="Times New Roman" panose="02020603050405020304" pitchFamily="18" charset="0"/>
                  <a:sym typeface="Wingdings" panose="05000000000000000000" pitchFamily="2" charset="2"/>
                </a:rPr>
                <a:t> Failures: </a:t>
              </a:r>
              <a14:m>
                <m:oMath xmlns:m="http://schemas.openxmlformats.org/officeDocument/2006/math">
                  <m:sSub>
                    <m:sSubPr>
                      <m:ctrlPr>
                        <a:rPr lang="en-US" sz="1600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TTF</m:t>
                      </m:r>
                    </m:e>
                    <m:sub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lang="en-US" sz="1600" b="0" i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</m:sSub>
                  <m:r>
                    <a:rPr lang="en-US" sz="1600" b="0" i="1" smtClean="0">
                      <a:solidFill>
                        <a:schemeClr val="bg1">
                          <a:lumMod val="75000"/>
                        </a:schemeClr>
                      </a:solidFill>
                      <a:latin typeface="Cambria Math" panose="02040503050406030204" pitchFamily="18" charset="0"/>
                    </a:rPr>
                    <m:t>∝</m:t>
                  </m:r>
                  <m:r>
                    <a:rPr lang="en-US" sz="1600" b="0" i="1" smtClean="0">
                      <a:solidFill>
                        <a:schemeClr val="bg1">
                          <a:lumMod val="75000"/>
                        </a:schemeClr>
                      </a:solidFill>
                      <a:latin typeface="Cambria Math" panose="02040503050406030204" pitchFamily="18" charset="0"/>
                    </a:rPr>
                    <m:t>𝑊𝑒𝑖𝑏𝑢𝑙𝑙</m:t>
                  </m:r>
                  <m:d>
                    <m:dPr>
                      <m:ctrlPr>
                        <a:rPr lang="en-US" sz="1600" i="1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</m:ctrlPr>
                    </m:dPr>
                    <m:e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en-US" sz="1600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US" sz="1600" i="1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e>
                  </m:d>
                </m:oMath>
              </a14:m>
              <a:r>
                <a:rPr lang="en-US" sz="1600" dirty="0">
                  <a:latin typeface="+mn-lt"/>
                  <a:cs typeface="Times New Roman" panose="02020603050405020304" pitchFamily="18" charset="0"/>
                  <a:sym typeface="Wingdings" panose="05000000000000000000" pitchFamily="2" charset="2"/>
                </a:rPr>
                <a:t> </a:t>
              </a:r>
              <a:endParaRPr lang="en-US" sz="1600" dirty="0">
                <a:latin typeface="+mn-lt"/>
                <a:cs typeface="Times New Roman" panose="02020603050405020304" pitchFamily="18" charset="0"/>
              </a:endParaRPr>
            </a:p>
          </dgm:t>
        </dgm:pt>
      </mc:Choice>
      <mc:Fallback xmlns="">
        <dgm:pt modelId="{DD742A20-F7E0-400E-9A01-27D27311278F}">
          <dgm:prSet custT="1"/>
          <dgm:spPr/>
          <dgm:t>
            <a:bodyPr/>
            <a:lstStyle/>
            <a:p>
              <a:pPr algn="l"/>
              <a:r>
                <a:rPr lang="en-US" sz="1600" dirty="0">
                  <a:latin typeface="+mn-lt"/>
                  <a:cs typeface="Times New Roman" panose="02020603050405020304" pitchFamily="18" charset="0"/>
                </a:rPr>
                <a:t>Acceleration </a:t>
              </a:r>
              <a:r>
                <a:rPr lang="en-US" sz="1600" dirty="0">
                  <a:latin typeface="+mn-lt"/>
                  <a:cs typeface="Times New Roman" panose="02020603050405020304" pitchFamily="18" charset="0"/>
                  <a:sym typeface="Wingdings" panose="05000000000000000000" pitchFamily="2" charset="2"/>
                </a:rPr>
                <a:t> Failures: </a:t>
              </a:r>
              <a:r>
                <a:rPr lang="en-US" sz="1600" b="0" i="0">
                  <a:solidFill>
                    <a:schemeClr val="bg1">
                      <a:lumMod val="75000"/>
                    </a:schemeClr>
                  </a:solidFill>
                  <a:latin typeface="Cambria Math" panose="02040503050406030204" pitchFamily="18" charset="0"/>
                </a:rPr>
                <a:t>TTF_(i,j)∝𝑊𝑒𝑖𝑏𝑢𝑙𝑙</a:t>
              </a:r>
              <a:r>
                <a:rPr lang="en-US" sz="1600" i="0">
                  <a:solidFill>
                    <a:schemeClr val="bg1">
                      <a:lumMod val="75000"/>
                    </a:schemeClr>
                  </a:solidFill>
                  <a:latin typeface="Cambria Math" panose="02040503050406030204" pitchFamily="18" charset="0"/>
                </a:rPr>
                <a:t>(</a:t>
              </a:r>
              <a:r>
                <a:rPr lang="en-US" sz="1600" b="0" i="0">
                  <a:solidFill>
                    <a:schemeClr val="bg1">
                      <a:lumMod val="75000"/>
                    </a:schemeClr>
                  </a:solidFill>
                  <a:latin typeface="Cambria Math" panose="02040503050406030204" pitchFamily="18" charset="0"/>
                </a:rPr>
                <a:t>𝜂_𝑗⋅𝐴𝐹_𝑗</a:t>
              </a:r>
              <a:r>
                <a:rPr lang="en-US" sz="1600" i="0">
                  <a:solidFill>
                    <a:schemeClr val="bg1">
                      <a:lumMod val="75000"/>
                    </a:schemeClr>
                  </a:solidFill>
                  <a:latin typeface="Cambria Math" panose="02040503050406030204" pitchFamily="18" charset="0"/>
                </a:rPr>
                <a:t>,𝛽</a:t>
              </a:r>
              <a:r>
                <a:rPr lang="en-US" sz="1600" b="0" i="0">
                  <a:solidFill>
                    <a:schemeClr val="bg1">
                      <a:lumMod val="75000"/>
                    </a:schemeClr>
                  </a:solidFill>
                  <a:latin typeface="Cambria Math" panose="02040503050406030204" pitchFamily="18" charset="0"/>
                </a:rPr>
                <a:t>_𝑗 )</a:t>
              </a:r>
              <a:r>
                <a:rPr lang="en-US" sz="1600" dirty="0">
                  <a:latin typeface="+mn-lt"/>
                  <a:cs typeface="Times New Roman" panose="02020603050405020304" pitchFamily="18" charset="0"/>
                  <a:sym typeface="Wingdings" panose="05000000000000000000" pitchFamily="2" charset="2"/>
                </a:rPr>
                <a:t> </a:t>
              </a:r>
              <a:endParaRPr lang="en-US" sz="1600" dirty="0">
                <a:latin typeface="+mn-lt"/>
                <a:cs typeface="Times New Roman" panose="02020603050405020304" pitchFamily="18" charset="0"/>
              </a:endParaRPr>
            </a:p>
          </dgm:t>
        </dgm:pt>
      </mc:Fallback>
    </mc:AlternateContent>
    <dgm:pt modelId="{972A2353-1681-474C-9DF4-15FD52EC4A78}" type="parTrans" cxnId="{A60E9DD6-37F0-4FE1-8223-8588CEE31F74}">
      <dgm:prSet/>
      <dgm:spPr/>
      <dgm:t>
        <a:bodyPr/>
        <a:lstStyle/>
        <a:p>
          <a:pPr algn="l"/>
          <a:endParaRPr lang="en-US" sz="4000"/>
        </a:p>
      </dgm:t>
    </dgm:pt>
    <dgm:pt modelId="{1278F3A0-2AC5-442F-8928-CA51078DC58D}" type="sibTrans" cxnId="{A60E9DD6-37F0-4FE1-8223-8588CEE31F74}">
      <dgm:prSet/>
      <dgm:spPr/>
      <dgm:t>
        <a:bodyPr/>
        <a:lstStyle/>
        <a:p>
          <a:pPr algn="l"/>
          <a:endParaRPr lang="en-US" sz="4000"/>
        </a:p>
      </dgm:t>
    </dgm:pt>
    <mc:AlternateContent xmlns:mc="http://schemas.openxmlformats.org/markup-compatibility/2006" xmlns:a14="http://schemas.microsoft.com/office/drawing/2010/main">
      <mc:Choice Requires="a14">
        <dgm:pt modelId="{0AAF844C-FAE3-409F-96F7-EB0F710A6118}">
          <dgm:prSet phldrT="[Text]" custT="1"/>
          <dgm:spPr/>
          <dgm:t>
            <a:bodyPr/>
            <a:lstStyle/>
            <a:p>
              <a:pPr algn="l"/>
              <a:r>
                <a:rPr lang="en-US" sz="1600" dirty="0">
                  <a:latin typeface="+mn-lt"/>
                  <a:cs typeface="Times New Roman" panose="02020603050405020304" pitchFamily="18" charset="0"/>
                </a:rPr>
                <a:t>Operating conditions: </a:t>
              </a:r>
              <a14:m>
                <m:oMath xmlns:m="http://schemas.openxmlformats.org/officeDocument/2006/math">
                  <m:r>
                    <a:rPr lang="en-US" sz="1600" b="1" i="0" smtClean="0">
                      <a:latin typeface="Cambria Math" panose="02040503050406030204" pitchFamily="18" charset="0"/>
                    </a:rPr>
                    <m:t>𝐂</m:t>
                  </m:r>
                </m:oMath>
              </a14:m>
              <a:endParaRPr lang="en-US" sz="1600" b="1" dirty="0">
                <a:latin typeface="+mn-lt"/>
                <a:cs typeface="Times New Roman" panose="02020603050405020304" pitchFamily="18" charset="0"/>
              </a:endParaRPr>
            </a:p>
          </dgm:t>
        </dgm:pt>
      </mc:Choice>
      <mc:Fallback xmlns="">
        <dgm:pt modelId="{0AAF844C-FAE3-409F-96F7-EB0F710A6118}">
          <dgm:prSet phldrT="[Text]" custT="1"/>
          <dgm:spPr/>
          <dgm:t>
            <a:bodyPr/>
            <a:lstStyle/>
            <a:p>
              <a:pPr algn="l"/>
              <a:r>
                <a:rPr lang="en-US" sz="1600" dirty="0" smtClean="0">
                  <a:latin typeface="+mn-lt"/>
                  <a:cs typeface="Times New Roman" panose="02020603050405020304" pitchFamily="18" charset="0"/>
                </a:rPr>
                <a:t>Operating conditions: </a:t>
              </a:r>
              <a:r>
                <a:rPr lang="en-US" sz="1600" b="1" i="0" smtClean="0">
                  <a:latin typeface="Cambria Math" panose="02040503050406030204" pitchFamily="18" charset="0"/>
                </a:rPr>
                <a:t>𝐂</a:t>
              </a:r>
              <a:endParaRPr lang="en-US" sz="1600" b="1" dirty="0">
                <a:latin typeface="+mn-lt"/>
                <a:cs typeface="Times New Roman" panose="02020603050405020304" pitchFamily="18" charset="0"/>
              </a:endParaRPr>
            </a:p>
          </dgm:t>
        </dgm:pt>
      </mc:Fallback>
    </mc:AlternateContent>
    <dgm:pt modelId="{C29EB682-91A0-4E9F-B9ED-B53EEA7AF74F}" type="sibTrans" cxnId="{F75C2AD0-2FED-4995-A141-5F6ABAAA1CEB}">
      <dgm:prSet custT="1"/>
      <dgm:spPr/>
      <dgm:t>
        <a:bodyPr/>
        <a:lstStyle/>
        <a:p>
          <a:pPr algn="l"/>
          <a:endParaRPr lang="en-US" sz="1200">
            <a:latin typeface="+mn-lt"/>
            <a:cs typeface="Times New Roman" panose="02020603050405020304" pitchFamily="18" charset="0"/>
          </a:endParaRPr>
        </a:p>
      </dgm:t>
    </dgm:pt>
    <dgm:pt modelId="{3F1F3275-92E8-452B-AF83-979D189D2563}" type="parTrans" cxnId="{F75C2AD0-2FED-4995-A141-5F6ABAAA1CEB}">
      <dgm:prSet/>
      <dgm:spPr/>
      <dgm:t>
        <a:bodyPr/>
        <a:lstStyle/>
        <a:p>
          <a:pPr algn="l"/>
          <a:endParaRPr lang="en-US" sz="1600">
            <a:latin typeface="+mn-lt"/>
            <a:cs typeface="Times New Roman" panose="02020603050405020304" pitchFamily="18" charset="0"/>
          </a:endParaRPr>
        </a:p>
      </dgm:t>
    </dgm:pt>
    <dgm:pt modelId="{FB9E8FB5-14B4-4CB9-824F-D7D4F73CE840}" type="pres">
      <dgm:prSet presAssocID="{C44F472F-2846-45E2-B074-B3E5C16D055B}" presName="outerComposite" presStyleCnt="0">
        <dgm:presLayoutVars>
          <dgm:chMax val="5"/>
          <dgm:dir/>
          <dgm:resizeHandles val="exact"/>
        </dgm:presLayoutVars>
      </dgm:prSet>
      <dgm:spPr/>
    </dgm:pt>
    <dgm:pt modelId="{548F870C-6729-48A0-83CD-0F9C3840A879}" type="pres">
      <dgm:prSet presAssocID="{C44F472F-2846-45E2-B074-B3E5C16D055B}" presName="dummyMaxCanvas" presStyleCnt="0">
        <dgm:presLayoutVars/>
      </dgm:prSet>
      <dgm:spPr/>
    </dgm:pt>
    <dgm:pt modelId="{AA32E09F-97C7-4849-910C-5C53175B69D1}" type="pres">
      <dgm:prSet presAssocID="{C44F472F-2846-45E2-B074-B3E5C16D055B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AFC4EF-5E28-417A-BDB6-7444C0243EF9}" type="pres">
      <dgm:prSet presAssocID="{C44F472F-2846-45E2-B074-B3E5C16D055B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10EDF1-D39B-4B7E-B598-27B4D39FD634}" type="pres">
      <dgm:prSet presAssocID="{C44F472F-2846-45E2-B074-B3E5C16D055B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C915C2-D0D8-4C24-BDE7-94ADB2BA2A74}" type="pres">
      <dgm:prSet presAssocID="{C44F472F-2846-45E2-B074-B3E5C16D055B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0D6BE2-68B3-44A5-83CE-1A51D7B89D75}" type="pres">
      <dgm:prSet presAssocID="{C44F472F-2846-45E2-B074-B3E5C16D055B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2EAA13-DC84-4434-A257-10D728F5F02E}" type="pres">
      <dgm:prSet presAssocID="{C44F472F-2846-45E2-B074-B3E5C16D055B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135DF7-92C9-445A-A965-A52FF1D4435A}" type="pres">
      <dgm:prSet presAssocID="{C44F472F-2846-45E2-B074-B3E5C16D055B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E8FF0B-720F-4B2E-9657-95B0CFB96C93}" type="pres">
      <dgm:prSet presAssocID="{C44F472F-2846-45E2-B074-B3E5C16D055B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35CBAC-D189-4185-B427-434E6C3F891D}" type="pres">
      <dgm:prSet presAssocID="{C44F472F-2846-45E2-B074-B3E5C16D055B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5D79A1-2766-49EA-8E89-A8307E559278}" type="pres">
      <dgm:prSet presAssocID="{C44F472F-2846-45E2-B074-B3E5C16D055B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C2DCF3-DAB0-4054-8521-0AC61D5FAF64}" type="pres">
      <dgm:prSet presAssocID="{C44F472F-2846-45E2-B074-B3E5C16D055B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3AA6966-15F8-4258-B23C-DC7850966E03}" type="presOf" srcId="{40F536AA-A69B-439C-9A73-46AB11731E53}" destId="{3FAFC4EF-5E28-417A-BDB6-7444C0243EF9}" srcOrd="0" destOrd="0" presId="urn:microsoft.com/office/officeart/2005/8/layout/vProcess5"/>
    <dgm:cxn modelId="{A60E9DD6-37F0-4FE1-8223-8588CEE31F74}" srcId="{C44F472F-2846-45E2-B074-B3E5C16D055B}" destId="{DD742A20-F7E0-400E-9A01-27D27311278F}" srcOrd="3" destOrd="0" parTransId="{972A2353-1681-474C-9DF4-15FD52EC4A78}" sibTransId="{1278F3A0-2AC5-442F-8928-CA51078DC58D}"/>
    <dgm:cxn modelId="{4A0BBF4D-2527-4420-A8F6-7E27BBF66B43}" type="presOf" srcId="{DD742A20-F7E0-400E-9A01-27D27311278F}" destId="{DEC2DCF3-DAB0-4054-8521-0AC61D5FAF64}" srcOrd="1" destOrd="0" presId="urn:microsoft.com/office/officeart/2005/8/layout/vProcess5"/>
    <dgm:cxn modelId="{78EED40C-7225-4149-9CBE-22C55FF9302C}" type="presOf" srcId="{0175A918-1E97-4DEC-8766-1859C4425EDB}" destId="{A95D79A1-2766-49EA-8E89-A8307E559278}" srcOrd="1" destOrd="0" presId="urn:microsoft.com/office/officeart/2005/8/layout/vProcess5"/>
    <dgm:cxn modelId="{D10ABDDA-5527-4570-8EC3-8ADE32BCE3F6}" type="presOf" srcId="{DD742A20-F7E0-400E-9A01-27D27311278F}" destId="{A4C915C2-D0D8-4C24-BDE7-94ADB2BA2A74}" srcOrd="0" destOrd="0" presId="urn:microsoft.com/office/officeart/2005/8/layout/vProcess5"/>
    <dgm:cxn modelId="{BC7E6E1F-C8EF-4BA6-AFCF-E84E2C57971C}" type="presOf" srcId="{0175A918-1E97-4DEC-8766-1859C4425EDB}" destId="{7210EDF1-D39B-4B7E-B598-27B4D39FD634}" srcOrd="0" destOrd="0" presId="urn:microsoft.com/office/officeart/2005/8/layout/vProcess5"/>
    <dgm:cxn modelId="{14594B8F-BFA9-49E6-A44D-8D5E89FC482F}" srcId="{C44F472F-2846-45E2-B074-B3E5C16D055B}" destId="{40F536AA-A69B-439C-9A73-46AB11731E53}" srcOrd="1" destOrd="0" parTransId="{BC6175B3-74BA-434A-B9B2-F7A8EA35DE9D}" sibTransId="{2A740E85-3713-49A9-A7E3-C3240BEA0EA6}"/>
    <dgm:cxn modelId="{F75C2AD0-2FED-4995-A141-5F6ABAAA1CEB}" srcId="{C44F472F-2846-45E2-B074-B3E5C16D055B}" destId="{0AAF844C-FAE3-409F-96F7-EB0F710A6118}" srcOrd="0" destOrd="0" parTransId="{3F1F3275-92E8-452B-AF83-979D189D2563}" sibTransId="{C29EB682-91A0-4E9F-B9ED-B53EEA7AF74F}"/>
    <dgm:cxn modelId="{4F92D4ED-993C-4521-AC26-BEA6AE99A8E2}" type="presOf" srcId="{C29EB682-91A0-4E9F-B9ED-B53EEA7AF74F}" destId="{6D0D6BE2-68B3-44A5-83CE-1A51D7B89D75}" srcOrd="0" destOrd="0" presId="urn:microsoft.com/office/officeart/2005/8/layout/vProcess5"/>
    <dgm:cxn modelId="{56389A97-F564-48F6-AD2C-10021CF37F8F}" srcId="{C44F472F-2846-45E2-B074-B3E5C16D055B}" destId="{0175A918-1E97-4DEC-8766-1859C4425EDB}" srcOrd="2" destOrd="0" parTransId="{3E160728-6986-4D3A-AE84-4FE63A199A9F}" sibTransId="{2596A213-EFFE-4B40-A061-D8EB600BD095}"/>
    <dgm:cxn modelId="{0F0FE74D-E5EA-4E05-88ED-98E5889C8BEA}" type="presOf" srcId="{2A740E85-3713-49A9-A7E3-C3240BEA0EA6}" destId="{1A2EAA13-DC84-4434-A257-10D728F5F02E}" srcOrd="0" destOrd="0" presId="urn:microsoft.com/office/officeart/2005/8/layout/vProcess5"/>
    <dgm:cxn modelId="{27D84E14-CD92-41A2-BE6B-58B69673959D}" type="presOf" srcId="{C44F472F-2846-45E2-B074-B3E5C16D055B}" destId="{FB9E8FB5-14B4-4CB9-824F-D7D4F73CE840}" srcOrd="0" destOrd="0" presId="urn:microsoft.com/office/officeart/2005/8/layout/vProcess5"/>
    <dgm:cxn modelId="{BFCABC08-C21E-4F05-8103-F7AEF35991A6}" type="presOf" srcId="{0AAF844C-FAE3-409F-96F7-EB0F710A6118}" destId="{0EE8FF0B-720F-4B2E-9657-95B0CFB96C93}" srcOrd="1" destOrd="0" presId="urn:microsoft.com/office/officeart/2005/8/layout/vProcess5"/>
    <dgm:cxn modelId="{FE390277-ECD8-4E55-B55E-F55D5EBE56BB}" type="presOf" srcId="{2596A213-EFFE-4B40-A061-D8EB600BD095}" destId="{1C135DF7-92C9-445A-A965-A52FF1D4435A}" srcOrd="0" destOrd="0" presId="urn:microsoft.com/office/officeart/2005/8/layout/vProcess5"/>
    <dgm:cxn modelId="{A16F8098-CF84-4BDA-A720-0C237469D6A4}" type="presOf" srcId="{0AAF844C-FAE3-409F-96F7-EB0F710A6118}" destId="{AA32E09F-97C7-4849-910C-5C53175B69D1}" srcOrd="0" destOrd="0" presId="urn:microsoft.com/office/officeart/2005/8/layout/vProcess5"/>
    <dgm:cxn modelId="{2117E03C-D319-47D1-8BE1-923A864AA952}" type="presOf" srcId="{40F536AA-A69B-439C-9A73-46AB11731E53}" destId="{9C35CBAC-D189-4185-B427-434E6C3F891D}" srcOrd="1" destOrd="0" presId="urn:microsoft.com/office/officeart/2005/8/layout/vProcess5"/>
    <dgm:cxn modelId="{E9E353DF-7753-441A-974A-C60B0819D3B5}" type="presParOf" srcId="{FB9E8FB5-14B4-4CB9-824F-D7D4F73CE840}" destId="{548F870C-6729-48A0-83CD-0F9C3840A879}" srcOrd="0" destOrd="0" presId="urn:microsoft.com/office/officeart/2005/8/layout/vProcess5"/>
    <dgm:cxn modelId="{46C41D9B-A4CB-4DE3-B753-5FCC8EEA2739}" type="presParOf" srcId="{FB9E8FB5-14B4-4CB9-824F-D7D4F73CE840}" destId="{AA32E09F-97C7-4849-910C-5C53175B69D1}" srcOrd="1" destOrd="0" presId="urn:microsoft.com/office/officeart/2005/8/layout/vProcess5"/>
    <dgm:cxn modelId="{BACE74ED-67E2-4C9D-939D-2D1F443DCF09}" type="presParOf" srcId="{FB9E8FB5-14B4-4CB9-824F-D7D4F73CE840}" destId="{3FAFC4EF-5E28-417A-BDB6-7444C0243EF9}" srcOrd="2" destOrd="0" presId="urn:microsoft.com/office/officeart/2005/8/layout/vProcess5"/>
    <dgm:cxn modelId="{83323F94-014C-4B1C-92B7-AC2910FDB1DA}" type="presParOf" srcId="{FB9E8FB5-14B4-4CB9-824F-D7D4F73CE840}" destId="{7210EDF1-D39B-4B7E-B598-27B4D39FD634}" srcOrd="3" destOrd="0" presId="urn:microsoft.com/office/officeart/2005/8/layout/vProcess5"/>
    <dgm:cxn modelId="{E3930235-D41D-4CB9-8D0B-3F9CBA3363EF}" type="presParOf" srcId="{FB9E8FB5-14B4-4CB9-824F-D7D4F73CE840}" destId="{A4C915C2-D0D8-4C24-BDE7-94ADB2BA2A74}" srcOrd="4" destOrd="0" presId="urn:microsoft.com/office/officeart/2005/8/layout/vProcess5"/>
    <dgm:cxn modelId="{58856BAF-B372-4D7A-AAF9-A275039598E0}" type="presParOf" srcId="{FB9E8FB5-14B4-4CB9-824F-D7D4F73CE840}" destId="{6D0D6BE2-68B3-44A5-83CE-1A51D7B89D75}" srcOrd="5" destOrd="0" presId="urn:microsoft.com/office/officeart/2005/8/layout/vProcess5"/>
    <dgm:cxn modelId="{2E0C8C5C-1CA2-4838-B5FB-BF0F86DC2B54}" type="presParOf" srcId="{FB9E8FB5-14B4-4CB9-824F-D7D4F73CE840}" destId="{1A2EAA13-DC84-4434-A257-10D728F5F02E}" srcOrd="6" destOrd="0" presId="urn:microsoft.com/office/officeart/2005/8/layout/vProcess5"/>
    <dgm:cxn modelId="{5602FE33-ADEE-40E7-82C3-45054B201D8F}" type="presParOf" srcId="{FB9E8FB5-14B4-4CB9-824F-D7D4F73CE840}" destId="{1C135DF7-92C9-445A-A965-A52FF1D4435A}" srcOrd="7" destOrd="0" presId="urn:microsoft.com/office/officeart/2005/8/layout/vProcess5"/>
    <dgm:cxn modelId="{C865D4CF-875F-4926-937A-FFDCDC00099F}" type="presParOf" srcId="{FB9E8FB5-14B4-4CB9-824F-D7D4F73CE840}" destId="{0EE8FF0B-720F-4B2E-9657-95B0CFB96C93}" srcOrd="8" destOrd="0" presId="urn:microsoft.com/office/officeart/2005/8/layout/vProcess5"/>
    <dgm:cxn modelId="{9846DE3B-7012-4ED8-B972-FEB3A2214F45}" type="presParOf" srcId="{FB9E8FB5-14B4-4CB9-824F-D7D4F73CE840}" destId="{9C35CBAC-D189-4185-B427-434E6C3F891D}" srcOrd="9" destOrd="0" presId="urn:microsoft.com/office/officeart/2005/8/layout/vProcess5"/>
    <dgm:cxn modelId="{7E75B6CE-912B-46F3-8E4C-8F44A24E04FD}" type="presParOf" srcId="{FB9E8FB5-14B4-4CB9-824F-D7D4F73CE840}" destId="{A95D79A1-2766-49EA-8E89-A8307E559278}" srcOrd="10" destOrd="0" presId="urn:microsoft.com/office/officeart/2005/8/layout/vProcess5"/>
    <dgm:cxn modelId="{B167D9C6-3E01-4A9F-8310-D8AE717A88DB}" type="presParOf" srcId="{FB9E8FB5-14B4-4CB9-824F-D7D4F73CE840}" destId="{DEC2DCF3-DAB0-4054-8521-0AC61D5FAF64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C44F472F-2846-45E2-B074-B3E5C16D055B}" type="doc">
      <dgm:prSet loTypeId="urn:microsoft.com/office/officeart/2005/8/layout/vProcess5" loCatId="process" qsTypeId="urn:microsoft.com/office/officeart/2005/8/quickstyle/simple1" qsCatId="simple" csTypeId="urn:microsoft.com/office/officeart/2005/8/colors/accent0_1" csCatId="mainScheme" phldr="1"/>
      <dgm:spPr/>
    </dgm:pt>
    <dgm:pt modelId="{40F536AA-A69B-439C-9A73-46AB11731E53}">
      <dgm:prSet phldrT="[Text]" custT="1"/>
      <dgm:spPr>
        <a:blipFill>
          <a:blip xmlns:r="http://schemas.openxmlformats.org/officeDocument/2006/relationships" r:embed="rId1"/>
          <a:stretch>
            <a:fillRect l="-554"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BC6175B3-74BA-434A-B9B2-F7A8EA35DE9D}" type="parTrans" cxnId="{14594B8F-BFA9-49E6-A44D-8D5E89FC482F}">
      <dgm:prSet/>
      <dgm:spPr/>
      <dgm:t>
        <a:bodyPr/>
        <a:lstStyle/>
        <a:p>
          <a:pPr algn="l"/>
          <a:endParaRPr lang="en-US" sz="1600">
            <a:latin typeface="+mn-lt"/>
            <a:cs typeface="Times New Roman" panose="02020603050405020304" pitchFamily="18" charset="0"/>
          </a:endParaRPr>
        </a:p>
      </dgm:t>
    </dgm:pt>
    <dgm:pt modelId="{2A740E85-3713-49A9-A7E3-C3240BEA0EA6}" type="sibTrans" cxnId="{14594B8F-BFA9-49E6-A44D-8D5E89FC482F}">
      <dgm:prSet custT="1"/>
      <dgm:spPr/>
      <dgm:t>
        <a:bodyPr/>
        <a:lstStyle/>
        <a:p>
          <a:pPr algn="l"/>
          <a:endParaRPr lang="en-US" sz="1200">
            <a:latin typeface="+mn-lt"/>
            <a:cs typeface="Times New Roman" panose="02020603050405020304" pitchFamily="18" charset="0"/>
          </a:endParaRPr>
        </a:p>
      </dgm:t>
    </dgm:pt>
    <dgm:pt modelId="{0175A918-1E97-4DEC-8766-1859C4425EDB}">
      <dgm:prSet custT="1"/>
      <dgm:spPr>
        <a:blipFill>
          <a:blip xmlns:r="http://schemas.openxmlformats.org/officeDocument/2006/relationships" r:embed="rId2"/>
          <a:stretch>
            <a:fillRect l="-554"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3E160728-6986-4D3A-AE84-4FE63A199A9F}" type="parTrans" cxnId="{56389A97-F564-48F6-AD2C-10021CF37F8F}">
      <dgm:prSet/>
      <dgm:spPr/>
      <dgm:t>
        <a:bodyPr/>
        <a:lstStyle/>
        <a:p>
          <a:pPr algn="l"/>
          <a:endParaRPr lang="en-US" sz="1600">
            <a:latin typeface="+mn-lt"/>
            <a:cs typeface="Times New Roman" panose="02020603050405020304" pitchFamily="18" charset="0"/>
          </a:endParaRPr>
        </a:p>
      </dgm:t>
    </dgm:pt>
    <dgm:pt modelId="{2596A213-EFFE-4B40-A061-D8EB600BD095}" type="sibTrans" cxnId="{56389A97-F564-48F6-AD2C-10021CF37F8F}">
      <dgm:prSet custT="1"/>
      <dgm:spPr/>
      <dgm:t>
        <a:bodyPr/>
        <a:lstStyle/>
        <a:p>
          <a:pPr algn="l"/>
          <a:endParaRPr lang="en-US" sz="1600">
            <a:latin typeface="+mn-lt"/>
            <a:cs typeface="Times New Roman" panose="02020603050405020304" pitchFamily="18" charset="0"/>
          </a:endParaRPr>
        </a:p>
      </dgm:t>
    </dgm:pt>
    <dgm:pt modelId="{DD742A20-F7E0-400E-9A01-27D27311278F}">
      <dgm:prSet custT="1"/>
      <dgm:spPr>
        <a:blipFill>
          <a:blip xmlns:r="http://schemas.openxmlformats.org/officeDocument/2006/relationships" r:embed="rId3"/>
          <a:stretch>
            <a:fillRect l="-554"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972A2353-1681-474C-9DF4-15FD52EC4A78}" type="parTrans" cxnId="{A60E9DD6-37F0-4FE1-8223-8588CEE31F74}">
      <dgm:prSet/>
      <dgm:spPr/>
      <dgm:t>
        <a:bodyPr/>
        <a:lstStyle/>
        <a:p>
          <a:pPr algn="l"/>
          <a:endParaRPr lang="en-US" sz="4000"/>
        </a:p>
      </dgm:t>
    </dgm:pt>
    <dgm:pt modelId="{1278F3A0-2AC5-442F-8928-CA51078DC58D}" type="sibTrans" cxnId="{A60E9DD6-37F0-4FE1-8223-8588CEE31F74}">
      <dgm:prSet/>
      <dgm:spPr/>
      <dgm:t>
        <a:bodyPr/>
        <a:lstStyle/>
        <a:p>
          <a:pPr algn="l"/>
          <a:endParaRPr lang="en-US" sz="4000"/>
        </a:p>
      </dgm:t>
    </dgm:pt>
    <dgm:pt modelId="{0AAF844C-FAE3-409F-96F7-EB0F710A6118}">
      <dgm:prSet phldrT="[Text]" custT="1"/>
      <dgm:spPr>
        <a:blipFill>
          <a:blip xmlns:r="http://schemas.openxmlformats.org/officeDocument/2006/relationships" r:embed="rId4"/>
          <a:stretch>
            <a:fillRect l="-554"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C29EB682-91A0-4E9F-B9ED-B53EEA7AF74F}" type="sibTrans" cxnId="{F75C2AD0-2FED-4995-A141-5F6ABAAA1CEB}">
      <dgm:prSet custT="1"/>
      <dgm:spPr/>
      <dgm:t>
        <a:bodyPr/>
        <a:lstStyle/>
        <a:p>
          <a:pPr algn="l"/>
          <a:endParaRPr lang="en-US" sz="1200">
            <a:latin typeface="+mn-lt"/>
            <a:cs typeface="Times New Roman" panose="02020603050405020304" pitchFamily="18" charset="0"/>
          </a:endParaRPr>
        </a:p>
      </dgm:t>
    </dgm:pt>
    <dgm:pt modelId="{3F1F3275-92E8-452B-AF83-979D189D2563}" type="parTrans" cxnId="{F75C2AD0-2FED-4995-A141-5F6ABAAA1CEB}">
      <dgm:prSet/>
      <dgm:spPr/>
      <dgm:t>
        <a:bodyPr/>
        <a:lstStyle/>
        <a:p>
          <a:pPr algn="l"/>
          <a:endParaRPr lang="en-US" sz="1600">
            <a:latin typeface="+mn-lt"/>
            <a:cs typeface="Times New Roman" panose="02020603050405020304" pitchFamily="18" charset="0"/>
          </a:endParaRPr>
        </a:p>
      </dgm:t>
    </dgm:pt>
    <dgm:pt modelId="{FB9E8FB5-14B4-4CB9-824F-D7D4F73CE840}" type="pres">
      <dgm:prSet presAssocID="{C44F472F-2846-45E2-B074-B3E5C16D055B}" presName="outerComposite" presStyleCnt="0">
        <dgm:presLayoutVars>
          <dgm:chMax val="5"/>
          <dgm:dir/>
          <dgm:resizeHandles val="exact"/>
        </dgm:presLayoutVars>
      </dgm:prSet>
      <dgm:spPr/>
    </dgm:pt>
    <dgm:pt modelId="{548F870C-6729-48A0-83CD-0F9C3840A879}" type="pres">
      <dgm:prSet presAssocID="{C44F472F-2846-45E2-B074-B3E5C16D055B}" presName="dummyMaxCanvas" presStyleCnt="0">
        <dgm:presLayoutVars/>
      </dgm:prSet>
      <dgm:spPr/>
    </dgm:pt>
    <dgm:pt modelId="{AA32E09F-97C7-4849-910C-5C53175B69D1}" type="pres">
      <dgm:prSet presAssocID="{C44F472F-2846-45E2-B074-B3E5C16D055B}" presName="FourNodes_1" presStyleLbl="node1" presStyleIdx="0" presStyleCnt="4">
        <dgm:presLayoutVars>
          <dgm:bulletEnabled val="1"/>
        </dgm:presLayoutVars>
      </dgm:prSet>
      <dgm:spPr/>
    </dgm:pt>
    <dgm:pt modelId="{3FAFC4EF-5E28-417A-BDB6-7444C0243EF9}" type="pres">
      <dgm:prSet presAssocID="{C44F472F-2846-45E2-B074-B3E5C16D055B}" presName="FourNodes_2" presStyleLbl="node1" presStyleIdx="1" presStyleCnt="4">
        <dgm:presLayoutVars>
          <dgm:bulletEnabled val="1"/>
        </dgm:presLayoutVars>
      </dgm:prSet>
      <dgm:spPr/>
    </dgm:pt>
    <dgm:pt modelId="{7210EDF1-D39B-4B7E-B598-27B4D39FD634}" type="pres">
      <dgm:prSet presAssocID="{C44F472F-2846-45E2-B074-B3E5C16D055B}" presName="FourNodes_3" presStyleLbl="node1" presStyleIdx="2" presStyleCnt="4">
        <dgm:presLayoutVars>
          <dgm:bulletEnabled val="1"/>
        </dgm:presLayoutVars>
      </dgm:prSet>
      <dgm:spPr/>
    </dgm:pt>
    <dgm:pt modelId="{A4C915C2-D0D8-4C24-BDE7-94ADB2BA2A74}" type="pres">
      <dgm:prSet presAssocID="{C44F472F-2846-45E2-B074-B3E5C16D055B}" presName="FourNodes_4" presStyleLbl="node1" presStyleIdx="3" presStyleCnt="4">
        <dgm:presLayoutVars>
          <dgm:bulletEnabled val="1"/>
        </dgm:presLayoutVars>
      </dgm:prSet>
      <dgm:spPr/>
    </dgm:pt>
    <dgm:pt modelId="{6D0D6BE2-68B3-44A5-83CE-1A51D7B89D75}" type="pres">
      <dgm:prSet presAssocID="{C44F472F-2846-45E2-B074-B3E5C16D055B}" presName="FourConn_1-2" presStyleLbl="fgAccFollowNode1" presStyleIdx="0" presStyleCnt="3">
        <dgm:presLayoutVars>
          <dgm:bulletEnabled val="1"/>
        </dgm:presLayoutVars>
      </dgm:prSet>
      <dgm:spPr/>
    </dgm:pt>
    <dgm:pt modelId="{1A2EAA13-DC84-4434-A257-10D728F5F02E}" type="pres">
      <dgm:prSet presAssocID="{C44F472F-2846-45E2-B074-B3E5C16D055B}" presName="FourConn_2-3" presStyleLbl="fgAccFollowNode1" presStyleIdx="1" presStyleCnt="3">
        <dgm:presLayoutVars>
          <dgm:bulletEnabled val="1"/>
        </dgm:presLayoutVars>
      </dgm:prSet>
      <dgm:spPr/>
    </dgm:pt>
    <dgm:pt modelId="{1C135DF7-92C9-445A-A965-A52FF1D4435A}" type="pres">
      <dgm:prSet presAssocID="{C44F472F-2846-45E2-B074-B3E5C16D055B}" presName="FourConn_3-4" presStyleLbl="fgAccFollowNode1" presStyleIdx="2" presStyleCnt="3">
        <dgm:presLayoutVars>
          <dgm:bulletEnabled val="1"/>
        </dgm:presLayoutVars>
      </dgm:prSet>
      <dgm:spPr/>
    </dgm:pt>
    <dgm:pt modelId="{0EE8FF0B-720F-4B2E-9657-95B0CFB96C93}" type="pres">
      <dgm:prSet presAssocID="{C44F472F-2846-45E2-B074-B3E5C16D055B}" presName="FourNodes_1_text" presStyleLbl="node1" presStyleIdx="3" presStyleCnt="4">
        <dgm:presLayoutVars>
          <dgm:bulletEnabled val="1"/>
        </dgm:presLayoutVars>
      </dgm:prSet>
      <dgm:spPr/>
    </dgm:pt>
    <dgm:pt modelId="{9C35CBAC-D189-4185-B427-434E6C3F891D}" type="pres">
      <dgm:prSet presAssocID="{C44F472F-2846-45E2-B074-B3E5C16D055B}" presName="FourNodes_2_text" presStyleLbl="node1" presStyleIdx="3" presStyleCnt="4">
        <dgm:presLayoutVars>
          <dgm:bulletEnabled val="1"/>
        </dgm:presLayoutVars>
      </dgm:prSet>
      <dgm:spPr/>
    </dgm:pt>
    <dgm:pt modelId="{A95D79A1-2766-49EA-8E89-A8307E559278}" type="pres">
      <dgm:prSet presAssocID="{C44F472F-2846-45E2-B074-B3E5C16D055B}" presName="FourNodes_3_text" presStyleLbl="node1" presStyleIdx="3" presStyleCnt="4">
        <dgm:presLayoutVars>
          <dgm:bulletEnabled val="1"/>
        </dgm:presLayoutVars>
      </dgm:prSet>
      <dgm:spPr/>
    </dgm:pt>
    <dgm:pt modelId="{DEC2DCF3-DAB0-4054-8521-0AC61D5FAF64}" type="pres">
      <dgm:prSet presAssocID="{C44F472F-2846-45E2-B074-B3E5C16D055B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BFCABC08-C21E-4F05-8103-F7AEF35991A6}" type="presOf" srcId="{0AAF844C-FAE3-409F-96F7-EB0F710A6118}" destId="{0EE8FF0B-720F-4B2E-9657-95B0CFB96C93}" srcOrd="1" destOrd="0" presId="urn:microsoft.com/office/officeart/2005/8/layout/vProcess5"/>
    <dgm:cxn modelId="{78EED40C-7225-4149-9CBE-22C55FF9302C}" type="presOf" srcId="{0175A918-1E97-4DEC-8766-1859C4425EDB}" destId="{A95D79A1-2766-49EA-8E89-A8307E559278}" srcOrd="1" destOrd="0" presId="urn:microsoft.com/office/officeart/2005/8/layout/vProcess5"/>
    <dgm:cxn modelId="{27D84E14-CD92-41A2-BE6B-58B69673959D}" type="presOf" srcId="{C44F472F-2846-45E2-B074-B3E5C16D055B}" destId="{FB9E8FB5-14B4-4CB9-824F-D7D4F73CE840}" srcOrd="0" destOrd="0" presId="urn:microsoft.com/office/officeart/2005/8/layout/vProcess5"/>
    <dgm:cxn modelId="{BC7E6E1F-C8EF-4BA6-AFCF-E84E2C57971C}" type="presOf" srcId="{0175A918-1E97-4DEC-8766-1859C4425EDB}" destId="{7210EDF1-D39B-4B7E-B598-27B4D39FD634}" srcOrd="0" destOrd="0" presId="urn:microsoft.com/office/officeart/2005/8/layout/vProcess5"/>
    <dgm:cxn modelId="{2117E03C-D319-47D1-8BE1-923A864AA952}" type="presOf" srcId="{40F536AA-A69B-439C-9A73-46AB11731E53}" destId="{9C35CBAC-D189-4185-B427-434E6C3F891D}" srcOrd="1" destOrd="0" presId="urn:microsoft.com/office/officeart/2005/8/layout/vProcess5"/>
    <dgm:cxn modelId="{B3AA6966-15F8-4258-B23C-DC7850966E03}" type="presOf" srcId="{40F536AA-A69B-439C-9A73-46AB11731E53}" destId="{3FAFC4EF-5E28-417A-BDB6-7444C0243EF9}" srcOrd="0" destOrd="0" presId="urn:microsoft.com/office/officeart/2005/8/layout/vProcess5"/>
    <dgm:cxn modelId="{4A0BBF4D-2527-4420-A8F6-7E27BBF66B43}" type="presOf" srcId="{DD742A20-F7E0-400E-9A01-27D27311278F}" destId="{DEC2DCF3-DAB0-4054-8521-0AC61D5FAF64}" srcOrd="1" destOrd="0" presId="urn:microsoft.com/office/officeart/2005/8/layout/vProcess5"/>
    <dgm:cxn modelId="{0F0FE74D-E5EA-4E05-88ED-98E5889C8BEA}" type="presOf" srcId="{2A740E85-3713-49A9-A7E3-C3240BEA0EA6}" destId="{1A2EAA13-DC84-4434-A257-10D728F5F02E}" srcOrd="0" destOrd="0" presId="urn:microsoft.com/office/officeart/2005/8/layout/vProcess5"/>
    <dgm:cxn modelId="{FE390277-ECD8-4E55-B55E-F55D5EBE56BB}" type="presOf" srcId="{2596A213-EFFE-4B40-A061-D8EB600BD095}" destId="{1C135DF7-92C9-445A-A965-A52FF1D4435A}" srcOrd="0" destOrd="0" presId="urn:microsoft.com/office/officeart/2005/8/layout/vProcess5"/>
    <dgm:cxn modelId="{14594B8F-BFA9-49E6-A44D-8D5E89FC482F}" srcId="{C44F472F-2846-45E2-B074-B3E5C16D055B}" destId="{40F536AA-A69B-439C-9A73-46AB11731E53}" srcOrd="1" destOrd="0" parTransId="{BC6175B3-74BA-434A-B9B2-F7A8EA35DE9D}" sibTransId="{2A740E85-3713-49A9-A7E3-C3240BEA0EA6}"/>
    <dgm:cxn modelId="{56389A97-F564-48F6-AD2C-10021CF37F8F}" srcId="{C44F472F-2846-45E2-B074-B3E5C16D055B}" destId="{0175A918-1E97-4DEC-8766-1859C4425EDB}" srcOrd="2" destOrd="0" parTransId="{3E160728-6986-4D3A-AE84-4FE63A199A9F}" sibTransId="{2596A213-EFFE-4B40-A061-D8EB600BD095}"/>
    <dgm:cxn modelId="{A16F8098-CF84-4BDA-A720-0C237469D6A4}" type="presOf" srcId="{0AAF844C-FAE3-409F-96F7-EB0F710A6118}" destId="{AA32E09F-97C7-4849-910C-5C53175B69D1}" srcOrd="0" destOrd="0" presId="urn:microsoft.com/office/officeart/2005/8/layout/vProcess5"/>
    <dgm:cxn modelId="{F75C2AD0-2FED-4995-A141-5F6ABAAA1CEB}" srcId="{C44F472F-2846-45E2-B074-B3E5C16D055B}" destId="{0AAF844C-FAE3-409F-96F7-EB0F710A6118}" srcOrd="0" destOrd="0" parTransId="{3F1F3275-92E8-452B-AF83-979D189D2563}" sibTransId="{C29EB682-91A0-4E9F-B9ED-B53EEA7AF74F}"/>
    <dgm:cxn modelId="{A60E9DD6-37F0-4FE1-8223-8588CEE31F74}" srcId="{C44F472F-2846-45E2-B074-B3E5C16D055B}" destId="{DD742A20-F7E0-400E-9A01-27D27311278F}" srcOrd="3" destOrd="0" parTransId="{972A2353-1681-474C-9DF4-15FD52EC4A78}" sibTransId="{1278F3A0-2AC5-442F-8928-CA51078DC58D}"/>
    <dgm:cxn modelId="{D10ABDDA-5527-4570-8EC3-8ADE32BCE3F6}" type="presOf" srcId="{DD742A20-F7E0-400E-9A01-27D27311278F}" destId="{A4C915C2-D0D8-4C24-BDE7-94ADB2BA2A74}" srcOrd="0" destOrd="0" presId="urn:microsoft.com/office/officeart/2005/8/layout/vProcess5"/>
    <dgm:cxn modelId="{4F92D4ED-993C-4521-AC26-BEA6AE99A8E2}" type="presOf" srcId="{C29EB682-91A0-4E9F-B9ED-B53EEA7AF74F}" destId="{6D0D6BE2-68B3-44A5-83CE-1A51D7B89D75}" srcOrd="0" destOrd="0" presId="urn:microsoft.com/office/officeart/2005/8/layout/vProcess5"/>
    <dgm:cxn modelId="{E9E353DF-7753-441A-974A-C60B0819D3B5}" type="presParOf" srcId="{FB9E8FB5-14B4-4CB9-824F-D7D4F73CE840}" destId="{548F870C-6729-48A0-83CD-0F9C3840A879}" srcOrd="0" destOrd="0" presId="urn:microsoft.com/office/officeart/2005/8/layout/vProcess5"/>
    <dgm:cxn modelId="{46C41D9B-A4CB-4DE3-B753-5FCC8EEA2739}" type="presParOf" srcId="{FB9E8FB5-14B4-4CB9-824F-D7D4F73CE840}" destId="{AA32E09F-97C7-4849-910C-5C53175B69D1}" srcOrd="1" destOrd="0" presId="urn:microsoft.com/office/officeart/2005/8/layout/vProcess5"/>
    <dgm:cxn modelId="{BACE74ED-67E2-4C9D-939D-2D1F443DCF09}" type="presParOf" srcId="{FB9E8FB5-14B4-4CB9-824F-D7D4F73CE840}" destId="{3FAFC4EF-5E28-417A-BDB6-7444C0243EF9}" srcOrd="2" destOrd="0" presId="urn:microsoft.com/office/officeart/2005/8/layout/vProcess5"/>
    <dgm:cxn modelId="{83323F94-014C-4B1C-92B7-AC2910FDB1DA}" type="presParOf" srcId="{FB9E8FB5-14B4-4CB9-824F-D7D4F73CE840}" destId="{7210EDF1-D39B-4B7E-B598-27B4D39FD634}" srcOrd="3" destOrd="0" presId="urn:microsoft.com/office/officeart/2005/8/layout/vProcess5"/>
    <dgm:cxn modelId="{E3930235-D41D-4CB9-8D0B-3F9CBA3363EF}" type="presParOf" srcId="{FB9E8FB5-14B4-4CB9-824F-D7D4F73CE840}" destId="{A4C915C2-D0D8-4C24-BDE7-94ADB2BA2A74}" srcOrd="4" destOrd="0" presId="urn:microsoft.com/office/officeart/2005/8/layout/vProcess5"/>
    <dgm:cxn modelId="{58856BAF-B372-4D7A-AAF9-A275039598E0}" type="presParOf" srcId="{FB9E8FB5-14B4-4CB9-824F-D7D4F73CE840}" destId="{6D0D6BE2-68B3-44A5-83CE-1A51D7B89D75}" srcOrd="5" destOrd="0" presId="urn:microsoft.com/office/officeart/2005/8/layout/vProcess5"/>
    <dgm:cxn modelId="{2E0C8C5C-1CA2-4838-B5FB-BF0F86DC2B54}" type="presParOf" srcId="{FB9E8FB5-14B4-4CB9-824F-D7D4F73CE840}" destId="{1A2EAA13-DC84-4434-A257-10D728F5F02E}" srcOrd="6" destOrd="0" presId="urn:microsoft.com/office/officeart/2005/8/layout/vProcess5"/>
    <dgm:cxn modelId="{5602FE33-ADEE-40E7-82C3-45054B201D8F}" type="presParOf" srcId="{FB9E8FB5-14B4-4CB9-824F-D7D4F73CE840}" destId="{1C135DF7-92C9-445A-A965-A52FF1D4435A}" srcOrd="7" destOrd="0" presId="urn:microsoft.com/office/officeart/2005/8/layout/vProcess5"/>
    <dgm:cxn modelId="{C865D4CF-875F-4926-937A-FFDCDC00099F}" type="presParOf" srcId="{FB9E8FB5-14B4-4CB9-824F-D7D4F73CE840}" destId="{0EE8FF0B-720F-4B2E-9657-95B0CFB96C93}" srcOrd="8" destOrd="0" presId="urn:microsoft.com/office/officeart/2005/8/layout/vProcess5"/>
    <dgm:cxn modelId="{9846DE3B-7012-4ED8-B972-FEB3A2214F45}" type="presParOf" srcId="{FB9E8FB5-14B4-4CB9-824F-D7D4F73CE840}" destId="{9C35CBAC-D189-4185-B427-434E6C3F891D}" srcOrd="9" destOrd="0" presId="urn:microsoft.com/office/officeart/2005/8/layout/vProcess5"/>
    <dgm:cxn modelId="{7E75B6CE-912B-46F3-8E4C-8F44A24E04FD}" type="presParOf" srcId="{FB9E8FB5-14B4-4CB9-824F-D7D4F73CE840}" destId="{A95D79A1-2766-49EA-8E89-A8307E559278}" srcOrd="10" destOrd="0" presId="urn:microsoft.com/office/officeart/2005/8/layout/vProcess5"/>
    <dgm:cxn modelId="{B167D9C6-3E01-4A9F-8310-D8AE717A88DB}" type="presParOf" srcId="{FB9E8FB5-14B4-4CB9-824F-D7D4F73CE840}" destId="{DEC2DCF3-DAB0-4054-8521-0AC61D5FAF64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44F472F-2846-45E2-B074-B3E5C16D055B}" type="doc">
      <dgm:prSet loTypeId="urn:microsoft.com/office/officeart/2005/8/layout/process2" loCatId="process" qsTypeId="urn:microsoft.com/office/officeart/2005/8/quickstyle/simple1" qsCatId="simple" csTypeId="urn:microsoft.com/office/officeart/2005/8/colors/accent0_1" csCatId="mainScheme" phldr="1"/>
      <dgm:spPr/>
    </dgm:pt>
    <dgm:pt modelId="{7E3A873F-14B1-44E6-B962-1A9078041098}">
      <dgm:prSet phldrT="[Text]" custT="1"/>
      <dgm:spPr/>
      <dgm:t>
        <a:bodyPr/>
        <a:lstStyle/>
        <a:p>
          <a:pPr algn="l"/>
          <a:r>
            <a:rPr lang="en-US" sz="1800" dirty="0">
              <a:latin typeface="+mn-lt"/>
              <a:cs typeface="Times New Roman" panose="02020603050405020304" pitchFamily="18" charset="0"/>
            </a:rPr>
            <a:t>Data Collection</a:t>
          </a:r>
        </a:p>
      </dgm:t>
    </dgm:pt>
    <dgm:pt modelId="{B7F28F28-9B52-44BB-BEFE-8C215E10A11A}" type="parTrans" cxnId="{513219B2-EB8D-40D1-AE05-F0153FE60BEF}">
      <dgm:prSet/>
      <dgm:spPr/>
      <dgm:t>
        <a:bodyPr/>
        <a:lstStyle/>
        <a:p>
          <a:pPr algn="l"/>
          <a:endParaRPr lang="en-US" sz="1800">
            <a:latin typeface="+mn-lt"/>
            <a:cs typeface="Times New Roman" panose="02020603050405020304" pitchFamily="18" charset="0"/>
          </a:endParaRPr>
        </a:p>
      </dgm:t>
    </dgm:pt>
    <dgm:pt modelId="{6C36576E-4BBB-47AD-B3E2-FDE54DCA181B}" type="sibTrans" cxnId="{513219B2-EB8D-40D1-AE05-F0153FE60BEF}">
      <dgm:prSet custT="1"/>
      <dgm:spPr/>
      <dgm:t>
        <a:bodyPr/>
        <a:lstStyle/>
        <a:p>
          <a:pPr algn="l"/>
          <a:endParaRPr lang="en-US" sz="1400">
            <a:latin typeface="+mn-lt"/>
            <a:cs typeface="Times New Roman" panose="02020603050405020304" pitchFamily="18" charset="0"/>
          </a:endParaRPr>
        </a:p>
      </dgm:t>
    </dgm:pt>
    <dgm:pt modelId="{0AAF844C-FAE3-409F-96F7-EB0F710A6118}">
      <dgm:prSet phldrT="[Text]" custT="1"/>
      <dgm:spPr/>
      <dgm:t>
        <a:bodyPr/>
        <a:lstStyle/>
        <a:p>
          <a:pPr algn="l"/>
          <a:r>
            <a:rPr lang="en-US" sz="1800" dirty="0">
              <a:latin typeface="+mn-lt"/>
              <a:cs typeface="Times New Roman" panose="02020603050405020304" pitchFamily="18" charset="0"/>
            </a:rPr>
            <a:t>Digital Twin Synthesis</a:t>
          </a:r>
        </a:p>
      </dgm:t>
    </dgm:pt>
    <dgm:pt modelId="{3F1F3275-92E8-452B-AF83-979D189D2563}" type="parTrans" cxnId="{F75C2AD0-2FED-4995-A141-5F6ABAAA1CEB}">
      <dgm:prSet/>
      <dgm:spPr/>
      <dgm:t>
        <a:bodyPr/>
        <a:lstStyle/>
        <a:p>
          <a:pPr algn="l"/>
          <a:endParaRPr lang="en-US" sz="1800">
            <a:latin typeface="+mn-lt"/>
            <a:cs typeface="Times New Roman" panose="02020603050405020304" pitchFamily="18" charset="0"/>
          </a:endParaRPr>
        </a:p>
      </dgm:t>
    </dgm:pt>
    <dgm:pt modelId="{C29EB682-91A0-4E9F-B9ED-B53EEA7AF74F}" type="sibTrans" cxnId="{F75C2AD0-2FED-4995-A141-5F6ABAAA1CEB}">
      <dgm:prSet custT="1"/>
      <dgm:spPr/>
      <dgm:t>
        <a:bodyPr/>
        <a:lstStyle/>
        <a:p>
          <a:pPr algn="l"/>
          <a:endParaRPr lang="en-US" sz="1400">
            <a:latin typeface="+mn-lt"/>
            <a:cs typeface="Times New Roman" panose="02020603050405020304" pitchFamily="18" charset="0"/>
          </a:endParaRPr>
        </a:p>
      </dgm:t>
    </dgm:pt>
    <dgm:pt modelId="{40F536AA-A69B-439C-9A73-46AB11731E53}">
      <dgm:prSet phldrT="[Text]" custT="1"/>
      <dgm:spPr/>
      <dgm:t>
        <a:bodyPr/>
        <a:lstStyle/>
        <a:p>
          <a:pPr algn="l"/>
          <a:r>
            <a:rPr lang="en-US" sz="1800" dirty="0">
              <a:latin typeface="+mn-lt"/>
              <a:cs typeface="Times New Roman" panose="02020603050405020304" pitchFamily="18" charset="0"/>
            </a:rPr>
            <a:t>Simulation</a:t>
          </a:r>
          <a:endParaRPr lang="en-US" sz="1800" b="1" dirty="0">
            <a:latin typeface="+mn-lt"/>
            <a:cs typeface="Times New Roman" panose="02020603050405020304" pitchFamily="18" charset="0"/>
          </a:endParaRPr>
        </a:p>
      </dgm:t>
    </dgm:pt>
    <dgm:pt modelId="{BC6175B3-74BA-434A-B9B2-F7A8EA35DE9D}" type="parTrans" cxnId="{14594B8F-BFA9-49E6-A44D-8D5E89FC482F}">
      <dgm:prSet/>
      <dgm:spPr/>
      <dgm:t>
        <a:bodyPr/>
        <a:lstStyle/>
        <a:p>
          <a:pPr algn="l"/>
          <a:endParaRPr lang="en-US" sz="1800">
            <a:latin typeface="+mn-lt"/>
            <a:cs typeface="Times New Roman" panose="02020603050405020304" pitchFamily="18" charset="0"/>
          </a:endParaRPr>
        </a:p>
      </dgm:t>
    </dgm:pt>
    <dgm:pt modelId="{2A740E85-3713-49A9-A7E3-C3240BEA0EA6}" type="sibTrans" cxnId="{14594B8F-BFA9-49E6-A44D-8D5E89FC482F}">
      <dgm:prSet custT="1"/>
      <dgm:spPr/>
      <dgm:t>
        <a:bodyPr/>
        <a:lstStyle/>
        <a:p>
          <a:pPr algn="l"/>
          <a:endParaRPr lang="en-US" sz="1400">
            <a:latin typeface="+mn-lt"/>
            <a:cs typeface="Times New Roman" panose="02020603050405020304" pitchFamily="18" charset="0"/>
          </a:endParaRPr>
        </a:p>
      </dgm:t>
    </dgm:pt>
    <dgm:pt modelId="{AECF5108-A94D-4A53-A59F-34682B7A9F42}">
      <dgm:prSet phldrT="[Text]" custT="1"/>
      <dgm:spPr/>
      <dgm:t>
        <a:bodyPr/>
        <a:lstStyle/>
        <a:p>
          <a:pPr algn="l"/>
          <a:r>
            <a:rPr lang="en-US" sz="1800" b="0" dirty="0">
              <a:latin typeface="+mn-lt"/>
              <a:cs typeface="Times New Roman" panose="02020603050405020304" pitchFamily="18" charset="0"/>
            </a:rPr>
            <a:t>Evaluation and Decision Making</a:t>
          </a:r>
        </a:p>
      </dgm:t>
    </dgm:pt>
    <dgm:pt modelId="{194264BB-9AD6-476C-A2F1-8146A74E2645}" type="parTrans" cxnId="{CE429D8E-4DF5-4974-A194-9503DECE06D7}">
      <dgm:prSet/>
      <dgm:spPr/>
      <dgm:t>
        <a:bodyPr/>
        <a:lstStyle/>
        <a:p>
          <a:endParaRPr lang="en-US"/>
        </a:p>
      </dgm:t>
    </dgm:pt>
    <dgm:pt modelId="{F9ABCFCF-DBC5-47F8-B0B9-7883C41A0DF4}" type="sibTrans" cxnId="{CE429D8E-4DF5-4974-A194-9503DECE06D7}">
      <dgm:prSet/>
      <dgm:spPr/>
      <dgm:t>
        <a:bodyPr/>
        <a:lstStyle/>
        <a:p>
          <a:endParaRPr lang="en-US"/>
        </a:p>
      </dgm:t>
    </dgm:pt>
    <dgm:pt modelId="{F49C04AD-B1CF-490F-83FA-CC11DED9F503}" type="pres">
      <dgm:prSet presAssocID="{C44F472F-2846-45E2-B074-B3E5C16D055B}" presName="linearFlow" presStyleCnt="0">
        <dgm:presLayoutVars>
          <dgm:resizeHandles val="exact"/>
        </dgm:presLayoutVars>
      </dgm:prSet>
      <dgm:spPr/>
    </dgm:pt>
    <dgm:pt modelId="{B6151B7F-C3B8-45D4-9FE7-32A8E73C11C5}" type="pres">
      <dgm:prSet presAssocID="{7E3A873F-14B1-44E6-B962-1A9078041098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F5FAB7-6129-40F2-9DE7-5151E929777C}" type="pres">
      <dgm:prSet presAssocID="{6C36576E-4BBB-47AD-B3E2-FDE54DCA181B}" presName="sibTrans" presStyleLbl="sibTrans2D1" presStyleIdx="0" presStyleCnt="3"/>
      <dgm:spPr/>
      <dgm:t>
        <a:bodyPr/>
        <a:lstStyle/>
        <a:p>
          <a:endParaRPr lang="en-US"/>
        </a:p>
      </dgm:t>
    </dgm:pt>
    <dgm:pt modelId="{360DAA8D-46DE-4687-9694-EAD0062FE692}" type="pres">
      <dgm:prSet presAssocID="{6C36576E-4BBB-47AD-B3E2-FDE54DCA181B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44D9E940-00C0-4D3B-9902-14179D7848C4}" type="pres">
      <dgm:prSet presAssocID="{0AAF844C-FAE3-409F-96F7-EB0F710A611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8E84A0-9E2A-47DE-AC30-301C92631A64}" type="pres">
      <dgm:prSet presAssocID="{C29EB682-91A0-4E9F-B9ED-B53EEA7AF74F}" presName="sibTrans" presStyleLbl="sibTrans2D1" presStyleIdx="1" presStyleCnt="3"/>
      <dgm:spPr/>
      <dgm:t>
        <a:bodyPr/>
        <a:lstStyle/>
        <a:p>
          <a:endParaRPr lang="en-US"/>
        </a:p>
      </dgm:t>
    </dgm:pt>
    <dgm:pt modelId="{A9FE2555-8E5B-4C83-B526-340671F88AE7}" type="pres">
      <dgm:prSet presAssocID="{C29EB682-91A0-4E9F-B9ED-B53EEA7AF74F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EE590D53-D103-4E55-987C-CA4B4E17CA68}" type="pres">
      <dgm:prSet presAssocID="{40F536AA-A69B-439C-9A73-46AB11731E5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8D136A-8A99-425F-8326-9B5013B31050}" type="pres">
      <dgm:prSet presAssocID="{2A740E85-3713-49A9-A7E3-C3240BEA0EA6}" presName="sibTrans" presStyleLbl="sibTrans2D1" presStyleIdx="2" presStyleCnt="3"/>
      <dgm:spPr/>
      <dgm:t>
        <a:bodyPr/>
        <a:lstStyle/>
        <a:p>
          <a:endParaRPr lang="en-US"/>
        </a:p>
      </dgm:t>
    </dgm:pt>
    <dgm:pt modelId="{7F2BB527-4BEC-431F-A936-80633B17EAF5}" type="pres">
      <dgm:prSet presAssocID="{2A740E85-3713-49A9-A7E3-C3240BEA0EA6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43B48C28-4EC2-488C-A67D-493D5AA3E1A4}" type="pres">
      <dgm:prSet presAssocID="{AECF5108-A94D-4A53-A59F-34682B7A9F42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1C38CEE-7224-468D-9A65-5D6C97CFC321}" type="presOf" srcId="{6C36576E-4BBB-47AD-B3E2-FDE54DCA181B}" destId="{5FF5FAB7-6129-40F2-9DE7-5151E929777C}" srcOrd="0" destOrd="0" presId="urn:microsoft.com/office/officeart/2005/8/layout/process2"/>
    <dgm:cxn modelId="{81B2EDEC-C0E2-48AD-BDB1-B2F138A3360B}" type="presOf" srcId="{6C36576E-4BBB-47AD-B3E2-FDE54DCA181B}" destId="{360DAA8D-46DE-4687-9694-EAD0062FE692}" srcOrd="1" destOrd="0" presId="urn:microsoft.com/office/officeart/2005/8/layout/process2"/>
    <dgm:cxn modelId="{023865FE-B948-4A75-BE86-B55B91C9662E}" type="presOf" srcId="{2A740E85-3713-49A9-A7E3-C3240BEA0EA6}" destId="{CF8D136A-8A99-425F-8326-9B5013B31050}" srcOrd="0" destOrd="0" presId="urn:microsoft.com/office/officeart/2005/8/layout/process2"/>
    <dgm:cxn modelId="{2EE22511-3B31-42F6-A460-D63EE3153711}" type="presOf" srcId="{7E3A873F-14B1-44E6-B962-1A9078041098}" destId="{B6151B7F-C3B8-45D4-9FE7-32A8E73C11C5}" srcOrd="0" destOrd="0" presId="urn:microsoft.com/office/officeart/2005/8/layout/process2"/>
    <dgm:cxn modelId="{FED7311E-10A5-4D00-9B5E-3929A4A6D5C4}" type="presOf" srcId="{C29EB682-91A0-4E9F-B9ED-B53EEA7AF74F}" destId="{A9FE2555-8E5B-4C83-B526-340671F88AE7}" srcOrd="1" destOrd="0" presId="urn:microsoft.com/office/officeart/2005/8/layout/process2"/>
    <dgm:cxn modelId="{7C8FDD0C-FC09-41BE-A05B-AD47D6E35057}" type="presOf" srcId="{0AAF844C-FAE3-409F-96F7-EB0F710A6118}" destId="{44D9E940-00C0-4D3B-9902-14179D7848C4}" srcOrd="0" destOrd="0" presId="urn:microsoft.com/office/officeart/2005/8/layout/process2"/>
    <dgm:cxn modelId="{3BE86E21-4801-4844-A164-40907D6AF3CE}" type="presOf" srcId="{AECF5108-A94D-4A53-A59F-34682B7A9F42}" destId="{43B48C28-4EC2-488C-A67D-493D5AA3E1A4}" srcOrd="0" destOrd="0" presId="urn:microsoft.com/office/officeart/2005/8/layout/process2"/>
    <dgm:cxn modelId="{14594B8F-BFA9-49E6-A44D-8D5E89FC482F}" srcId="{C44F472F-2846-45E2-B074-B3E5C16D055B}" destId="{40F536AA-A69B-439C-9A73-46AB11731E53}" srcOrd="2" destOrd="0" parTransId="{BC6175B3-74BA-434A-B9B2-F7A8EA35DE9D}" sibTransId="{2A740E85-3713-49A9-A7E3-C3240BEA0EA6}"/>
    <dgm:cxn modelId="{F75C2AD0-2FED-4995-A141-5F6ABAAA1CEB}" srcId="{C44F472F-2846-45E2-B074-B3E5C16D055B}" destId="{0AAF844C-FAE3-409F-96F7-EB0F710A6118}" srcOrd="1" destOrd="0" parTransId="{3F1F3275-92E8-452B-AF83-979D189D2563}" sibTransId="{C29EB682-91A0-4E9F-B9ED-B53EEA7AF74F}"/>
    <dgm:cxn modelId="{513219B2-EB8D-40D1-AE05-F0153FE60BEF}" srcId="{C44F472F-2846-45E2-B074-B3E5C16D055B}" destId="{7E3A873F-14B1-44E6-B962-1A9078041098}" srcOrd="0" destOrd="0" parTransId="{B7F28F28-9B52-44BB-BEFE-8C215E10A11A}" sibTransId="{6C36576E-4BBB-47AD-B3E2-FDE54DCA181B}"/>
    <dgm:cxn modelId="{3CD87F9D-4819-47BB-B966-5F9E734D78F1}" type="presOf" srcId="{C29EB682-91A0-4E9F-B9ED-B53EEA7AF74F}" destId="{2C8E84A0-9E2A-47DE-AC30-301C92631A64}" srcOrd="0" destOrd="0" presId="urn:microsoft.com/office/officeart/2005/8/layout/process2"/>
    <dgm:cxn modelId="{962F76A1-457B-495F-9AFB-3B34A6A11FEE}" type="presOf" srcId="{40F536AA-A69B-439C-9A73-46AB11731E53}" destId="{EE590D53-D103-4E55-987C-CA4B4E17CA68}" srcOrd="0" destOrd="0" presId="urn:microsoft.com/office/officeart/2005/8/layout/process2"/>
    <dgm:cxn modelId="{78502692-D836-4533-814D-0C4C71FFE995}" type="presOf" srcId="{C44F472F-2846-45E2-B074-B3E5C16D055B}" destId="{F49C04AD-B1CF-490F-83FA-CC11DED9F503}" srcOrd="0" destOrd="0" presId="urn:microsoft.com/office/officeart/2005/8/layout/process2"/>
    <dgm:cxn modelId="{CE429D8E-4DF5-4974-A194-9503DECE06D7}" srcId="{C44F472F-2846-45E2-B074-B3E5C16D055B}" destId="{AECF5108-A94D-4A53-A59F-34682B7A9F42}" srcOrd="3" destOrd="0" parTransId="{194264BB-9AD6-476C-A2F1-8146A74E2645}" sibTransId="{F9ABCFCF-DBC5-47F8-B0B9-7883C41A0DF4}"/>
    <dgm:cxn modelId="{4E00B5FE-E36B-46FF-9C0E-F91EF53BC052}" type="presOf" srcId="{2A740E85-3713-49A9-A7E3-C3240BEA0EA6}" destId="{7F2BB527-4BEC-431F-A936-80633B17EAF5}" srcOrd="1" destOrd="0" presId="urn:microsoft.com/office/officeart/2005/8/layout/process2"/>
    <dgm:cxn modelId="{90B35539-38FD-42EF-B204-EE85763A9560}" type="presParOf" srcId="{F49C04AD-B1CF-490F-83FA-CC11DED9F503}" destId="{B6151B7F-C3B8-45D4-9FE7-32A8E73C11C5}" srcOrd="0" destOrd="0" presId="urn:microsoft.com/office/officeart/2005/8/layout/process2"/>
    <dgm:cxn modelId="{941E513A-7537-4491-9798-349ADC459702}" type="presParOf" srcId="{F49C04AD-B1CF-490F-83FA-CC11DED9F503}" destId="{5FF5FAB7-6129-40F2-9DE7-5151E929777C}" srcOrd="1" destOrd="0" presId="urn:microsoft.com/office/officeart/2005/8/layout/process2"/>
    <dgm:cxn modelId="{5EF9DF1D-C86B-4B50-B400-01BEA22F8F1B}" type="presParOf" srcId="{5FF5FAB7-6129-40F2-9DE7-5151E929777C}" destId="{360DAA8D-46DE-4687-9694-EAD0062FE692}" srcOrd="0" destOrd="0" presId="urn:microsoft.com/office/officeart/2005/8/layout/process2"/>
    <dgm:cxn modelId="{BBA9E8E0-4C7E-4820-B828-612B5891E500}" type="presParOf" srcId="{F49C04AD-B1CF-490F-83FA-CC11DED9F503}" destId="{44D9E940-00C0-4D3B-9902-14179D7848C4}" srcOrd="2" destOrd="0" presId="urn:microsoft.com/office/officeart/2005/8/layout/process2"/>
    <dgm:cxn modelId="{E46E6085-498F-4157-8902-88F6E6BE23D8}" type="presParOf" srcId="{F49C04AD-B1CF-490F-83FA-CC11DED9F503}" destId="{2C8E84A0-9E2A-47DE-AC30-301C92631A64}" srcOrd="3" destOrd="0" presId="urn:microsoft.com/office/officeart/2005/8/layout/process2"/>
    <dgm:cxn modelId="{C1BEA378-7F76-45FE-A73C-6A7344C081D3}" type="presParOf" srcId="{2C8E84A0-9E2A-47DE-AC30-301C92631A64}" destId="{A9FE2555-8E5B-4C83-B526-340671F88AE7}" srcOrd="0" destOrd="0" presId="urn:microsoft.com/office/officeart/2005/8/layout/process2"/>
    <dgm:cxn modelId="{D75FF8E7-1FAE-44BA-80DA-DB381D2CBA1B}" type="presParOf" srcId="{F49C04AD-B1CF-490F-83FA-CC11DED9F503}" destId="{EE590D53-D103-4E55-987C-CA4B4E17CA68}" srcOrd="4" destOrd="0" presId="urn:microsoft.com/office/officeart/2005/8/layout/process2"/>
    <dgm:cxn modelId="{8557876E-F42F-4DE4-BB71-0B1FD9CAF93F}" type="presParOf" srcId="{F49C04AD-B1CF-490F-83FA-CC11DED9F503}" destId="{CF8D136A-8A99-425F-8326-9B5013B31050}" srcOrd="5" destOrd="0" presId="urn:microsoft.com/office/officeart/2005/8/layout/process2"/>
    <dgm:cxn modelId="{DB05BD68-E797-4D2B-A0A3-E3E2E70F3792}" type="presParOf" srcId="{CF8D136A-8A99-425F-8326-9B5013B31050}" destId="{7F2BB527-4BEC-431F-A936-80633B17EAF5}" srcOrd="0" destOrd="0" presId="urn:microsoft.com/office/officeart/2005/8/layout/process2"/>
    <dgm:cxn modelId="{04CEA8B1-4A2C-43DE-BDAE-F0BFBD5870BC}" type="presParOf" srcId="{F49C04AD-B1CF-490F-83FA-CC11DED9F503}" destId="{43B48C28-4EC2-488C-A67D-493D5AA3E1A4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C2EC20-1EA0-456B-8988-9E240E96FB03}">
      <dsp:nvSpPr>
        <dsp:cNvPr id="0" name=""/>
        <dsp:cNvSpPr/>
      </dsp:nvSpPr>
      <dsp:spPr>
        <a:xfrm>
          <a:off x="2672859" y="0"/>
          <a:ext cx="2672859" cy="1206337"/>
        </a:xfrm>
        <a:prstGeom prst="trapezoid">
          <a:avLst>
            <a:gd name="adj" fmla="val 110784"/>
          </a:avLst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/>
        </a:p>
      </dsp:txBody>
      <dsp:txXfrm>
        <a:off x="2672859" y="0"/>
        <a:ext cx="2672859" cy="1206337"/>
      </dsp:txXfrm>
    </dsp:sp>
    <dsp:sp modelId="{7D7FA4D7-51F8-4DA0-A255-84AC118F8B46}">
      <dsp:nvSpPr>
        <dsp:cNvPr id="0" name=""/>
        <dsp:cNvSpPr/>
      </dsp:nvSpPr>
      <dsp:spPr>
        <a:xfrm>
          <a:off x="1336429" y="1206337"/>
          <a:ext cx="5345719" cy="1206337"/>
        </a:xfrm>
        <a:prstGeom prst="trapezoid">
          <a:avLst>
            <a:gd name="adj" fmla="val 110784"/>
          </a:avLst>
        </a:prstGeom>
        <a:solidFill>
          <a:schemeClr val="accent3">
            <a:alpha val="90000"/>
            <a:hueOff val="0"/>
            <a:satOff val="0"/>
            <a:lumOff val="0"/>
            <a:alphaOff val="-2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/>
        </a:p>
      </dsp:txBody>
      <dsp:txXfrm>
        <a:off x="2271930" y="1206337"/>
        <a:ext cx="3474717" cy="1206337"/>
      </dsp:txXfrm>
    </dsp:sp>
    <dsp:sp modelId="{0145AB0B-0537-4C80-BEC7-816DB2FFB351}">
      <dsp:nvSpPr>
        <dsp:cNvPr id="0" name=""/>
        <dsp:cNvSpPr/>
      </dsp:nvSpPr>
      <dsp:spPr>
        <a:xfrm>
          <a:off x="0" y="2412674"/>
          <a:ext cx="8018579" cy="1206337"/>
        </a:xfrm>
        <a:prstGeom prst="trapezoid">
          <a:avLst>
            <a:gd name="adj" fmla="val 110784"/>
          </a:avLst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/>
        </a:p>
      </dsp:txBody>
      <dsp:txXfrm>
        <a:off x="1403251" y="2412674"/>
        <a:ext cx="5212076" cy="12063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32E09F-97C7-4849-910C-5C53175B69D1}">
      <dsp:nvSpPr>
        <dsp:cNvPr id="0" name=""/>
        <dsp:cNvSpPr/>
      </dsp:nvSpPr>
      <dsp:spPr>
        <a:xfrm>
          <a:off x="0" y="0"/>
          <a:ext cx="6583680" cy="51253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>
              <a:latin typeface="+mn-lt"/>
              <a:cs typeface="Times New Roman" panose="02020603050405020304" pitchFamily="18" charset="0"/>
            </a:rPr>
            <a:t>Operating conditions: </a:t>
          </a:r>
          <a14:m xmlns:a14="http://schemas.microsoft.com/office/drawing/2010/main">
            <m:oMath xmlns:m="http://schemas.openxmlformats.org/officeDocument/2006/math">
              <m:r>
                <a:rPr lang="en-US" sz="1600" b="1" i="0" kern="1200" smtClean="0">
                  <a:latin typeface="Cambria Math" panose="02040503050406030204" pitchFamily="18" charset="0"/>
                </a:rPr>
                <m:t>𝐂</m:t>
              </m:r>
            </m:oMath>
          </a14:m>
          <a:endParaRPr lang="en-US" sz="1600" b="1" kern="1200" dirty="0">
            <a:latin typeface="+mn-lt"/>
            <a:cs typeface="Times New Roman" panose="02020603050405020304" pitchFamily="18" charset="0"/>
          </a:endParaRPr>
        </a:p>
      </dsp:txBody>
      <dsp:txXfrm>
        <a:off x="15012" y="15012"/>
        <a:ext cx="5987301" cy="482513"/>
      </dsp:txXfrm>
    </dsp:sp>
    <dsp:sp modelId="{3FAFC4EF-5E28-417A-BDB6-7444C0243EF9}">
      <dsp:nvSpPr>
        <dsp:cNvPr id="0" name=""/>
        <dsp:cNvSpPr/>
      </dsp:nvSpPr>
      <dsp:spPr>
        <a:xfrm>
          <a:off x="551383" y="605726"/>
          <a:ext cx="6583680" cy="51253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>
              <a:latin typeface="+mn-lt"/>
              <a:cs typeface="Times New Roman" panose="02020603050405020304" pitchFamily="18" charset="0"/>
            </a:rPr>
            <a:t>Operating conditions </a:t>
          </a:r>
          <a:r>
            <a:rPr lang="en-US" sz="1600" kern="1200" dirty="0">
              <a:latin typeface="+mn-lt"/>
              <a:cs typeface="Times New Roman" panose="02020603050405020304" pitchFamily="18" charset="0"/>
              <a:sym typeface="Wingdings" panose="05000000000000000000" pitchFamily="2" charset="2"/>
            </a:rPr>
            <a:t> Failure </a:t>
          </a:r>
          <a:r>
            <a:rPr lang="en-US" sz="1600" kern="1200" dirty="0">
              <a:latin typeface="+mn-lt"/>
              <a:cs typeface="Times New Roman" panose="02020603050405020304" pitchFamily="18" charset="0"/>
            </a:rPr>
            <a:t>Stress</a:t>
          </a:r>
          <a:r>
            <a:rPr lang="en-US" sz="1600" b="0" kern="1200" dirty="0">
              <a:latin typeface="+mn-lt"/>
              <a:cs typeface="Times New Roman" panose="02020603050405020304" pitchFamily="18" charset="0"/>
            </a:rPr>
            <a:t>: </a:t>
          </a: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US" sz="1600" b="1" i="1" kern="1200" smtClean="0">
                      <a:solidFill>
                        <a:schemeClr val="bg1">
                          <a:lumMod val="75000"/>
                        </a:schemeClr>
                      </a:solidFill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US" sz="1600" b="1" i="1" kern="1200" smtClean="0">
                      <a:solidFill>
                        <a:schemeClr val="bg1">
                          <a:lumMod val="75000"/>
                        </a:schemeClr>
                      </a:solidFill>
                      <a:latin typeface="Cambria Math" panose="02040503050406030204" pitchFamily="18" charset="0"/>
                    </a:rPr>
                    <m:t>𝝃</m:t>
                  </m:r>
                </m:e>
                <m:sub>
                  <m:r>
                    <a:rPr lang="en-US" sz="1600" b="1" i="1" kern="1200" smtClean="0">
                      <a:solidFill>
                        <a:schemeClr val="bg1">
                          <a:lumMod val="75000"/>
                        </a:schemeClr>
                      </a:solidFill>
                      <a:latin typeface="Cambria Math" panose="02040503050406030204" pitchFamily="18" charset="0"/>
                    </a:rPr>
                    <m:t>𝒋</m:t>
                  </m:r>
                </m:sub>
              </m:sSub>
              <m:r>
                <a:rPr lang="en-US" sz="1600" b="1" i="1" kern="1200" smtClean="0">
                  <a:solidFill>
                    <a:schemeClr val="bg1">
                      <a:lumMod val="75000"/>
                    </a:schemeClr>
                  </a:solidFill>
                  <a:latin typeface="Cambria Math" panose="02040503050406030204" pitchFamily="18" charset="0"/>
                </a:rPr>
                <m:t>=</m:t>
              </m:r>
              <m:sSub>
                <m:sSubPr>
                  <m:ctrlPr>
                    <a:rPr lang="en-US" sz="1600" b="1" i="1" kern="1200" smtClean="0">
                      <a:solidFill>
                        <a:schemeClr val="bg1">
                          <a:lumMod val="75000"/>
                        </a:schemeClr>
                      </a:solidFill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US" sz="1600" b="1" i="0" kern="1200" smtClean="0">
                      <a:solidFill>
                        <a:schemeClr val="bg1">
                          <a:lumMod val="75000"/>
                        </a:schemeClr>
                      </a:solidFill>
                      <a:latin typeface="Cambria Math" panose="02040503050406030204" pitchFamily="18" charset="0"/>
                    </a:rPr>
                    <m:t>𝚪</m:t>
                  </m:r>
                </m:e>
                <m:sub>
                  <m:r>
                    <a:rPr lang="en-US" sz="1600" b="1" i="0" kern="1200" smtClean="0">
                      <a:solidFill>
                        <a:schemeClr val="bg1">
                          <a:lumMod val="75000"/>
                        </a:schemeClr>
                      </a:solidFill>
                      <a:latin typeface="Cambria Math" panose="02040503050406030204" pitchFamily="18" charset="0"/>
                    </a:rPr>
                    <m:t>𝐣</m:t>
                  </m:r>
                </m:sub>
              </m:sSub>
              <m:d>
                <m:dPr>
                  <m:ctrlPr>
                    <a:rPr lang="en-US" sz="1600" b="0" i="1" kern="1200" smtClean="0">
                      <a:solidFill>
                        <a:schemeClr val="bg1">
                          <a:lumMod val="75000"/>
                        </a:schemeClr>
                      </a:solidFill>
                      <a:latin typeface="Cambria Math" panose="02040503050406030204" pitchFamily="18" charset="0"/>
                    </a:rPr>
                  </m:ctrlPr>
                </m:dPr>
                <m:e>
                  <m:r>
                    <a:rPr lang="en-US" sz="1600" b="1" i="1" kern="1200" smtClean="0">
                      <a:solidFill>
                        <a:schemeClr val="bg1">
                          <a:lumMod val="75000"/>
                        </a:schemeClr>
                      </a:solidFill>
                      <a:latin typeface="Cambria Math" panose="02040503050406030204" pitchFamily="18" charset="0"/>
                    </a:rPr>
                    <m:t>𝑪</m:t>
                  </m:r>
                  <m:r>
                    <a:rPr lang="en-US" sz="1600" b="1" i="1" kern="1200" smtClean="0">
                      <a:solidFill>
                        <a:schemeClr val="bg1">
                          <a:lumMod val="75000"/>
                        </a:schemeClr>
                      </a:solidFill>
                      <a:latin typeface="Cambria Math" panose="02040503050406030204" pitchFamily="18" charset="0"/>
                    </a:rPr>
                    <m:t>;</m:t>
                  </m:r>
                  <m:r>
                    <a:rPr lang="en-US" sz="1600" b="1" i="0" kern="1200" smtClean="0">
                      <a:solidFill>
                        <a:schemeClr val="bg1">
                          <a:lumMod val="75000"/>
                        </a:schemeClr>
                      </a:solidFill>
                      <a:latin typeface="Cambria Math" panose="02040503050406030204" pitchFamily="18" charset="0"/>
                    </a:rPr>
                    <m:t>𝚲</m:t>
                  </m:r>
                </m:e>
              </m:d>
            </m:oMath>
          </a14:m>
          <a:endParaRPr lang="en-US" sz="1600" b="1" kern="1200" dirty="0">
            <a:latin typeface="+mn-lt"/>
            <a:cs typeface="Times New Roman" panose="02020603050405020304" pitchFamily="18" charset="0"/>
          </a:endParaRPr>
        </a:p>
      </dsp:txBody>
      <dsp:txXfrm>
        <a:off x="566395" y="620738"/>
        <a:ext cx="5669123" cy="482513"/>
      </dsp:txXfrm>
    </dsp:sp>
    <dsp:sp modelId="{7210EDF1-D39B-4B7E-B598-27B4D39FD634}">
      <dsp:nvSpPr>
        <dsp:cNvPr id="0" name=""/>
        <dsp:cNvSpPr/>
      </dsp:nvSpPr>
      <dsp:spPr>
        <a:xfrm>
          <a:off x="1094536" y="1211452"/>
          <a:ext cx="6583680" cy="51253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>
              <a:latin typeface="+mn-lt"/>
              <a:cs typeface="Times New Roman" panose="02020603050405020304" pitchFamily="18" charset="0"/>
            </a:rPr>
            <a:t>Failure Stress </a:t>
          </a:r>
          <a:r>
            <a:rPr lang="en-US" sz="1600" kern="1200" dirty="0">
              <a:latin typeface="+mn-lt"/>
              <a:cs typeface="Times New Roman" panose="02020603050405020304" pitchFamily="18" charset="0"/>
              <a:sym typeface="Wingdings" panose="05000000000000000000" pitchFamily="2" charset="2"/>
            </a:rPr>
            <a:t> </a:t>
          </a:r>
          <a:r>
            <a:rPr lang="en-US" sz="1600" kern="1200" dirty="0">
              <a:latin typeface="+mn-lt"/>
              <a:cs typeface="Times New Roman" panose="02020603050405020304" pitchFamily="18" charset="0"/>
            </a:rPr>
            <a:t>Acceleration: </a:t>
          </a:r>
          <a14:m xmlns:a14="http://schemas.microsoft.com/office/drawing/2010/main">
            <m:oMath xmlns:m="http://schemas.openxmlformats.org/officeDocument/2006/math">
              <m:r>
                <a:rPr lang="en-US" sz="1600" b="0" i="1" kern="1200" smtClean="0">
                  <a:solidFill>
                    <a:schemeClr val="bg1">
                      <a:lumMod val="75000"/>
                    </a:schemeClr>
                  </a:solidFill>
                  <a:latin typeface="Cambria Math" panose="02040503050406030204" pitchFamily="18" charset="0"/>
                </a:rPr>
                <m:t>𝐴</m:t>
              </m:r>
              <m:sSub>
                <m:sSubPr>
                  <m:ctrlPr>
                    <a:rPr lang="en-US" sz="1600" b="0" i="1" kern="1200" smtClean="0">
                      <a:solidFill>
                        <a:schemeClr val="bg1">
                          <a:lumMod val="75000"/>
                        </a:schemeClr>
                      </a:solidFill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US" sz="1600" b="0" i="1" kern="1200" smtClean="0">
                      <a:solidFill>
                        <a:schemeClr val="bg1">
                          <a:lumMod val="75000"/>
                        </a:schemeClr>
                      </a:solidFill>
                      <a:latin typeface="Cambria Math" panose="02040503050406030204" pitchFamily="18" charset="0"/>
                    </a:rPr>
                    <m:t>𝐹</m:t>
                  </m:r>
                </m:e>
                <m:sub>
                  <m:r>
                    <a:rPr lang="en-US" sz="1600" b="0" i="1" kern="1200" smtClean="0">
                      <a:solidFill>
                        <a:schemeClr val="bg1">
                          <a:lumMod val="75000"/>
                        </a:schemeClr>
                      </a:solidFill>
                      <a:latin typeface="Cambria Math" panose="02040503050406030204" pitchFamily="18" charset="0"/>
                    </a:rPr>
                    <m:t>𝑗</m:t>
                  </m:r>
                </m:sub>
              </m:sSub>
              <m:r>
                <a:rPr lang="en-US" sz="1600" b="0" i="1" kern="1200" smtClean="0">
                  <a:solidFill>
                    <a:schemeClr val="bg1">
                      <a:lumMod val="75000"/>
                    </a:schemeClr>
                  </a:solidFill>
                  <a:latin typeface="Cambria Math" panose="02040503050406030204" pitchFamily="18" charset="0"/>
                </a:rPr>
                <m:t>(</m:t>
              </m:r>
              <m:sSub>
                <m:sSubPr>
                  <m:ctrlPr>
                    <a:rPr lang="en-US" sz="1600" b="1" i="1" kern="1200" smtClean="0">
                      <a:solidFill>
                        <a:schemeClr val="bg1">
                          <a:lumMod val="75000"/>
                        </a:schemeClr>
                      </a:solidFill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US" sz="1600" b="1" i="1" kern="1200" smtClean="0">
                      <a:solidFill>
                        <a:schemeClr val="bg1">
                          <a:lumMod val="75000"/>
                        </a:schemeClr>
                      </a:solidFill>
                      <a:latin typeface="Cambria Math" panose="02040503050406030204" pitchFamily="18" charset="0"/>
                    </a:rPr>
                    <m:t>𝝃</m:t>
                  </m:r>
                </m:e>
                <m:sub>
                  <m:r>
                    <a:rPr lang="en-US" sz="1600" b="1" i="1" kern="1200" smtClean="0">
                      <a:solidFill>
                        <a:schemeClr val="bg1">
                          <a:lumMod val="75000"/>
                        </a:schemeClr>
                      </a:solidFill>
                      <a:latin typeface="Cambria Math" panose="02040503050406030204" pitchFamily="18" charset="0"/>
                    </a:rPr>
                    <m:t>𝒋</m:t>
                  </m:r>
                </m:sub>
              </m:sSub>
              <m:r>
                <a:rPr lang="en-US" sz="1600" b="0" i="1" kern="1200" smtClean="0">
                  <a:solidFill>
                    <a:schemeClr val="bg1">
                      <a:lumMod val="75000"/>
                    </a:schemeClr>
                  </a:solidFill>
                  <a:latin typeface="Cambria Math" panose="02040503050406030204" pitchFamily="18" charset="0"/>
                </a:rPr>
                <m:t>,</m:t>
              </m:r>
              <m:sSub>
                <m:sSubPr>
                  <m:ctrlPr>
                    <a:rPr lang="en-US" sz="1600" b="1" i="1" kern="1200" smtClean="0">
                      <a:solidFill>
                        <a:schemeClr val="bg1">
                          <a:lumMod val="75000"/>
                        </a:schemeClr>
                      </a:solidFill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US" sz="1600" b="1" i="1" kern="1200" smtClean="0">
                      <a:solidFill>
                        <a:schemeClr val="bg1">
                          <a:lumMod val="75000"/>
                        </a:schemeClr>
                      </a:solidFill>
                      <a:latin typeface="Cambria Math" panose="02040503050406030204" pitchFamily="18" charset="0"/>
                    </a:rPr>
                    <m:t>𝝃</m:t>
                  </m:r>
                </m:e>
                <m:sub>
                  <m:r>
                    <a:rPr lang="en-US" sz="1600" b="1" i="1" kern="1200" smtClean="0">
                      <a:solidFill>
                        <a:schemeClr val="bg1">
                          <a:lumMod val="75000"/>
                        </a:schemeClr>
                      </a:solidFill>
                      <a:latin typeface="Cambria Math" panose="02040503050406030204" pitchFamily="18" charset="0"/>
                    </a:rPr>
                    <m:t>𝒋</m:t>
                  </m:r>
                  <m:r>
                    <a:rPr lang="en-US" sz="1600" b="1" i="1" kern="1200" smtClean="0">
                      <a:solidFill>
                        <a:schemeClr val="bg1">
                          <a:lumMod val="75000"/>
                        </a:schemeClr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lang="en-US" sz="1600" b="1" i="1" kern="1200" smtClean="0">
                      <a:solidFill>
                        <a:schemeClr val="bg1">
                          <a:lumMod val="75000"/>
                        </a:schemeClr>
                      </a:solidFill>
                      <a:latin typeface="Cambria Math" panose="02040503050406030204" pitchFamily="18" charset="0"/>
                    </a:rPr>
                    <m:t>𝒓𝒆𝒇</m:t>
                  </m:r>
                </m:sub>
              </m:sSub>
              <m:r>
                <a:rPr lang="en-US" sz="1600" b="0" i="1" kern="1200" smtClean="0">
                  <a:solidFill>
                    <a:schemeClr val="bg1">
                      <a:lumMod val="75000"/>
                    </a:schemeClr>
                  </a:solidFill>
                  <a:latin typeface="Cambria Math" panose="02040503050406030204" pitchFamily="18" charset="0"/>
                </a:rPr>
                <m:t>;</m:t>
              </m:r>
              <m:r>
                <a:rPr lang="en-US" sz="1600" b="1" i="0" kern="1200" smtClean="0">
                  <a:solidFill>
                    <a:schemeClr val="bg1">
                      <a:lumMod val="75000"/>
                    </a:schemeClr>
                  </a:solidFill>
                  <a:latin typeface="Cambria Math" panose="02040503050406030204" pitchFamily="18" charset="0"/>
                </a:rPr>
                <m:t>𝚯</m:t>
              </m:r>
              <m:r>
                <a:rPr lang="en-US" sz="1600" b="0" i="1" kern="1200" smtClean="0">
                  <a:solidFill>
                    <a:schemeClr val="bg1">
                      <a:lumMod val="75000"/>
                    </a:schemeClr>
                  </a:solidFill>
                  <a:latin typeface="Cambria Math" panose="02040503050406030204" pitchFamily="18" charset="0"/>
                </a:rPr>
                <m:t>)</m:t>
              </m:r>
            </m:oMath>
          </a14:m>
          <a:endParaRPr lang="en-US" sz="1600" kern="1200" dirty="0">
            <a:latin typeface="+mn-lt"/>
            <a:cs typeface="Times New Roman" panose="02020603050405020304" pitchFamily="18" charset="0"/>
          </a:endParaRPr>
        </a:p>
      </dsp:txBody>
      <dsp:txXfrm>
        <a:off x="1109548" y="1226464"/>
        <a:ext cx="5677352" cy="482513"/>
      </dsp:txXfrm>
    </dsp:sp>
    <dsp:sp modelId="{A4C915C2-D0D8-4C24-BDE7-94ADB2BA2A74}">
      <dsp:nvSpPr>
        <dsp:cNvPr id="0" name=""/>
        <dsp:cNvSpPr/>
      </dsp:nvSpPr>
      <dsp:spPr>
        <a:xfrm>
          <a:off x="1645920" y="1817179"/>
          <a:ext cx="6583680" cy="51253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>
              <a:latin typeface="+mn-lt"/>
              <a:cs typeface="Times New Roman" panose="02020603050405020304" pitchFamily="18" charset="0"/>
            </a:rPr>
            <a:t>Acceleration </a:t>
          </a:r>
          <a:r>
            <a:rPr lang="en-US" sz="1600" kern="1200" dirty="0">
              <a:latin typeface="+mn-lt"/>
              <a:cs typeface="Times New Roman" panose="02020603050405020304" pitchFamily="18" charset="0"/>
              <a:sym typeface="Wingdings" panose="05000000000000000000" pitchFamily="2" charset="2"/>
            </a:rPr>
            <a:t> Failures: </a:t>
          </a: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US" sz="1600" b="0" i="1" kern="1200" smtClean="0">
                      <a:solidFill>
                        <a:schemeClr val="bg1">
                          <a:lumMod val="75000"/>
                        </a:schemeClr>
                      </a:solidFill>
                      <a:latin typeface="Cambria Math" panose="02040503050406030204" pitchFamily="18" charset="0"/>
                    </a:rPr>
                  </m:ctrlPr>
                </m:sSubPr>
                <m:e>
                  <m:r>
                    <m:rPr>
                      <m:sty m:val="p"/>
                    </m:rPr>
                    <a:rPr lang="en-US" sz="1600" b="0" i="0" kern="1200" smtClean="0">
                      <a:solidFill>
                        <a:schemeClr val="bg1">
                          <a:lumMod val="75000"/>
                        </a:schemeClr>
                      </a:solidFill>
                      <a:latin typeface="Cambria Math" panose="02040503050406030204" pitchFamily="18" charset="0"/>
                    </a:rPr>
                    <m:t>TTF</m:t>
                  </m:r>
                </m:e>
                <m:sub>
                  <m:r>
                    <m:rPr>
                      <m:sty m:val="p"/>
                    </m:rPr>
                    <a:rPr lang="en-US" sz="1600" b="0" i="0" kern="1200" smtClean="0">
                      <a:solidFill>
                        <a:schemeClr val="bg1">
                          <a:lumMod val="75000"/>
                        </a:schemeClr>
                      </a:solidFill>
                      <a:latin typeface="Cambria Math" panose="02040503050406030204" pitchFamily="18" charset="0"/>
                    </a:rPr>
                    <m:t>i</m:t>
                  </m:r>
                  <m:r>
                    <a:rPr lang="en-US" sz="1600" b="0" i="0" kern="1200" smtClean="0">
                      <a:solidFill>
                        <a:schemeClr val="bg1">
                          <a:lumMod val="75000"/>
                        </a:schemeClr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m:rPr>
                      <m:sty m:val="p"/>
                    </m:rPr>
                    <a:rPr lang="en-US" sz="1600" b="0" i="0" kern="1200" smtClean="0">
                      <a:solidFill>
                        <a:schemeClr val="bg1">
                          <a:lumMod val="75000"/>
                        </a:schemeClr>
                      </a:solidFill>
                      <a:latin typeface="Cambria Math" panose="02040503050406030204" pitchFamily="18" charset="0"/>
                    </a:rPr>
                    <m:t>j</m:t>
                  </m:r>
                </m:sub>
              </m:sSub>
              <m:r>
                <a:rPr lang="en-US" sz="1600" b="0" i="1" kern="1200" smtClean="0">
                  <a:solidFill>
                    <a:schemeClr val="bg1">
                      <a:lumMod val="75000"/>
                    </a:schemeClr>
                  </a:solidFill>
                  <a:latin typeface="Cambria Math" panose="02040503050406030204" pitchFamily="18" charset="0"/>
                </a:rPr>
                <m:t>∝</m:t>
              </m:r>
              <m:r>
                <a:rPr lang="en-US" sz="1600" b="0" i="1" kern="1200" smtClean="0">
                  <a:solidFill>
                    <a:schemeClr val="bg1">
                      <a:lumMod val="75000"/>
                    </a:schemeClr>
                  </a:solidFill>
                  <a:latin typeface="Cambria Math" panose="02040503050406030204" pitchFamily="18" charset="0"/>
                </a:rPr>
                <m:t>𝑊𝑒𝑖𝑏𝑢𝑙𝑙</m:t>
              </m:r>
              <m:d>
                <m:dPr>
                  <m:ctrlPr>
                    <a:rPr lang="en-US" sz="1600" i="1" kern="1200">
                      <a:solidFill>
                        <a:schemeClr val="bg1">
                          <a:lumMod val="75000"/>
                        </a:schemeClr>
                      </a:solidFill>
                      <a:latin typeface="Cambria Math" panose="02040503050406030204" pitchFamily="18" charset="0"/>
                    </a:rPr>
                  </m:ctrlPr>
                </m:dPr>
                <m:e>
                  <m:sSub>
                    <m:sSubPr>
                      <m:ctrlPr>
                        <a:rPr lang="en-US" sz="1600" b="0" i="1" kern="120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US" sz="1600" b="0" i="1" kern="120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𝜂</m:t>
                      </m:r>
                    </m:e>
                    <m:sub>
                      <m:r>
                        <a:rPr lang="en-US" sz="1600" b="0" i="1" kern="120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𝑗</m:t>
                      </m:r>
                    </m:sub>
                  </m:sSub>
                  <m:r>
                    <a:rPr lang="en-US" sz="1600" b="0" i="1" kern="1200" smtClean="0">
                      <a:solidFill>
                        <a:schemeClr val="bg1">
                          <a:lumMod val="75000"/>
                        </a:schemeClr>
                      </a:solidFill>
                      <a:latin typeface="Cambria Math" panose="02040503050406030204" pitchFamily="18" charset="0"/>
                    </a:rPr>
                    <m:t>⋅</m:t>
                  </m:r>
                  <m:r>
                    <a:rPr lang="en-US" sz="1600" b="0" i="1" kern="1200" smtClean="0">
                      <a:solidFill>
                        <a:schemeClr val="bg1">
                          <a:lumMod val="75000"/>
                        </a:schemeClr>
                      </a:solidFill>
                      <a:latin typeface="Cambria Math" panose="02040503050406030204" pitchFamily="18" charset="0"/>
                    </a:rPr>
                    <m:t>𝐴</m:t>
                  </m:r>
                  <m:sSub>
                    <m:sSubPr>
                      <m:ctrlPr>
                        <a:rPr lang="en-US" sz="1600" b="0" i="1" kern="120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US" sz="1600" b="0" i="1" kern="120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</m:e>
                    <m:sub>
                      <m:r>
                        <a:rPr lang="en-US" sz="1600" b="0" i="1" kern="120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𝑗</m:t>
                      </m:r>
                    </m:sub>
                  </m:sSub>
                  <m:r>
                    <a:rPr lang="en-US" sz="1600" i="1" kern="1200">
                      <a:solidFill>
                        <a:schemeClr val="bg1">
                          <a:lumMod val="75000"/>
                        </a:schemeClr>
                      </a:solidFill>
                      <a:latin typeface="Cambria Math" panose="02040503050406030204" pitchFamily="18" charset="0"/>
                    </a:rPr>
                    <m:t>,</m:t>
                  </m:r>
                  <m:sSub>
                    <m:sSubPr>
                      <m:ctrlPr>
                        <a:rPr lang="en-US" sz="1600" b="0" i="1" kern="120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US" sz="1600" i="1" kern="120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𝛽</m:t>
                      </m:r>
                    </m:e>
                    <m:sub>
                      <m:r>
                        <a:rPr lang="en-US" sz="1600" b="0" i="1" kern="120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𝑗</m:t>
                      </m:r>
                    </m:sub>
                  </m:sSub>
                </m:e>
              </m:d>
            </m:oMath>
          </a14:m>
          <a:r>
            <a:rPr lang="en-US" sz="1600" kern="1200" dirty="0">
              <a:latin typeface="+mn-lt"/>
              <a:cs typeface="Times New Roman" panose="02020603050405020304" pitchFamily="18" charset="0"/>
              <a:sym typeface="Wingdings" panose="05000000000000000000" pitchFamily="2" charset="2"/>
            </a:rPr>
            <a:t> </a:t>
          </a:r>
          <a:endParaRPr lang="en-US" sz="1600" kern="1200" dirty="0">
            <a:latin typeface="+mn-lt"/>
            <a:cs typeface="Times New Roman" panose="02020603050405020304" pitchFamily="18" charset="0"/>
          </a:endParaRPr>
        </a:p>
      </dsp:txBody>
      <dsp:txXfrm>
        <a:off x="1660932" y="1832191"/>
        <a:ext cx="5669123" cy="482513"/>
      </dsp:txXfrm>
    </dsp:sp>
    <dsp:sp modelId="{6D0D6BE2-68B3-44A5-83CE-1A51D7B89D75}">
      <dsp:nvSpPr>
        <dsp:cNvPr id="0" name=""/>
        <dsp:cNvSpPr/>
      </dsp:nvSpPr>
      <dsp:spPr>
        <a:xfrm>
          <a:off x="6250530" y="392557"/>
          <a:ext cx="333149" cy="333149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>
            <a:latin typeface="+mn-lt"/>
            <a:cs typeface="Times New Roman" panose="02020603050405020304" pitchFamily="18" charset="0"/>
          </a:endParaRPr>
        </a:p>
      </dsp:txBody>
      <dsp:txXfrm>
        <a:off x="6325489" y="392557"/>
        <a:ext cx="183231" cy="250695"/>
      </dsp:txXfrm>
    </dsp:sp>
    <dsp:sp modelId="{1A2EAA13-DC84-4434-A257-10D728F5F02E}">
      <dsp:nvSpPr>
        <dsp:cNvPr id="0" name=""/>
        <dsp:cNvSpPr/>
      </dsp:nvSpPr>
      <dsp:spPr>
        <a:xfrm>
          <a:off x="6801913" y="998283"/>
          <a:ext cx="333149" cy="333149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>
            <a:latin typeface="+mn-lt"/>
            <a:cs typeface="Times New Roman" panose="02020603050405020304" pitchFamily="18" charset="0"/>
          </a:endParaRPr>
        </a:p>
      </dsp:txBody>
      <dsp:txXfrm>
        <a:off x="6876872" y="998283"/>
        <a:ext cx="183231" cy="250695"/>
      </dsp:txXfrm>
    </dsp:sp>
    <dsp:sp modelId="{1C135DF7-92C9-445A-A965-A52FF1D4435A}">
      <dsp:nvSpPr>
        <dsp:cNvPr id="0" name=""/>
        <dsp:cNvSpPr/>
      </dsp:nvSpPr>
      <dsp:spPr>
        <a:xfrm>
          <a:off x="7345067" y="1604010"/>
          <a:ext cx="333149" cy="333149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>
            <a:latin typeface="+mn-lt"/>
            <a:cs typeface="Times New Roman" panose="02020603050405020304" pitchFamily="18" charset="0"/>
          </a:endParaRPr>
        </a:p>
      </dsp:txBody>
      <dsp:txXfrm>
        <a:off x="7420026" y="1604010"/>
        <a:ext cx="183231" cy="25069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151B7F-C3B8-45D4-9FE7-32A8E73C11C5}">
      <dsp:nvSpPr>
        <dsp:cNvPr id="0" name=""/>
        <dsp:cNvSpPr/>
      </dsp:nvSpPr>
      <dsp:spPr>
        <a:xfrm>
          <a:off x="2952137" y="3126"/>
          <a:ext cx="2325324" cy="58133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latin typeface="+mn-lt"/>
              <a:cs typeface="Times New Roman" panose="02020603050405020304" pitchFamily="18" charset="0"/>
            </a:rPr>
            <a:t>Data Collection</a:t>
          </a:r>
        </a:p>
      </dsp:txBody>
      <dsp:txXfrm>
        <a:off x="2969164" y="20153"/>
        <a:ext cx="2291270" cy="547277"/>
      </dsp:txXfrm>
    </dsp:sp>
    <dsp:sp modelId="{5FF5FAB7-6129-40F2-9DE7-5151E929777C}">
      <dsp:nvSpPr>
        <dsp:cNvPr id="0" name=""/>
        <dsp:cNvSpPr/>
      </dsp:nvSpPr>
      <dsp:spPr>
        <a:xfrm rot="5400000">
          <a:off x="4005800" y="598991"/>
          <a:ext cx="217999" cy="261598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>
            <a:latin typeface="+mn-lt"/>
            <a:cs typeface="Times New Roman" panose="02020603050405020304" pitchFamily="18" charset="0"/>
          </a:endParaRPr>
        </a:p>
      </dsp:txBody>
      <dsp:txXfrm rot="-5400000">
        <a:off x="4036321" y="620790"/>
        <a:ext cx="156958" cy="152599"/>
      </dsp:txXfrm>
    </dsp:sp>
    <dsp:sp modelId="{44D9E940-00C0-4D3B-9902-14179D7848C4}">
      <dsp:nvSpPr>
        <dsp:cNvPr id="0" name=""/>
        <dsp:cNvSpPr/>
      </dsp:nvSpPr>
      <dsp:spPr>
        <a:xfrm>
          <a:off x="2952137" y="875123"/>
          <a:ext cx="2325324" cy="58133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latin typeface="+mn-lt"/>
              <a:cs typeface="Times New Roman" panose="02020603050405020304" pitchFamily="18" charset="0"/>
            </a:rPr>
            <a:t>Digital Twin Synthesis</a:t>
          </a:r>
        </a:p>
      </dsp:txBody>
      <dsp:txXfrm>
        <a:off x="2969164" y="892150"/>
        <a:ext cx="2291270" cy="547277"/>
      </dsp:txXfrm>
    </dsp:sp>
    <dsp:sp modelId="{2C8E84A0-9E2A-47DE-AC30-301C92631A64}">
      <dsp:nvSpPr>
        <dsp:cNvPr id="0" name=""/>
        <dsp:cNvSpPr/>
      </dsp:nvSpPr>
      <dsp:spPr>
        <a:xfrm rot="5400000">
          <a:off x="4005800" y="1470988"/>
          <a:ext cx="217999" cy="261598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>
            <a:latin typeface="+mn-lt"/>
            <a:cs typeface="Times New Roman" panose="02020603050405020304" pitchFamily="18" charset="0"/>
          </a:endParaRPr>
        </a:p>
      </dsp:txBody>
      <dsp:txXfrm rot="-5400000">
        <a:off x="4036321" y="1492787"/>
        <a:ext cx="156958" cy="152599"/>
      </dsp:txXfrm>
    </dsp:sp>
    <dsp:sp modelId="{EE590D53-D103-4E55-987C-CA4B4E17CA68}">
      <dsp:nvSpPr>
        <dsp:cNvPr id="0" name=""/>
        <dsp:cNvSpPr/>
      </dsp:nvSpPr>
      <dsp:spPr>
        <a:xfrm>
          <a:off x="2952137" y="1747120"/>
          <a:ext cx="2325324" cy="58133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latin typeface="+mn-lt"/>
              <a:cs typeface="Times New Roman" panose="02020603050405020304" pitchFamily="18" charset="0"/>
            </a:rPr>
            <a:t>Simulation</a:t>
          </a:r>
          <a:endParaRPr lang="en-US" sz="1800" b="1" kern="1200" dirty="0">
            <a:latin typeface="+mn-lt"/>
            <a:cs typeface="Times New Roman" panose="02020603050405020304" pitchFamily="18" charset="0"/>
          </a:endParaRPr>
        </a:p>
      </dsp:txBody>
      <dsp:txXfrm>
        <a:off x="2969164" y="1764147"/>
        <a:ext cx="2291270" cy="547277"/>
      </dsp:txXfrm>
    </dsp:sp>
    <dsp:sp modelId="{CF8D136A-8A99-425F-8326-9B5013B31050}">
      <dsp:nvSpPr>
        <dsp:cNvPr id="0" name=""/>
        <dsp:cNvSpPr/>
      </dsp:nvSpPr>
      <dsp:spPr>
        <a:xfrm rot="5400000">
          <a:off x="4005800" y="2342984"/>
          <a:ext cx="217999" cy="261598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>
            <a:latin typeface="+mn-lt"/>
            <a:cs typeface="Times New Roman" panose="02020603050405020304" pitchFamily="18" charset="0"/>
          </a:endParaRPr>
        </a:p>
      </dsp:txBody>
      <dsp:txXfrm rot="-5400000">
        <a:off x="4036321" y="2364783"/>
        <a:ext cx="156958" cy="152599"/>
      </dsp:txXfrm>
    </dsp:sp>
    <dsp:sp modelId="{43B48C28-4EC2-488C-A67D-493D5AA3E1A4}">
      <dsp:nvSpPr>
        <dsp:cNvPr id="0" name=""/>
        <dsp:cNvSpPr/>
      </dsp:nvSpPr>
      <dsp:spPr>
        <a:xfrm>
          <a:off x="2952137" y="2619116"/>
          <a:ext cx="2325324" cy="58133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>
              <a:latin typeface="+mn-lt"/>
              <a:cs typeface="Times New Roman" panose="02020603050405020304" pitchFamily="18" charset="0"/>
            </a:rPr>
            <a:t>Evaluation and Decision Making</a:t>
          </a:r>
        </a:p>
      </dsp:txBody>
      <dsp:txXfrm>
        <a:off x="2969164" y="2636143"/>
        <a:ext cx="2291270" cy="5472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510CD4-141D-4A63-8D01-92E5CB6ADB54}" type="datetimeFigureOut">
              <a:rPr lang="en-GB" smtClean="0"/>
              <a:t>29/01/2020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102005-B627-44EA-867A-533C32C2E8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0375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TTF models</a:t>
            </a:r>
            <a:r>
              <a:rPr lang="en-US" baseline="0" dirty="0"/>
              <a:t> usually follow power law or exponential model </a:t>
            </a:r>
            <a:r>
              <a:rPr lang="en-US" baseline="0" dirty="0">
                <a:sym typeface="Wingdings" panose="05000000000000000000" pitchFamily="2" charset="2"/>
              </a:rPr>
              <a:t> same for acceleration factor</a:t>
            </a:r>
          </a:p>
          <a:p>
            <a:r>
              <a:rPr lang="en-US" baseline="0" dirty="0">
                <a:sym typeface="Wingdings" panose="05000000000000000000" pitchFamily="2" charset="2"/>
              </a:rPr>
              <a:t>If acceleration is carried out properly  beta does not change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B8482C-0723-4488-B8E0-BE81678470C1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429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29-Jan-20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lukas.felsberger@cern.ch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29-Jan-20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lukas.felsberger@cern.ch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29-Jan-20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lukas.felsberger@cern.ch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slide (ph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 flipH="1">
            <a:off x="-508" y="0"/>
            <a:ext cx="8643966" cy="477900"/>
          </a:xfrm>
          <a:prstGeom prst="rect">
            <a:avLst/>
          </a:prstGeom>
          <a:gradFill flip="none" rotWithShape="1">
            <a:gsLst>
              <a:gs pos="23000">
                <a:schemeClr val="tx2">
                  <a:alpha val="40000"/>
                </a:schemeClr>
              </a:gs>
              <a:gs pos="0">
                <a:schemeClr val="bg1"/>
              </a:gs>
              <a:gs pos="43000">
                <a:schemeClr val="tx2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noProof="0">
              <a:solidFill>
                <a:schemeClr val="bg1"/>
              </a:solidFill>
            </a:endParaRPr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79512" y="107139"/>
            <a:ext cx="6372708" cy="375050"/>
          </a:xfrm>
          <a:prstGeom prst="rect">
            <a:avLst/>
          </a:prstGeom>
          <a:noFill/>
          <a:effectLst>
            <a:outerShdw blurRad="50800" dist="38100" dir="8100000" algn="tr" rotWithShape="0">
              <a:schemeClr val="tx2">
                <a:lumMod val="20000"/>
                <a:lumOff val="80000"/>
                <a:alpha val="40000"/>
              </a:schemeClr>
            </a:outerShdw>
          </a:effectLst>
        </p:spPr>
        <p:txBody>
          <a:bodyPr/>
          <a:lstStyle>
            <a:lvl1pPr algn="l">
              <a:defRPr sz="1800" b="1" cap="none" spc="75" baseline="0">
                <a:solidFill>
                  <a:schemeClr val="accent3">
                    <a:lumMod val="20000"/>
                    <a:lumOff val="80000"/>
                  </a:schemeClr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323528" y="572663"/>
            <a:ext cx="8637446" cy="421725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050"/>
              </a:spcBef>
              <a:buFont typeface="Arial" pitchFamily="34" charset="0"/>
              <a:buNone/>
              <a:defRPr sz="1950" cap="none" baseline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Tahoma" pitchFamily="34" charset="0"/>
              </a:defRPr>
            </a:lvl1pPr>
            <a:lvl2pPr marL="108000" indent="0" algn="just">
              <a:spcBef>
                <a:spcPts val="750"/>
              </a:spcBef>
              <a:spcAft>
                <a:spcPts val="0"/>
              </a:spcAft>
              <a:buFont typeface="Wingdings" panose="05000000000000000000" pitchFamily="2" charset="2"/>
              <a:buNone/>
              <a:defRPr lang="en-US" sz="1800" b="1" kern="1200" baseline="0" noProof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ea typeface="+mn-ea"/>
                <a:cs typeface="Tahoma" pitchFamily="34" charset="0"/>
              </a:defRPr>
            </a:lvl2pPr>
            <a:lvl3pPr marL="270000" indent="-162000" algn="just">
              <a:spcBef>
                <a:spcPts val="750"/>
              </a:spcBef>
              <a:buFont typeface="Wingdings" panose="05000000000000000000" pitchFamily="2" charset="2"/>
              <a:buChar char="§"/>
              <a:tabLst>
                <a:tab pos="68580" algn="l"/>
              </a:tabLst>
              <a:defRPr lang="en-US" sz="1800" b="1" kern="1200" baseline="0" noProof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ea typeface="+mn-ea"/>
                <a:cs typeface="Tahoma" pitchFamily="34" charset="0"/>
              </a:defRPr>
            </a:lvl3pPr>
            <a:lvl4pPr marL="270000" indent="0" algn="just">
              <a:spcBef>
                <a:spcPts val="450"/>
              </a:spcBef>
              <a:buFont typeface="Wingdings" panose="05000000000000000000" pitchFamily="2" charset="2"/>
              <a:buNone/>
              <a:defRPr lang="en-US" sz="1800" b="1" kern="1200" noProof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ea typeface="+mn-ea"/>
                <a:cs typeface="Tahoma" pitchFamily="34" charset="0"/>
              </a:defRPr>
            </a:lvl4pPr>
            <a:lvl5pPr marL="270000" indent="0" algn="just">
              <a:spcBef>
                <a:spcPts val="450"/>
              </a:spcBef>
              <a:buFont typeface="Wingdings" panose="05000000000000000000" pitchFamily="2" charset="2"/>
              <a:buNone/>
              <a:defRPr lang="en-US" sz="1800" b="1" kern="1200" noProof="0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  <a:ea typeface="+mn-ea"/>
                <a:cs typeface="Tahoma" pitchFamily="34" charset="0"/>
              </a:defRPr>
            </a:lvl5pPr>
            <a:lvl6pPr marL="486000" indent="-162000" algn="just">
              <a:spcBef>
                <a:spcPts val="450"/>
              </a:spcBef>
              <a:buFont typeface="Wingdings" panose="05000000000000000000" pitchFamily="2" charset="2"/>
              <a:buChar char="§"/>
              <a:defRPr lang="en-US" sz="1650" b="0" kern="1200" baseline="0" noProof="0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  <a:ea typeface="+mn-ea"/>
                <a:cs typeface="Tahoma" pitchFamily="34" charset="0"/>
              </a:defRPr>
            </a:lvl6pPr>
            <a:lvl7pPr marL="486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1650" b="0" kern="1200" noProof="0" dirty="0" smtClean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486000" indent="0">
              <a:spcBef>
                <a:spcPts val="225"/>
              </a:spcBef>
              <a:buNone/>
              <a:defRPr sz="1650">
                <a:solidFill>
                  <a:schemeClr val="bg1">
                    <a:lumMod val="50000"/>
                  </a:schemeClr>
                </a:solidFill>
              </a:defRPr>
            </a:lvl8pPr>
            <a:lvl9pPr marL="648000" indent="-162000">
              <a:spcBef>
                <a:spcPts val="450"/>
              </a:spcBef>
              <a:defRPr sz="1500">
                <a:solidFill>
                  <a:schemeClr val="bg1">
                    <a:lumMod val="50000"/>
                  </a:schemeClr>
                </a:solidFill>
              </a:defRPr>
            </a:lvl9pPr>
          </a:lstStyle>
          <a:p>
            <a:pPr lvl="0"/>
            <a:r>
              <a:rPr lang="en-GB" noProof="0" dirty="0" smtClean="0"/>
              <a:t>1-Level</a:t>
            </a:r>
          </a:p>
          <a:p>
            <a:pPr lvl="1"/>
            <a:r>
              <a:rPr lang="en-GB" noProof="0" dirty="0" smtClean="0"/>
              <a:t>2-Level</a:t>
            </a:r>
          </a:p>
          <a:p>
            <a:pPr lvl="2"/>
            <a:r>
              <a:rPr lang="en-GB" noProof="0" dirty="0" smtClean="0"/>
              <a:t>3-Level</a:t>
            </a:r>
          </a:p>
          <a:p>
            <a:pPr lvl="3"/>
            <a:r>
              <a:rPr lang="en-GB" noProof="0" dirty="0" smtClean="0"/>
              <a:t>4-Level</a:t>
            </a:r>
          </a:p>
          <a:p>
            <a:pPr lvl="4"/>
            <a:r>
              <a:rPr lang="en-GB" noProof="0" dirty="0" smtClean="0"/>
              <a:t>5-Level</a:t>
            </a:r>
          </a:p>
          <a:p>
            <a:pPr lvl="5"/>
            <a:r>
              <a:rPr lang="en-GB" noProof="0" dirty="0" smtClean="0"/>
              <a:t>6-Level</a:t>
            </a:r>
          </a:p>
          <a:p>
            <a:pPr lvl="6"/>
            <a:r>
              <a:rPr lang="en-GB" noProof="0" dirty="0" smtClean="0"/>
              <a:t>7-Level</a:t>
            </a:r>
          </a:p>
          <a:p>
            <a:pPr lvl="7"/>
            <a:r>
              <a:rPr lang="en-GB" noProof="0" dirty="0" smtClean="0"/>
              <a:t>8-Level</a:t>
            </a:r>
          </a:p>
          <a:p>
            <a:pPr lvl="8"/>
            <a:r>
              <a:rPr lang="en-GB" noProof="0" dirty="0" smtClean="0"/>
              <a:t>9-Level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-508" y="465516"/>
            <a:ext cx="8856984" cy="0"/>
          </a:xfrm>
          <a:prstGeom prst="line">
            <a:avLst/>
          </a:prstGeom>
          <a:ln w="38100">
            <a:gradFill>
              <a:gsLst>
                <a:gs pos="0">
                  <a:schemeClr val="tx2">
                    <a:lumMod val="50000"/>
                  </a:schemeClr>
                </a:gs>
                <a:gs pos="86000">
                  <a:schemeClr val="tx2">
                    <a:alpha val="18000"/>
                  </a:schemeClr>
                </a:gs>
              </a:gsLst>
              <a:lin ang="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436096" y="133146"/>
            <a:ext cx="3240000" cy="2783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 i="1">
                <a:solidFill>
                  <a:schemeClr val="bg2">
                    <a:lumMod val="10000"/>
                  </a:schemeClr>
                </a:solidFill>
                <a:latin typeface="+mj-lt"/>
              </a:defRPr>
            </a:lvl1pPr>
          </a:lstStyle>
          <a:p>
            <a:r>
              <a:rPr lang="en-GB" smtClean="0"/>
              <a:t>TE-MPE CIBx/Traco failures - 2018</a:t>
            </a:r>
            <a:endParaRPr lang="en-US" dirty="0"/>
          </a:p>
        </p:txBody>
      </p:sp>
      <p:sp>
        <p:nvSpPr>
          <p:cNvPr id="8" name="Slide Number Placeholder 3"/>
          <p:cNvSpPr txBox="1">
            <a:spLocks/>
          </p:cNvSpPr>
          <p:nvPr userDrawn="1"/>
        </p:nvSpPr>
        <p:spPr>
          <a:xfrm>
            <a:off x="8532440" y="141480"/>
            <a:ext cx="428534" cy="270000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17918391-D411-FE40-AAD7-861AE5233E0E}" type="slidenum">
              <a:rPr lang="en-US" sz="675" smtClean="0">
                <a:solidFill>
                  <a:schemeClr val="bg1">
                    <a:lumMod val="50000"/>
                  </a:schemeClr>
                </a:solidFill>
              </a:rPr>
              <a:pPr algn="r"/>
              <a:t>‹#›</a:t>
            </a:fld>
            <a:endParaRPr lang="en-US" sz="675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59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29-Jan-20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lukas.felsberger@cern.ch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lukas.felsberger@cern.ch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29-Jan-20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lukas.felsberger@cern.ch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29-Jan-20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lukas.felsberger@cern.ch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0" descr="bande-02.eps"/>
          <p:cNvPicPr>
            <a:picLocks noChangeAspect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" y="4527550"/>
            <a:ext cx="8243343" cy="615950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29-Jan-20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lukas.felsberger@cern.ch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lnSpc>
          <a:spcPct val="150000"/>
        </a:lnSpc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lnSpc>
          <a:spcPct val="150000"/>
        </a:lnSpc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lnSpc>
          <a:spcPct val="150000"/>
        </a:lnSpc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lnSpc>
          <a:spcPct val="150000"/>
        </a:lnSpc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lnSpc>
          <a:spcPct val="150000"/>
        </a:lnSpc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0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0.png"/><Relationship Id="rId5" Type="http://schemas.openxmlformats.org/officeDocument/2006/relationships/image" Target="../media/image90.png"/><Relationship Id="rId4" Type="http://schemas.openxmlformats.org/officeDocument/2006/relationships/image" Target="../media/image8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1788339"/>
            <a:ext cx="8226854" cy="750603"/>
          </a:xfrm>
        </p:spPr>
        <p:txBody>
          <a:bodyPr/>
          <a:lstStyle/>
          <a:p>
            <a:r>
              <a:rPr lang="en-GB" sz="2400" dirty="0"/>
              <a:t>Optimizing Availability Using a Digital-Twin Implementation - a CERN Case Study</a:t>
            </a:r>
            <a:endParaRPr lang="en-GB" sz="240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457200" y="2767517"/>
            <a:ext cx="2743200" cy="28048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Lukas </a:t>
            </a:r>
            <a:r>
              <a:rPr lang="en-US" dirty="0" smtClean="0"/>
              <a:t>Felsberger, Benjamin Todd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79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738" y="175120"/>
            <a:ext cx="8461316" cy="705332"/>
          </a:xfrm>
        </p:spPr>
        <p:txBody>
          <a:bodyPr/>
          <a:lstStyle/>
          <a:p>
            <a:r>
              <a:rPr lang="en-US" dirty="0"/>
              <a:t>Simulation</a:t>
            </a:r>
            <a:br>
              <a:rPr lang="en-US" dirty="0"/>
            </a:br>
            <a:r>
              <a:rPr lang="en-US" dirty="0"/>
              <a:t>Results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11907" y="175120"/>
            <a:ext cx="5371158" cy="303129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lukas.felsberger@cern.ch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Content Placeholder 11"/>
          <p:cNvSpPr txBox="1">
            <a:spLocks/>
          </p:cNvSpPr>
          <p:nvPr/>
        </p:nvSpPr>
        <p:spPr>
          <a:xfrm>
            <a:off x="457199" y="3264877"/>
            <a:ext cx="8481391" cy="1192823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93776" indent="-457200" algn="l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Main result: maintenance with lowest LCC highly dependent on operating condition</a:t>
            </a:r>
          </a:p>
          <a:p>
            <a:pPr lvl="1"/>
            <a:r>
              <a:rPr lang="en-US" sz="1400" dirty="0"/>
              <a:t>P</a:t>
            </a:r>
            <a:r>
              <a:rPr lang="en-US" sz="1400" dirty="0" smtClean="0"/>
              <a:t>ossible to identify since Digital Reliability Twin explicitly models dependence on operating condition</a:t>
            </a:r>
            <a:endParaRPr lang="en-US" sz="1400" dirty="0" smtClean="0"/>
          </a:p>
        </p:txBody>
      </p:sp>
      <p:sp>
        <p:nvSpPr>
          <p:cNvPr id="3" name="Legende: mit Pfeil nach oben 2">
            <a:extLst>
              <a:ext uri="{FF2B5EF4-FFF2-40B4-BE49-F238E27FC236}">
                <a16:creationId xmlns:a16="http://schemas.microsoft.com/office/drawing/2014/main" id="{77EA8F59-E129-45DB-B974-5D28D9BF8661}"/>
              </a:ext>
            </a:extLst>
          </p:cNvPr>
          <p:cNvSpPr/>
          <p:nvPr/>
        </p:nvSpPr>
        <p:spPr>
          <a:xfrm>
            <a:off x="4572000" y="2562546"/>
            <a:ext cx="1037771" cy="643864"/>
          </a:xfrm>
          <a:prstGeom prst="upArrowCallout">
            <a:avLst>
              <a:gd name="adj1" fmla="val 9285"/>
              <a:gd name="adj2" fmla="val 11429"/>
              <a:gd name="adj3" fmla="val 25000"/>
              <a:gd name="adj4" fmla="val 6229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100" dirty="0"/>
              <a:t>Reactive maintenance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083065" y="549965"/>
            <a:ext cx="9350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/>
              <a:t>Assumed LCC cost parameters not valid for a CERN environment</a:t>
            </a:r>
            <a:endParaRPr lang="en-GB" sz="600" dirty="0"/>
          </a:p>
        </p:txBody>
      </p:sp>
    </p:spTree>
    <p:extLst>
      <p:ext uri="{BB962C8B-B14F-4D97-AF65-F5344CB8AC3E}">
        <p14:creationId xmlns:p14="http://schemas.microsoft.com/office/powerpoint/2010/main" val="2529439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3" grpId="0" animBg="1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Criticism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Generated “Digital Twin” after accumulating knowledge over 10 years of operation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BUT: should be possible within first years or even earlier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BUT: Not sufficient accumulated knowledge </a:t>
            </a:r>
          </a:p>
          <a:p>
            <a:pPr lvl="3"/>
            <a:r>
              <a:rPr lang="en-US" dirty="0" smtClean="0">
                <a:sym typeface="Wingdings" panose="05000000000000000000" pitchFamily="2" charset="2"/>
              </a:rPr>
              <a:t>Reliability testing</a:t>
            </a:r>
          </a:p>
          <a:p>
            <a:pPr lvl="3"/>
            <a:r>
              <a:rPr lang="en-US" dirty="0" smtClean="0">
                <a:sym typeface="Wingdings" panose="05000000000000000000" pitchFamily="2" charset="2"/>
              </a:rPr>
              <a:t>Re-use knowledge from older systems (same/similar)</a:t>
            </a:r>
          </a:p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lukas.felsberger@cern.ch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29-Jan-20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132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&amp; 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483600" cy="3203145"/>
          </a:xfrm>
        </p:spPr>
        <p:txBody>
          <a:bodyPr>
            <a:normAutofit fontScale="55000" lnSpcReduction="20000"/>
          </a:bodyPr>
          <a:lstStyle/>
          <a:p>
            <a:pPr marL="36576" indent="0">
              <a:buNone/>
            </a:pPr>
            <a:r>
              <a:rPr lang="en-US" dirty="0" smtClean="0"/>
              <a:t>In electronics:</a:t>
            </a:r>
            <a:endParaRPr lang="en-GB" dirty="0" smtClean="0"/>
          </a:p>
          <a:p>
            <a:r>
              <a:rPr lang="en-GB" dirty="0" smtClean="0"/>
              <a:t>Digital twin </a:t>
            </a:r>
            <a:r>
              <a:rPr lang="en-GB" dirty="0"/>
              <a:t>paradigm </a:t>
            </a:r>
            <a:r>
              <a:rPr lang="en-GB" dirty="0" smtClean="0"/>
              <a:t>can be valuable </a:t>
            </a:r>
            <a:r>
              <a:rPr lang="en-GB" dirty="0"/>
              <a:t>in practice </a:t>
            </a:r>
            <a:r>
              <a:rPr lang="en-GB" dirty="0" err="1" smtClean="0"/>
              <a:t>iff</a:t>
            </a:r>
            <a:r>
              <a:rPr lang="en-GB" dirty="0" smtClean="0"/>
              <a:t> compatible with </a:t>
            </a:r>
            <a:r>
              <a:rPr lang="en-GB" dirty="0"/>
              <a:t>a </a:t>
            </a:r>
            <a:r>
              <a:rPr lang="en-GB" b="1" dirty="0"/>
              <a:t>limited data &amp; knowledge scenario</a:t>
            </a:r>
            <a:r>
              <a:rPr lang="en-GB" dirty="0"/>
              <a:t> (as typically found in electronics reliability problems)</a:t>
            </a:r>
          </a:p>
          <a:p>
            <a:r>
              <a:rPr lang="en-GB" dirty="0" smtClean="0"/>
              <a:t>Should allow </a:t>
            </a:r>
            <a:r>
              <a:rPr lang="en-GB" dirty="0"/>
              <a:t>to </a:t>
            </a:r>
            <a:r>
              <a:rPr lang="en-GB" b="1" dirty="0"/>
              <a:t>integrate all available knowledge and </a:t>
            </a:r>
            <a:r>
              <a:rPr lang="en-GB" b="1" dirty="0" smtClean="0"/>
              <a:t>data </a:t>
            </a:r>
            <a:r>
              <a:rPr lang="en-GB" dirty="0" smtClean="0"/>
              <a:t>from past and current systems</a:t>
            </a:r>
            <a:endParaRPr lang="en-GB" dirty="0"/>
          </a:p>
          <a:p>
            <a:r>
              <a:rPr lang="en-GB" dirty="0" smtClean="0"/>
              <a:t>Should be able to function across </a:t>
            </a:r>
            <a:r>
              <a:rPr lang="en-GB" b="1" dirty="0" smtClean="0"/>
              <a:t>different </a:t>
            </a:r>
            <a:r>
              <a:rPr lang="en-GB" b="1" dirty="0"/>
              <a:t>operating conditions</a:t>
            </a:r>
          </a:p>
          <a:p>
            <a:r>
              <a:rPr lang="en-GB" dirty="0" smtClean="0"/>
              <a:t>Should allow for</a:t>
            </a:r>
            <a:r>
              <a:rPr lang="en-US" b="1" dirty="0" smtClean="0"/>
              <a:t> </a:t>
            </a:r>
            <a:r>
              <a:rPr lang="en-US" b="1" dirty="0"/>
              <a:t>uncertainty propagation</a:t>
            </a:r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r>
              <a:rPr lang="en-US" dirty="0" smtClean="0"/>
              <a:t>For technical details of presented method:</a:t>
            </a:r>
            <a:endParaRPr lang="en-US" dirty="0"/>
          </a:p>
          <a:p>
            <a:pPr marL="36576" indent="0">
              <a:buNone/>
            </a:pPr>
            <a:r>
              <a:rPr lang="en-US" dirty="0" smtClean="0"/>
              <a:t>Felsberger</a:t>
            </a:r>
            <a:r>
              <a:rPr lang="en-US" dirty="0"/>
              <a:t>, Lukas, Benjamin Todd, and Dieter </a:t>
            </a:r>
            <a:r>
              <a:rPr lang="en-US" dirty="0" err="1"/>
              <a:t>Kranzlmüller</a:t>
            </a:r>
            <a:r>
              <a:rPr lang="en-US" dirty="0"/>
              <a:t>. "Power Converter Maintenance Optimization Using a Model-Based Digital Reliability Twin Paradigm" International Conference on System Reliability and Safety 2019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lukas.felsberger@cern.ch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6367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lukas.felsberger@cern.ch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40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Reliability Model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lukas.felsberger@cern.ch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9281" y="3628292"/>
            <a:ext cx="4112128" cy="90560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Content Placeholder 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932029124"/>
                  </p:ext>
                </p:extLst>
              </p:nvPr>
            </p:nvGraphicFramePr>
            <p:xfrm>
              <a:off x="457200" y="993775"/>
              <a:ext cx="8229600" cy="2329717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</mc:Choice>
        <mc:Fallback xmlns="">
          <p:graphicFrame>
            <p:nvGraphicFramePr>
              <p:cNvPr id="9" name="Content Placeholder 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932029124"/>
                  </p:ext>
                </p:extLst>
              </p:nvPr>
            </p:nvGraphicFramePr>
            <p:xfrm>
              <a:off x="457200" y="993775"/>
              <a:ext cx="8229600" cy="2329717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8" r:lo="rId9" r:qs="rId10" r:cs="rId11"/>
              </a:graphicData>
            </a:graphic>
          </p:graphicFrame>
        </mc:Fallback>
      </mc:AlternateContent>
      <p:sp>
        <p:nvSpPr>
          <p:cNvPr id="10" name="Up-Down Arrow 9"/>
          <p:cNvSpPr/>
          <p:nvPr/>
        </p:nvSpPr>
        <p:spPr>
          <a:xfrm>
            <a:off x="1043205" y="2999141"/>
            <a:ext cx="300350" cy="629151"/>
          </a:xfrm>
          <a:prstGeom prst="up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1217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AA32E09F-97C7-4849-910C-5C53175B69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6D0D6BE2-68B3-44A5-83CE-1A51D7B89D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3FAFC4EF-5E28-417A-BDB6-7444C0243E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1A2EAA13-DC84-4434-A257-10D728F5F0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7210EDF1-D39B-4B7E-B598-27B4D39FD6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1C135DF7-92C9-445A-A965-A52FF1D443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A4C915C2-D0D8-4C24-BDE7-94ADB2BA2A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Dgm bld="one"/>
        </p:bldSub>
      </p:bldGraphic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I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92406" y="875818"/>
            <a:ext cx="4970910" cy="280051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lukas.felsberger@cern.ch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032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lukas.felsberger@cern.ch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69335" y="1892056"/>
            <a:ext cx="3964018" cy="2675548"/>
          </a:xfrm>
          <a:prstGeom prst="rect">
            <a:avLst/>
          </a:prstGeom>
        </p:spPr>
      </p:pic>
      <p:sp>
        <p:nvSpPr>
          <p:cNvPr id="9" name="Content Placeholder 11">
            <a:extLst>
              <a:ext uri="{FF2B5EF4-FFF2-40B4-BE49-F238E27FC236}">
                <a16:creationId xmlns:a16="http://schemas.microsoft.com/office/drawing/2014/main" id="{AEA7D536-5C25-4737-B47F-4F52F88A6BFB}"/>
              </a:ext>
            </a:extLst>
          </p:cNvPr>
          <p:cNvSpPr txBox="1">
            <a:spLocks/>
          </p:cNvSpPr>
          <p:nvPr/>
        </p:nvSpPr>
        <p:spPr>
          <a:xfrm>
            <a:off x="653143" y="1003359"/>
            <a:ext cx="8229600" cy="786607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493776" indent="-457200" algn="l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Simulates Failure Behavior and Operation (e.g. Maintenance)</a:t>
            </a:r>
          </a:p>
          <a:p>
            <a:r>
              <a:rPr lang="en-US" sz="1800" dirty="0"/>
              <a:t>Tracks failures and replacements over lifetime to calculate Life Cycle Cost (or other metric)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554651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Use-Case: Data Analysis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42243"/>
            <a:ext cx="4725556" cy="3530111"/>
          </a:xfrm>
        </p:spPr>
        <p:txBody>
          <a:bodyPr>
            <a:normAutofit fontScale="40000" lnSpcReduction="20000"/>
          </a:bodyPr>
          <a:lstStyle/>
          <a:p>
            <a:pPr marL="36576" indent="0">
              <a:buNone/>
            </a:pPr>
            <a:r>
              <a:rPr lang="en-US" sz="2800" dirty="0"/>
              <a:t>FM1: Fuse wear-out</a:t>
            </a:r>
          </a:p>
          <a:p>
            <a:r>
              <a:rPr lang="en-US" sz="2800" dirty="0">
                <a:sym typeface="Wingdings" panose="05000000000000000000" pitchFamily="2" charset="2"/>
              </a:rPr>
              <a:t>Load proportional power law acceleration empirically determined</a:t>
            </a:r>
          </a:p>
          <a:p>
            <a:r>
              <a:rPr lang="en-US" sz="2800" dirty="0">
                <a:sym typeface="Wingdings" panose="05000000000000000000" pitchFamily="2" charset="2"/>
              </a:rPr>
              <a:t>Weak wear-out behavior</a:t>
            </a:r>
            <a:endParaRPr lang="en-US" sz="2800" dirty="0"/>
          </a:p>
          <a:p>
            <a:pPr marL="36576" indent="0">
              <a:buNone/>
            </a:pPr>
            <a:r>
              <a:rPr lang="en-US" sz="2800" dirty="0"/>
              <a:t>FM2: unknown (rare)</a:t>
            </a:r>
          </a:p>
          <a:p>
            <a:r>
              <a:rPr lang="en-US" sz="2800" dirty="0">
                <a:sym typeface="Wingdings" panose="05000000000000000000" pitchFamily="2" charset="2"/>
              </a:rPr>
              <a:t>Load proportional power law acceleration empirically determined</a:t>
            </a:r>
          </a:p>
          <a:p>
            <a:r>
              <a:rPr lang="en-US" sz="2800" dirty="0">
                <a:sym typeface="Wingdings" panose="05000000000000000000" pitchFamily="2" charset="2"/>
              </a:rPr>
              <a:t>No wear-out behavior</a:t>
            </a:r>
            <a:endParaRPr lang="en-US" sz="2800" dirty="0"/>
          </a:p>
          <a:p>
            <a:pPr marL="36576" indent="0">
              <a:buNone/>
            </a:pPr>
            <a:r>
              <a:rPr lang="en-US" sz="2800" dirty="0"/>
              <a:t>FM3: Capacitor degradation</a:t>
            </a:r>
          </a:p>
          <a:p>
            <a:r>
              <a:rPr lang="en-US" sz="2800" dirty="0"/>
              <a:t>Mechanism: transient voltage suppressor heated electrolytic capacitor</a:t>
            </a:r>
          </a:p>
          <a:p>
            <a:pPr lvl="1"/>
            <a:r>
              <a:rPr lang="en-US" sz="2800" dirty="0">
                <a:sym typeface="Wingdings" panose="05000000000000000000" pitchFamily="2" charset="2"/>
              </a:rPr>
              <a:t> leads to evaporation</a:t>
            </a:r>
          </a:p>
          <a:p>
            <a:r>
              <a:rPr lang="en-US" sz="2800" dirty="0">
                <a:cs typeface="Times New Roman" panose="02020603050405020304" pitchFamily="18" charset="0"/>
              </a:rPr>
              <a:t>Operating conditions </a:t>
            </a:r>
            <a:r>
              <a:rPr lang="en-US" sz="2800" dirty="0">
                <a:cs typeface="Times New Roman" panose="02020603050405020304" pitchFamily="18" charset="0"/>
                <a:sym typeface="Wingdings" panose="05000000000000000000" pitchFamily="2" charset="2"/>
              </a:rPr>
              <a:t> Failure </a:t>
            </a:r>
            <a:r>
              <a:rPr lang="en-US" sz="2800" dirty="0">
                <a:cs typeface="Times New Roman" panose="02020603050405020304" pitchFamily="18" charset="0"/>
              </a:rPr>
              <a:t>Stress: empirically determined </a:t>
            </a:r>
            <a:endParaRPr lang="en-GB" sz="2800" dirty="0"/>
          </a:p>
          <a:p>
            <a:r>
              <a:rPr lang="en-US" sz="2800" dirty="0">
                <a:cs typeface="Times New Roman" panose="02020603050405020304" pitchFamily="18" charset="0"/>
              </a:rPr>
              <a:t>Failure Stress </a:t>
            </a:r>
            <a:r>
              <a:rPr lang="en-US" sz="2800" dirty="0"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sz="2800" dirty="0">
                <a:cs typeface="Times New Roman" panose="02020603050405020304" pitchFamily="18" charset="0"/>
              </a:rPr>
              <a:t>Acceleration</a:t>
            </a:r>
            <a:r>
              <a:rPr lang="en-GB" sz="2800" dirty="0"/>
              <a:t>: well studied in literature</a:t>
            </a:r>
            <a:endParaRPr lang="en-US" sz="2800" dirty="0">
              <a:sym typeface="Wingdings" panose="05000000000000000000" pitchFamily="2" charset="2"/>
            </a:endParaRPr>
          </a:p>
          <a:p>
            <a:r>
              <a:rPr lang="en-US" sz="2800" dirty="0">
                <a:sym typeface="Wingdings" panose="05000000000000000000" pitchFamily="2" charset="2"/>
              </a:rPr>
              <a:t>Strong wear-out behavior</a:t>
            </a:r>
            <a:endParaRPr lang="en-GB" sz="2800" dirty="0"/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lukas.felsberger@cern.ch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7714" y="2850102"/>
            <a:ext cx="3913311" cy="131019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9727" y="942243"/>
            <a:ext cx="1871298" cy="140008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8872" y="925374"/>
            <a:ext cx="2080855" cy="1748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733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Use-Case: Discussion</a:t>
            </a: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733007" y="3512858"/>
            <a:ext cx="4123778" cy="84226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/>
              <a:t>lukas.felsberger@cern.ch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1" name="Content Placeholder 11"/>
          <p:cNvSpPr txBox="1">
            <a:spLocks/>
          </p:cNvSpPr>
          <p:nvPr/>
        </p:nvSpPr>
        <p:spPr>
          <a:xfrm>
            <a:off x="457200" y="1005499"/>
            <a:ext cx="4419600" cy="345744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93776" indent="-457200" algn="l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1800" dirty="0"/>
              <a:t>Why such different behavior?</a:t>
            </a:r>
          </a:p>
          <a:p>
            <a:r>
              <a:rPr lang="en-US" sz="1800" dirty="0"/>
              <a:t>FM1 &amp; FM2 are constant in time </a:t>
            </a:r>
          </a:p>
          <a:p>
            <a:r>
              <a:rPr lang="en-US" sz="1800" dirty="0"/>
              <a:t>FM3 has strong wear-out behavior</a:t>
            </a:r>
          </a:p>
          <a:p>
            <a:r>
              <a:rPr lang="en-US" sz="1800" dirty="0"/>
              <a:t>For low currents: FM3 inactive</a:t>
            </a:r>
          </a:p>
          <a:p>
            <a:pPr lvl="1"/>
            <a:r>
              <a:rPr lang="en-US" sz="1400" dirty="0">
                <a:sym typeface="Wingdings" panose="05000000000000000000" pitchFamily="2" charset="2"/>
              </a:rPr>
              <a:t>system shows no wear-out behavior</a:t>
            </a:r>
            <a:endParaRPr lang="en-US" sz="1400" dirty="0"/>
          </a:p>
          <a:p>
            <a:pPr lvl="1"/>
            <a:r>
              <a:rPr lang="en-US" sz="1400" dirty="0">
                <a:sym typeface="Wingdings" panose="05000000000000000000" pitchFamily="2" charset="2"/>
              </a:rPr>
              <a:t> preventive maintenance useless</a:t>
            </a:r>
          </a:p>
          <a:p>
            <a:r>
              <a:rPr lang="en-US" sz="1800" dirty="0">
                <a:sym typeface="Wingdings" panose="05000000000000000000" pitchFamily="2" charset="2"/>
              </a:rPr>
              <a:t>For high currents: FM3 active</a:t>
            </a:r>
          </a:p>
          <a:p>
            <a:pPr lvl="1"/>
            <a:r>
              <a:rPr lang="en-US" sz="1400" dirty="0">
                <a:sym typeface="Wingdings" panose="05000000000000000000" pitchFamily="2" charset="2"/>
              </a:rPr>
              <a:t> system shows wear-out behavior</a:t>
            </a:r>
          </a:p>
          <a:p>
            <a:pPr lvl="1"/>
            <a:r>
              <a:rPr lang="en-US" sz="1400" dirty="0">
                <a:sym typeface="Wingdings" panose="05000000000000000000" pitchFamily="2" charset="2"/>
              </a:rPr>
              <a:t> preventive maintenance useful</a:t>
            </a:r>
            <a:endParaRPr lang="en-GB" sz="1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006" y="108261"/>
            <a:ext cx="4410993" cy="3294461"/>
          </a:xfrm>
        </p:spPr>
      </p:pic>
    </p:spTree>
    <p:extLst>
      <p:ext uri="{BB962C8B-B14F-4D97-AF65-F5344CB8AC3E}">
        <p14:creationId xmlns:p14="http://schemas.microsoft.com/office/powerpoint/2010/main" val="317463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 Overview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lukas.felsberger@cern.ch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graphicFrame>
        <p:nvGraphicFramePr>
          <p:cNvPr id="7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1575044"/>
              </p:ext>
            </p:extLst>
          </p:nvPr>
        </p:nvGraphicFramePr>
        <p:xfrm>
          <a:off x="457200" y="993775"/>
          <a:ext cx="8229600" cy="32035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07761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6151B7F-C3B8-45D4-9FE7-32A8E73C11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FF5FAB7-6129-40F2-9DE7-5151E92977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4D9E940-00C0-4D3B-9902-14179D7848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C8E84A0-9E2A-47DE-AC30-301C92631A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E590D53-D103-4E55-987C-CA4B4E17CA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F8D136A-8A99-425F-8326-9B5013B310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3B48C28-4EC2-488C-A67D-493D5AA3E1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Twins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29-Jan-20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lukas.felsberger@cern.ch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439940" y="1330142"/>
            <a:ext cx="8229600" cy="2793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“</a:t>
            </a:r>
            <a:r>
              <a:rPr lang="en-GB" b="1" dirty="0"/>
              <a:t>A digital twin is a</a:t>
            </a:r>
            <a:r>
              <a:rPr lang="en-GB" dirty="0"/>
              <a:t>n integrated multi-physics, multi-scale, probabilistic </a:t>
            </a:r>
            <a:r>
              <a:rPr lang="en-GB" b="1" dirty="0"/>
              <a:t>simulation of a complex product </a:t>
            </a:r>
            <a:r>
              <a:rPr lang="en-GB" dirty="0"/>
              <a:t>and uses the best available physical models, sensor updates, etc., </a:t>
            </a:r>
            <a:r>
              <a:rPr lang="en-GB" b="1" dirty="0"/>
              <a:t>to mirror the life of its corresponding twin</a:t>
            </a:r>
            <a:r>
              <a:rPr lang="en-GB" dirty="0"/>
              <a:t>…</a:t>
            </a:r>
          </a:p>
          <a:p>
            <a:endParaRPr lang="en-GB" dirty="0">
              <a:latin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</a:rPr>
              <a:t>…Once the vehicle is launched, the Digital Twin </a:t>
            </a:r>
            <a:r>
              <a:rPr lang="en-GB" b="1" dirty="0">
                <a:latin typeface="Arial" panose="020B0604020202020204" pitchFamily="34" charset="0"/>
              </a:rPr>
              <a:t>will increase the reliability </a:t>
            </a:r>
            <a:r>
              <a:rPr lang="en-GB" dirty="0">
                <a:latin typeface="Arial" panose="020B0604020202020204" pitchFamily="34" charset="0"/>
              </a:rPr>
              <a:t>of the flying vehicle </a:t>
            </a:r>
            <a:r>
              <a:rPr lang="en-GB" b="1" dirty="0">
                <a:latin typeface="Arial" panose="020B0604020202020204" pitchFamily="34" charset="0"/>
              </a:rPr>
              <a:t>because of its ability to continuously monitor and mitigate degradation and anomalous event</a:t>
            </a:r>
            <a:r>
              <a:rPr lang="en-GB" dirty="0">
                <a:latin typeface="Arial" panose="020B0604020202020204" pitchFamily="34" charset="0"/>
              </a:rPr>
              <a:t>”</a:t>
            </a:r>
          </a:p>
          <a:p>
            <a:endParaRPr lang="en-GB" dirty="0">
              <a:latin typeface="Arial" panose="020B0604020202020204" pitchFamily="34" charset="0"/>
            </a:endParaRPr>
          </a:p>
          <a:p>
            <a:r>
              <a:rPr lang="en-GB" sz="1050" dirty="0" err="1"/>
              <a:t>Glaessgen</a:t>
            </a:r>
            <a:r>
              <a:rPr lang="en-GB" sz="1050" dirty="0"/>
              <a:t>, Edward, and David </a:t>
            </a:r>
            <a:r>
              <a:rPr lang="en-GB" sz="1050" dirty="0" err="1"/>
              <a:t>Stargel</a:t>
            </a:r>
            <a:r>
              <a:rPr lang="en-GB" sz="1050" dirty="0"/>
              <a:t>. "The digital twin paradigm for future NASA and US Air Force vehicles." </a:t>
            </a:r>
            <a:r>
              <a:rPr lang="en-GB" sz="1050" i="1" dirty="0"/>
              <a:t>53rd AIAA/ASME/ASCE/AHS/ASC Structures, Structural Dynamics and Materials Conference 20th AIAA/ASME/AHS Adaptive Structures Conference 14th AIAA</a:t>
            </a:r>
            <a:r>
              <a:rPr lang="en-GB" sz="1050" dirty="0"/>
              <a:t>. 2012.</a:t>
            </a:r>
          </a:p>
        </p:txBody>
      </p:sp>
    </p:spTree>
    <p:extLst>
      <p:ext uri="{BB962C8B-B14F-4D97-AF65-F5344CB8AC3E}">
        <p14:creationId xmlns:p14="http://schemas.microsoft.com/office/powerpoint/2010/main" val="2796560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- Availability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36576" indent="0">
                  <a:buNone/>
                </a:pPr>
                <a:r>
                  <a:rPr lang="en-GB" dirty="0"/>
                  <a:t>The proportion of time a unit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U</m:t>
                    </m:r>
                  </m:oMath>
                </a14:m>
                <a:r>
                  <a:rPr lang="en-GB" dirty="0"/>
                  <a:t> is in a functional state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𝐴𝑣𝑎𝑖𝑙𝑎𝑏𝑖𝑙𝑖𝑡𝑦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𝑈𝑝𝑡𝑖𝑚𝑒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]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𝑈𝑝𝑡𝑖𝑚𝑒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]+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𝐷𝑜𝑤𝑛𝑡𝑖𝑚𝑒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]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29-Jan-20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lukas.felsberger@cern.ch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3781274" y="3100238"/>
            <a:ext cx="1578705" cy="1097112"/>
            <a:chOff x="4728308" y="2128688"/>
            <a:chExt cx="1578705" cy="1097112"/>
          </a:xfrm>
        </p:grpSpPr>
        <p:grpSp>
          <p:nvGrpSpPr>
            <p:cNvPr id="7" name="Group 6"/>
            <p:cNvGrpSpPr/>
            <p:nvPr/>
          </p:nvGrpSpPr>
          <p:grpSpPr>
            <a:xfrm>
              <a:off x="4728308" y="2128688"/>
              <a:ext cx="1578705" cy="934943"/>
              <a:chOff x="4728308" y="2128688"/>
              <a:chExt cx="1578705" cy="934943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5119076" y="2649415"/>
                <a:ext cx="797169" cy="414216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</a:t>
                </a:r>
                <a:endParaRPr lang="en-GB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9" name="Straight Connector 8"/>
              <p:cNvCxnSpPr>
                <a:stCxn id="8" idx="1"/>
              </p:cNvCxnSpPr>
              <p:nvPr/>
            </p:nvCxnSpPr>
            <p:spPr>
              <a:xfrm flipH="1">
                <a:off x="4728308" y="2856523"/>
                <a:ext cx="390768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 flipH="1">
                <a:off x="5916245" y="2864338"/>
                <a:ext cx="390768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1" name="TextBox 10"/>
              <p:cNvSpPr txBox="1"/>
              <p:nvPr/>
            </p:nvSpPr>
            <p:spPr>
              <a:xfrm>
                <a:off x="4728308" y="2454031"/>
                <a:ext cx="25009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endParaRPr lang="en-GB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5986585" y="2454031"/>
                <a:ext cx="25009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endParaRPr lang="en-GB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5357446" y="2128688"/>
                <a:ext cx="25009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endParaRPr lang="en-GB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4" name="Rounded Rectangle 13"/>
            <p:cNvSpPr/>
            <p:nvPr/>
          </p:nvSpPr>
          <p:spPr>
            <a:xfrm>
              <a:off x="5048250" y="2128688"/>
              <a:ext cx="938335" cy="1097112"/>
            </a:xfrm>
            <a:prstGeom prst="roundRect">
              <a:avLst/>
            </a:prstGeom>
            <a:noFill/>
            <a:ln w="9525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18561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9600" cy="705332"/>
          </a:xfrm>
        </p:spPr>
        <p:txBody>
          <a:bodyPr/>
          <a:lstStyle/>
          <a:p>
            <a:r>
              <a:rPr lang="en-US" dirty="0"/>
              <a:t>Methodology – </a:t>
            </a:r>
            <a:r>
              <a:rPr lang="en-US" dirty="0">
                <a:cs typeface="Times New Roman" panose="02020603050405020304" pitchFamily="18" charset="0"/>
              </a:rPr>
              <a:t>Quantify Failure Mechanism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29-Jan-20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2" name="Arc 11"/>
          <p:cNvSpPr/>
          <p:nvPr/>
        </p:nvSpPr>
        <p:spPr>
          <a:xfrm>
            <a:off x="558642" y="1927295"/>
            <a:ext cx="4821385" cy="2229069"/>
          </a:xfrm>
          <a:prstGeom prst="arc">
            <a:avLst/>
          </a:prstGeom>
          <a:ln w="228600">
            <a:headEnd type="none" w="med" len="med"/>
            <a:tailEnd type="none" w="med" len="med"/>
          </a:ln>
          <a:effectLst>
            <a:glow rad="70000">
              <a:schemeClr val="accent2">
                <a:tint val="30000"/>
                <a:shade val="95000"/>
                <a:satMod val="300000"/>
                <a:alpha val="50000"/>
              </a:schemeClr>
            </a:glow>
            <a:softEdge rad="88900"/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Connector 13"/>
          <p:cNvCxnSpPr/>
          <p:nvPr/>
        </p:nvCxnSpPr>
        <p:spPr>
          <a:xfrm>
            <a:off x="2986654" y="3004485"/>
            <a:ext cx="3037609" cy="0"/>
          </a:xfrm>
          <a:prstGeom prst="line">
            <a:avLst/>
          </a:prstGeom>
          <a:ln w="2857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21" name="Group 20"/>
          <p:cNvGrpSpPr/>
          <p:nvPr/>
        </p:nvGrpSpPr>
        <p:grpSpPr>
          <a:xfrm>
            <a:off x="1306789" y="1093973"/>
            <a:ext cx="5721931" cy="3003066"/>
            <a:chOff x="1306789" y="1093973"/>
            <a:chExt cx="5721931" cy="3003066"/>
          </a:xfrm>
        </p:grpSpPr>
        <p:cxnSp>
          <p:nvCxnSpPr>
            <p:cNvPr id="9" name="Straight Arrow Connector 8"/>
            <p:cNvCxnSpPr/>
            <p:nvPr/>
          </p:nvCxnSpPr>
          <p:spPr>
            <a:xfrm flipV="1">
              <a:off x="2879058" y="1417141"/>
              <a:ext cx="0" cy="2111969"/>
            </a:xfrm>
            <a:prstGeom prst="straightConnector1">
              <a:avLst/>
            </a:prstGeom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V="1">
              <a:off x="2879058" y="3529112"/>
              <a:ext cx="3318390" cy="13943"/>
            </a:xfrm>
            <a:prstGeom prst="straightConnector1">
              <a:avLst/>
            </a:prstGeom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5366175" y="3635374"/>
              <a:ext cx="166254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Operational time/cycles</a:t>
              </a:r>
              <a:endParaRPr lang="en-GB" sz="12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306789" y="1093973"/>
              <a:ext cx="166254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Material strength -/</a:t>
              </a:r>
            </a:p>
            <a:p>
              <a:pPr algn="ctr"/>
              <a:r>
                <a:rPr lang="en-US" sz="1200" dirty="0"/>
                <a:t>Stress - -</a:t>
              </a:r>
              <a:endParaRPr lang="en-GB" sz="1200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570627" y="3051619"/>
            <a:ext cx="1662545" cy="428090"/>
            <a:chOff x="4570627" y="3051619"/>
            <a:chExt cx="1662545" cy="428090"/>
          </a:xfrm>
        </p:grpSpPr>
        <p:sp>
          <p:nvSpPr>
            <p:cNvPr id="18" name="Right Brace 17"/>
            <p:cNvSpPr/>
            <p:nvPr/>
          </p:nvSpPr>
          <p:spPr>
            <a:xfrm rot="5400000">
              <a:off x="5281391" y="2970146"/>
              <a:ext cx="197271" cy="360218"/>
            </a:xfrm>
            <a:prstGeom prst="rightBrace">
              <a:avLst/>
            </a:prstGeom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570627" y="3202710"/>
              <a:ext cx="166254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Failures</a:t>
              </a:r>
              <a:endParaRPr lang="en-GB" sz="1200" dirty="0"/>
            </a:p>
          </p:txBody>
        </p:sp>
      </p:grpSp>
      <p:cxnSp>
        <p:nvCxnSpPr>
          <p:cNvPr id="23" name="Straight Connector 22"/>
          <p:cNvCxnSpPr>
            <a:stCxn id="12" idx="2"/>
          </p:cNvCxnSpPr>
          <p:nvPr/>
        </p:nvCxnSpPr>
        <p:spPr>
          <a:xfrm flipH="1" flipV="1">
            <a:off x="5366175" y="2105891"/>
            <a:ext cx="13852" cy="935939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2879058" y="2218891"/>
            <a:ext cx="2487117" cy="10449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3281068" y="1949380"/>
                <a:ext cx="166254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200" b="0" i="0" smtClean="0">
                        <a:latin typeface="Cambria Math" panose="02040503050406030204" pitchFamily="18" charset="0"/>
                      </a:rPr>
                      <m:t>TTF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∝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𝑊𝑒𝑖𝑏𝑢𝑙𝑙</m:t>
                    </m:r>
                    <m:d>
                      <m:dPr>
                        <m:ctrlPr>
                          <a:rPr lang="en-US" sz="1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𝜂</m:t>
                        </m:r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</m:d>
                  </m:oMath>
                </a14:m>
                <a:r>
                  <a:rPr lang="en-US" sz="1200" dirty="0"/>
                  <a:t> </a:t>
                </a:r>
                <a:endParaRPr lang="en-GB" sz="1200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1068" y="1949380"/>
                <a:ext cx="1662545" cy="276999"/>
              </a:xfrm>
              <a:prstGeom prst="rect">
                <a:avLst/>
              </a:prstGeom>
              <a:blipFill>
                <a:blip r:embed="rId2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Rectangle 28"/>
          <p:cNvSpPr/>
          <p:nvPr/>
        </p:nvSpPr>
        <p:spPr>
          <a:xfrm>
            <a:off x="7807035" y="972770"/>
            <a:ext cx="1303217" cy="378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600" dirty="0"/>
              <a:t>McPherson, Joe W. </a:t>
            </a:r>
            <a:r>
              <a:rPr lang="en-GB" sz="600" i="1" dirty="0"/>
              <a:t>Reliability physics and engineering</a:t>
            </a:r>
            <a:r>
              <a:rPr lang="en-GB" sz="600" dirty="0"/>
              <a:t>. New York: Springer, 2010.</a:t>
            </a:r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BA1481A3-5DC2-4AC3-9B8C-650D224457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/>
              <a:t>lukas.felsberger@cern.ch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700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 – </a:t>
            </a:r>
            <a:r>
              <a:rPr lang="en-US" dirty="0">
                <a:cs typeface="Times New Roman" panose="02020603050405020304" pitchFamily="18" charset="0"/>
              </a:rPr>
              <a:t>Quantify Failure Mechanism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29-Jan-20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2969334" y="3004485"/>
            <a:ext cx="3054929" cy="0"/>
          </a:xfrm>
          <a:prstGeom prst="line">
            <a:avLst/>
          </a:prstGeom>
          <a:ln w="2857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" name="Arc 11"/>
          <p:cNvSpPr/>
          <p:nvPr/>
        </p:nvSpPr>
        <p:spPr>
          <a:xfrm>
            <a:off x="558642" y="1927295"/>
            <a:ext cx="4821385" cy="2229069"/>
          </a:xfrm>
          <a:prstGeom prst="arc">
            <a:avLst/>
          </a:prstGeom>
          <a:ln w="228600">
            <a:headEnd type="none" w="med" len="med"/>
            <a:tailEnd type="none" w="med" len="med"/>
          </a:ln>
          <a:effectLst>
            <a:glow rad="70000">
              <a:schemeClr val="accent2">
                <a:tint val="30000"/>
                <a:shade val="95000"/>
                <a:satMod val="300000"/>
                <a:alpha val="50000"/>
              </a:schemeClr>
            </a:glow>
            <a:softEdge rad="88900"/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1" name="Group 20"/>
          <p:cNvGrpSpPr/>
          <p:nvPr/>
        </p:nvGrpSpPr>
        <p:grpSpPr>
          <a:xfrm>
            <a:off x="1306789" y="1093973"/>
            <a:ext cx="5721931" cy="3003066"/>
            <a:chOff x="1306789" y="1093973"/>
            <a:chExt cx="5721931" cy="3003066"/>
          </a:xfrm>
        </p:grpSpPr>
        <p:cxnSp>
          <p:nvCxnSpPr>
            <p:cNvPr id="9" name="Straight Arrow Connector 8"/>
            <p:cNvCxnSpPr/>
            <p:nvPr/>
          </p:nvCxnSpPr>
          <p:spPr>
            <a:xfrm flipV="1">
              <a:off x="2879058" y="1417141"/>
              <a:ext cx="0" cy="2111969"/>
            </a:xfrm>
            <a:prstGeom prst="straightConnector1">
              <a:avLst/>
            </a:prstGeom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V="1">
              <a:off x="2879058" y="3529112"/>
              <a:ext cx="3318390" cy="13943"/>
            </a:xfrm>
            <a:prstGeom prst="straightConnector1">
              <a:avLst/>
            </a:prstGeom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5366175" y="3635374"/>
              <a:ext cx="166254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Operational time/cycles</a:t>
              </a:r>
              <a:endParaRPr lang="en-GB" sz="12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/>
                <p:cNvSpPr txBox="1"/>
                <p:nvPr/>
              </p:nvSpPr>
              <p:spPr>
                <a:xfrm>
                  <a:off x="1306789" y="1093973"/>
                  <a:ext cx="1662545" cy="47750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/>
                    <a:t>Material strength -/</a:t>
                  </a:r>
                </a:p>
                <a:p>
                  <a:pPr algn="ctr"/>
                  <a:r>
                    <a:rPr lang="en-US" sz="1200" dirty="0"/>
                    <a:t>Stress </a:t>
                  </a:r>
                  <a14:m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𝜉</m:t>
                      </m:r>
                    </m:oMath>
                  </a14:m>
                  <a:r>
                    <a:rPr lang="en-US" sz="1200" dirty="0"/>
                    <a:t> - -</a:t>
                  </a:r>
                  <a:endParaRPr lang="en-GB" sz="1200" dirty="0"/>
                </a:p>
              </p:txBody>
            </p:sp>
          </mc:Choice>
          <mc:Fallback xmlns="">
            <p:sp>
              <p:nvSpPr>
                <p:cNvPr id="17" name="TextBox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06789" y="1093973"/>
                  <a:ext cx="1662545" cy="477503"/>
                </a:xfrm>
                <a:prstGeom prst="rect">
                  <a:avLst/>
                </a:prstGeom>
                <a:blipFill>
                  <a:blip r:embed="rId3"/>
                  <a:stretch>
                    <a:fillRect t="-1266" b="-379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2" name="Arc 21"/>
          <p:cNvSpPr/>
          <p:nvPr/>
        </p:nvSpPr>
        <p:spPr>
          <a:xfrm>
            <a:off x="1133611" y="1927296"/>
            <a:ext cx="3521522" cy="1615760"/>
          </a:xfrm>
          <a:prstGeom prst="arc">
            <a:avLst/>
          </a:prstGeom>
          <a:ln w="228600">
            <a:solidFill>
              <a:schemeClr val="accent1"/>
            </a:solidFill>
            <a:headEnd type="none" w="med" len="med"/>
            <a:tailEnd type="none" w="med" len="med"/>
          </a:ln>
          <a:effectLst>
            <a:glow rad="70000">
              <a:schemeClr val="accent2">
                <a:tint val="30000"/>
                <a:shade val="95000"/>
                <a:satMod val="300000"/>
                <a:alpha val="50000"/>
              </a:schemeClr>
            </a:glow>
            <a:softEdge rad="88900"/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23"/>
          <p:cNvCxnSpPr/>
          <p:nvPr/>
        </p:nvCxnSpPr>
        <p:spPr>
          <a:xfrm>
            <a:off x="2969334" y="2671977"/>
            <a:ext cx="3054929" cy="0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5" name="Arc 24"/>
          <p:cNvSpPr/>
          <p:nvPr/>
        </p:nvSpPr>
        <p:spPr>
          <a:xfrm>
            <a:off x="-225480" y="1927295"/>
            <a:ext cx="6216200" cy="2526941"/>
          </a:xfrm>
          <a:prstGeom prst="arc">
            <a:avLst/>
          </a:prstGeom>
          <a:ln w="228600">
            <a:solidFill>
              <a:schemeClr val="accent6"/>
            </a:solidFill>
            <a:headEnd type="none" w="med" len="med"/>
            <a:tailEnd type="none" w="med" len="med"/>
          </a:ln>
          <a:effectLst>
            <a:glow rad="70000">
              <a:schemeClr val="accent2">
                <a:tint val="30000"/>
                <a:shade val="95000"/>
                <a:satMod val="300000"/>
                <a:alpha val="50000"/>
              </a:schemeClr>
            </a:glow>
            <a:softEdge rad="88900"/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Connector 26"/>
          <p:cNvCxnSpPr>
            <a:endCxn id="25" idx="2"/>
          </p:cNvCxnSpPr>
          <p:nvPr/>
        </p:nvCxnSpPr>
        <p:spPr>
          <a:xfrm>
            <a:off x="2969335" y="3163813"/>
            <a:ext cx="3021385" cy="26953"/>
          </a:xfrm>
          <a:prstGeom prst="line">
            <a:avLst/>
          </a:prstGeom>
          <a:ln w="2857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33" name="Group 32"/>
          <p:cNvGrpSpPr/>
          <p:nvPr/>
        </p:nvGrpSpPr>
        <p:grpSpPr>
          <a:xfrm>
            <a:off x="2879058" y="1949380"/>
            <a:ext cx="2500969" cy="1092450"/>
            <a:chOff x="2879058" y="1949380"/>
            <a:chExt cx="2500969" cy="1092450"/>
          </a:xfrm>
        </p:grpSpPr>
        <p:cxnSp>
          <p:nvCxnSpPr>
            <p:cNvPr id="23" name="Straight Connector 22"/>
            <p:cNvCxnSpPr>
              <a:stCxn id="12" idx="2"/>
            </p:cNvCxnSpPr>
            <p:nvPr/>
          </p:nvCxnSpPr>
          <p:spPr>
            <a:xfrm flipH="1" flipV="1">
              <a:off x="5366175" y="2105891"/>
              <a:ext cx="13852" cy="935939"/>
            </a:xfrm>
            <a:prstGeom prst="line">
              <a:avLst/>
            </a:prstGeom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2879058" y="2218891"/>
              <a:ext cx="2487117" cy="10449"/>
            </a:xfrm>
            <a:prstGeom prst="straightConnector1">
              <a:avLst/>
            </a:prstGeom>
            <a:ln w="9525" cap="flat" cmpd="sng" algn="ctr">
              <a:solidFill>
                <a:schemeClr val="dk1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/>
                <p:cNvSpPr txBox="1"/>
                <p:nvPr/>
              </p:nvSpPr>
              <p:spPr>
                <a:xfrm>
                  <a:off x="3281068" y="1949380"/>
                  <a:ext cx="166254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200" b="0" i="0" smtClean="0">
                          <a:latin typeface="Cambria Math" panose="02040503050406030204" pitchFamily="18" charset="0"/>
                        </a:rPr>
                        <m:t>TTF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∝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𝑊𝑒𝑖𝑏𝑢𝑙𝑙</m:t>
                      </m:r>
                      <m:d>
                        <m:d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𝜂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200" b="1" i="1">
                              <a:latin typeface="Cambria Math" panose="02040503050406030204" pitchFamily="18" charset="0"/>
                            </a:rPr>
                            <m:t>𝜷</m:t>
                          </m:r>
                        </m:e>
                      </m:d>
                    </m:oMath>
                  </a14:m>
                  <a:r>
                    <a:rPr lang="en-US" sz="1200" dirty="0"/>
                    <a:t> </a:t>
                  </a:r>
                  <a:endParaRPr lang="en-GB" sz="1200" dirty="0"/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81068" y="1949380"/>
                  <a:ext cx="1662545" cy="276999"/>
                </a:xfrm>
                <a:prstGeom prst="rect">
                  <a:avLst/>
                </a:prstGeom>
                <a:blipFill>
                  <a:blip r:embed="rId4"/>
                  <a:stretch>
                    <a:fillRect b="-666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4" name="Group 33"/>
          <p:cNvGrpSpPr/>
          <p:nvPr/>
        </p:nvGrpSpPr>
        <p:grpSpPr>
          <a:xfrm>
            <a:off x="2872130" y="1445475"/>
            <a:ext cx="3118589" cy="1745291"/>
            <a:chOff x="2879058" y="1949380"/>
            <a:chExt cx="2510632" cy="1745291"/>
          </a:xfrm>
        </p:grpSpPr>
        <p:cxnSp>
          <p:nvCxnSpPr>
            <p:cNvPr id="35" name="Straight Connector 34"/>
            <p:cNvCxnSpPr/>
            <p:nvPr/>
          </p:nvCxnSpPr>
          <p:spPr>
            <a:xfrm flipH="1" flipV="1">
              <a:off x="5366175" y="2105892"/>
              <a:ext cx="23515" cy="1588779"/>
            </a:xfrm>
            <a:prstGeom prst="line">
              <a:avLst/>
            </a:prstGeom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flipV="1">
              <a:off x="2879058" y="2218891"/>
              <a:ext cx="2487117" cy="10449"/>
            </a:xfrm>
            <a:prstGeom prst="straightConnector1">
              <a:avLst/>
            </a:prstGeom>
            <a:ln w="9525" cap="flat" cmpd="sng" algn="ctr">
              <a:solidFill>
                <a:schemeClr val="dk1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36"/>
                <p:cNvSpPr txBox="1"/>
                <p:nvPr/>
              </p:nvSpPr>
              <p:spPr>
                <a:xfrm>
                  <a:off x="3281068" y="1949380"/>
                  <a:ext cx="166254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200" b="0" i="0" smtClean="0">
                              <a:latin typeface="Cambria Math" panose="02040503050406030204" pitchFamily="18" charset="0"/>
                            </a:rPr>
                            <m:t>TTF</m:t>
                          </m:r>
                        </m:e>
                        <m:sup>
                          <m:r>
                            <a:rPr lang="en-US" sz="1200" b="0" i="0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∝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𝑊𝑒𝑖𝑏𝑢𝑙𝑙</m:t>
                      </m:r>
                      <m:d>
                        <m:d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p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𝜷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</m:oMath>
                  </a14:m>
                  <a:r>
                    <a:rPr lang="en-US" sz="1200" dirty="0"/>
                    <a:t> </a:t>
                  </a:r>
                  <a:endParaRPr lang="en-GB" sz="1200" dirty="0"/>
                </a:p>
              </p:txBody>
            </p:sp>
          </mc:Choice>
          <mc:Fallback xmlns="">
            <p:sp>
              <p:nvSpPr>
                <p:cNvPr id="37" name="TextBox 3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81068" y="1949380"/>
                  <a:ext cx="1662545" cy="276999"/>
                </a:xfrm>
                <a:prstGeom prst="rect">
                  <a:avLst/>
                </a:prstGeom>
                <a:blipFill>
                  <a:blip r:embed="rId5"/>
                  <a:stretch>
                    <a:fillRect b="-652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40" name="Straight Connector 39"/>
          <p:cNvCxnSpPr/>
          <p:nvPr/>
        </p:nvCxnSpPr>
        <p:spPr>
          <a:xfrm>
            <a:off x="3560618" y="2671977"/>
            <a:ext cx="0" cy="518789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2672832" y="2720287"/>
            <a:ext cx="11640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Stress</a:t>
            </a:r>
            <a:endParaRPr lang="en-GB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41"/>
              <p:cNvSpPr/>
              <p:nvPr/>
            </p:nvSpPr>
            <p:spPr>
              <a:xfrm>
                <a:off x="6347213" y="2254833"/>
                <a:ext cx="2880981" cy="6699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𝐴𝐹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𝜉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TTF</m:t>
                              </m:r>
                            </m:e>
                            <m:sup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TTF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𝜉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2" name="Rectangle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7213" y="2254833"/>
                <a:ext cx="2880981" cy="66999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Rectangle 42"/>
          <p:cNvSpPr/>
          <p:nvPr/>
        </p:nvSpPr>
        <p:spPr>
          <a:xfrm>
            <a:off x="7849760" y="4144396"/>
            <a:ext cx="1303217" cy="378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600" dirty="0"/>
              <a:t>McPherson, Joe W. </a:t>
            </a:r>
            <a:r>
              <a:rPr lang="en-GB" sz="600" i="1" dirty="0"/>
              <a:t>Reliability physics and engineering</a:t>
            </a:r>
            <a:r>
              <a:rPr lang="en-GB" sz="600" dirty="0"/>
              <a:t>. New York: Springer, 2010.</a:t>
            </a:r>
          </a:p>
        </p:txBody>
      </p:sp>
      <p:sp>
        <p:nvSpPr>
          <p:cNvPr id="29" name="Footer Placeholder 4">
            <a:extLst>
              <a:ext uri="{FF2B5EF4-FFF2-40B4-BE49-F238E27FC236}">
                <a16:creationId xmlns:a16="http://schemas.microsoft.com/office/drawing/2014/main" id="{07893C30-431B-4231-9594-F5AFC06B21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/>
              <a:t>lukas.felsberger@cern.ch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4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5" grpId="0" animBg="1"/>
      <p:bldP spid="41" grpId="0"/>
      <p:bldP spid="4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825245322"/>
              </p:ext>
            </p:extLst>
          </p:nvPr>
        </p:nvGraphicFramePr>
        <p:xfrm>
          <a:off x="515821" y="984738"/>
          <a:ext cx="8018579" cy="36190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</a:t>
            </a:r>
            <a:r>
              <a:rPr lang="en-US" dirty="0" smtClean="0"/>
              <a:t>Twins – “Evolutionary steps”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515821" y="1307122"/>
            <a:ext cx="7408979" cy="3296627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n-US" sz="2800" dirty="0"/>
              <a:t>Self </a:t>
            </a:r>
            <a:r>
              <a:rPr lang="en-US" sz="2800" dirty="0" smtClean="0"/>
              <a:t>learning and adaptive </a:t>
            </a:r>
            <a:r>
              <a:rPr lang="en-US" sz="2800" dirty="0"/>
              <a:t>systems</a:t>
            </a:r>
          </a:p>
          <a:p>
            <a:pPr lvl="1"/>
            <a:r>
              <a:rPr lang="en-US" sz="2400" dirty="0" smtClean="0"/>
              <a:t>e.g</a:t>
            </a:r>
            <a:r>
              <a:rPr lang="en-US" sz="2400" dirty="0"/>
              <a:t>. anomaly </a:t>
            </a:r>
            <a:r>
              <a:rPr lang="en-US" sz="2400" dirty="0" smtClean="0"/>
              <a:t>detection, automatic fault prediction systems </a:t>
            </a:r>
          </a:p>
          <a:p>
            <a:pPr lvl="0"/>
            <a:r>
              <a:rPr lang="en-US" sz="2800" dirty="0" smtClean="0"/>
              <a:t>Quantitative/Functional </a:t>
            </a:r>
            <a:r>
              <a:rPr lang="en-US" sz="2800" dirty="0"/>
              <a:t>models </a:t>
            </a:r>
          </a:p>
          <a:p>
            <a:pPr lvl="1"/>
            <a:r>
              <a:rPr lang="en-US" sz="2400" dirty="0" smtClean="0"/>
              <a:t>e.g</a:t>
            </a:r>
            <a:r>
              <a:rPr lang="en-US" sz="2400" dirty="0"/>
              <a:t>. failure </a:t>
            </a:r>
            <a:r>
              <a:rPr lang="en-US" sz="2400" dirty="0" smtClean="0"/>
              <a:t>behavior models </a:t>
            </a:r>
            <a:r>
              <a:rPr lang="en-US" sz="2400" dirty="0"/>
              <a:t>as function of operating conditions, Weibull analysis, Fault trees, </a:t>
            </a:r>
            <a:r>
              <a:rPr lang="en-US" sz="2400" dirty="0" smtClean="0"/>
              <a:t>Petri Nets…</a:t>
            </a:r>
            <a:endParaRPr lang="en-US" sz="2400" dirty="0"/>
          </a:p>
          <a:p>
            <a:pPr lvl="0"/>
            <a:r>
              <a:rPr lang="en-US" sz="2800" dirty="0"/>
              <a:t>Life Cycle Data</a:t>
            </a:r>
          </a:p>
          <a:p>
            <a:pPr lvl="1"/>
            <a:r>
              <a:rPr lang="en-US" sz="2400" dirty="0" smtClean="0"/>
              <a:t>e.g</a:t>
            </a:r>
            <a:r>
              <a:rPr lang="en-US" sz="2400" dirty="0"/>
              <a:t>. operation logbooks, repair databases, engineering </a:t>
            </a:r>
            <a:r>
              <a:rPr lang="en-US" sz="2400" dirty="0" smtClean="0"/>
              <a:t>documentation</a:t>
            </a:r>
            <a:endParaRPr lang="en-US" sz="2400" dirty="0"/>
          </a:p>
          <a:p>
            <a:endParaRPr lang="en-US" sz="2800" dirty="0"/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lukas.felsberger@cern.ch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121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 rev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Twins – Two approaches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lukas.felsberger@cern.ch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1" name="Content Placeholder 9"/>
          <p:cNvSpPr txBox="1">
            <a:spLocks/>
          </p:cNvSpPr>
          <p:nvPr/>
        </p:nvSpPr>
        <p:spPr>
          <a:xfrm>
            <a:off x="761017" y="2303544"/>
            <a:ext cx="3261018" cy="211549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493776" indent="-457200" algn="l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US" sz="1600" i="1" dirty="0" smtClean="0"/>
              <a:t>Knowledge based approach</a:t>
            </a:r>
            <a:endParaRPr lang="en-US" sz="1600" i="1" dirty="0" smtClean="0"/>
          </a:p>
          <a:p>
            <a:r>
              <a:rPr lang="en-US" sz="1600" dirty="0" smtClean="0"/>
              <a:t>Failure </a:t>
            </a:r>
            <a:r>
              <a:rPr lang="en-US" sz="1600" dirty="0"/>
              <a:t>Mechanism </a:t>
            </a:r>
            <a:r>
              <a:rPr lang="en-US" sz="1600" dirty="0" smtClean="0"/>
              <a:t>understood</a:t>
            </a:r>
          </a:p>
          <a:p>
            <a:r>
              <a:rPr lang="en-US" sz="1600" dirty="0" smtClean="0"/>
              <a:t>Small set of (run-to-failure) </a:t>
            </a:r>
            <a:r>
              <a:rPr lang="en-US" sz="1600" dirty="0"/>
              <a:t>data required to extract </a:t>
            </a:r>
            <a:r>
              <a:rPr lang="en-US" sz="1600" dirty="0" smtClean="0"/>
              <a:t>model</a:t>
            </a:r>
            <a:endParaRPr lang="en-US" sz="1600" dirty="0"/>
          </a:p>
          <a:p>
            <a:r>
              <a:rPr lang="en-US" sz="1600" dirty="0" smtClean="0"/>
              <a:t>Models </a:t>
            </a:r>
            <a:r>
              <a:rPr lang="en-US" sz="1600" dirty="0" smtClean="0"/>
              <a:t>mostly </a:t>
            </a:r>
            <a:r>
              <a:rPr lang="en-US" sz="1600" dirty="0"/>
              <a:t>interpretable and transferable</a:t>
            </a:r>
          </a:p>
          <a:p>
            <a:r>
              <a:rPr lang="en-US" sz="1600" dirty="0" smtClean="0"/>
              <a:t>Mechanisms need </a:t>
            </a:r>
            <a:r>
              <a:rPr lang="en-US" sz="1600" dirty="0"/>
              <a:t>to be understood 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761016" y="1077921"/>
            <a:ext cx="7424360" cy="1028153"/>
            <a:chOff x="761016" y="1077921"/>
            <a:chExt cx="7424360" cy="1028153"/>
          </a:xfrm>
        </p:grpSpPr>
        <p:sp>
          <p:nvSpPr>
            <p:cNvPr id="14" name="Isosceles Triangle 13"/>
            <p:cNvSpPr/>
            <p:nvPr/>
          </p:nvSpPr>
          <p:spPr>
            <a:xfrm>
              <a:off x="761016" y="1191674"/>
              <a:ext cx="7424359" cy="914400"/>
            </a:xfrm>
            <a:prstGeom prst="triangle">
              <a:avLst>
                <a:gd name="adj" fmla="val 0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Knowledge</a:t>
              </a:r>
              <a:endParaRPr lang="en-GB" dirty="0"/>
            </a:p>
          </p:txBody>
        </p:sp>
        <p:sp>
          <p:nvSpPr>
            <p:cNvPr id="15" name="Isosceles Triangle 14"/>
            <p:cNvSpPr/>
            <p:nvPr/>
          </p:nvSpPr>
          <p:spPr>
            <a:xfrm rot="10800000">
              <a:off x="761017" y="1077921"/>
              <a:ext cx="7424359" cy="914400"/>
            </a:xfrm>
            <a:prstGeom prst="triangle">
              <a:avLst>
                <a:gd name="adj" fmla="val 0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182575" y="1209631"/>
              <a:ext cx="67197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/>
                <a:t>Data</a:t>
              </a:r>
              <a:endParaRPr lang="en-GB" dirty="0"/>
            </a:p>
          </p:txBody>
        </p:sp>
      </p:grpSp>
      <p:sp>
        <p:nvSpPr>
          <p:cNvPr id="17" name="Content Placeholder 9"/>
          <p:cNvSpPr txBox="1">
            <a:spLocks/>
          </p:cNvSpPr>
          <p:nvPr/>
        </p:nvSpPr>
        <p:spPr>
          <a:xfrm>
            <a:off x="4896678" y="2280189"/>
            <a:ext cx="3633833" cy="2199206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493776" indent="-457200" algn="l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r">
              <a:buFont typeface="Arial"/>
              <a:buNone/>
            </a:pPr>
            <a:r>
              <a:rPr lang="en-US" sz="1600" i="1" dirty="0"/>
              <a:t>Data driven approach</a:t>
            </a:r>
          </a:p>
          <a:p>
            <a:r>
              <a:rPr lang="en-US" sz="1600" dirty="0" smtClean="0"/>
              <a:t>Limited failure mechanism </a:t>
            </a:r>
            <a:r>
              <a:rPr lang="en-US" sz="1600" dirty="0"/>
              <a:t>understanding</a:t>
            </a:r>
          </a:p>
          <a:p>
            <a:r>
              <a:rPr lang="en-US" sz="1600" dirty="0"/>
              <a:t>Large set of </a:t>
            </a:r>
            <a:r>
              <a:rPr lang="en-US" sz="1600" dirty="0" smtClean="0"/>
              <a:t>(run-to-failure) </a:t>
            </a:r>
            <a:r>
              <a:rPr lang="en-US" sz="1600" dirty="0"/>
              <a:t>data </a:t>
            </a:r>
            <a:r>
              <a:rPr lang="en-US" sz="1600" dirty="0" smtClean="0"/>
              <a:t>required </a:t>
            </a:r>
            <a:r>
              <a:rPr lang="en-US" sz="1600" dirty="0"/>
              <a:t>to extract model</a:t>
            </a:r>
          </a:p>
          <a:p>
            <a:r>
              <a:rPr lang="en-US" sz="1600" dirty="0"/>
              <a:t>Models </a:t>
            </a:r>
            <a:r>
              <a:rPr lang="en-US" sz="1600" dirty="0" smtClean="0"/>
              <a:t>often </a:t>
            </a:r>
            <a:r>
              <a:rPr lang="en-US" sz="1600" dirty="0"/>
              <a:t>neither interpretable nor transferable</a:t>
            </a:r>
          </a:p>
          <a:p>
            <a:r>
              <a:rPr lang="en-US" sz="1600" dirty="0"/>
              <a:t>Models cheap to </a:t>
            </a:r>
            <a:r>
              <a:rPr lang="en-US" sz="1600" dirty="0" smtClean="0"/>
              <a:t>learn</a:t>
            </a:r>
            <a:endParaRPr lang="en-US" sz="1600" dirty="0"/>
          </a:p>
        </p:txBody>
      </p:sp>
      <p:sp>
        <p:nvSpPr>
          <p:cNvPr id="18" name="Rounded Rectangle 17"/>
          <p:cNvSpPr/>
          <p:nvPr/>
        </p:nvSpPr>
        <p:spPr>
          <a:xfrm>
            <a:off x="4159807" y="2736574"/>
            <a:ext cx="589722" cy="1013791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dirty="0"/>
              <a:t>Hybrid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7752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7" grpId="0" build="p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Reliability Twins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Our experience in electronics: Failures in operation </a:t>
            </a:r>
            <a:r>
              <a:rPr lang="en-US" sz="1800" dirty="0" smtClean="0"/>
              <a:t>usually </a:t>
            </a:r>
            <a:r>
              <a:rPr lang="en-US" sz="1800" dirty="0"/>
              <a:t>rare complex emergent phenomena.</a:t>
            </a:r>
          </a:p>
          <a:p>
            <a:pPr lvl="1"/>
            <a:r>
              <a:rPr lang="en-GB" sz="1600" dirty="0"/>
              <a:t>Complex failure mechanisms, little to no data, little to no </a:t>
            </a:r>
            <a:r>
              <a:rPr lang="en-GB" sz="1600" dirty="0" smtClean="0"/>
              <a:t>models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lukas.felsberger@cern.ch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3228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/>
              <a:t>Failure </a:t>
            </a:r>
            <a:r>
              <a:rPr lang="en-GB" dirty="0" smtClean="0"/>
              <a:t>Mode-3 analyse: root cause</a:t>
            </a:r>
          </a:p>
          <a:p>
            <a:pPr lvl="2"/>
            <a:r>
              <a:rPr lang="en-GB" dirty="0" smtClean="0"/>
              <a:t>The </a:t>
            </a:r>
            <a:r>
              <a:rPr lang="en-GB" dirty="0"/>
              <a:t>reason of the fault is the degradation of the C8 electrolytic capacitor of 10uF 35V</a:t>
            </a:r>
            <a:r>
              <a:rPr lang="en-GB" dirty="0" smtClean="0"/>
              <a:t>. </a:t>
            </a:r>
            <a:r>
              <a:rPr lang="en-GB" dirty="0"/>
              <a:t>The capacitor C8 found dead is a general-purpose grade electrolytic capacitor 10uF </a:t>
            </a:r>
            <a:r>
              <a:rPr lang="en-GB" dirty="0" smtClean="0"/>
              <a:t>35V</a:t>
            </a:r>
            <a:endParaRPr lang="en-GB" dirty="0"/>
          </a:p>
          <a:p>
            <a:pPr lvl="2"/>
            <a:endParaRPr lang="en-GB" dirty="0" smtClean="0"/>
          </a:p>
          <a:p>
            <a:pPr lvl="2"/>
            <a:endParaRPr lang="en-GB" dirty="0" smtClean="0"/>
          </a:p>
          <a:p>
            <a:pPr lvl="2"/>
            <a:endParaRPr lang="en-GB" dirty="0"/>
          </a:p>
          <a:p>
            <a:pPr lvl="2"/>
            <a:endParaRPr lang="en-GB" dirty="0" smtClean="0"/>
          </a:p>
          <a:p>
            <a:pPr lvl="2"/>
            <a:endParaRPr lang="en-GB" dirty="0"/>
          </a:p>
          <a:p>
            <a:pPr lvl="2"/>
            <a:r>
              <a:rPr lang="en-GB" dirty="0" smtClean="0"/>
              <a:t>Two </a:t>
            </a:r>
            <a:r>
              <a:rPr lang="en-GB" dirty="0"/>
              <a:t>brands has been </a:t>
            </a:r>
            <a:r>
              <a:rPr lang="en-GB" dirty="0" smtClean="0"/>
              <a:t>identified for C8: </a:t>
            </a:r>
            <a:r>
              <a:rPr lang="en-GB" dirty="0" err="1" smtClean="0"/>
              <a:t>Pce</a:t>
            </a:r>
            <a:r>
              <a:rPr lang="en-GB" dirty="0" smtClean="0"/>
              <a:t>-TUM &amp; </a:t>
            </a:r>
            <a:r>
              <a:rPr lang="en-GB" dirty="0" err="1" smtClean="0"/>
              <a:t>YellowStone</a:t>
            </a:r>
            <a:r>
              <a:rPr lang="en-GB" dirty="0"/>
              <a:t>, with </a:t>
            </a:r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max T°C </a:t>
            </a:r>
            <a:r>
              <a:rPr lang="en-GB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of 85°C for </a:t>
            </a:r>
            <a:r>
              <a:rPr lang="en-GB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Yellowstone</a:t>
            </a:r>
            <a:r>
              <a:rPr lang="en-GB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, and 105°C for </a:t>
            </a:r>
            <a:r>
              <a:rPr lang="en-GB" i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Pce</a:t>
            </a:r>
            <a:r>
              <a:rPr lang="en-GB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-TUM</a:t>
            </a:r>
            <a:r>
              <a:rPr lang="en-GB" dirty="0" smtClean="0"/>
              <a:t>..</a:t>
            </a:r>
          </a:p>
          <a:p>
            <a:pPr lvl="2"/>
            <a:r>
              <a:rPr lang="en-GB" dirty="0" smtClean="0"/>
              <a:t>This capacitor is used to power the PWM, its operating current </a:t>
            </a:r>
            <a:r>
              <a:rPr lang="en-GB" u="sng" dirty="0" smtClean="0"/>
              <a:t>not highly depending on the DCDC output current</a:t>
            </a:r>
            <a:r>
              <a:rPr lang="en-GB" dirty="0" smtClean="0"/>
              <a:t> (quick </a:t>
            </a:r>
            <a:r>
              <a:rPr lang="en-GB" dirty="0" err="1" smtClean="0"/>
              <a:t>eval</a:t>
            </a:r>
            <a:r>
              <a:rPr lang="en-GB" dirty="0" smtClean="0"/>
              <a:t>).</a:t>
            </a:r>
            <a:endParaRPr lang="en-GB" dirty="0"/>
          </a:p>
          <a:p>
            <a:pPr lvl="2"/>
            <a:endParaRPr lang="en-GB" dirty="0" smtClean="0"/>
          </a:p>
          <a:p>
            <a:pPr lvl="2"/>
            <a:endParaRPr lang="en-GB" dirty="0" smtClean="0"/>
          </a:p>
          <a:p>
            <a:pPr lvl="2"/>
            <a:endParaRPr lang="en-GB" dirty="0" smtClean="0"/>
          </a:p>
          <a:p>
            <a:pPr lvl="2"/>
            <a:endParaRPr lang="en-GB" dirty="0"/>
          </a:p>
        </p:txBody>
      </p:sp>
      <p:pic>
        <p:nvPicPr>
          <p:cNvPr id="12" name="Picture 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494" y="1532008"/>
            <a:ext cx="2374746" cy="17456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CIBD: Failure Mode-3: Regulation – </a:t>
            </a:r>
            <a:r>
              <a:rPr lang="en-GB" dirty="0" smtClean="0"/>
              <a:t>5/12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TE-MPE </a:t>
            </a:r>
            <a:r>
              <a:rPr lang="en-GB" dirty="0" err="1" smtClean="0"/>
              <a:t>CIBx</a:t>
            </a:r>
            <a:r>
              <a:rPr lang="en-GB" dirty="0" smtClean="0"/>
              <a:t>/</a:t>
            </a:r>
            <a:r>
              <a:rPr lang="en-GB" dirty="0" err="1" smtClean="0"/>
              <a:t>Traco</a:t>
            </a:r>
            <a:r>
              <a:rPr lang="en-GB" dirty="0" smtClean="0"/>
              <a:t> failures - 2018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5058054" y="1655443"/>
            <a:ext cx="378042" cy="35103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5" name="Picture 1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092898" y="1998847"/>
            <a:ext cx="1174643" cy="95457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617677" y="1735015"/>
            <a:ext cx="2192215" cy="14126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From:</a:t>
            </a:r>
          </a:p>
          <a:p>
            <a:pPr algn="ctr"/>
            <a:r>
              <a:rPr lang="en-US" dirty="0" smtClean="0"/>
              <a:t>Y. </a:t>
            </a:r>
            <a:r>
              <a:rPr lang="en-US" dirty="0" err="1" smtClean="0"/>
              <a:t>Thurel’s</a:t>
            </a:r>
            <a:r>
              <a:rPr lang="en-US" dirty="0" smtClean="0"/>
              <a:t> RASWG talk, 13.09.2018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0163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Reliability Twins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Our experience in electronics: Failures in operation </a:t>
            </a:r>
            <a:r>
              <a:rPr lang="en-US" sz="2000" dirty="0" smtClean="0"/>
              <a:t>usually </a:t>
            </a:r>
            <a:r>
              <a:rPr lang="en-US" sz="2000" dirty="0"/>
              <a:t>rare complex emergent phenomena.</a:t>
            </a:r>
          </a:p>
          <a:p>
            <a:pPr lvl="1"/>
            <a:r>
              <a:rPr lang="en-GB" sz="1800" dirty="0"/>
              <a:t>Complex failure mechanisms, little to no data, little to no models</a:t>
            </a:r>
            <a:endParaRPr lang="en-US" sz="1800" dirty="0"/>
          </a:p>
          <a:p>
            <a:pPr lvl="1"/>
            <a:r>
              <a:rPr lang="en-US" sz="1800" dirty="0"/>
              <a:t>Possible to predict/prevent/mitigate such behavior?</a:t>
            </a:r>
          </a:p>
          <a:p>
            <a:pPr lvl="2"/>
            <a:r>
              <a:rPr lang="en-US" sz="1600" dirty="0">
                <a:sym typeface="Wingdings" panose="05000000000000000000" pitchFamily="2" charset="2"/>
              </a:rPr>
              <a:t> </a:t>
            </a:r>
            <a:r>
              <a:rPr lang="en-US" sz="1600" dirty="0" smtClean="0">
                <a:sym typeface="Wingdings" panose="05000000000000000000" pitchFamily="2" charset="2"/>
              </a:rPr>
              <a:t>mostly </a:t>
            </a:r>
            <a:r>
              <a:rPr lang="en-US" sz="1600" dirty="0">
                <a:sym typeface="Wingdings" panose="05000000000000000000" pitchFamily="2" charset="2"/>
              </a:rPr>
              <a:t>by learning from failure (in tests/existing operations) and generalizing to new operating conditions (in future operations)</a:t>
            </a:r>
          </a:p>
          <a:p>
            <a:pPr lvl="2"/>
            <a:r>
              <a:rPr lang="en-US" sz="1600" dirty="0">
                <a:sym typeface="Wingdings" panose="05000000000000000000" pitchFamily="2" charset="2"/>
              </a:rPr>
              <a:t>To do so, requires data-efficient flexible framework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lukas.felsberger@cern.ch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57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Reliability Twins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lukas.felsberger@cern.ch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001916" y="846697"/>
            <a:ext cx="7137422" cy="2668145"/>
            <a:chOff x="2180749" y="2502569"/>
            <a:chExt cx="7137422" cy="2668145"/>
          </a:xfrm>
        </p:grpSpPr>
        <p:sp>
          <p:nvSpPr>
            <p:cNvPr id="8" name="TextBox 7"/>
            <p:cNvSpPr txBox="1"/>
            <p:nvPr/>
          </p:nvSpPr>
          <p:spPr>
            <a:xfrm>
              <a:off x="3913415" y="3588430"/>
              <a:ext cx="10885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Optimization of operation</a:t>
              </a:r>
              <a:endParaRPr lang="en-GB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4876800" y="3333748"/>
              <a:ext cx="1741714" cy="174171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Reliability Model</a:t>
              </a:r>
              <a:endParaRPr lang="en-GB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Rounded Rectangle 9"/>
                <p:cNvSpPr/>
                <p:nvPr/>
              </p:nvSpPr>
              <p:spPr>
                <a:xfrm>
                  <a:off x="2264229" y="3254828"/>
                  <a:ext cx="1741714" cy="500743"/>
                </a:xfrm>
                <a:prstGeom prst="roundRect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Usage 1 - 580 Systems</a:t>
                  </a:r>
                </a:p>
                <a:p>
                  <a:pPr algn="ctr"/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Operating Condition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a14:m>
                  <a:endParaRPr lang="en-GB" sz="12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0" name="Rounded Rectangle 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64229" y="3254828"/>
                  <a:ext cx="1741714" cy="500743"/>
                </a:xfrm>
                <a:prstGeom prst="roundRect">
                  <a:avLst/>
                </a:prstGeom>
                <a:blipFill>
                  <a:blip r:embed="rId2"/>
                  <a:stretch>
                    <a:fillRect b="-352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Rounded Rectangle 10"/>
                <p:cNvSpPr/>
                <p:nvPr/>
              </p:nvSpPr>
              <p:spPr>
                <a:xfrm>
                  <a:off x="2264229" y="3907971"/>
                  <a:ext cx="1741714" cy="500743"/>
                </a:xfrm>
                <a:prstGeom prst="roundRect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Usage 2 - 90 Systems</a:t>
                  </a:r>
                </a:p>
                <a:p>
                  <a:pPr algn="ctr"/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Operating Condition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endParaRPr lang="en-GB" sz="12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1" name="Rounded Rectangle 1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64229" y="3907971"/>
                  <a:ext cx="1741714" cy="500743"/>
                </a:xfrm>
                <a:prstGeom prst="roundRect">
                  <a:avLst/>
                </a:prstGeom>
                <a:blipFill>
                  <a:blip r:embed="rId3"/>
                  <a:stretch>
                    <a:fillRect b="-232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ounded Rectangle 11"/>
                <p:cNvSpPr/>
                <p:nvPr/>
              </p:nvSpPr>
              <p:spPr>
                <a:xfrm>
                  <a:off x="2264229" y="4561114"/>
                  <a:ext cx="1741714" cy="500743"/>
                </a:xfrm>
                <a:prstGeom prst="roundRect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Usage 3 - 116 Sys.</a:t>
                  </a:r>
                </a:p>
                <a:p>
                  <a:pPr algn="ctr"/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Testing Condition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a14:m>
                  <a:endParaRPr lang="en-GB" sz="12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2" name="Rounded Rectangle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64229" y="4561114"/>
                  <a:ext cx="1741714" cy="500743"/>
                </a:xfrm>
                <a:prstGeom prst="roundRect">
                  <a:avLst/>
                </a:prstGeom>
                <a:blipFill>
                  <a:blip r:embed="rId4"/>
                  <a:stretch>
                    <a:fillRect b="-235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" name="Straight Arrow Connector 12"/>
            <p:cNvCxnSpPr>
              <a:stCxn id="12" idx="3"/>
            </p:cNvCxnSpPr>
            <p:nvPr/>
          </p:nvCxnSpPr>
          <p:spPr>
            <a:xfrm flipV="1">
              <a:off x="4005943" y="4705348"/>
              <a:ext cx="1021174" cy="106138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3880756" y="3044263"/>
              <a:ext cx="14105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Failure and operations data</a:t>
              </a:r>
              <a:endParaRPr lang="en-GB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5" name="Straight Arrow Connector 14"/>
            <p:cNvCxnSpPr>
              <a:stCxn id="10" idx="3"/>
              <a:endCxn id="9" idx="1"/>
            </p:cNvCxnSpPr>
            <p:nvPr/>
          </p:nvCxnSpPr>
          <p:spPr>
            <a:xfrm>
              <a:off x="4005943" y="3505200"/>
              <a:ext cx="1125925" cy="83616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V="1">
              <a:off x="4005943" y="4248149"/>
              <a:ext cx="870857" cy="1"/>
            </a:xfrm>
            <a:prstGeom prst="straightConnector1">
              <a:avLst/>
            </a:prstGeom>
            <a:ln>
              <a:headEnd type="triangl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2180749" y="2502569"/>
              <a:ext cx="7137422" cy="2668145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Rounded Rectangle 17"/>
                <p:cNvSpPr/>
                <p:nvPr/>
              </p:nvSpPr>
              <p:spPr>
                <a:xfrm>
                  <a:off x="7413173" y="3946068"/>
                  <a:ext cx="1741714" cy="500743"/>
                </a:xfrm>
                <a:prstGeom prst="roundRect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Future Usage – 20 Sys.</a:t>
                  </a:r>
                </a:p>
                <a:p>
                  <a:pPr algn="ctr"/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Operating Condition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</m:oMath>
                  </a14:m>
                  <a:endParaRPr lang="en-GB" sz="12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8" name="Rounded Rectangle 1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13173" y="3946068"/>
                  <a:ext cx="1741714" cy="500743"/>
                </a:xfrm>
                <a:prstGeom prst="roundRect">
                  <a:avLst/>
                </a:prstGeom>
                <a:blipFill>
                  <a:blip r:embed="rId5"/>
                  <a:stretch>
                    <a:fillRect b="-117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9" name="Straight Arrow Connector 18"/>
            <p:cNvCxnSpPr/>
            <p:nvPr/>
          </p:nvCxnSpPr>
          <p:spPr>
            <a:xfrm flipV="1">
              <a:off x="6629402" y="4196440"/>
              <a:ext cx="794657" cy="5443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6525987" y="3676737"/>
              <a:ext cx="108857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Optimization</a:t>
              </a:r>
              <a:endParaRPr lang="en-GB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180749" y="2502569"/>
              <a:ext cx="3044394" cy="54543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Existing systems</a:t>
              </a:r>
              <a:endParaRPr lang="en-GB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273777" y="2507435"/>
              <a:ext cx="3044394" cy="54543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Future Systems </a:t>
              </a:r>
              <a:endParaRPr lang="en-GB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Left-Right Arrow 22"/>
            <p:cNvSpPr/>
            <p:nvPr/>
          </p:nvSpPr>
          <p:spPr>
            <a:xfrm>
              <a:off x="5509974" y="2632883"/>
              <a:ext cx="478971" cy="272143"/>
            </a:xfrm>
            <a:prstGeom prst="leftRightArrow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>
              <a:off x="3984171" y="3592436"/>
              <a:ext cx="1125925" cy="83616"/>
            </a:xfrm>
            <a:prstGeom prst="straightConnector1">
              <a:avLst/>
            </a:prstGeom>
            <a:ln>
              <a:headEnd type="triangl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V="1">
              <a:off x="4005943" y="4150178"/>
              <a:ext cx="870857" cy="1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26" name="Picture 25"/>
          <p:cNvPicPr>
            <a:picLocks noChangeAspect="1"/>
          </p:cNvPicPr>
          <p:nvPr/>
        </p:nvPicPr>
        <p:blipFill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862579" y="3791439"/>
            <a:ext cx="3573146" cy="786908"/>
          </a:xfrm>
          <a:prstGeom prst="rect">
            <a:avLst/>
          </a:prstGeom>
          <a:ln w="12700">
            <a:noFill/>
          </a:ln>
        </p:spPr>
      </p:pic>
      <p:sp>
        <p:nvSpPr>
          <p:cNvPr id="27" name="Up-Down Arrow 26"/>
          <p:cNvSpPr/>
          <p:nvPr/>
        </p:nvSpPr>
        <p:spPr>
          <a:xfrm>
            <a:off x="4425323" y="3188984"/>
            <a:ext cx="300350" cy="629151"/>
          </a:xfrm>
          <a:prstGeom prst="up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1735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Use-Case: AC/DC power converter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199" y="2322819"/>
            <a:ext cx="8135815" cy="2263695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Learn from Existing systems:</a:t>
            </a:r>
          </a:p>
          <a:p>
            <a:pPr lvl="1"/>
            <a:r>
              <a:rPr lang="en-US" dirty="0"/>
              <a:t>Operated under three different conditions (580,90,116 devices @ 0.4A, 0.9A, 1.2A constant load)</a:t>
            </a:r>
          </a:p>
          <a:p>
            <a:pPr lvl="1"/>
            <a:r>
              <a:rPr lang="en-US" dirty="0"/>
              <a:t>59 failures in ~10 </a:t>
            </a:r>
            <a:r>
              <a:rPr lang="en-US" dirty="0" smtClean="0"/>
              <a:t>years</a:t>
            </a:r>
          </a:p>
          <a:p>
            <a:pPr lvl="2"/>
            <a:r>
              <a:rPr lang="en-US" dirty="0" smtClean="0"/>
              <a:t>Three failure modes</a:t>
            </a:r>
            <a:endParaRPr lang="en-US" dirty="0"/>
          </a:p>
          <a:p>
            <a:r>
              <a:rPr lang="en-US" dirty="0"/>
              <a:t>Optimize operations of New systems:</a:t>
            </a:r>
          </a:p>
          <a:p>
            <a:pPr lvl="1"/>
            <a:r>
              <a:rPr lang="en-US" dirty="0"/>
              <a:t>Two conditions: 0.3A and 1.6A</a:t>
            </a:r>
          </a:p>
          <a:p>
            <a:pPr lvl="1"/>
            <a:r>
              <a:rPr lang="en-US" dirty="0"/>
              <a:t>Lifetime 10000 </a:t>
            </a:r>
            <a:r>
              <a:rPr lang="en-US" dirty="0" smtClean="0"/>
              <a:t>days</a:t>
            </a:r>
          </a:p>
          <a:p>
            <a:pPr lvl="1"/>
            <a:r>
              <a:rPr lang="en-US" dirty="0" smtClean="0"/>
              <a:t>What is the optimal maintenance strategy in terms of LCC?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lukas.felsberger@cern.ch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696306" y="918089"/>
            <a:ext cx="3657600" cy="1404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815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theme/theme1.xml><?xml version="1.0" encoding="utf-8"?>
<a:theme xmlns:a="http://schemas.openxmlformats.org/drawingml/2006/main" name="CERNCorporate16-9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</TotalTime>
  <Words>1257</Words>
  <Application>Microsoft Office PowerPoint</Application>
  <PresentationFormat>On-screen Show (16:9)</PresentationFormat>
  <Paragraphs>206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Calibri</vt:lpstr>
      <vt:lpstr>Cambria Math</vt:lpstr>
      <vt:lpstr>Optima</vt:lpstr>
      <vt:lpstr>Tahoma</vt:lpstr>
      <vt:lpstr>Times New Roman</vt:lpstr>
      <vt:lpstr>Wingdings</vt:lpstr>
      <vt:lpstr>CERNCorporate16-9</vt:lpstr>
      <vt:lpstr>Optimizing Availability Using a Digital-Twin Implementation - a CERN Case Study</vt:lpstr>
      <vt:lpstr>Digital Twins</vt:lpstr>
      <vt:lpstr>Digital Twins – “Evolutionary steps”</vt:lpstr>
      <vt:lpstr>Digital Twins – Two approaches</vt:lpstr>
      <vt:lpstr>Digital Reliability Twins</vt:lpstr>
      <vt:lpstr>CIBD: Failure Mode-3: Regulation – 5/12</vt:lpstr>
      <vt:lpstr>Digital Reliability Twins</vt:lpstr>
      <vt:lpstr>Digital Reliability Twins</vt:lpstr>
      <vt:lpstr>Use-Case: AC/DC power converter</vt:lpstr>
      <vt:lpstr>Simulation Results</vt:lpstr>
      <vt:lpstr>Criticism</vt:lpstr>
      <vt:lpstr>Summary &amp; Conclusions</vt:lpstr>
      <vt:lpstr>Backup slides</vt:lpstr>
      <vt:lpstr>Reliability Model</vt:lpstr>
      <vt:lpstr>Simulation I</vt:lpstr>
      <vt:lpstr>Simulation</vt:lpstr>
      <vt:lpstr>Use-Case: Data Analysis</vt:lpstr>
      <vt:lpstr>Use-Case: Discussion</vt:lpstr>
      <vt:lpstr>Methodology Overview</vt:lpstr>
      <vt:lpstr>Introduction - Availability</vt:lpstr>
      <vt:lpstr>Methodology – Quantify Failure Mechanism</vt:lpstr>
      <vt:lpstr>Methodology – Quantify Failure Mechanism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Lukas Felsberger</cp:lastModifiedBy>
  <cp:revision>195</cp:revision>
  <dcterms:created xsi:type="dcterms:W3CDTF">2012-11-30T11:04:26Z</dcterms:created>
  <dcterms:modified xsi:type="dcterms:W3CDTF">2020-01-29T09:20:07Z</dcterms:modified>
</cp:coreProperties>
</file>