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0" r:id="rId14"/>
    <p:sldId id="269" r:id="rId15"/>
    <p:sldId id="268" r:id="rId16"/>
    <p:sldId id="271" r:id="rId17"/>
    <p:sldId id="272" r:id="rId18"/>
    <p:sldId id="274" r:id="rId19"/>
    <p:sldId id="273" r:id="rId20"/>
    <p:sldId id="275" r:id="rId21"/>
    <p:sldId id="276" r:id="rId22"/>
    <p:sldId id="278" r:id="rId23"/>
    <p:sldId id="279" r:id="rId24"/>
    <p:sldId id="277" r:id="rId25"/>
    <p:sldId id="280" r:id="rId26"/>
    <p:sldId id="284"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bs-Latn-B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3DC8B9-4E02-4CF2-A277-8B00EC73ACF5}" type="datetimeFigureOut">
              <a:rPr lang="sr-Latn-CS" smtClean="0"/>
              <a:pPr/>
              <a:t>27.9.2019.</a:t>
            </a:fld>
            <a:endParaRPr lang="bs-Latn-B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bs-Latn-B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bs-Latn-B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64BB25-6865-41D4-9A7F-EF7CCCAE43EC}" type="slidenum">
              <a:rPr lang="bs-Latn-BA" smtClean="0"/>
              <a:pPr/>
              <a:t>‹#›</a:t>
            </a:fld>
            <a:endParaRPr lang="bs-Latn-B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bs-Latn-BA" dirty="0"/>
          </a:p>
        </p:txBody>
      </p:sp>
      <p:sp>
        <p:nvSpPr>
          <p:cNvPr id="4" name="Slide Number Placeholder 3"/>
          <p:cNvSpPr>
            <a:spLocks noGrp="1"/>
          </p:cNvSpPr>
          <p:nvPr>
            <p:ph type="sldNum" sz="quarter" idx="10"/>
          </p:nvPr>
        </p:nvSpPr>
        <p:spPr/>
        <p:txBody>
          <a:bodyPr/>
          <a:lstStyle/>
          <a:p>
            <a:fld id="{2E64BB25-6865-41D4-9A7F-EF7CCCAE43EC}" type="slidenum">
              <a:rPr lang="bs-Latn-BA" smtClean="0"/>
              <a:pPr/>
              <a:t>19</a:t>
            </a:fld>
            <a:endParaRPr lang="bs-Latn-B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s-Latn-BA" dirty="0" smtClean="0"/>
              <a:t>A mozeee pa i ja sam ga ovako a nisam na slide show stavlja :D fajaaaaaa</a:t>
            </a:r>
            <a:endParaRPr lang="bs-Latn-BA" dirty="0"/>
          </a:p>
        </p:txBody>
      </p:sp>
      <p:sp>
        <p:nvSpPr>
          <p:cNvPr id="4" name="Slide Number Placeholder 3"/>
          <p:cNvSpPr>
            <a:spLocks noGrp="1"/>
          </p:cNvSpPr>
          <p:nvPr>
            <p:ph type="sldNum" sz="quarter" idx="10"/>
          </p:nvPr>
        </p:nvSpPr>
        <p:spPr/>
        <p:txBody>
          <a:bodyPr/>
          <a:lstStyle/>
          <a:p>
            <a:fld id="{2E64BB25-6865-41D4-9A7F-EF7CCCAE43EC}" type="slidenum">
              <a:rPr lang="bs-Latn-BA" smtClean="0"/>
              <a:pPr/>
              <a:t>26</a:t>
            </a:fld>
            <a:endParaRPr lang="bs-Latn-B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9/27/2019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9/27/2019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9/27/2019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9/27/2019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9/27/2019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9/27/2019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9/27/2019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9/27/2019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9/27/2019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9/27/2019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9/27/2019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9/27/2019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gif"/><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gif"/><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arian.jpg"/>
          <p:cNvPicPr>
            <a:picLocks noChangeAspect="1"/>
          </p:cNvPicPr>
          <p:nvPr/>
        </p:nvPicPr>
        <p:blipFill>
          <a:blip r:embed="rId2"/>
          <a:stretch>
            <a:fillRect/>
          </a:stretch>
        </p:blipFill>
        <p:spPr>
          <a:xfrm>
            <a:off x="0" y="-1"/>
            <a:ext cx="9144000" cy="6858001"/>
          </a:xfrm>
          <a:prstGeom prst="rect">
            <a:avLst/>
          </a:prstGeom>
        </p:spPr>
      </p:pic>
      <p:sp>
        <p:nvSpPr>
          <p:cNvPr id="2" name="Title 1"/>
          <p:cNvSpPr>
            <a:spLocks noGrp="1"/>
          </p:cNvSpPr>
          <p:nvPr>
            <p:ph type="ctrTitle"/>
          </p:nvPr>
        </p:nvSpPr>
        <p:spPr>
          <a:xfrm>
            <a:off x="-1371600" y="3733800"/>
            <a:ext cx="7772400" cy="1829761"/>
          </a:xfrm>
        </p:spPr>
        <p:txBody>
          <a:bodyPr>
            <a:noAutofit/>
          </a:bodyPr>
          <a:lstStyle/>
          <a:p>
            <a:pPr algn="ctr"/>
            <a:r>
              <a:rPr lang="en-US" dirty="0" smtClean="0">
                <a:solidFill>
                  <a:schemeClr val="tx1"/>
                </a:solidFill>
              </a:rPr>
              <a:t>The theoretical background of radiotherapy</a:t>
            </a:r>
            <a:endParaRPr lang="bs-Latn-BA" dirty="0">
              <a:solidFill>
                <a:schemeClr val="tx1"/>
              </a:solidFill>
            </a:endParaRPr>
          </a:p>
        </p:txBody>
      </p:sp>
      <p:sp>
        <p:nvSpPr>
          <p:cNvPr id="3" name="Subtitle 2"/>
          <p:cNvSpPr>
            <a:spLocks noGrp="1"/>
          </p:cNvSpPr>
          <p:nvPr>
            <p:ph type="subTitle" idx="1"/>
          </p:nvPr>
        </p:nvSpPr>
        <p:spPr>
          <a:xfrm>
            <a:off x="0" y="5658296"/>
            <a:ext cx="7772400" cy="1199704"/>
          </a:xfrm>
        </p:spPr>
        <p:txBody>
          <a:bodyPr/>
          <a:lstStyle/>
          <a:p>
            <a:pPr algn="l"/>
            <a:r>
              <a:rPr lang="bs-Latn-BA" dirty="0" smtClean="0">
                <a:solidFill>
                  <a:schemeClr val="tx1"/>
                </a:solidFill>
              </a:rPr>
              <a:t>Ibrahimović Amra</a:t>
            </a:r>
            <a:endParaRPr lang="bs-Latn-BA"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Two reasons for investing in the development of particle radiotherapy:</a:t>
            </a:r>
          </a:p>
          <a:p>
            <a:pPr marL="624078" indent="-514350">
              <a:buFont typeface="+mj-lt"/>
              <a:buAutoNum type="arabicPeriod"/>
            </a:pPr>
            <a:r>
              <a:rPr lang="en-US" dirty="0" smtClean="0"/>
              <a:t>Hadrons and particles break both strands of DNA, preventing mutations</a:t>
            </a:r>
          </a:p>
          <a:p>
            <a:pPr marL="624078" indent="-514350">
              <a:buFont typeface="+mj-lt"/>
              <a:buAutoNum type="arabicPeriod"/>
            </a:pPr>
            <a:r>
              <a:rPr lang="en-US" dirty="0" smtClean="0"/>
              <a:t>They have the power to destroy</a:t>
            </a:r>
            <a:r>
              <a:rPr lang="bs-Latn-BA" dirty="0" smtClean="0"/>
              <a:t> </a:t>
            </a:r>
            <a:r>
              <a:rPr lang="en-US" dirty="0" err="1" smtClean="0"/>
              <a:t>radioresistant</a:t>
            </a:r>
            <a:r>
              <a:rPr lang="en-US" dirty="0" smtClean="0"/>
              <a:t> tumors</a:t>
            </a:r>
            <a:endParaRPr lang="bs-Latn-BA" dirty="0"/>
          </a:p>
        </p:txBody>
      </p:sp>
      <p:sp>
        <p:nvSpPr>
          <p:cNvPr id="3" name="Title 2"/>
          <p:cNvSpPr>
            <a:spLocks noGrp="1"/>
          </p:cNvSpPr>
          <p:nvPr>
            <p:ph type="title"/>
          </p:nvPr>
        </p:nvSpPr>
        <p:spPr/>
        <p:txBody>
          <a:bodyPr>
            <a:normAutofit/>
          </a:bodyPr>
          <a:lstStyle/>
          <a:p>
            <a:endParaRPr lang="bs-Latn-B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bs-Latn-BA" dirty="0" smtClean="0"/>
              <a:t>RBE (Relative biological efficency)</a:t>
            </a:r>
            <a:endParaRPr lang="bs-Latn-BA" dirty="0"/>
          </a:p>
        </p:txBody>
      </p:sp>
      <p:sp>
        <p:nvSpPr>
          <p:cNvPr id="5" name="TextBox 4"/>
          <p:cNvSpPr txBox="1"/>
          <p:nvPr/>
        </p:nvSpPr>
        <p:spPr>
          <a:xfrm>
            <a:off x="0" y="4800600"/>
            <a:ext cx="9144000" cy="923330"/>
          </a:xfrm>
          <a:prstGeom prst="rect">
            <a:avLst/>
          </a:prstGeom>
          <a:noFill/>
        </p:spPr>
        <p:txBody>
          <a:bodyPr wrap="square" rtlCol="0">
            <a:spAutoFit/>
          </a:bodyPr>
          <a:lstStyle/>
          <a:p>
            <a:r>
              <a:rPr lang="bs-Latn-BA" b="1" dirty="0" smtClean="0"/>
              <a:t>RBE </a:t>
            </a:r>
            <a:r>
              <a:rPr lang="bs-Latn-BA" dirty="0" smtClean="0"/>
              <a:t>– </a:t>
            </a:r>
            <a:r>
              <a:rPr lang="en-US" u="sng" dirty="0" smtClean="0"/>
              <a:t>Relative biological </a:t>
            </a:r>
            <a:r>
              <a:rPr lang="en-US" dirty="0" smtClean="0"/>
              <a:t>efficiency is a comparison of the amount of damage in the body. This factor shows how much dose does the same damage as some reference radiation</a:t>
            </a:r>
            <a:r>
              <a:rPr lang="bs-Latn-BA" dirty="0" smtClean="0"/>
              <a:t> (e.g. X-rays ili Co60 gamma radiation)</a:t>
            </a:r>
            <a:endParaRPr lang="bs-Latn-BA" dirty="0"/>
          </a:p>
        </p:txBody>
      </p:sp>
      <p:sp>
        <p:nvSpPr>
          <p:cNvPr id="6" name="TextBox 5"/>
          <p:cNvSpPr txBox="1"/>
          <p:nvPr/>
        </p:nvSpPr>
        <p:spPr>
          <a:xfrm>
            <a:off x="5715000" y="1219200"/>
            <a:ext cx="3429000" cy="2800767"/>
          </a:xfrm>
          <a:prstGeom prst="rect">
            <a:avLst/>
          </a:prstGeom>
          <a:noFill/>
        </p:spPr>
        <p:txBody>
          <a:bodyPr wrap="square" rtlCol="0">
            <a:spAutoFit/>
          </a:bodyPr>
          <a:lstStyle/>
          <a:p>
            <a:r>
              <a:rPr lang="en-US" sz="1600" dirty="0" smtClean="0"/>
              <a:t>Radiation that leaves more energy per unit time produces more ionization in one region, and radiation that leaves less energy per unit time produces less ionization </a:t>
            </a:r>
            <a:r>
              <a:rPr lang="bs-Latn-BA" sz="1600" dirty="0" smtClean="0"/>
              <a:t>and </a:t>
            </a:r>
            <a:r>
              <a:rPr lang="en-US" sz="1600" dirty="0" smtClean="0"/>
              <a:t>creates more damage because</a:t>
            </a:r>
            <a:r>
              <a:rPr lang="bs-Latn-BA" sz="1600" dirty="0" smtClean="0"/>
              <a:t> the</a:t>
            </a:r>
            <a:r>
              <a:rPr lang="en-US" sz="1600" dirty="0" smtClean="0"/>
              <a:t> ionization will spread beyond the desired region and thus </a:t>
            </a:r>
            <a:r>
              <a:rPr lang="bs-Latn-BA" sz="1600" dirty="0" smtClean="0"/>
              <a:t> cause </a:t>
            </a:r>
            <a:r>
              <a:rPr lang="en-US" sz="1600" dirty="0" smtClean="0"/>
              <a:t>more harm to the organ / tissue</a:t>
            </a:r>
            <a:r>
              <a:rPr lang="bs-Latn-BA" sz="1600" dirty="0" smtClean="0"/>
              <a:t>.</a:t>
            </a:r>
          </a:p>
          <a:p>
            <a:endParaRPr lang="bs-Latn-BA" sz="1600" dirty="0"/>
          </a:p>
        </p:txBody>
      </p:sp>
      <p:sp>
        <p:nvSpPr>
          <p:cNvPr id="7" name="TextBox 6"/>
          <p:cNvSpPr txBox="1"/>
          <p:nvPr/>
        </p:nvSpPr>
        <p:spPr>
          <a:xfrm>
            <a:off x="533400" y="3505200"/>
            <a:ext cx="2286000" cy="523220"/>
          </a:xfrm>
          <a:prstGeom prst="rect">
            <a:avLst/>
          </a:prstGeom>
          <a:noFill/>
        </p:spPr>
        <p:txBody>
          <a:bodyPr wrap="square" rtlCol="0">
            <a:spAutoFit/>
          </a:bodyPr>
          <a:lstStyle/>
          <a:p>
            <a:pPr algn="ctr"/>
            <a:r>
              <a:rPr lang="bs-Latn-BA" sz="1400" dirty="0" smtClean="0"/>
              <a:t>Radiation which has low energy transfer  </a:t>
            </a:r>
            <a:endParaRPr lang="bs-Latn-BA" sz="1400" dirty="0"/>
          </a:p>
        </p:txBody>
      </p:sp>
      <p:sp>
        <p:nvSpPr>
          <p:cNvPr id="8" name="TextBox 7"/>
          <p:cNvSpPr txBox="1"/>
          <p:nvPr/>
        </p:nvSpPr>
        <p:spPr>
          <a:xfrm>
            <a:off x="3200400" y="3505200"/>
            <a:ext cx="2362200" cy="523220"/>
          </a:xfrm>
          <a:prstGeom prst="rect">
            <a:avLst/>
          </a:prstGeom>
          <a:noFill/>
        </p:spPr>
        <p:txBody>
          <a:bodyPr wrap="square" rtlCol="0">
            <a:spAutoFit/>
          </a:bodyPr>
          <a:lstStyle/>
          <a:p>
            <a:pPr algn="ctr"/>
            <a:r>
              <a:rPr lang="bs-Latn-BA" sz="1400" dirty="0" smtClean="0"/>
              <a:t>Radiation which has a high energy transfer</a:t>
            </a:r>
            <a:endParaRPr lang="bs-Latn-BA" sz="1400" dirty="0"/>
          </a:p>
        </p:txBody>
      </p:sp>
      <p:pic>
        <p:nvPicPr>
          <p:cNvPr id="1026" name="Picture 2"/>
          <p:cNvPicPr>
            <a:picLocks noChangeAspect="1" noChangeArrowheads="1"/>
          </p:cNvPicPr>
          <p:nvPr/>
        </p:nvPicPr>
        <p:blipFill>
          <a:blip r:embed="rId2"/>
          <a:srcRect/>
          <a:stretch>
            <a:fillRect/>
          </a:stretch>
        </p:blipFill>
        <p:spPr bwMode="auto">
          <a:xfrm>
            <a:off x="304800" y="1219200"/>
            <a:ext cx="5129560" cy="2286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bs-Latn-BA" dirty="0" smtClean="0"/>
              <a:t>Phantoms</a:t>
            </a:r>
            <a:endParaRPr lang="bs-Latn-BA" dirty="0"/>
          </a:p>
        </p:txBody>
      </p:sp>
      <p:pic>
        <p:nvPicPr>
          <p:cNvPr id="2050" name="Picture 2"/>
          <p:cNvPicPr>
            <a:picLocks noChangeAspect="1" noChangeArrowheads="1"/>
          </p:cNvPicPr>
          <p:nvPr/>
        </p:nvPicPr>
        <p:blipFill>
          <a:blip r:embed="rId2"/>
          <a:srcRect/>
          <a:stretch>
            <a:fillRect/>
          </a:stretch>
        </p:blipFill>
        <p:spPr bwMode="auto">
          <a:xfrm>
            <a:off x="457200" y="1905000"/>
            <a:ext cx="8077200" cy="3463334"/>
          </a:xfrm>
          <a:prstGeom prst="rect">
            <a:avLst/>
          </a:prstGeom>
          <a:noFill/>
          <a:ln w="9525">
            <a:noFill/>
            <a:miter lim="800000"/>
            <a:headEnd/>
            <a:tailEnd/>
          </a:ln>
          <a:effectLst/>
        </p:spPr>
      </p:pic>
      <p:sp>
        <p:nvSpPr>
          <p:cNvPr id="5" name="TextBox 4"/>
          <p:cNvSpPr txBox="1"/>
          <p:nvPr/>
        </p:nvSpPr>
        <p:spPr>
          <a:xfrm>
            <a:off x="838200" y="5334000"/>
            <a:ext cx="3124200" cy="646331"/>
          </a:xfrm>
          <a:prstGeom prst="rect">
            <a:avLst/>
          </a:prstGeom>
          <a:noFill/>
        </p:spPr>
        <p:txBody>
          <a:bodyPr wrap="square" rtlCol="0">
            <a:spAutoFit/>
          </a:bodyPr>
          <a:lstStyle/>
          <a:p>
            <a:pPr algn="ctr"/>
            <a:r>
              <a:rPr lang="bs-Latn-BA" dirty="0" smtClean="0"/>
              <a:t>Phantom for CT made from plaxiglass</a:t>
            </a:r>
            <a:endParaRPr lang="bs-Latn-BA" dirty="0"/>
          </a:p>
        </p:txBody>
      </p:sp>
      <p:sp>
        <p:nvSpPr>
          <p:cNvPr id="6" name="TextBox 5"/>
          <p:cNvSpPr txBox="1"/>
          <p:nvPr/>
        </p:nvSpPr>
        <p:spPr>
          <a:xfrm>
            <a:off x="5029200" y="5334000"/>
            <a:ext cx="3276600" cy="646331"/>
          </a:xfrm>
          <a:prstGeom prst="rect">
            <a:avLst/>
          </a:prstGeom>
          <a:noFill/>
        </p:spPr>
        <p:txBody>
          <a:bodyPr wrap="square" rtlCol="0">
            <a:spAutoFit/>
          </a:bodyPr>
          <a:lstStyle/>
          <a:p>
            <a:pPr algn="ctr"/>
            <a:r>
              <a:rPr lang="bs-Latn-BA" dirty="0" smtClean="0"/>
              <a:t>Water radiotherapy phantom</a:t>
            </a:r>
            <a:endParaRPr lang="bs-Latn-BA" dirty="0"/>
          </a:p>
        </p:txBody>
      </p:sp>
      <p:sp>
        <p:nvSpPr>
          <p:cNvPr id="7" name="TextBox 6"/>
          <p:cNvSpPr txBox="1"/>
          <p:nvPr/>
        </p:nvSpPr>
        <p:spPr>
          <a:xfrm>
            <a:off x="457200" y="1143000"/>
            <a:ext cx="8305800" cy="923330"/>
          </a:xfrm>
          <a:prstGeom prst="rect">
            <a:avLst/>
          </a:prstGeom>
          <a:noFill/>
        </p:spPr>
        <p:txBody>
          <a:bodyPr wrap="square" rtlCol="0">
            <a:spAutoFit/>
          </a:bodyPr>
          <a:lstStyle/>
          <a:p>
            <a:r>
              <a:rPr lang="bs-Latn-BA" dirty="0" smtClean="0"/>
              <a:t>Phantoms are used in radiotherapy and  diagnostic purposes to test the machine’s and beam’s parameters, because these phantoms simulate the body.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590800"/>
            <a:ext cx="8229600" cy="1143000"/>
          </a:xfrm>
        </p:spPr>
        <p:txBody>
          <a:bodyPr>
            <a:normAutofit fontScale="90000"/>
          </a:bodyPr>
          <a:lstStyle/>
          <a:p>
            <a:r>
              <a:rPr lang="bs-Latn-BA" dirty="0" smtClean="0"/>
              <a:t>Radiotherapy treatment planning</a:t>
            </a:r>
            <a:endParaRPr lang="bs-Latn-B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bs-Latn-BA" dirty="0" smtClean="0"/>
              <a:t>SSD-</a:t>
            </a:r>
            <a:r>
              <a:rPr lang="bs-Latn-BA" u="sng" dirty="0" smtClean="0"/>
              <a:t>S</a:t>
            </a:r>
            <a:r>
              <a:rPr lang="bs-Latn-BA" dirty="0" smtClean="0"/>
              <a:t>ource to </a:t>
            </a:r>
            <a:r>
              <a:rPr lang="bs-Latn-BA" u="sng" dirty="0" smtClean="0"/>
              <a:t>S</a:t>
            </a:r>
            <a:r>
              <a:rPr lang="bs-Latn-BA" dirty="0" smtClean="0"/>
              <a:t>urface </a:t>
            </a:r>
            <a:r>
              <a:rPr lang="bs-Latn-BA" u="sng" dirty="0" smtClean="0"/>
              <a:t>D</a:t>
            </a:r>
            <a:r>
              <a:rPr lang="bs-Latn-BA" dirty="0" smtClean="0"/>
              <a:t>istance</a:t>
            </a:r>
          </a:p>
          <a:p>
            <a:r>
              <a:rPr lang="bs-Latn-BA" dirty="0" smtClean="0"/>
              <a:t>SAD-</a:t>
            </a:r>
            <a:r>
              <a:rPr lang="bs-Latn-BA" u="sng" dirty="0" smtClean="0"/>
              <a:t>S</a:t>
            </a:r>
            <a:r>
              <a:rPr lang="bs-Latn-BA" dirty="0" smtClean="0"/>
              <a:t>ource to </a:t>
            </a:r>
            <a:r>
              <a:rPr lang="bs-Latn-BA" u="sng" dirty="0" smtClean="0"/>
              <a:t>A</a:t>
            </a:r>
            <a:r>
              <a:rPr lang="bs-Latn-BA" dirty="0" smtClean="0"/>
              <a:t>xis </a:t>
            </a:r>
            <a:r>
              <a:rPr lang="bs-Latn-BA" u="sng" dirty="0" smtClean="0"/>
              <a:t>D</a:t>
            </a:r>
            <a:r>
              <a:rPr lang="bs-Latn-BA" dirty="0" smtClean="0"/>
              <a:t>istance</a:t>
            </a:r>
          </a:p>
          <a:p>
            <a:r>
              <a:rPr lang="bs-Latn-BA" dirty="0" smtClean="0"/>
              <a:t>ISOCENTER-</a:t>
            </a:r>
            <a:r>
              <a:rPr lang="en-US" dirty="0" smtClean="0"/>
              <a:t>the center of the tumor through which the axis of rotation of the </a:t>
            </a:r>
            <a:r>
              <a:rPr lang="bs-Latn-BA" dirty="0" smtClean="0"/>
              <a:t>machines</a:t>
            </a:r>
            <a:r>
              <a:rPr lang="en-US" dirty="0" smtClean="0"/>
              <a:t> passes</a:t>
            </a:r>
            <a:endParaRPr lang="bs-Latn-BA" dirty="0"/>
          </a:p>
        </p:txBody>
      </p:sp>
      <p:sp>
        <p:nvSpPr>
          <p:cNvPr id="3" name="Title 2"/>
          <p:cNvSpPr>
            <a:spLocks noGrp="1"/>
          </p:cNvSpPr>
          <p:nvPr>
            <p:ph type="title"/>
          </p:nvPr>
        </p:nvSpPr>
        <p:spPr/>
        <p:txBody>
          <a:bodyPr/>
          <a:lstStyle/>
          <a:p>
            <a:r>
              <a:rPr lang="bs-Latn-BA" dirty="0" smtClean="0"/>
              <a:t>Keywords</a:t>
            </a:r>
            <a:endParaRPr lang="bs-Latn-B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19400" y="990600"/>
            <a:ext cx="6324600" cy="5867400"/>
          </a:xfrm>
        </p:spPr>
        <p:txBody>
          <a:bodyPr>
            <a:normAutofit lnSpcReduction="10000"/>
          </a:bodyPr>
          <a:lstStyle/>
          <a:p>
            <a:r>
              <a:rPr lang="en-US" sz="1800" dirty="0" smtClean="0"/>
              <a:t>As radiation enters the patient, it begins to interact with the patient.</a:t>
            </a:r>
            <a:endParaRPr lang="bs-Latn-BA" sz="1800" dirty="0" smtClean="0"/>
          </a:p>
          <a:p>
            <a:r>
              <a:rPr lang="en-US" sz="1800" dirty="0" smtClean="0"/>
              <a:t>The dose distribution over the phantom is measured by radiation detectors.</a:t>
            </a:r>
            <a:endParaRPr lang="bs-Latn-BA" sz="1800" dirty="0" smtClean="0"/>
          </a:p>
          <a:p>
            <a:r>
              <a:rPr lang="en-US" sz="1800" dirty="0" smtClean="0"/>
              <a:t>Dose distribution by depth consists of a family of curves where each curve represents the area of the same dose and is most commonly normalized to the area where 100% of the dose is located or where the maximum dose is.</a:t>
            </a:r>
            <a:endParaRPr lang="bs-Latn-BA" sz="1800" dirty="0" smtClean="0"/>
          </a:p>
          <a:p>
            <a:r>
              <a:rPr lang="en-US" sz="1800" dirty="0" smtClean="0"/>
              <a:t>Interaction depends on several factors and all of these must be taken into account when planning therapeutic treatment</a:t>
            </a:r>
            <a:r>
              <a:rPr lang="bs-Latn-BA" sz="2000" dirty="0" smtClean="0"/>
              <a:t>:</a:t>
            </a:r>
          </a:p>
          <a:p>
            <a:pPr lvl="3">
              <a:buFont typeface="Wingdings" pitchFamily="2" charset="2"/>
              <a:buChar char="v"/>
            </a:pPr>
            <a:r>
              <a:rPr lang="bs-Latn-BA" dirty="0" smtClean="0"/>
              <a:t>Beam energy</a:t>
            </a:r>
          </a:p>
          <a:p>
            <a:pPr lvl="3">
              <a:buFont typeface="Wingdings" pitchFamily="2" charset="2"/>
              <a:buChar char="v"/>
            </a:pPr>
            <a:r>
              <a:rPr lang="bs-Latn-BA" dirty="0" smtClean="0"/>
              <a:t>Depth of cancer</a:t>
            </a:r>
          </a:p>
          <a:p>
            <a:pPr lvl="3">
              <a:buFont typeface="Wingdings" pitchFamily="2" charset="2"/>
              <a:buChar char="v"/>
            </a:pPr>
            <a:r>
              <a:rPr lang="bs-Latn-BA" dirty="0" smtClean="0"/>
              <a:t>Field size</a:t>
            </a:r>
          </a:p>
          <a:p>
            <a:pPr lvl="3">
              <a:buFont typeface="Wingdings" pitchFamily="2" charset="2"/>
              <a:buChar char="v"/>
            </a:pPr>
            <a:r>
              <a:rPr lang="bs-Latn-BA" dirty="0" smtClean="0"/>
              <a:t>SSD</a:t>
            </a:r>
          </a:p>
          <a:p>
            <a:pPr lvl="3">
              <a:buFont typeface="Wingdings" pitchFamily="2" charset="2"/>
              <a:buChar char="v"/>
            </a:pPr>
            <a:r>
              <a:rPr lang="bs-Latn-BA" dirty="0" smtClean="0"/>
              <a:t>Beam collimation </a:t>
            </a:r>
          </a:p>
          <a:p>
            <a:pPr lvl="3">
              <a:buFont typeface="Wingdings" pitchFamily="2" charset="2"/>
              <a:buChar char="v"/>
            </a:pPr>
            <a:r>
              <a:rPr lang="bs-Latn-BA" dirty="0" smtClean="0"/>
              <a:t>Shape of patient</a:t>
            </a:r>
          </a:p>
          <a:p>
            <a:pPr lvl="3">
              <a:buFont typeface="Wingdings" pitchFamily="2" charset="2"/>
              <a:buChar char="v"/>
            </a:pPr>
            <a:r>
              <a:rPr lang="bs-Latn-BA" dirty="0" smtClean="0"/>
              <a:t>Presence of sensitive organs</a:t>
            </a:r>
          </a:p>
        </p:txBody>
      </p:sp>
      <p:sp>
        <p:nvSpPr>
          <p:cNvPr id="3" name="Title 2"/>
          <p:cNvSpPr>
            <a:spLocks noGrp="1"/>
          </p:cNvSpPr>
          <p:nvPr>
            <p:ph type="title"/>
          </p:nvPr>
        </p:nvSpPr>
        <p:spPr>
          <a:xfrm>
            <a:off x="0" y="0"/>
            <a:ext cx="6705600" cy="762000"/>
          </a:xfrm>
        </p:spPr>
        <p:txBody>
          <a:bodyPr>
            <a:normAutofit/>
          </a:bodyPr>
          <a:lstStyle/>
          <a:p>
            <a:r>
              <a:rPr lang="bs-Latn-BA" sz="3200" dirty="0" smtClean="0"/>
              <a:t>D</a:t>
            </a:r>
            <a:r>
              <a:rPr lang="en-US" sz="3200" dirty="0" err="1" smtClean="0"/>
              <a:t>ose</a:t>
            </a:r>
            <a:r>
              <a:rPr lang="en-US" sz="3200" dirty="0" smtClean="0"/>
              <a:t> distribution</a:t>
            </a:r>
            <a:endParaRPr lang="bs-Latn-BA" sz="3200" dirty="0"/>
          </a:p>
        </p:txBody>
      </p:sp>
      <p:pic>
        <p:nvPicPr>
          <p:cNvPr id="4" name="Picture 3" descr="photons.PNG"/>
          <p:cNvPicPr>
            <a:picLocks noChangeAspect="1"/>
          </p:cNvPicPr>
          <p:nvPr/>
        </p:nvPicPr>
        <p:blipFill>
          <a:blip r:embed="rId2"/>
          <a:srcRect t="1562" r="3248"/>
          <a:stretch>
            <a:fillRect/>
          </a:stretch>
        </p:blipFill>
        <p:spPr>
          <a:xfrm>
            <a:off x="473598" y="990600"/>
            <a:ext cx="2269602" cy="48006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xp.PNG"/>
          <p:cNvPicPr>
            <a:picLocks noChangeAspect="1"/>
          </p:cNvPicPr>
          <p:nvPr/>
        </p:nvPicPr>
        <p:blipFill>
          <a:blip r:embed="rId2"/>
          <a:stretch>
            <a:fillRect/>
          </a:stretch>
        </p:blipFill>
        <p:spPr>
          <a:xfrm>
            <a:off x="0" y="0"/>
            <a:ext cx="9144000" cy="3810000"/>
          </a:xfrm>
          <a:prstGeom prst="rect">
            <a:avLst/>
          </a:prstGeom>
        </p:spPr>
      </p:pic>
      <p:pic>
        <p:nvPicPr>
          <p:cNvPr id="3074" name="Picture 2"/>
          <p:cNvPicPr>
            <a:picLocks noChangeAspect="1" noChangeArrowheads="1"/>
          </p:cNvPicPr>
          <p:nvPr/>
        </p:nvPicPr>
        <p:blipFill>
          <a:blip r:embed="rId3"/>
          <a:srcRect/>
          <a:stretch>
            <a:fillRect/>
          </a:stretch>
        </p:blipFill>
        <p:spPr bwMode="auto">
          <a:xfrm>
            <a:off x="0" y="3886200"/>
            <a:ext cx="9144000" cy="2971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038600" cy="715962"/>
          </a:xfrm>
        </p:spPr>
        <p:txBody>
          <a:bodyPr>
            <a:normAutofit fontScale="90000"/>
          </a:bodyPr>
          <a:lstStyle/>
          <a:p>
            <a:r>
              <a:rPr lang="bs-Latn-BA" dirty="0" smtClean="0"/>
              <a:t>Multiple fields</a:t>
            </a:r>
            <a:endParaRPr lang="bs-Latn-BA" dirty="0"/>
          </a:p>
        </p:txBody>
      </p:sp>
      <p:sp>
        <p:nvSpPr>
          <p:cNvPr id="4" name="TextBox 3"/>
          <p:cNvSpPr txBox="1"/>
          <p:nvPr/>
        </p:nvSpPr>
        <p:spPr>
          <a:xfrm>
            <a:off x="0" y="914400"/>
            <a:ext cx="8839200" cy="1754326"/>
          </a:xfrm>
          <a:prstGeom prst="rect">
            <a:avLst/>
          </a:prstGeom>
          <a:noFill/>
        </p:spPr>
        <p:txBody>
          <a:bodyPr wrap="square" rtlCol="0">
            <a:spAutoFit/>
          </a:bodyPr>
          <a:lstStyle/>
          <a:p>
            <a:r>
              <a:rPr lang="en-US" dirty="0" smtClean="0"/>
              <a:t>The most important goal of treatment planning is to deliver the highest dose to the tumor and the least to the surrounding tissue. This is best achieved by using more fields from different angles than from one angle</a:t>
            </a:r>
            <a:r>
              <a:rPr lang="bs-Latn-BA" dirty="0" smtClean="0"/>
              <a:t>.</a:t>
            </a:r>
            <a:endParaRPr lang="en-US" dirty="0" smtClean="0"/>
          </a:p>
          <a:p>
            <a:endParaRPr lang="bs-Latn-BA" dirty="0" smtClean="0"/>
          </a:p>
          <a:p>
            <a:endParaRPr lang="bs-Latn-BA" dirty="0" smtClean="0"/>
          </a:p>
          <a:p>
            <a:endParaRPr lang="bs-Latn-BA" dirty="0"/>
          </a:p>
        </p:txBody>
      </p:sp>
      <p:sp>
        <p:nvSpPr>
          <p:cNvPr id="5" name="TextBox 4"/>
          <p:cNvSpPr txBox="1"/>
          <p:nvPr/>
        </p:nvSpPr>
        <p:spPr>
          <a:xfrm>
            <a:off x="0" y="2514600"/>
            <a:ext cx="5029200" cy="2308324"/>
          </a:xfrm>
          <a:prstGeom prst="rect">
            <a:avLst/>
          </a:prstGeom>
          <a:noFill/>
        </p:spPr>
        <p:txBody>
          <a:bodyPr wrap="square" rtlCol="0">
            <a:spAutoFit/>
          </a:bodyPr>
          <a:lstStyle/>
          <a:p>
            <a:r>
              <a:rPr lang="bs-Latn-BA" u="sng" dirty="0" smtClean="0"/>
              <a:t>Strategy:</a:t>
            </a:r>
          </a:p>
          <a:p>
            <a:endParaRPr lang="bs-Latn-BA" u="sng" dirty="0" smtClean="0"/>
          </a:p>
          <a:p>
            <a:r>
              <a:rPr lang="bs-Latn-BA" dirty="0" smtClean="0"/>
              <a:t>(a) using fields of appropriate size</a:t>
            </a:r>
          </a:p>
          <a:p>
            <a:r>
              <a:rPr lang="bs-Latn-BA" dirty="0" smtClean="0"/>
              <a:t>(b) </a:t>
            </a:r>
            <a:r>
              <a:rPr lang="en-US" dirty="0" smtClean="0"/>
              <a:t>increasing the number of </a:t>
            </a:r>
            <a:r>
              <a:rPr lang="bs-Latn-BA" dirty="0" smtClean="0"/>
              <a:t>fi</a:t>
            </a:r>
            <a:r>
              <a:rPr lang="en-US" dirty="0" err="1" smtClean="0"/>
              <a:t>elds</a:t>
            </a:r>
            <a:endParaRPr lang="bs-Latn-BA" dirty="0" smtClean="0"/>
          </a:p>
          <a:p>
            <a:r>
              <a:rPr lang="bs-Latn-BA" dirty="0" smtClean="0"/>
              <a:t>(c) selecting appropriate beam directions</a:t>
            </a:r>
          </a:p>
          <a:p>
            <a:pPr marL="342900" indent="-342900"/>
            <a:r>
              <a:rPr lang="bs-Latn-BA" dirty="0" smtClean="0"/>
              <a:t>(d) using appropriate beam energy</a:t>
            </a:r>
          </a:p>
          <a:p>
            <a:r>
              <a:rPr lang="bs-Latn-BA" dirty="0" smtClean="0"/>
              <a:t>(f) using beam </a:t>
            </a:r>
            <a:r>
              <a:rPr lang="en-US" dirty="0" err="1" smtClean="0"/>
              <a:t>modi</a:t>
            </a:r>
            <a:r>
              <a:rPr lang="bs-Latn-BA" dirty="0" smtClean="0"/>
              <a:t>fi</a:t>
            </a:r>
            <a:r>
              <a:rPr lang="en-US" dirty="0" err="1" smtClean="0"/>
              <a:t>ers</a:t>
            </a:r>
            <a:r>
              <a:rPr lang="en-US" dirty="0" smtClean="0"/>
              <a:t> such as wedge </a:t>
            </a:r>
            <a:r>
              <a:rPr lang="bs-Latn-BA" dirty="0" smtClean="0"/>
              <a:t>fi</a:t>
            </a:r>
            <a:r>
              <a:rPr lang="en-US" dirty="0" err="1" smtClean="0"/>
              <a:t>lters</a:t>
            </a:r>
            <a:r>
              <a:rPr lang="en-US" dirty="0" smtClean="0"/>
              <a:t> and compensators</a:t>
            </a:r>
            <a:endParaRPr lang="bs-Latn-BA" dirty="0"/>
          </a:p>
        </p:txBody>
      </p:sp>
      <p:pic>
        <p:nvPicPr>
          <p:cNvPr id="2050" name="Picture 2" descr="C:\Users\Ibrahimovic\Desktop\Webpages\DELjNa.gif"/>
          <p:cNvPicPr>
            <a:picLocks noChangeAspect="1" noChangeArrowheads="1" noCrop="1"/>
          </p:cNvPicPr>
          <p:nvPr/>
        </p:nvPicPr>
        <p:blipFill>
          <a:blip r:embed="rId2"/>
          <a:srcRect/>
          <a:stretch>
            <a:fillRect/>
          </a:stretch>
        </p:blipFill>
        <p:spPr bwMode="auto">
          <a:xfrm>
            <a:off x="4800600" y="2438400"/>
            <a:ext cx="4165600" cy="31242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endParaRPr lang="bs-Latn-BA" dirty="0" smtClean="0"/>
          </a:p>
          <a:p>
            <a:r>
              <a:rPr lang="en-US" dirty="0" smtClean="0"/>
              <a:t>The difference between</a:t>
            </a:r>
            <a:r>
              <a:rPr lang="bs-Latn-BA" sz="2800" dirty="0" smtClean="0"/>
              <a:t> stationary </a:t>
            </a:r>
            <a:r>
              <a:rPr lang="en-US" dirty="0" smtClean="0"/>
              <a:t>and rotational therapy is that in rotational therapy, the treatment beam is constantly circulating around the patient, and in </a:t>
            </a:r>
            <a:r>
              <a:rPr lang="bs-Latn-BA" sz="2800" dirty="0" smtClean="0"/>
              <a:t>stationary</a:t>
            </a:r>
            <a:r>
              <a:rPr lang="en-US" dirty="0" smtClean="0"/>
              <a:t> radiate only in certain positions</a:t>
            </a:r>
            <a:r>
              <a:rPr lang="bs-Latn-BA" dirty="0" smtClean="0"/>
              <a:t>.</a:t>
            </a:r>
          </a:p>
          <a:p>
            <a:r>
              <a:rPr lang="en-US" dirty="0" smtClean="0"/>
              <a:t>In both species, the center of rotation of the machine is in the tumor within the patient and is called the </a:t>
            </a:r>
            <a:r>
              <a:rPr lang="en-US" dirty="0" err="1" smtClean="0"/>
              <a:t>isocenter</a:t>
            </a:r>
            <a:r>
              <a:rPr lang="bs-Latn-BA" dirty="0" smtClean="0"/>
              <a:t>.</a:t>
            </a:r>
          </a:p>
        </p:txBody>
      </p:sp>
      <p:sp>
        <p:nvSpPr>
          <p:cNvPr id="3" name="Title 2"/>
          <p:cNvSpPr>
            <a:spLocks noGrp="1"/>
          </p:cNvSpPr>
          <p:nvPr>
            <p:ph type="title"/>
          </p:nvPr>
        </p:nvSpPr>
        <p:spPr/>
        <p:txBody>
          <a:bodyPr>
            <a:normAutofit/>
          </a:bodyPr>
          <a:lstStyle/>
          <a:p>
            <a:r>
              <a:rPr lang="bs-Latn-BA" sz="3200" dirty="0" smtClean="0"/>
              <a:t>Stationary and rotational radiotherapy</a:t>
            </a:r>
            <a:endParaRPr lang="bs-Latn-BA"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7772400" cy="868362"/>
          </a:xfrm>
        </p:spPr>
        <p:txBody>
          <a:bodyPr>
            <a:noAutofit/>
          </a:bodyPr>
          <a:lstStyle/>
          <a:p>
            <a:r>
              <a:rPr lang="bs-Latn-BA" sz="3200" dirty="0" smtClean="0"/>
              <a:t>VOI </a:t>
            </a:r>
            <a:r>
              <a:rPr lang="en-US" sz="3200" dirty="0" smtClean="0"/>
              <a:t>(volume of interest) and margins</a:t>
            </a:r>
            <a:endParaRPr lang="bs-Latn-BA" sz="3200" dirty="0"/>
          </a:p>
        </p:txBody>
      </p:sp>
      <p:pic>
        <p:nvPicPr>
          <p:cNvPr id="4" name="Picture 3" descr="GTV.PNG"/>
          <p:cNvPicPr>
            <a:picLocks noChangeAspect="1"/>
          </p:cNvPicPr>
          <p:nvPr/>
        </p:nvPicPr>
        <p:blipFill>
          <a:blip r:embed="rId3"/>
          <a:stretch>
            <a:fillRect/>
          </a:stretch>
        </p:blipFill>
        <p:spPr>
          <a:xfrm>
            <a:off x="1828800" y="1524000"/>
            <a:ext cx="4338319" cy="3200399"/>
          </a:xfrm>
          <a:prstGeom prst="rect">
            <a:avLst/>
          </a:prstGeom>
        </p:spPr>
      </p:pic>
      <p:sp>
        <p:nvSpPr>
          <p:cNvPr id="6" name="Cloud 5"/>
          <p:cNvSpPr/>
          <p:nvPr/>
        </p:nvSpPr>
        <p:spPr>
          <a:xfrm>
            <a:off x="2438400" y="762000"/>
            <a:ext cx="2438400" cy="1066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s-Latn-BA" sz="1400" b="1" dirty="0" smtClean="0">
                <a:solidFill>
                  <a:schemeClr val="tx1"/>
                </a:solidFill>
              </a:rPr>
              <a:t>GTV</a:t>
            </a:r>
            <a:r>
              <a:rPr lang="bs-Latn-BA" sz="1400" dirty="0" smtClean="0"/>
              <a:t>- exactly location</a:t>
            </a:r>
          </a:p>
          <a:p>
            <a:pPr algn="ctr"/>
            <a:r>
              <a:rPr lang="bs-Latn-BA" sz="1400" dirty="0" smtClean="0"/>
              <a:t>of the tumor</a:t>
            </a:r>
            <a:endParaRPr lang="bs-Latn-BA" sz="1400" dirty="0"/>
          </a:p>
        </p:txBody>
      </p:sp>
      <p:sp>
        <p:nvSpPr>
          <p:cNvPr id="7" name="Cloud 6"/>
          <p:cNvSpPr/>
          <p:nvPr/>
        </p:nvSpPr>
        <p:spPr>
          <a:xfrm>
            <a:off x="5638800" y="609600"/>
            <a:ext cx="3130715" cy="175215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s-Latn-BA" sz="1400" b="1" dirty="0" smtClean="0">
              <a:solidFill>
                <a:schemeClr val="tx1"/>
              </a:solidFill>
            </a:endParaRPr>
          </a:p>
          <a:p>
            <a:pPr algn="ctr"/>
            <a:r>
              <a:rPr lang="bs-Latn-BA" sz="1400" b="1" dirty="0" smtClean="0">
                <a:solidFill>
                  <a:schemeClr val="tx1"/>
                </a:solidFill>
              </a:rPr>
              <a:t>CTV</a:t>
            </a:r>
            <a:r>
              <a:rPr lang="bs-Latn-BA" sz="1400" dirty="0" smtClean="0"/>
              <a:t>- margin whose consists </a:t>
            </a:r>
            <a:r>
              <a:rPr lang="en-US" sz="1400" dirty="0" smtClean="0"/>
              <a:t>present and any other tissue with presumed tumor</a:t>
            </a:r>
            <a:endParaRPr lang="bs-Latn-BA" sz="1400" dirty="0"/>
          </a:p>
        </p:txBody>
      </p:sp>
      <p:sp>
        <p:nvSpPr>
          <p:cNvPr id="8" name="Cloud 7"/>
          <p:cNvSpPr/>
          <p:nvPr/>
        </p:nvSpPr>
        <p:spPr>
          <a:xfrm>
            <a:off x="5984423" y="2743200"/>
            <a:ext cx="3159577" cy="198311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s-Latn-BA" sz="1400" b="1" dirty="0" smtClean="0">
                <a:solidFill>
                  <a:schemeClr val="tx1"/>
                </a:solidFill>
              </a:rPr>
              <a:t>ITV</a:t>
            </a:r>
            <a:r>
              <a:rPr lang="bs-Latn-BA" sz="1400" dirty="0" smtClean="0"/>
              <a:t>- margin added to</a:t>
            </a:r>
          </a:p>
          <a:p>
            <a:pPr algn="ctr"/>
            <a:r>
              <a:rPr lang="en-US" sz="1400" dirty="0" smtClean="0"/>
              <a:t>CTV to compensate for internal physiologic movements and variation in size,</a:t>
            </a:r>
          </a:p>
          <a:p>
            <a:pPr algn="ctr"/>
            <a:r>
              <a:rPr lang="bs-Latn-BA" sz="1400" dirty="0" smtClean="0"/>
              <a:t>shape, and position</a:t>
            </a:r>
            <a:endParaRPr lang="bs-Latn-BA" sz="1400" dirty="0"/>
          </a:p>
        </p:txBody>
      </p:sp>
      <p:sp>
        <p:nvSpPr>
          <p:cNvPr id="9" name="Cloud 8"/>
          <p:cNvSpPr/>
          <p:nvPr/>
        </p:nvSpPr>
        <p:spPr>
          <a:xfrm>
            <a:off x="3581400" y="4724400"/>
            <a:ext cx="3048000" cy="21336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s-Latn-BA" sz="1400" b="1" dirty="0" smtClean="0">
                <a:solidFill>
                  <a:schemeClr val="tx1"/>
                </a:solidFill>
              </a:rPr>
              <a:t>PTV</a:t>
            </a:r>
            <a:r>
              <a:rPr lang="bs-Latn-BA" sz="1400" dirty="0" smtClean="0"/>
              <a:t>- margin for</a:t>
            </a:r>
          </a:p>
          <a:p>
            <a:pPr algn="ctr"/>
            <a:r>
              <a:rPr lang="en-US" sz="1400" dirty="0" smtClean="0"/>
              <a:t>patient movement and setup uncertainties</a:t>
            </a:r>
            <a:endParaRPr lang="bs-Latn-BA" sz="1400" dirty="0"/>
          </a:p>
        </p:txBody>
      </p:sp>
      <p:sp>
        <p:nvSpPr>
          <p:cNvPr id="10" name="Right Arrow 9"/>
          <p:cNvSpPr/>
          <p:nvPr/>
        </p:nvSpPr>
        <p:spPr>
          <a:xfrm rot="1092472">
            <a:off x="4990593" y="1012769"/>
            <a:ext cx="685800" cy="3505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s-Latn-BA"/>
          </a:p>
        </p:txBody>
      </p:sp>
      <p:sp>
        <p:nvSpPr>
          <p:cNvPr id="14" name="Right Arrow 13"/>
          <p:cNvSpPr/>
          <p:nvPr/>
        </p:nvSpPr>
        <p:spPr>
          <a:xfrm rot="4150969">
            <a:off x="8019981" y="2264941"/>
            <a:ext cx="685800" cy="3505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s-Latn-BA"/>
          </a:p>
        </p:txBody>
      </p:sp>
      <p:sp>
        <p:nvSpPr>
          <p:cNvPr id="15" name="Right Arrow 14"/>
          <p:cNvSpPr/>
          <p:nvPr/>
        </p:nvSpPr>
        <p:spPr>
          <a:xfrm rot="8580454">
            <a:off x="6536864" y="4787813"/>
            <a:ext cx="882668" cy="4942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s-Latn-BA"/>
          </a:p>
        </p:txBody>
      </p:sp>
      <p:sp>
        <p:nvSpPr>
          <p:cNvPr id="16" name="TextBox 15"/>
          <p:cNvSpPr txBox="1"/>
          <p:nvPr/>
        </p:nvSpPr>
        <p:spPr>
          <a:xfrm>
            <a:off x="0" y="1524000"/>
            <a:ext cx="2819400" cy="954107"/>
          </a:xfrm>
          <a:prstGeom prst="rect">
            <a:avLst/>
          </a:prstGeom>
          <a:noFill/>
        </p:spPr>
        <p:txBody>
          <a:bodyPr wrap="square" rtlCol="0">
            <a:spAutoFit/>
          </a:bodyPr>
          <a:lstStyle/>
          <a:p>
            <a:r>
              <a:rPr lang="bs-Latn-BA" sz="1400" dirty="0" smtClean="0"/>
              <a:t>GTV- gross tumor volume</a:t>
            </a:r>
          </a:p>
          <a:p>
            <a:r>
              <a:rPr lang="bs-Latn-BA" sz="1400" dirty="0" smtClean="0"/>
              <a:t>CTV-clinical target volume</a:t>
            </a:r>
          </a:p>
          <a:p>
            <a:r>
              <a:rPr lang="bs-Latn-BA" sz="1400" dirty="0" smtClean="0"/>
              <a:t>ITV-internal target volume</a:t>
            </a:r>
          </a:p>
          <a:p>
            <a:r>
              <a:rPr lang="bs-Latn-BA" sz="1400" dirty="0" smtClean="0"/>
              <a:t>PTV-planing target volume</a:t>
            </a:r>
            <a:endParaRPr lang="bs-Latn-BA" sz="1400" dirty="0"/>
          </a:p>
        </p:txBody>
      </p:sp>
      <p:sp>
        <p:nvSpPr>
          <p:cNvPr id="17" name="Cloud 16"/>
          <p:cNvSpPr/>
          <p:nvPr/>
        </p:nvSpPr>
        <p:spPr>
          <a:xfrm>
            <a:off x="0" y="4495800"/>
            <a:ext cx="3048000" cy="21336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s-Latn-BA" sz="1400" b="1" dirty="0" smtClean="0">
                <a:solidFill>
                  <a:schemeClr val="tx1"/>
                </a:solidFill>
              </a:rPr>
              <a:t>Organ at risk</a:t>
            </a:r>
            <a:r>
              <a:rPr lang="bs-Latn-BA" sz="1400" dirty="0" smtClean="0"/>
              <a:t>-</a:t>
            </a:r>
            <a:r>
              <a:rPr lang="en-US" sz="1400" dirty="0" smtClean="0"/>
              <a:t>presence of organs with high sensitivity to radiation</a:t>
            </a:r>
            <a:endParaRPr lang="bs-Latn-BA" sz="1400" dirty="0"/>
          </a:p>
        </p:txBody>
      </p:sp>
      <p:sp>
        <p:nvSpPr>
          <p:cNvPr id="18" name="Down Arrow 17"/>
          <p:cNvSpPr/>
          <p:nvPr/>
        </p:nvSpPr>
        <p:spPr>
          <a:xfrm rot="6188580">
            <a:off x="2879971" y="580160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s-Latn-B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143000"/>
            <a:ext cx="8229600" cy="5181600"/>
          </a:xfrm>
        </p:spPr>
        <p:txBody>
          <a:bodyPr>
            <a:normAutofit/>
          </a:bodyPr>
          <a:lstStyle/>
          <a:p>
            <a:r>
              <a:rPr lang="en-US" sz="2000" dirty="0" smtClean="0"/>
              <a:t>Radiotherapy is a type of treatment for cancer and many other diseases</a:t>
            </a:r>
            <a:endParaRPr lang="bs-Latn-BA" sz="2000" dirty="0" smtClean="0"/>
          </a:p>
          <a:p>
            <a:r>
              <a:rPr lang="bs-Latn-BA" sz="2000" dirty="0" smtClean="0"/>
              <a:t>In radiotherapy we use energy from the beam to kill cancerous cells</a:t>
            </a:r>
          </a:p>
          <a:p>
            <a:r>
              <a:rPr lang="bs-Latn-BA" sz="2000" dirty="0" smtClean="0"/>
              <a:t>Therapy can be performed with:</a:t>
            </a:r>
          </a:p>
          <a:p>
            <a:pPr lvl="2">
              <a:buFont typeface="Wingdings" pitchFamily="2" charset="2"/>
              <a:buChar char="v"/>
            </a:pPr>
            <a:r>
              <a:rPr lang="bs-Latn-BA" sz="1900" dirty="0" smtClean="0"/>
              <a:t>Electrons</a:t>
            </a:r>
          </a:p>
          <a:p>
            <a:pPr lvl="2">
              <a:buFont typeface="Wingdings" pitchFamily="2" charset="2"/>
              <a:buChar char="v"/>
            </a:pPr>
            <a:r>
              <a:rPr lang="bs-Latn-BA" sz="1900" dirty="0" smtClean="0"/>
              <a:t>Photons</a:t>
            </a:r>
          </a:p>
          <a:p>
            <a:pPr lvl="2">
              <a:buFont typeface="Wingdings" pitchFamily="2" charset="2"/>
              <a:buChar char="v"/>
            </a:pPr>
            <a:r>
              <a:rPr lang="bs-Latn-BA" sz="1900" dirty="0" smtClean="0"/>
              <a:t>Hadrons (protons and neutrons)</a:t>
            </a:r>
          </a:p>
          <a:p>
            <a:pPr lvl="2">
              <a:buFont typeface="Wingdings" pitchFamily="2" charset="2"/>
              <a:buChar char="v"/>
            </a:pPr>
            <a:r>
              <a:rPr lang="bs-Latn-BA" sz="1900" dirty="0" smtClean="0"/>
              <a:t>Heavy ions (e.g. Carbon ions )</a:t>
            </a:r>
          </a:p>
          <a:p>
            <a:r>
              <a:rPr lang="bs-Latn-BA" sz="2000" dirty="0" smtClean="0"/>
              <a:t>Types of radiotherapy:</a:t>
            </a:r>
          </a:p>
          <a:p>
            <a:pPr lvl="2">
              <a:buFont typeface="Wingdings" pitchFamily="2" charset="2"/>
              <a:buChar char="v"/>
            </a:pPr>
            <a:r>
              <a:rPr lang="bs-Latn-BA" sz="1900" dirty="0" smtClean="0"/>
              <a:t>External radiotherapy</a:t>
            </a:r>
          </a:p>
          <a:p>
            <a:pPr lvl="2">
              <a:buFont typeface="Wingdings" pitchFamily="2" charset="2"/>
              <a:buChar char="v"/>
            </a:pPr>
            <a:r>
              <a:rPr lang="bs-Latn-BA" sz="1900" dirty="0" smtClean="0"/>
              <a:t>Brachytherapy</a:t>
            </a:r>
            <a:endParaRPr lang="bs-Latn-BA" sz="2000" dirty="0" smtClean="0"/>
          </a:p>
          <a:p>
            <a:r>
              <a:rPr lang="bs-Latn-BA" sz="2000" dirty="0" smtClean="0"/>
              <a:t>Application of radiotherapy:</a:t>
            </a:r>
          </a:p>
          <a:p>
            <a:pPr lvl="2">
              <a:buFont typeface="Wingdings" pitchFamily="2" charset="2"/>
              <a:buChar char="v"/>
            </a:pPr>
            <a:r>
              <a:rPr lang="bs-Latn-BA" sz="1800" dirty="0" smtClean="0"/>
              <a:t>To cure the patient</a:t>
            </a:r>
          </a:p>
          <a:p>
            <a:pPr lvl="2">
              <a:buFont typeface="Wingdings" pitchFamily="2" charset="2"/>
              <a:buChar char="v"/>
            </a:pPr>
            <a:r>
              <a:rPr lang="bs-Latn-BA" sz="1800" dirty="0" smtClean="0"/>
              <a:t>For palliative purposes (to relieave pain, but not cure)</a:t>
            </a:r>
          </a:p>
          <a:p>
            <a:pPr lvl="2">
              <a:buNone/>
            </a:pPr>
            <a:endParaRPr lang="bs-Latn-BA" sz="2000" dirty="0" smtClean="0"/>
          </a:p>
          <a:p>
            <a:pPr>
              <a:buNone/>
            </a:pPr>
            <a:endParaRPr lang="bs-Latn-BA" dirty="0" smtClean="0"/>
          </a:p>
          <a:p>
            <a:pPr>
              <a:buNone/>
            </a:pPr>
            <a:endParaRPr lang="bs-Latn-BA" dirty="0" smtClean="0"/>
          </a:p>
          <a:p>
            <a:pPr>
              <a:buNone/>
            </a:pPr>
            <a:endParaRPr lang="bs-Latn-BA" dirty="0" smtClean="0"/>
          </a:p>
          <a:p>
            <a:pPr>
              <a:buNone/>
            </a:pPr>
            <a:endParaRPr lang="bs-Latn-BA" dirty="0" smtClean="0"/>
          </a:p>
          <a:p>
            <a:pPr>
              <a:buNone/>
            </a:pPr>
            <a:endParaRPr lang="bs-Latn-BA" dirty="0"/>
          </a:p>
        </p:txBody>
      </p:sp>
      <p:sp>
        <p:nvSpPr>
          <p:cNvPr id="3" name="Title 2"/>
          <p:cNvSpPr>
            <a:spLocks noGrp="1"/>
          </p:cNvSpPr>
          <p:nvPr>
            <p:ph type="title"/>
          </p:nvPr>
        </p:nvSpPr>
        <p:spPr>
          <a:xfrm>
            <a:off x="228600" y="152400"/>
            <a:ext cx="8229600" cy="1143000"/>
          </a:xfrm>
        </p:spPr>
        <p:txBody>
          <a:bodyPr>
            <a:normAutofit/>
          </a:bodyPr>
          <a:lstStyle/>
          <a:p>
            <a:r>
              <a:rPr lang="bs-Latn-BA" sz="3200" dirty="0" smtClean="0"/>
              <a:t>What is radiotherapy?</a:t>
            </a:r>
            <a:endParaRPr lang="bs-Latn-BA"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bs-Latn-BA" dirty="0" smtClean="0"/>
              <a:t>Maximum dose -</a:t>
            </a:r>
            <a:r>
              <a:rPr lang="en-US" dirty="0" smtClean="0"/>
              <a:t>The highest dose in the target area is called the maximum target dose</a:t>
            </a:r>
            <a:endParaRPr lang="bs-Latn-BA" dirty="0" smtClean="0"/>
          </a:p>
          <a:p>
            <a:r>
              <a:rPr lang="bs-Latn-BA" dirty="0" smtClean="0"/>
              <a:t>Minimum dose in target -</a:t>
            </a:r>
            <a:r>
              <a:rPr lang="en-US" dirty="0" smtClean="0"/>
              <a:t>The minimum target dose is the lowest absorbed dose in the target area</a:t>
            </a:r>
            <a:endParaRPr lang="bs-Latn-BA" dirty="0" smtClean="0"/>
          </a:p>
          <a:p>
            <a:r>
              <a:rPr lang="bs-Latn-BA" dirty="0" smtClean="0"/>
              <a:t>Mean Target Dose -</a:t>
            </a:r>
            <a:r>
              <a:rPr lang="en-US" dirty="0" smtClean="0"/>
              <a:t>If the dose is calculated at a large number of discrete points uniformly distributed in the target area, the mean target dose is the mean of the absorbed</a:t>
            </a:r>
            <a:r>
              <a:rPr lang="bs-Latn-BA" dirty="0" smtClean="0"/>
              <a:t> </a:t>
            </a:r>
            <a:r>
              <a:rPr lang="en-US" dirty="0" smtClean="0"/>
              <a:t>dose values at these points</a:t>
            </a:r>
            <a:endParaRPr lang="bs-Latn-BA" dirty="0"/>
          </a:p>
        </p:txBody>
      </p:sp>
      <p:sp>
        <p:nvSpPr>
          <p:cNvPr id="3" name="Title 2"/>
          <p:cNvSpPr>
            <a:spLocks noGrp="1"/>
          </p:cNvSpPr>
          <p:nvPr>
            <p:ph type="title"/>
          </p:nvPr>
        </p:nvSpPr>
        <p:spPr/>
        <p:txBody>
          <a:bodyPr/>
          <a:lstStyle/>
          <a:p>
            <a:endParaRPr lang="bs-Latn-BA"/>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Patient positioning and immobilization depends on the treatment setting and the desired precision</a:t>
            </a:r>
            <a:r>
              <a:rPr lang="bs-Latn-BA" sz="2000" dirty="0" smtClean="0"/>
              <a:t>.</a:t>
            </a:r>
          </a:p>
          <a:p>
            <a:r>
              <a:rPr lang="bs-Latn-BA" sz="2000" dirty="0" smtClean="0"/>
              <a:t>Immobilization deviceses have two basic roles :</a:t>
            </a:r>
          </a:p>
          <a:p>
            <a:pPr lvl="2">
              <a:buFont typeface="Wingdings" pitchFamily="2" charset="2"/>
              <a:buChar char="v"/>
            </a:pPr>
            <a:r>
              <a:rPr lang="en-US" sz="1800" dirty="0" smtClean="0"/>
              <a:t>To immobilize the patient during treatment</a:t>
            </a:r>
          </a:p>
          <a:p>
            <a:pPr lvl="2">
              <a:buFont typeface="Wingdings" pitchFamily="2" charset="2"/>
              <a:buChar char="v"/>
            </a:pPr>
            <a:r>
              <a:rPr lang="en-US" sz="1800" dirty="0" smtClean="0"/>
              <a:t>To allow the best </a:t>
            </a:r>
            <a:r>
              <a:rPr lang="bs-Latn-BA" sz="1800" dirty="0" smtClean="0"/>
              <a:t>keeping</a:t>
            </a:r>
            <a:r>
              <a:rPr lang="en-US" sz="1800" dirty="0" smtClean="0"/>
              <a:t> of the patient's position from simulations until treatment or between two treatments</a:t>
            </a:r>
            <a:endParaRPr lang="bs-Latn-BA" sz="1800" dirty="0" smtClean="0"/>
          </a:p>
          <a:p>
            <a:r>
              <a:rPr lang="en-US" sz="2000" dirty="0" smtClean="0"/>
              <a:t>Some </a:t>
            </a:r>
            <a:r>
              <a:rPr lang="bs-Latn-BA" sz="2000" dirty="0" smtClean="0"/>
              <a:t>immobilization</a:t>
            </a:r>
            <a:r>
              <a:rPr lang="en-US" sz="2000" dirty="0" smtClean="0"/>
              <a:t> devices are masks, pillows, belts, elastic belts, vacuum devices</a:t>
            </a:r>
            <a:endParaRPr lang="bs-Latn-BA" sz="2000" dirty="0" smtClean="0"/>
          </a:p>
        </p:txBody>
      </p:sp>
      <p:sp>
        <p:nvSpPr>
          <p:cNvPr id="3" name="Title 2"/>
          <p:cNvSpPr>
            <a:spLocks noGrp="1"/>
          </p:cNvSpPr>
          <p:nvPr>
            <p:ph type="title"/>
          </p:nvPr>
        </p:nvSpPr>
        <p:spPr/>
        <p:txBody>
          <a:bodyPr>
            <a:noAutofit/>
          </a:bodyPr>
          <a:lstStyle/>
          <a:p>
            <a:r>
              <a:rPr lang="bs-Latn-BA" sz="3200" dirty="0" smtClean="0"/>
              <a:t>Patient positioning and immobilisation</a:t>
            </a:r>
            <a:endParaRPr lang="bs-Latn-BA" sz="32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ska.PNG"/>
          <p:cNvPicPr>
            <a:picLocks noGrp="1" noChangeAspect="1"/>
          </p:cNvPicPr>
          <p:nvPr>
            <p:ph idx="1"/>
          </p:nvPr>
        </p:nvPicPr>
        <p:blipFill>
          <a:blip r:embed="rId2"/>
          <a:stretch>
            <a:fillRect/>
          </a:stretch>
        </p:blipFill>
        <p:spPr>
          <a:xfrm>
            <a:off x="1905000" y="304800"/>
            <a:ext cx="4825274" cy="4525962"/>
          </a:xfrm>
        </p:spPr>
      </p:pic>
      <p:sp>
        <p:nvSpPr>
          <p:cNvPr id="5" name="TextBox 4"/>
          <p:cNvSpPr txBox="1"/>
          <p:nvPr/>
        </p:nvSpPr>
        <p:spPr>
          <a:xfrm>
            <a:off x="2209800" y="4953000"/>
            <a:ext cx="4114800" cy="369332"/>
          </a:xfrm>
          <a:prstGeom prst="rect">
            <a:avLst/>
          </a:prstGeom>
          <a:noFill/>
        </p:spPr>
        <p:txBody>
          <a:bodyPr wrap="square" rtlCol="0">
            <a:spAutoFit/>
          </a:bodyPr>
          <a:lstStyle/>
          <a:p>
            <a:pPr algn="ctr"/>
            <a:r>
              <a:rPr lang="bs-Latn-BA" dirty="0" smtClean="0"/>
              <a:t>Immobilization head mask</a:t>
            </a:r>
            <a:endParaRPr lang="bs-Latn-B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obilizatori.PNG"/>
          <p:cNvPicPr>
            <a:picLocks noGrp="1" noChangeAspect="1"/>
          </p:cNvPicPr>
          <p:nvPr>
            <p:ph idx="1"/>
          </p:nvPr>
        </p:nvPicPr>
        <p:blipFill>
          <a:blip r:embed="rId2"/>
          <a:stretch>
            <a:fillRect/>
          </a:stretch>
        </p:blipFill>
        <p:spPr>
          <a:xfrm>
            <a:off x="762000" y="381000"/>
            <a:ext cx="7706801" cy="2905531"/>
          </a:xfrm>
        </p:spPr>
      </p:pic>
      <p:sp>
        <p:nvSpPr>
          <p:cNvPr id="5" name="TextBox 4"/>
          <p:cNvSpPr txBox="1"/>
          <p:nvPr/>
        </p:nvSpPr>
        <p:spPr>
          <a:xfrm>
            <a:off x="1981200" y="3352800"/>
            <a:ext cx="4724400" cy="369332"/>
          </a:xfrm>
          <a:prstGeom prst="rect">
            <a:avLst/>
          </a:prstGeom>
          <a:noFill/>
        </p:spPr>
        <p:txBody>
          <a:bodyPr wrap="square" rtlCol="0">
            <a:spAutoFit/>
          </a:bodyPr>
          <a:lstStyle/>
          <a:p>
            <a:pPr algn="ctr"/>
            <a:r>
              <a:rPr lang="bs-Latn-BA" dirty="0" smtClean="0"/>
              <a:t>Immobilization pillows</a:t>
            </a:r>
            <a:endParaRPr lang="bs-Latn-B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143000"/>
            <a:ext cx="8229600" cy="4525963"/>
          </a:xfrm>
        </p:spPr>
        <p:txBody>
          <a:bodyPr>
            <a:normAutofit/>
          </a:bodyPr>
          <a:lstStyle/>
          <a:p>
            <a:r>
              <a:rPr lang="en-US" sz="2000" dirty="0" smtClean="0"/>
              <a:t>DVH not only provides quantitative data on how much the dose is absorbed in a volume, but also summarizes the entire dose distribution into a single curve for each anatomical structure of interest</a:t>
            </a:r>
            <a:r>
              <a:rPr lang="vi-VN" sz="2000" dirty="0" smtClean="0"/>
              <a:t>.</a:t>
            </a:r>
            <a:endParaRPr lang="bs-Latn-BA" sz="2000" dirty="0"/>
          </a:p>
        </p:txBody>
      </p:sp>
      <p:sp>
        <p:nvSpPr>
          <p:cNvPr id="3" name="Title 2"/>
          <p:cNvSpPr>
            <a:spLocks noGrp="1"/>
          </p:cNvSpPr>
          <p:nvPr>
            <p:ph type="title"/>
          </p:nvPr>
        </p:nvSpPr>
        <p:spPr>
          <a:xfrm>
            <a:off x="457200" y="274638"/>
            <a:ext cx="8077200" cy="715962"/>
          </a:xfrm>
        </p:spPr>
        <p:txBody>
          <a:bodyPr>
            <a:normAutofit fontScale="90000"/>
          </a:bodyPr>
          <a:lstStyle/>
          <a:p>
            <a:r>
              <a:rPr lang="bs-Latn-BA" dirty="0" smtClean="0"/>
              <a:t>DVH-dose volume histogram</a:t>
            </a:r>
            <a:endParaRPr lang="bs-Latn-BA" dirty="0"/>
          </a:p>
        </p:txBody>
      </p:sp>
      <p:pic>
        <p:nvPicPr>
          <p:cNvPr id="4" name="Picture 3" descr="DVH.png"/>
          <p:cNvPicPr>
            <a:picLocks noChangeAspect="1"/>
          </p:cNvPicPr>
          <p:nvPr/>
        </p:nvPicPr>
        <p:blipFill>
          <a:blip r:embed="rId2"/>
          <a:srcRect l="7500" t="9980" r="8333" b="35178"/>
          <a:stretch>
            <a:fillRect/>
          </a:stretch>
        </p:blipFill>
        <p:spPr>
          <a:xfrm>
            <a:off x="0" y="2362200"/>
            <a:ext cx="9144000" cy="334978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876800"/>
          </a:xfrm>
        </p:spPr>
        <p:txBody>
          <a:bodyPr>
            <a:normAutofit fontScale="92500" lnSpcReduction="10000"/>
          </a:bodyPr>
          <a:lstStyle/>
          <a:p>
            <a:r>
              <a:rPr lang="en-US" sz="1800" b="1" dirty="0" smtClean="0"/>
              <a:t>3D Conformal Radiotherapy — </a:t>
            </a:r>
            <a:r>
              <a:rPr lang="en-US" sz="1800" dirty="0" smtClean="0"/>
              <a:t>Under 3-dimensional conformal radiotherapy (3-D CRT) we mean treatments based on three-dimensional anatomical information and use drugs that match the target volume as closely as possible to give the tumor the appropriate dose and the lowest possible dose to normal tissue</a:t>
            </a:r>
            <a:r>
              <a:rPr lang="bs-Latn-BA" sz="1800" dirty="0" smtClean="0"/>
              <a:t>.</a:t>
            </a:r>
          </a:p>
          <a:p>
            <a:r>
              <a:rPr lang="en-US" sz="1800" b="1" dirty="0" smtClean="0"/>
              <a:t>Intensity</a:t>
            </a:r>
            <a:r>
              <a:rPr lang="bs-Latn-BA" sz="1800" b="1" dirty="0" smtClean="0"/>
              <a:t> </a:t>
            </a:r>
            <a:r>
              <a:rPr lang="en-US" sz="1800" b="1" dirty="0" smtClean="0"/>
              <a:t>Modulated Radiotherapy - </a:t>
            </a:r>
            <a:r>
              <a:rPr lang="en-US" sz="1800" dirty="0" smtClean="0"/>
              <a:t>The Intensity</a:t>
            </a:r>
            <a:r>
              <a:rPr lang="bs-Latn-BA" sz="1800" dirty="0" smtClean="0"/>
              <a:t> </a:t>
            </a:r>
            <a:r>
              <a:rPr lang="en-US" sz="1800" dirty="0" smtClean="0"/>
              <a:t>Modulated Radiotherapy (IMRT) refers to an irradiation technique in which the patient is fed unequal radiation intensity from any treatment position to optimize dose distribution</a:t>
            </a:r>
            <a:r>
              <a:rPr lang="bs-Latn-BA" sz="1800" dirty="0" smtClean="0"/>
              <a:t>.</a:t>
            </a:r>
          </a:p>
          <a:p>
            <a:r>
              <a:rPr lang="en-US" sz="1800" b="1" dirty="0" smtClean="0"/>
              <a:t>Stereotactic </a:t>
            </a:r>
            <a:r>
              <a:rPr lang="en-US" sz="1800" b="1" dirty="0" err="1" smtClean="0"/>
              <a:t>radiosurgery</a:t>
            </a:r>
            <a:r>
              <a:rPr lang="en-US" sz="1800" b="1" dirty="0" smtClean="0"/>
              <a:t> - </a:t>
            </a:r>
            <a:r>
              <a:rPr lang="en-US" sz="1800" dirty="0" smtClean="0"/>
              <a:t>This involves delivering a complete dose with a single fraction in the head region.</a:t>
            </a:r>
          </a:p>
          <a:p>
            <a:r>
              <a:rPr lang="en-US" sz="1800" b="1" dirty="0" smtClean="0"/>
              <a:t>Stereotactic Radiotherapy - </a:t>
            </a:r>
            <a:r>
              <a:rPr lang="en-US" sz="1800" dirty="0" smtClean="0"/>
              <a:t>Assumes delivery of this dose in fractions. Both use very thin b</a:t>
            </a:r>
            <a:r>
              <a:rPr lang="bs-Latn-BA" sz="1800" dirty="0" smtClean="0"/>
              <a:t>eams</a:t>
            </a:r>
            <a:r>
              <a:rPr lang="en-US" sz="1800" dirty="0" smtClean="0"/>
              <a:t> for extreme precision.</a:t>
            </a:r>
          </a:p>
          <a:p>
            <a:r>
              <a:rPr lang="en-US" sz="1800" b="1" dirty="0" smtClean="0"/>
              <a:t>Image</a:t>
            </a:r>
            <a:r>
              <a:rPr lang="bs-Latn-BA" sz="1800" b="1" dirty="0" smtClean="0"/>
              <a:t> </a:t>
            </a:r>
            <a:r>
              <a:rPr lang="en-US" sz="1800" b="1" dirty="0" smtClean="0"/>
              <a:t>guided radiotherapy — </a:t>
            </a:r>
            <a:r>
              <a:rPr lang="en-US" sz="1800" dirty="0" smtClean="0"/>
              <a:t>It can be defined as a radiotherapy procedure that uses imaging methods at different stages of the process: obtaining patient information, scheduling treatment, simulating treatment, placing the patient, and localizing the patient before and during treatment.</a:t>
            </a:r>
            <a:endParaRPr lang="bs-Latn-BA" sz="1800" dirty="0" smtClean="0"/>
          </a:p>
          <a:p>
            <a:endParaRPr lang="bs-Latn-BA" sz="1800" dirty="0" smtClean="0"/>
          </a:p>
        </p:txBody>
      </p:sp>
      <p:sp>
        <p:nvSpPr>
          <p:cNvPr id="3" name="Title 2"/>
          <p:cNvSpPr>
            <a:spLocks noGrp="1"/>
          </p:cNvSpPr>
          <p:nvPr>
            <p:ph type="title"/>
          </p:nvPr>
        </p:nvSpPr>
        <p:spPr>
          <a:xfrm>
            <a:off x="457200" y="274638"/>
            <a:ext cx="8229600" cy="944562"/>
          </a:xfrm>
        </p:spPr>
        <p:txBody>
          <a:bodyPr>
            <a:normAutofit/>
          </a:bodyPr>
          <a:lstStyle/>
          <a:p>
            <a:r>
              <a:rPr lang="bs-Latn-BA" sz="3200" dirty="0" smtClean="0"/>
              <a:t>Modern radiotherapy methods</a:t>
            </a:r>
            <a:endParaRPr lang="bs-Latn-BA" sz="3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dirty="0"/>
          </a:p>
        </p:txBody>
      </p:sp>
      <p:pic>
        <p:nvPicPr>
          <p:cNvPr id="7" name="Content Placeholder 6" descr="SlowMammothKittiwake-max-1mb.gif"/>
          <p:cNvPicPr>
            <a:picLocks noGrp="1" noChangeAspect="1"/>
          </p:cNvPicPr>
          <p:nvPr>
            <p:ph idx="1"/>
          </p:nvPr>
        </p:nvPicPr>
        <p:blipFill>
          <a:blip r:embed="rId3"/>
          <a:stretch>
            <a:fillRect/>
          </a:stretch>
        </p:blipFill>
        <p:spPr>
          <a:xfrm>
            <a:off x="0" y="0"/>
            <a:ext cx="9144000" cy="6885542"/>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3352800"/>
            <a:ext cx="6019800" cy="646331"/>
          </a:xfrm>
          <a:prstGeom prst="rect">
            <a:avLst/>
          </a:prstGeom>
          <a:noFill/>
        </p:spPr>
        <p:txBody>
          <a:bodyPr wrap="square" rtlCol="0">
            <a:spAutoFit/>
          </a:bodyPr>
          <a:lstStyle/>
          <a:p>
            <a:r>
              <a:rPr lang="bs-Latn-BA" sz="3600" dirty="0" smtClean="0"/>
              <a:t>THANK YOU!!!</a:t>
            </a:r>
            <a:endParaRPr lang="bs-Latn-BA"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295400"/>
            <a:ext cx="8229600" cy="1935163"/>
          </a:xfrm>
        </p:spPr>
        <p:txBody>
          <a:bodyPr>
            <a:normAutofit lnSpcReduction="10000"/>
          </a:bodyPr>
          <a:lstStyle/>
          <a:p>
            <a:r>
              <a:rPr lang="bs-Latn-BA" dirty="0" smtClean="0"/>
              <a:t>Diagnostic search can be performed on diagnostic machines : </a:t>
            </a:r>
          </a:p>
          <a:p>
            <a:pPr lvl="2">
              <a:buFont typeface="Wingdings" pitchFamily="2" charset="2"/>
              <a:buChar char="v"/>
            </a:pPr>
            <a:r>
              <a:rPr lang="bs-Latn-BA" dirty="0" smtClean="0"/>
              <a:t>CT(Computerized Tomography) </a:t>
            </a:r>
          </a:p>
          <a:p>
            <a:pPr lvl="2">
              <a:buFont typeface="Wingdings" pitchFamily="2" charset="2"/>
              <a:buChar char="v"/>
            </a:pPr>
            <a:r>
              <a:rPr lang="bs-Latn-BA" dirty="0" smtClean="0"/>
              <a:t>PET(Positron Emission Tomography)</a:t>
            </a:r>
          </a:p>
          <a:p>
            <a:pPr lvl="2">
              <a:buFont typeface="Wingdings" pitchFamily="2" charset="2"/>
              <a:buChar char="v"/>
            </a:pPr>
            <a:r>
              <a:rPr lang="bs-Latn-BA" dirty="0" smtClean="0"/>
              <a:t>MRI (Magnetic Resonance Imaging)</a:t>
            </a:r>
          </a:p>
          <a:p>
            <a:endParaRPr lang="bs-Latn-BA" dirty="0"/>
          </a:p>
        </p:txBody>
      </p:sp>
      <p:sp>
        <p:nvSpPr>
          <p:cNvPr id="3" name="Title 2"/>
          <p:cNvSpPr>
            <a:spLocks noGrp="1"/>
          </p:cNvSpPr>
          <p:nvPr>
            <p:ph type="title"/>
          </p:nvPr>
        </p:nvSpPr>
        <p:spPr>
          <a:xfrm>
            <a:off x="457200" y="274638"/>
            <a:ext cx="8229600" cy="868362"/>
          </a:xfrm>
        </p:spPr>
        <p:txBody>
          <a:bodyPr>
            <a:normAutofit/>
          </a:bodyPr>
          <a:lstStyle/>
          <a:p>
            <a:r>
              <a:rPr lang="bs-Latn-BA" sz="3200" dirty="0" smtClean="0"/>
              <a:t>How to detect cancer?</a:t>
            </a:r>
            <a:endParaRPr lang="bs-Latn-BA" sz="3200" dirty="0"/>
          </a:p>
        </p:txBody>
      </p:sp>
      <p:pic>
        <p:nvPicPr>
          <p:cNvPr id="4" name="Picture 3" descr="CT.jpg"/>
          <p:cNvPicPr>
            <a:picLocks noChangeAspect="1"/>
          </p:cNvPicPr>
          <p:nvPr/>
        </p:nvPicPr>
        <p:blipFill>
          <a:blip r:embed="rId2"/>
          <a:stretch>
            <a:fillRect/>
          </a:stretch>
        </p:blipFill>
        <p:spPr>
          <a:xfrm>
            <a:off x="457200" y="3429000"/>
            <a:ext cx="2581275" cy="1771650"/>
          </a:xfrm>
          <a:prstGeom prst="rect">
            <a:avLst/>
          </a:prstGeom>
        </p:spPr>
      </p:pic>
      <p:pic>
        <p:nvPicPr>
          <p:cNvPr id="5" name="Picture 4" descr="PET.jpg"/>
          <p:cNvPicPr>
            <a:picLocks noChangeAspect="1"/>
          </p:cNvPicPr>
          <p:nvPr/>
        </p:nvPicPr>
        <p:blipFill>
          <a:blip r:embed="rId3"/>
          <a:stretch>
            <a:fillRect/>
          </a:stretch>
        </p:blipFill>
        <p:spPr>
          <a:xfrm>
            <a:off x="3276600" y="3429000"/>
            <a:ext cx="2514600" cy="1800225"/>
          </a:xfrm>
          <a:prstGeom prst="rect">
            <a:avLst/>
          </a:prstGeom>
        </p:spPr>
      </p:pic>
      <p:pic>
        <p:nvPicPr>
          <p:cNvPr id="6" name="Picture 5" descr="MRI.jpg"/>
          <p:cNvPicPr>
            <a:picLocks noChangeAspect="1"/>
          </p:cNvPicPr>
          <p:nvPr/>
        </p:nvPicPr>
        <p:blipFill>
          <a:blip r:embed="rId4"/>
          <a:stretch>
            <a:fillRect/>
          </a:stretch>
        </p:blipFill>
        <p:spPr>
          <a:xfrm>
            <a:off x="6096001" y="3429000"/>
            <a:ext cx="2514600" cy="1819275"/>
          </a:xfrm>
          <a:prstGeom prst="rect">
            <a:avLst/>
          </a:prstGeom>
        </p:spPr>
      </p:pic>
      <p:sp>
        <p:nvSpPr>
          <p:cNvPr id="7" name="TextBox 6"/>
          <p:cNvSpPr txBox="1"/>
          <p:nvPr/>
        </p:nvSpPr>
        <p:spPr>
          <a:xfrm>
            <a:off x="381000" y="5257800"/>
            <a:ext cx="2590800" cy="584775"/>
          </a:xfrm>
          <a:prstGeom prst="rect">
            <a:avLst/>
          </a:prstGeom>
          <a:noFill/>
        </p:spPr>
        <p:txBody>
          <a:bodyPr wrap="square" rtlCol="0">
            <a:spAutoFit/>
          </a:bodyPr>
          <a:lstStyle/>
          <a:p>
            <a:pPr algn="ctr"/>
            <a:r>
              <a:rPr lang="bs-Latn-BA" sz="1600" dirty="0" smtClean="0"/>
              <a:t>CT image (anatomic, obtained by x-rays)</a:t>
            </a:r>
            <a:endParaRPr lang="bs-Latn-BA" sz="1600" dirty="0"/>
          </a:p>
        </p:txBody>
      </p:sp>
      <p:sp>
        <p:nvSpPr>
          <p:cNvPr id="8" name="TextBox 7"/>
          <p:cNvSpPr txBox="1"/>
          <p:nvPr/>
        </p:nvSpPr>
        <p:spPr>
          <a:xfrm>
            <a:off x="3200400" y="5257800"/>
            <a:ext cx="2590800" cy="830997"/>
          </a:xfrm>
          <a:prstGeom prst="rect">
            <a:avLst/>
          </a:prstGeom>
          <a:noFill/>
        </p:spPr>
        <p:txBody>
          <a:bodyPr wrap="square" rtlCol="0">
            <a:spAutoFit/>
          </a:bodyPr>
          <a:lstStyle/>
          <a:p>
            <a:pPr algn="ctr"/>
            <a:r>
              <a:rPr lang="bs-Latn-BA" sz="1600" dirty="0" smtClean="0"/>
              <a:t>PET image (metabolic, obtained by beta emitter)</a:t>
            </a:r>
            <a:endParaRPr lang="bs-Latn-BA" sz="1600" dirty="0"/>
          </a:p>
        </p:txBody>
      </p:sp>
      <p:sp>
        <p:nvSpPr>
          <p:cNvPr id="9" name="TextBox 8"/>
          <p:cNvSpPr txBox="1"/>
          <p:nvPr/>
        </p:nvSpPr>
        <p:spPr>
          <a:xfrm>
            <a:off x="6096000" y="5257800"/>
            <a:ext cx="2590800" cy="830997"/>
          </a:xfrm>
          <a:prstGeom prst="rect">
            <a:avLst/>
          </a:prstGeom>
          <a:noFill/>
        </p:spPr>
        <p:txBody>
          <a:bodyPr wrap="square" rtlCol="0">
            <a:spAutoFit/>
          </a:bodyPr>
          <a:lstStyle/>
          <a:p>
            <a:pPr algn="ctr"/>
            <a:r>
              <a:rPr lang="bs-Latn-BA" sz="1600" dirty="0" smtClean="0"/>
              <a:t>MRI image (anatomic, obtained by interaction with a magnetic field)</a:t>
            </a:r>
            <a:endParaRPr lang="bs-Latn-BA" dirty="0"/>
          </a:p>
        </p:txBody>
      </p:sp>
      <p:pic>
        <p:nvPicPr>
          <p:cNvPr id="4098" name="Picture 2" descr="C:\Users\Ibrahimovic\Desktop\Webpages\CTanime.gif"/>
          <p:cNvPicPr>
            <a:picLocks noChangeAspect="1" noChangeArrowheads="1" noCrop="1"/>
          </p:cNvPicPr>
          <p:nvPr/>
        </p:nvPicPr>
        <p:blipFill>
          <a:blip r:embed="rId5"/>
          <a:srcRect/>
          <a:stretch>
            <a:fillRect/>
          </a:stretch>
        </p:blipFill>
        <p:spPr bwMode="auto">
          <a:xfrm>
            <a:off x="457200" y="3429000"/>
            <a:ext cx="2590800" cy="1752600"/>
          </a:xfrm>
          <a:prstGeom prst="rect">
            <a:avLst/>
          </a:prstGeom>
          <a:noFill/>
        </p:spPr>
      </p:pic>
      <p:pic>
        <p:nvPicPr>
          <p:cNvPr id="4099" name="Picture 3" descr="C:\Users\Ibrahimovic\Desktop\Webpages\PETanime.gif"/>
          <p:cNvPicPr>
            <a:picLocks noChangeAspect="1" noChangeArrowheads="1" noCrop="1"/>
          </p:cNvPicPr>
          <p:nvPr/>
        </p:nvPicPr>
        <p:blipFill>
          <a:blip r:embed="rId6"/>
          <a:srcRect/>
          <a:stretch>
            <a:fillRect/>
          </a:stretch>
        </p:blipFill>
        <p:spPr bwMode="auto">
          <a:xfrm>
            <a:off x="3276600" y="3429000"/>
            <a:ext cx="2514600" cy="1828800"/>
          </a:xfrm>
          <a:prstGeom prst="rect">
            <a:avLst/>
          </a:prstGeom>
          <a:noFill/>
        </p:spPr>
      </p:pic>
      <p:pic>
        <p:nvPicPr>
          <p:cNvPr id="4100" name="Picture 4" descr="C:\Users\Ibrahimovic\Desktop\Webpages\MRIanime.gif"/>
          <p:cNvPicPr>
            <a:picLocks noChangeAspect="1" noChangeArrowheads="1" noCrop="1"/>
          </p:cNvPicPr>
          <p:nvPr/>
        </p:nvPicPr>
        <p:blipFill>
          <a:blip r:embed="rId7"/>
          <a:srcRect/>
          <a:stretch>
            <a:fillRect/>
          </a:stretch>
        </p:blipFill>
        <p:spPr bwMode="auto">
          <a:xfrm>
            <a:off x="6096000" y="3429000"/>
            <a:ext cx="2514600" cy="17526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bs-Latn-BA" dirty="0" smtClean="0"/>
              <a:t>The energy which the particles deposit in tissue cause the dose</a:t>
            </a:r>
          </a:p>
          <a:p>
            <a:r>
              <a:rPr lang="bs-Latn-BA" dirty="0" smtClean="0"/>
              <a:t>Types od doses:</a:t>
            </a:r>
          </a:p>
          <a:p>
            <a:pPr lvl="3">
              <a:buFont typeface="Wingdings" pitchFamily="2" charset="2"/>
              <a:buChar char="v"/>
            </a:pPr>
            <a:r>
              <a:rPr lang="bs-Latn-BA" dirty="0" smtClean="0"/>
              <a:t>Absorbed dose</a:t>
            </a:r>
          </a:p>
          <a:p>
            <a:pPr lvl="3">
              <a:buFont typeface="Wingdings" pitchFamily="2" charset="2"/>
              <a:buChar char="v"/>
            </a:pPr>
            <a:r>
              <a:rPr lang="bs-Latn-BA" dirty="0" smtClean="0"/>
              <a:t>Equivalent dose</a:t>
            </a:r>
          </a:p>
          <a:p>
            <a:pPr lvl="3">
              <a:buFont typeface="Wingdings" pitchFamily="2" charset="2"/>
              <a:buChar char="v"/>
            </a:pPr>
            <a:r>
              <a:rPr lang="bs-Latn-BA" dirty="0" smtClean="0"/>
              <a:t>Effective dose</a:t>
            </a:r>
          </a:p>
          <a:p>
            <a:pPr>
              <a:buNone/>
            </a:pPr>
            <a:endParaRPr lang="bs-Latn-BA" dirty="0"/>
          </a:p>
        </p:txBody>
      </p:sp>
      <p:sp>
        <p:nvSpPr>
          <p:cNvPr id="3" name="Title 2"/>
          <p:cNvSpPr>
            <a:spLocks noGrp="1"/>
          </p:cNvSpPr>
          <p:nvPr>
            <p:ph type="title"/>
          </p:nvPr>
        </p:nvSpPr>
        <p:spPr/>
        <p:txBody>
          <a:bodyPr>
            <a:noAutofit/>
          </a:bodyPr>
          <a:lstStyle/>
          <a:p>
            <a:r>
              <a:rPr lang="en-US" sz="3200" dirty="0" smtClean="0"/>
              <a:t>Sizes and units in radiotherapy</a:t>
            </a:r>
            <a:endParaRPr lang="bs-Latn-BA"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1338071"/>
          </a:xfrm>
        </p:spPr>
        <p:txBody>
          <a:bodyPr>
            <a:noAutofit/>
          </a:bodyPr>
          <a:lstStyle/>
          <a:p>
            <a:pPr marL="365760" lvl="3" indent="-256032">
              <a:spcBef>
                <a:spcPts val="400"/>
              </a:spcBef>
              <a:buClr>
                <a:schemeClr val="accent1"/>
              </a:buClr>
              <a:buSzPct val="68000"/>
              <a:buFont typeface="Wingdings 3"/>
              <a:buChar char=""/>
            </a:pPr>
            <a:r>
              <a:rPr lang="bs-Latn-BA" sz="2000" dirty="0" smtClean="0"/>
              <a:t>The absorbed dose i</a:t>
            </a:r>
            <a:r>
              <a:rPr lang="en-US" sz="2000" dirty="0" smtClean="0"/>
              <a:t>s </a:t>
            </a:r>
            <a:r>
              <a:rPr lang="bs-Latn-BA" sz="2000" dirty="0" smtClean="0"/>
              <a:t>defined </a:t>
            </a:r>
            <a:r>
              <a:rPr lang="en-US" sz="2000" dirty="0" smtClean="0"/>
              <a:t>as the energy deposited by ionizing radiation per unit</a:t>
            </a:r>
            <a:r>
              <a:rPr lang="bs-Latn-BA" sz="2000" dirty="0" smtClean="0"/>
              <a:t> mass of material. Measuring unit is Gray</a:t>
            </a:r>
            <a:r>
              <a:rPr lang="bs-Latn-BA" sz="2400" dirty="0" smtClean="0"/>
              <a:t>.</a:t>
            </a:r>
          </a:p>
          <a:p>
            <a:r>
              <a:rPr lang="bs-Latn-BA" sz="2400" dirty="0" smtClean="0"/>
              <a:t>1Gy </a:t>
            </a:r>
            <a:r>
              <a:rPr lang="bs-Latn-BA" sz="2000" dirty="0" smtClean="0"/>
              <a:t>presents</a:t>
            </a:r>
            <a:r>
              <a:rPr lang="bs-Latn-BA" sz="2400" dirty="0" smtClean="0"/>
              <a:t> 1 J/Kg</a:t>
            </a:r>
          </a:p>
          <a:p>
            <a:pPr>
              <a:buNone/>
            </a:pPr>
            <a:r>
              <a:rPr lang="bs-Latn-BA" sz="2400" dirty="0" smtClean="0"/>
              <a:t> </a:t>
            </a:r>
            <a:endParaRPr lang="bs-Latn-BA" sz="2400" dirty="0"/>
          </a:p>
        </p:txBody>
      </p:sp>
      <p:sp>
        <p:nvSpPr>
          <p:cNvPr id="3" name="Title 2"/>
          <p:cNvSpPr>
            <a:spLocks noGrp="1"/>
          </p:cNvSpPr>
          <p:nvPr>
            <p:ph type="title"/>
          </p:nvPr>
        </p:nvSpPr>
        <p:spPr/>
        <p:txBody>
          <a:bodyPr>
            <a:normAutofit/>
          </a:bodyPr>
          <a:lstStyle/>
          <a:p>
            <a:pPr lvl="3"/>
            <a:r>
              <a:rPr lang="bs-Latn-BA" sz="3200" dirty="0" smtClean="0"/>
              <a:t>Absorbed dose</a:t>
            </a:r>
          </a:p>
        </p:txBody>
      </p:sp>
      <p:pic>
        <p:nvPicPr>
          <p:cNvPr id="7" name="Picture 6" descr="grej.PNG"/>
          <p:cNvPicPr>
            <a:picLocks noChangeAspect="1"/>
          </p:cNvPicPr>
          <p:nvPr/>
        </p:nvPicPr>
        <p:blipFill>
          <a:blip r:embed="rId2"/>
          <a:stretch>
            <a:fillRect/>
          </a:stretch>
        </p:blipFill>
        <p:spPr>
          <a:xfrm>
            <a:off x="5334000" y="3276601"/>
            <a:ext cx="1217022" cy="990600"/>
          </a:xfrm>
          <a:prstGeom prst="rect">
            <a:avLst/>
          </a:prstGeom>
        </p:spPr>
      </p:pic>
      <p:sp>
        <p:nvSpPr>
          <p:cNvPr id="8" name="TextBox 7"/>
          <p:cNvSpPr txBox="1"/>
          <p:nvPr/>
        </p:nvSpPr>
        <p:spPr>
          <a:xfrm>
            <a:off x="2209800" y="3505200"/>
            <a:ext cx="1219200" cy="646331"/>
          </a:xfrm>
          <a:prstGeom prst="rect">
            <a:avLst/>
          </a:prstGeom>
          <a:noFill/>
        </p:spPr>
        <p:txBody>
          <a:bodyPr wrap="square" rtlCol="0">
            <a:spAutoFit/>
          </a:bodyPr>
          <a:lstStyle/>
          <a:p>
            <a:r>
              <a:rPr lang="bs-Latn-BA" sz="3600" dirty="0" smtClean="0"/>
              <a:t>1Gy</a:t>
            </a:r>
            <a:endParaRPr lang="bs-Latn-BA" dirty="0"/>
          </a:p>
        </p:txBody>
      </p:sp>
      <p:sp>
        <p:nvSpPr>
          <p:cNvPr id="9" name="Right Arrow 8"/>
          <p:cNvSpPr/>
          <p:nvPr/>
        </p:nvSpPr>
        <p:spPr>
          <a:xfrm>
            <a:off x="3581400" y="3581400"/>
            <a:ext cx="16002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s-Latn-B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1947671"/>
          </a:xfrm>
        </p:spPr>
        <p:txBody>
          <a:bodyPr>
            <a:normAutofit/>
          </a:bodyPr>
          <a:lstStyle/>
          <a:p>
            <a:r>
              <a:rPr lang="bs-Latn-BA" sz="2000" dirty="0" smtClean="0"/>
              <a:t>The e</a:t>
            </a:r>
            <a:r>
              <a:rPr lang="en-US" sz="2000" dirty="0" err="1" smtClean="0"/>
              <a:t>quivalent</a:t>
            </a:r>
            <a:r>
              <a:rPr lang="en-US" sz="2000" dirty="0" smtClean="0"/>
              <a:t> dose is de</a:t>
            </a:r>
            <a:r>
              <a:rPr lang="bs-Latn-BA" sz="2000" dirty="0" smtClean="0"/>
              <a:t>fi</a:t>
            </a:r>
            <a:r>
              <a:rPr lang="en-US" sz="2000" dirty="0" err="1" smtClean="0"/>
              <a:t>ned</a:t>
            </a:r>
            <a:r>
              <a:rPr lang="en-US" sz="2000" dirty="0" smtClean="0"/>
              <a:t> as the absorbed dose multiplied </a:t>
            </a:r>
            <a:r>
              <a:rPr lang="bs-Latn-BA" sz="2000" dirty="0" smtClean="0"/>
              <a:t>by</a:t>
            </a:r>
            <a:r>
              <a:rPr lang="en-US" sz="2000" dirty="0" smtClean="0"/>
              <a:t> the radiation</a:t>
            </a:r>
            <a:r>
              <a:rPr lang="bs-Latn-BA" sz="2000" dirty="0" smtClean="0"/>
              <a:t> weight factor.</a:t>
            </a:r>
          </a:p>
          <a:p>
            <a:r>
              <a:rPr lang="bs-Latn-BA" sz="2000" dirty="0" smtClean="0"/>
              <a:t>The </a:t>
            </a:r>
            <a:r>
              <a:rPr lang="en-US" sz="2000" dirty="0" smtClean="0"/>
              <a:t>radiation</a:t>
            </a:r>
            <a:r>
              <a:rPr lang="bs-Latn-BA" sz="2000" dirty="0" smtClean="0"/>
              <a:t> weight factor was estimated based on the damage which is produced in our tissue </a:t>
            </a:r>
          </a:p>
          <a:p>
            <a:r>
              <a:rPr lang="bs-Latn-BA" sz="2000" dirty="0" smtClean="0"/>
              <a:t>Measuring unit is Sivert</a:t>
            </a:r>
          </a:p>
        </p:txBody>
      </p:sp>
      <p:sp>
        <p:nvSpPr>
          <p:cNvPr id="3" name="Title 2"/>
          <p:cNvSpPr>
            <a:spLocks noGrp="1"/>
          </p:cNvSpPr>
          <p:nvPr>
            <p:ph type="title"/>
          </p:nvPr>
        </p:nvSpPr>
        <p:spPr/>
        <p:txBody>
          <a:bodyPr>
            <a:normAutofit/>
          </a:bodyPr>
          <a:lstStyle/>
          <a:p>
            <a:r>
              <a:rPr lang="en-US" sz="3200" dirty="0" smtClean="0"/>
              <a:t>Equivalent dose</a:t>
            </a:r>
            <a:endParaRPr lang="bs-Latn-BA" sz="3200" dirty="0"/>
          </a:p>
        </p:txBody>
      </p:sp>
      <p:pic>
        <p:nvPicPr>
          <p:cNvPr id="4" name="Picture 3" descr="Ekv formula.PNG"/>
          <p:cNvPicPr>
            <a:picLocks noChangeAspect="1"/>
          </p:cNvPicPr>
          <p:nvPr/>
        </p:nvPicPr>
        <p:blipFill>
          <a:blip r:embed="rId2"/>
          <a:stretch>
            <a:fillRect/>
          </a:stretch>
        </p:blipFill>
        <p:spPr>
          <a:xfrm>
            <a:off x="6400800" y="3810000"/>
            <a:ext cx="1981200" cy="557213"/>
          </a:xfrm>
          <a:prstGeom prst="rect">
            <a:avLst/>
          </a:prstGeom>
        </p:spPr>
      </p:pic>
      <p:pic>
        <p:nvPicPr>
          <p:cNvPr id="5" name="Picture 4" descr="Tabela1.PNG"/>
          <p:cNvPicPr>
            <a:picLocks noChangeAspect="1"/>
          </p:cNvPicPr>
          <p:nvPr/>
        </p:nvPicPr>
        <p:blipFill>
          <a:blip r:embed="rId3"/>
          <a:stretch>
            <a:fillRect/>
          </a:stretch>
        </p:blipFill>
        <p:spPr>
          <a:xfrm>
            <a:off x="0" y="3581400"/>
            <a:ext cx="6144483" cy="1905000"/>
          </a:xfrm>
          <a:prstGeom prst="rect">
            <a:avLst/>
          </a:prstGeom>
        </p:spPr>
      </p:pic>
      <p:sp>
        <p:nvSpPr>
          <p:cNvPr id="6" name="TextBox 5"/>
          <p:cNvSpPr txBox="1"/>
          <p:nvPr/>
        </p:nvSpPr>
        <p:spPr>
          <a:xfrm>
            <a:off x="6248400" y="4495800"/>
            <a:ext cx="2895600" cy="954107"/>
          </a:xfrm>
          <a:prstGeom prst="rect">
            <a:avLst/>
          </a:prstGeom>
          <a:noFill/>
        </p:spPr>
        <p:txBody>
          <a:bodyPr wrap="square" rtlCol="0">
            <a:spAutoFit/>
          </a:bodyPr>
          <a:lstStyle/>
          <a:p>
            <a:r>
              <a:rPr lang="bs-Latn-BA" dirty="0" smtClean="0"/>
              <a:t>H</a:t>
            </a:r>
            <a:r>
              <a:rPr lang="bs-Latn-BA" baseline="-25000" dirty="0" smtClean="0"/>
              <a:t>T </a:t>
            </a:r>
            <a:r>
              <a:rPr lang="bs-Latn-BA" sz="2000" dirty="0" smtClean="0"/>
              <a:t>–</a:t>
            </a:r>
            <a:r>
              <a:rPr lang="bs-Latn-BA" sz="1400" dirty="0" smtClean="0"/>
              <a:t> </a:t>
            </a:r>
            <a:r>
              <a:rPr lang="en-US" sz="1400" dirty="0" smtClean="0"/>
              <a:t>Equivalent dose </a:t>
            </a:r>
            <a:endParaRPr lang="bs-Latn-BA" sz="1400" dirty="0" smtClean="0"/>
          </a:p>
          <a:p>
            <a:r>
              <a:rPr lang="bs-Latn-BA" dirty="0" smtClean="0"/>
              <a:t>D </a:t>
            </a:r>
            <a:r>
              <a:rPr lang="bs-Latn-BA" sz="1400" dirty="0" smtClean="0"/>
              <a:t>– A</a:t>
            </a:r>
            <a:r>
              <a:rPr lang="en-US" sz="1400" dirty="0" err="1" smtClean="0"/>
              <a:t>bsorbed</a:t>
            </a:r>
            <a:r>
              <a:rPr lang="en-US" sz="1400" dirty="0" smtClean="0"/>
              <a:t> dose </a:t>
            </a:r>
            <a:endParaRPr lang="bs-Latn-BA" sz="1400" dirty="0" smtClean="0"/>
          </a:p>
          <a:p>
            <a:r>
              <a:rPr lang="bs-Latn-BA" dirty="0" smtClean="0"/>
              <a:t>W</a:t>
            </a:r>
            <a:r>
              <a:rPr lang="bs-Latn-BA" baseline="-25000" dirty="0" smtClean="0"/>
              <a:t>R</a:t>
            </a:r>
            <a:r>
              <a:rPr lang="bs-Latn-BA" sz="1400" baseline="-25000" dirty="0" smtClean="0"/>
              <a:t> </a:t>
            </a:r>
            <a:r>
              <a:rPr lang="bs-Latn-BA" sz="1400" dirty="0" smtClean="0"/>
              <a:t>– R</a:t>
            </a:r>
            <a:r>
              <a:rPr lang="en-US" sz="1400" dirty="0" err="1" smtClean="0"/>
              <a:t>adiation</a:t>
            </a:r>
            <a:r>
              <a:rPr lang="bs-Latn-BA" sz="1400" dirty="0" smtClean="0"/>
              <a:t> weight factor </a:t>
            </a:r>
            <a:endParaRPr lang="bs-Latn-B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1"/>
            <a:ext cx="8229600" cy="1752600"/>
          </a:xfrm>
        </p:spPr>
        <p:txBody>
          <a:bodyPr>
            <a:normAutofit/>
          </a:bodyPr>
          <a:lstStyle/>
          <a:p>
            <a:r>
              <a:rPr lang="bs-Latn-BA" sz="1800" dirty="0" smtClean="0"/>
              <a:t>The effective dose is defined as the equivalent dose multiplied by the tissue weight factor which is based on the organ’s sensitivity and summing for whole body.</a:t>
            </a:r>
          </a:p>
          <a:p>
            <a:r>
              <a:rPr lang="bs-Latn-BA" sz="1800" dirty="0" smtClean="0"/>
              <a:t>This is only the one number</a:t>
            </a:r>
          </a:p>
          <a:p>
            <a:r>
              <a:rPr lang="en-US" sz="1800" dirty="0" smtClean="0"/>
              <a:t>The most sensitive organs are </a:t>
            </a:r>
            <a:r>
              <a:rPr lang="bs-Latn-BA" sz="1800" dirty="0" smtClean="0"/>
              <a:t>the </a:t>
            </a:r>
            <a:r>
              <a:rPr lang="en-US" sz="1800" dirty="0" smtClean="0"/>
              <a:t>eye lenses, ovaries and</a:t>
            </a:r>
            <a:r>
              <a:rPr lang="bs-Latn-BA" sz="1800" dirty="0" smtClean="0"/>
              <a:t>testicles</a:t>
            </a:r>
          </a:p>
          <a:p>
            <a:pPr>
              <a:buNone/>
            </a:pPr>
            <a:endParaRPr lang="bs-Latn-BA" sz="2400" dirty="0"/>
          </a:p>
        </p:txBody>
      </p:sp>
      <p:sp>
        <p:nvSpPr>
          <p:cNvPr id="3" name="Title 2"/>
          <p:cNvSpPr>
            <a:spLocks noGrp="1"/>
          </p:cNvSpPr>
          <p:nvPr>
            <p:ph type="title"/>
          </p:nvPr>
        </p:nvSpPr>
        <p:spPr>
          <a:xfrm>
            <a:off x="457200" y="274638"/>
            <a:ext cx="8229600" cy="792162"/>
          </a:xfrm>
        </p:spPr>
        <p:txBody>
          <a:bodyPr/>
          <a:lstStyle/>
          <a:p>
            <a:r>
              <a:rPr lang="bs-Latn-BA" sz="3200" dirty="0" smtClean="0"/>
              <a:t>Effective dose</a:t>
            </a:r>
            <a:endParaRPr lang="bs-Latn-BA" dirty="0"/>
          </a:p>
        </p:txBody>
      </p:sp>
      <p:pic>
        <p:nvPicPr>
          <p:cNvPr id="4" name="Picture 3" descr="Efektivna doza.PNG"/>
          <p:cNvPicPr>
            <a:picLocks noChangeAspect="1"/>
          </p:cNvPicPr>
          <p:nvPr/>
        </p:nvPicPr>
        <p:blipFill>
          <a:blip r:embed="rId2"/>
          <a:stretch>
            <a:fillRect/>
          </a:stretch>
        </p:blipFill>
        <p:spPr>
          <a:xfrm>
            <a:off x="685800" y="3124200"/>
            <a:ext cx="2590800" cy="885750"/>
          </a:xfrm>
          <a:prstGeom prst="rect">
            <a:avLst/>
          </a:prstGeom>
        </p:spPr>
      </p:pic>
      <p:pic>
        <p:nvPicPr>
          <p:cNvPr id="5" name="Picture 4" descr="Units+and+Terms+Effective+Dose+–+tissue+weights+Organs.jpg"/>
          <p:cNvPicPr>
            <a:picLocks noChangeAspect="1"/>
          </p:cNvPicPr>
          <p:nvPr/>
        </p:nvPicPr>
        <p:blipFill>
          <a:blip r:embed="rId3"/>
          <a:srcRect l="21839" t="26437" r="18391" b="10919"/>
          <a:stretch>
            <a:fillRect/>
          </a:stretch>
        </p:blipFill>
        <p:spPr>
          <a:xfrm>
            <a:off x="3962400" y="3024553"/>
            <a:ext cx="4876800" cy="3833447"/>
          </a:xfrm>
          <a:prstGeom prst="rect">
            <a:avLst/>
          </a:prstGeom>
        </p:spPr>
      </p:pic>
      <p:sp>
        <p:nvSpPr>
          <p:cNvPr id="6" name="TextBox 5"/>
          <p:cNvSpPr txBox="1"/>
          <p:nvPr/>
        </p:nvSpPr>
        <p:spPr>
          <a:xfrm>
            <a:off x="685800" y="4114800"/>
            <a:ext cx="3200400" cy="954107"/>
          </a:xfrm>
          <a:prstGeom prst="rect">
            <a:avLst/>
          </a:prstGeom>
          <a:noFill/>
        </p:spPr>
        <p:txBody>
          <a:bodyPr wrap="square" rtlCol="0">
            <a:spAutoFit/>
          </a:bodyPr>
          <a:lstStyle/>
          <a:p>
            <a:r>
              <a:rPr lang="bs-Latn-BA" dirty="0" smtClean="0"/>
              <a:t>E – </a:t>
            </a:r>
            <a:r>
              <a:rPr lang="bs-Latn-BA" sz="1600" dirty="0" smtClean="0"/>
              <a:t>Effective dose </a:t>
            </a:r>
            <a:endParaRPr lang="bs-Latn-BA" dirty="0" smtClean="0"/>
          </a:p>
          <a:p>
            <a:r>
              <a:rPr lang="bs-Latn-BA" dirty="0" smtClean="0"/>
              <a:t>H</a:t>
            </a:r>
            <a:r>
              <a:rPr lang="bs-Latn-BA" baseline="-25000" dirty="0" smtClean="0"/>
              <a:t>T</a:t>
            </a:r>
            <a:r>
              <a:rPr lang="bs-Latn-BA" dirty="0" smtClean="0"/>
              <a:t> – </a:t>
            </a:r>
            <a:r>
              <a:rPr lang="bs-Latn-BA" sz="1600" dirty="0" smtClean="0"/>
              <a:t>equivalent dose </a:t>
            </a:r>
            <a:endParaRPr lang="bs-Latn-BA" dirty="0" smtClean="0"/>
          </a:p>
          <a:p>
            <a:r>
              <a:rPr lang="bs-Latn-BA" dirty="0" smtClean="0"/>
              <a:t>W</a:t>
            </a:r>
            <a:r>
              <a:rPr lang="bs-Latn-BA" baseline="-25000" dirty="0" smtClean="0"/>
              <a:t>T</a:t>
            </a:r>
            <a:r>
              <a:rPr lang="bs-Latn-BA" dirty="0" smtClean="0"/>
              <a:t> – </a:t>
            </a:r>
            <a:r>
              <a:rPr lang="bs-Latn-BA" sz="1600" dirty="0" smtClean="0"/>
              <a:t>tissue weight factor </a:t>
            </a:r>
            <a:endParaRPr lang="bs-Latn-B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NA.jpg"/>
          <p:cNvPicPr>
            <a:picLocks noGrp="1" noChangeAspect="1"/>
          </p:cNvPicPr>
          <p:nvPr>
            <p:ph idx="1"/>
          </p:nvPr>
        </p:nvPicPr>
        <p:blipFill>
          <a:blip r:embed="rId2" cstate="print"/>
          <a:stretch>
            <a:fillRect/>
          </a:stretch>
        </p:blipFill>
        <p:spPr>
          <a:xfrm>
            <a:off x="0" y="2286000"/>
            <a:ext cx="4572000" cy="2823210"/>
          </a:xfrm>
        </p:spPr>
      </p:pic>
      <p:sp>
        <p:nvSpPr>
          <p:cNvPr id="3" name="Title 2"/>
          <p:cNvSpPr>
            <a:spLocks noGrp="1"/>
          </p:cNvSpPr>
          <p:nvPr>
            <p:ph type="title"/>
          </p:nvPr>
        </p:nvSpPr>
        <p:spPr>
          <a:xfrm>
            <a:off x="457200" y="228600"/>
            <a:ext cx="4191000" cy="914400"/>
          </a:xfrm>
        </p:spPr>
        <p:txBody>
          <a:bodyPr>
            <a:normAutofit/>
          </a:bodyPr>
          <a:lstStyle/>
          <a:p>
            <a:r>
              <a:rPr lang="bs-Latn-BA" sz="3200" dirty="0" smtClean="0"/>
              <a:t>Radiation damage</a:t>
            </a:r>
            <a:endParaRPr lang="bs-Latn-BA" sz="3200" dirty="0"/>
          </a:p>
        </p:txBody>
      </p:sp>
      <p:sp>
        <p:nvSpPr>
          <p:cNvPr id="6" name="TextBox 5"/>
          <p:cNvSpPr txBox="1"/>
          <p:nvPr/>
        </p:nvSpPr>
        <p:spPr>
          <a:xfrm>
            <a:off x="4876800" y="685800"/>
            <a:ext cx="4038600" cy="4770537"/>
          </a:xfrm>
          <a:prstGeom prst="rect">
            <a:avLst/>
          </a:prstGeom>
          <a:noFill/>
        </p:spPr>
        <p:txBody>
          <a:bodyPr wrap="square" rtlCol="0">
            <a:spAutoFit/>
          </a:bodyPr>
          <a:lstStyle/>
          <a:p>
            <a:pPr>
              <a:buFont typeface="Wingdings" pitchFamily="2" charset="2"/>
              <a:buChar char="v"/>
            </a:pPr>
            <a:r>
              <a:rPr lang="en-US" sz="1600" dirty="0" smtClean="0"/>
              <a:t>Radiation damage is manifested through damage to genetic material (DNA) in the cells of the body</a:t>
            </a:r>
            <a:r>
              <a:rPr lang="bs-Latn-BA" sz="1600" dirty="0" smtClean="0"/>
              <a:t>.</a:t>
            </a:r>
          </a:p>
          <a:p>
            <a:endParaRPr lang="bs-Latn-BA" sz="1600" dirty="0" smtClean="0"/>
          </a:p>
          <a:p>
            <a:endParaRPr lang="bs-Latn-BA" sz="1600" dirty="0" smtClean="0"/>
          </a:p>
          <a:p>
            <a:pPr>
              <a:buFont typeface="Wingdings" pitchFamily="2" charset="2"/>
              <a:buChar char="v"/>
            </a:pPr>
            <a:r>
              <a:rPr lang="bs-Latn-BA" sz="1600" b="1" dirty="0" smtClean="0"/>
              <a:t>Types of DNA damage</a:t>
            </a:r>
          </a:p>
          <a:p>
            <a:pPr marL="800100" lvl="1" indent="-342900">
              <a:buFont typeface="+mj-lt"/>
              <a:buAutoNum type="arabicPeriod"/>
            </a:pPr>
            <a:r>
              <a:rPr lang="bs-Latn-BA" sz="1600" smtClean="0"/>
              <a:t>Single breaks</a:t>
            </a:r>
            <a:endParaRPr lang="bs-Latn-BA" sz="1600" dirty="0" smtClean="0"/>
          </a:p>
          <a:p>
            <a:pPr marL="800100" lvl="1" indent="-342900">
              <a:buFont typeface="+mj-lt"/>
              <a:buAutoNum type="arabicPeriod"/>
            </a:pPr>
            <a:r>
              <a:rPr lang="bs-Latn-BA" sz="1600" dirty="0" smtClean="0"/>
              <a:t>Double breaks</a:t>
            </a:r>
          </a:p>
          <a:p>
            <a:pPr marL="800100" lvl="1" indent="-342900">
              <a:buFont typeface="+mj-lt"/>
              <a:buAutoNum type="arabicPeriod"/>
            </a:pPr>
            <a:endParaRPr lang="bs-Latn-BA" sz="1600" dirty="0" smtClean="0"/>
          </a:p>
          <a:p>
            <a:pPr marL="800100" lvl="1" indent="-342900"/>
            <a:endParaRPr lang="bs-Latn-BA" sz="1600" dirty="0" smtClean="0"/>
          </a:p>
          <a:p>
            <a:pPr>
              <a:buFont typeface="Wingdings" pitchFamily="2" charset="2"/>
              <a:buChar char="v"/>
            </a:pPr>
            <a:r>
              <a:rPr lang="bs-Latn-BA" sz="1600" b="1" dirty="0" smtClean="0"/>
              <a:t>There are three possible outcomes</a:t>
            </a:r>
          </a:p>
          <a:p>
            <a:pPr marL="800100" lvl="1" indent="-342900">
              <a:buFont typeface="+mj-lt"/>
              <a:buAutoNum type="arabicPeriod"/>
            </a:pPr>
            <a:r>
              <a:rPr lang="en-US" sz="1600" dirty="0" smtClean="0"/>
              <a:t>After damage, the cells are completely repaired and continue to function normally</a:t>
            </a:r>
            <a:endParaRPr lang="bs-Latn-BA" sz="1600" dirty="0" smtClean="0"/>
          </a:p>
          <a:p>
            <a:pPr marL="800100" lvl="1" indent="-342900">
              <a:buFont typeface="+mj-lt"/>
              <a:buAutoNum type="arabicPeriod"/>
            </a:pPr>
            <a:r>
              <a:rPr lang="en-US" sz="1600" dirty="0" smtClean="0"/>
              <a:t>Improperly repaired</a:t>
            </a:r>
            <a:r>
              <a:rPr lang="bs-Latn-BA" sz="1600" dirty="0" smtClean="0"/>
              <a:t> cells</a:t>
            </a:r>
            <a:r>
              <a:rPr lang="en-US" sz="1600" dirty="0" smtClean="0"/>
              <a:t> continue to live with mutations that may develop secondary cancer in the future</a:t>
            </a:r>
            <a:endParaRPr lang="bs-Latn-BA" sz="1600" dirty="0" smtClean="0"/>
          </a:p>
          <a:p>
            <a:pPr marL="800100" lvl="1" indent="-342900">
              <a:buFont typeface="+mj-lt"/>
              <a:buAutoNum type="arabicPeriod"/>
            </a:pPr>
            <a:r>
              <a:rPr lang="bs-Latn-BA" sz="1600" dirty="0" smtClean="0"/>
              <a:t>Cell death</a:t>
            </a:r>
            <a:endParaRPr lang="bs-Latn-BA" sz="1600" dirty="0"/>
          </a:p>
        </p:txBody>
      </p:sp>
      <p:sp>
        <p:nvSpPr>
          <p:cNvPr id="8" name="TextBox 7"/>
          <p:cNvSpPr txBox="1"/>
          <p:nvPr/>
        </p:nvSpPr>
        <p:spPr>
          <a:xfrm>
            <a:off x="228600" y="1066800"/>
            <a:ext cx="3429000" cy="1261884"/>
          </a:xfrm>
          <a:prstGeom prst="rect">
            <a:avLst/>
          </a:prstGeom>
          <a:noFill/>
        </p:spPr>
        <p:txBody>
          <a:bodyPr wrap="square" rtlCol="0">
            <a:spAutoFit/>
          </a:bodyPr>
          <a:lstStyle/>
          <a:p>
            <a:r>
              <a:rPr lang="bs-Latn-BA" sz="2000" dirty="0" smtClean="0"/>
              <a:t>!!! </a:t>
            </a:r>
            <a:r>
              <a:rPr lang="en-US" sz="1400" dirty="0" smtClean="0"/>
              <a:t>Normal healthy cells have a repair mechanism, while </a:t>
            </a:r>
            <a:r>
              <a:rPr lang="bs-Latn-BA" sz="1400" smtClean="0"/>
              <a:t>cancerous have also but it is sllower then normal</a:t>
            </a:r>
            <a:r>
              <a:rPr lang="en-US" sz="1400" smtClean="0"/>
              <a:t>. </a:t>
            </a:r>
            <a:r>
              <a:rPr lang="en-US" sz="1400" dirty="0" smtClean="0"/>
              <a:t>Therefore, fractionation treatment is used.</a:t>
            </a:r>
            <a:endParaRPr lang="bs-Latn-BA" sz="1400" dirty="0"/>
          </a:p>
        </p:txBody>
      </p:sp>
      <p:pic>
        <p:nvPicPr>
          <p:cNvPr id="3074" name="Picture 2" descr="C:\Users\Ibrahimovic\Desktop\Webpages\ADN_animation.gif"/>
          <p:cNvPicPr>
            <a:picLocks noChangeAspect="1" noChangeArrowheads="1" noCrop="1"/>
          </p:cNvPicPr>
          <p:nvPr/>
        </p:nvPicPr>
        <p:blipFill>
          <a:blip r:embed="rId3"/>
          <a:srcRect/>
          <a:stretch>
            <a:fillRect/>
          </a:stretch>
        </p:blipFill>
        <p:spPr bwMode="auto">
          <a:xfrm>
            <a:off x="3276600" y="2819400"/>
            <a:ext cx="1321936" cy="2362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PNG"/>
          <p:cNvPicPr>
            <a:picLocks noGrp="1" noChangeAspect="1"/>
          </p:cNvPicPr>
          <p:nvPr>
            <p:ph idx="1"/>
          </p:nvPr>
        </p:nvPicPr>
        <p:blipFill>
          <a:blip r:embed="rId2"/>
          <a:srcRect r="47958"/>
          <a:stretch>
            <a:fillRect/>
          </a:stretch>
        </p:blipFill>
        <p:spPr>
          <a:xfrm>
            <a:off x="5715000" y="990600"/>
            <a:ext cx="2057400" cy="1655146"/>
          </a:xfrm>
        </p:spPr>
      </p:pic>
      <p:sp>
        <p:nvSpPr>
          <p:cNvPr id="9" name="Title 8"/>
          <p:cNvSpPr>
            <a:spLocks noGrp="1"/>
          </p:cNvSpPr>
          <p:nvPr>
            <p:ph type="title"/>
          </p:nvPr>
        </p:nvSpPr>
        <p:spPr>
          <a:xfrm>
            <a:off x="0" y="0"/>
            <a:ext cx="5029200" cy="1143000"/>
          </a:xfrm>
        </p:spPr>
        <p:txBody>
          <a:bodyPr>
            <a:normAutofit/>
          </a:bodyPr>
          <a:lstStyle/>
          <a:p>
            <a:r>
              <a:rPr lang="bs-Latn-BA" sz="2800" dirty="0" smtClean="0"/>
              <a:t>Some types of mutations</a:t>
            </a:r>
            <a:endParaRPr lang="bs-Latn-BA" sz="4000" dirty="0"/>
          </a:p>
        </p:txBody>
      </p:sp>
      <p:pic>
        <p:nvPicPr>
          <p:cNvPr id="5" name="Picture 4" descr="B.PNG"/>
          <p:cNvPicPr>
            <a:picLocks noChangeAspect="1"/>
          </p:cNvPicPr>
          <p:nvPr/>
        </p:nvPicPr>
        <p:blipFill>
          <a:blip r:embed="rId3"/>
          <a:srcRect r="47917"/>
          <a:stretch>
            <a:fillRect/>
          </a:stretch>
        </p:blipFill>
        <p:spPr>
          <a:xfrm>
            <a:off x="5791200" y="2971800"/>
            <a:ext cx="1905000" cy="1637658"/>
          </a:xfrm>
          <a:prstGeom prst="rect">
            <a:avLst/>
          </a:prstGeom>
        </p:spPr>
      </p:pic>
      <p:pic>
        <p:nvPicPr>
          <p:cNvPr id="6" name="Picture 5" descr="C.PNG"/>
          <p:cNvPicPr>
            <a:picLocks noChangeAspect="1"/>
          </p:cNvPicPr>
          <p:nvPr/>
        </p:nvPicPr>
        <p:blipFill>
          <a:blip r:embed="rId4"/>
          <a:srcRect r="61875"/>
          <a:stretch>
            <a:fillRect/>
          </a:stretch>
        </p:blipFill>
        <p:spPr>
          <a:xfrm>
            <a:off x="5791200" y="5181600"/>
            <a:ext cx="1905000" cy="1358468"/>
          </a:xfrm>
          <a:prstGeom prst="rect">
            <a:avLst/>
          </a:prstGeom>
        </p:spPr>
      </p:pic>
      <p:sp>
        <p:nvSpPr>
          <p:cNvPr id="10" name="TextBox 9"/>
          <p:cNvSpPr txBox="1"/>
          <p:nvPr/>
        </p:nvSpPr>
        <p:spPr>
          <a:xfrm>
            <a:off x="5334000" y="762000"/>
            <a:ext cx="2971800" cy="369332"/>
          </a:xfrm>
          <a:prstGeom prst="rect">
            <a:avLst/>
          </a:prstGeom>
          <a:noFill/>
        </p:spPr>
        <p:txBody>
          <a:bodyPr wrap="square" rtlCol="0">
            <a:spAutoFit/>
          </a:bodyPr>
          <a:lstStyle/>
          <a:p>
            <a:r>
              <a:rPr lang="bs-Latn-BA" dirty="0" smtClean="0"/>
              <a:t>Dicentric chromosomes</a:t>
            </a:r>
            <a:endParaRPr lang="bs-Latn-BA" dirty="0"/>
          </a:p>
        </p:txBody>
      </p:sp>
      <p:sp>
        <p:nvSpPr>
          <p:cNvPr id="11" name="TextBox 10"/>
          <p:cNvSpPr txBox="1"/>
          <p:nvPr/>
        </p:nvSpPr>
        <p:spPr>
          <a:xfrm>
            <a:off x="5029200" y="2590800"/>
            <a:ext cx="3505200" cy="369332"/>
          </a:xfrm>
          <a:prstGeom prst="rect">
            <a:avLst/>
          </a:prstGeom>
          <a:noFill/>
        </p:spPr>
        <p:txBody>
          <a:bodyPr wrap="square" rtlCol="0">
            <a:spAutoFit/>
          </a:bodyPr>
          <a:lstStyle/>
          <a:p>
            <a:r>
              <a:rPr lang="bs-Latn-BA" dirty="0" smtClean="0"/>
              <a:t>Rings and acentric fragments</a:t>
            </a:r>
            <a:endParaRPr lang="bs-Latn-BA" dirty="0"/>
          </a:p>
        </p:txBody>
      </p:sp>
      <p:sp>
        <p:nvSpPr>
          <p:cNvPr id="12" name="TextBox 11"/>
          <p:cNvSpPr txBox="1"/>
          <p:nvPr/>
        </p:nvSpPr>
        <p:spPr>
          <a:xfrm>
            <a:off x="4267200" y="4648200"/>
            <a:ext cx="4876800" cy="369332"/>
          </a:xfrm>
          <a:prstGeom prst="rect">
            <a:avLst/>
          </a:prstGeom>
          <a:noFill/>
        </p:spPr>
        <p:txBody>
          <a:bodyPr wrap="square" rtlCol="0">
            <a:spAutoFit/>
          </a:bodyPr>
          <a:lstStyle/>
          <a:p>
            <a:r>
              <a:rPr lang="en-US" dirty="0" smtClean="0"/>
              <a:t>Anaphase bridges and </a:t>
            </a:r>
            <a:r>
              <a:rPr lang="en-US" dirty="0" err="1" smtClean="0"/>
              <a:t>acentric</a:t>
            </a:r>
            <a:r>
              <a:rPr lang="en-US" dirty="0" smtClean="0"/>
              <a:t> fragments</a:t>
            </a:r>
            <a:endParaRPr lang="bs-Latn-BA" dirty="0"/>
          </a:p>
        </p:txBody>
      </p:sp>
      <p:pic>
        <p:nvPicPr>
          <p:cNvPr id="13" name="Picture 12" descr="Normal hromosom.jpg"/>
          <p:cNvPicPr>
            <a:picLocks noChangeAspect="1"/>
          </p:cNvPicPr>
          <p:nvPr/>
        </p:nvPicPr>
        <p:blipFill>
          <a:blip r:embed="rId5" cstate="print"/>
          <a:srcRect b="5882"/>
          <a:stretch>
            <a:fillRect/>
          </a:stretch>
        </p:blipFill>
        <p:spPr>
          <a:xfrm>
            <a:off x="0" y="1676400"/>
            <a:ext cx="4114800" cy="4114800"/>
          </a:xfrm>
          <a:prstGeom prst="rect">
            <a:avLst/>
          </a:prstGeom>
        </p:spPr>
      </p:pic>
      <p:sp>
        <p:nvSpPr>
          <p:cNvPr id="14" name="TextBox 13"/>
          <p:cNvSpPr txBox="1"/>
          <p:nvPr/>
        </p:nvSpPr>
        <p:spPr>
          <a:xfrm>
            <a:off x="0" y="1295400"/>
            <a:ext cx="3810000" cy="369332"/>
          </a:xfrm>
          <a:prstGeom prst="rect">
            <a:avLst/>
          </a:prstGeom>
          <a:noFill/>
        </p:spPr>
        <p:txBody>
          <a:bodyPr wrap="square" rtlCol="0">
            <a:spAutoFit/>
          </a:bodyPr>
          <a:lstStyle/>
          <a:p>
            <a:r>
              <a:rPr lang="bs-Latn-BA" dirty="0" smtClean="0"/>
              <a:t>Normal healthy chromosome</a:t>
            </a:r>
            <a:endParaRPr lang="bs-Latn-B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1850</TotalTime>
  <Words>1335</Words>
  <Application>Microsoft Office PowerPoint</Application>
  <PresentationFormat>On-screen Show (4:3)</PresentationFormat>
  <Paragraphs>153</Paragraphs>
  <Slides>27</Slides>
  <Notes>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Concourse</vt:lpstr>
      <vt:lpstr>The theoretical background of radiotherapy</vt:lpstr>
      <vt:lpstr>What is radiotherapy?</vt:lpstr>
      <vt:lpstr>How to detect cancer?</vt:lpstr>
      <vt:lpstr>Sizes and units in radiotherapy</vt:lpstr>
      <vt:lpstr>Absorbed dose</vt:lpstr>
      <vt:lpstr>Equivalent dose</vt:lpstr>
      <vt:lpstr>Effective dose</vt:lpstr>
      <vt:lpstr>Radiation damage</vt:lpstr>
      <vt:lpstr>Some types of mutations</vt:lpstr>
      <vt:lpstr>Slide 10</vt:lpstr>
      <vt:lpstr>RBE (Relative biological efficency)</vt:lpstr>
      <vt:lpstr>Phantoms</vt:lpstr>
      <vt:lpstr>Radiotherapy treatment planning</vt:lpstr>
      <vt:lpstr>Keywords</vt:lpstr>
      <vt:lpstr>Dose distribution</vt:lpstr>
      <vt:lpstr>Slide 16</vt:lpstr>
      <vt:lpstr>Multiple fields</vt:lpstr>
      <vt:lpstr>Stationary and rotational radiotherapy</vt:lpstr>
      <vt:lpstr>VOI (volume of interest) and margins</vt:lpstr>
      <vt:lpstr>Slide 20</vt:lpstr>
      <vt:lpstr>Patient positioning and immobilisation</vt:lpstr>
      <vt:lpstr>Slide 22</vt:lpstr>
      <vt:lpstr>Slide 23</vt:lpstr>
      <vt:lpstr>DVH-dose volume histogram</vt:lpstr>
      <vt:lpstr>Modern radiotherapy methods</vt:lpstr>
      <vt:lpstr>Slide 26</vt:lpstr>
      <vt:lpstr>Slide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Theoretical Background in Radiotherapy</dc:title>
  <dc:creator>Ibrahimovic</dc:creator>
  <cp:lastModifiedBy>Ibrahimovic</cp:lastModifiedBy>
  <cp:revision>85</cp:revision>
  <dcterms:created xsi:type="dcterms:W3CDTF">2006-08-16T00:00:00Z</dcterms:created>
  <dcterms:modified xsi:type="dcterms:W3CDTF">2019-09-27T17:24:12Z</dcterms:modified>
</cp:coreProperties>
</file>