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73" r:id="rId2"/>
    <p:sldId id="472" r:id="rId3"/>
    <p:sldId id="490" r:id="rId4"/>
    <p:sldId id="494" r:id="rId5"/>
    <p:sldId id="501" r:id="rId6"/>
    <p:sldId id="258" r:id="rId7"/>
    <p:sldId id="260" r:id="rId8"/>
    <p:sldId id="289" r:id="rId9"/>
    <p:sldId id="455" r:id="rId10"/>
    <p:sldId id="454" r:id="rId11"/>
    <p:sldId id="497" r:id="rId12"/>
    <p:sldId id="499" r:id="rId13"/>
    <p:sldId id="500" r:id="rId14"/>
    <p:sldId id="498" r:id="rId15"/>
    <p:sldId id="475" r:id="rId16"/>
    <p:sldId id="477" r:id="rId17"/>
    <p:sldId id="504" r:id="rId18"/>
    <p:sldId id="503" r:id="rId19"/>
    <p:sldId id="508" r:id="rId20"/>
    <p:sldId id="505" r:id="rId21"/>
    <p:sldId id="506" r:id="rId22"/>
    <p:sldId id="495" r:id="rId23"/>
    <p:sldId id="513" r:id="rId24"/>
    <p:sldId id="509" r:id="rId25"/>
    <p:sldId id="515" r:id="rId26"/>
    <p:sldId id="511" r:id="rId27"/>
    <p:sldId id="518" r:id="rId28"/>
    <p:sldId id="517" r:id="rId29"/>
    <p:sldId id="493" r:id="rId30"/>
    <p:sldId id="516" r:id="rId31"/>
    <p:sldId id="510" r:id="rId32"/>
    <p:sldId id="496" r:id="rId33"/>
    <p:sldId id="492" r:id="rId34"/>
    <p:sldId id="489" r:id="rId35"/>
    <p:sldId id="519" r:id="rId36"/>
    <p:sldId id="465" r:id="rId37"/>
    <p:sldId id="488" r:id="rId38"/>
  </p:sldIdLst>
  <p:sldSz cx="12192000" cy="6858000"/>
  <p:notesSz cx="7102475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D"/>
    <a:srgbClr val="2E4482"/>
    <a:srgbClr val="236214"/>
    <a:srgbClr val="19A7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446" y="82"/>
      </p:cViewPr>
      <p:guideLst>
        <p:guide orient="horz" pos="2137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dirty="0" smtClean="0"/>
              <a:t>Current Time Budget</a:t>
            </a:r>
            <a:endParaRPr lang="en-US" sz="14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Time Budget Double Trap </c:v>
                </c:pt>
              </c:strCache>
            </c:strRef>
          </c:tx>
          <c:explosion val="1"/>
          <c:dPt>
            <c:idx val="0"/>
            <c:bubble3D val="0"/>
            <c:explosion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07B-4D17-A9A7-0C975DFD0FF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07B-4D17-A9A7-0C975DFD0FF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07B-4D17-A9A7-0C975DFD0FF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07B-4D17-A9A7-0C975DFD0FF7}"/>
              </c:ext>
            </c:extLst>
          </c:dPt>
          <c:cat>
            <c:strRef>
              <c:f>Sheet1!$A$2:$A$5</c:f>
              <c:strCache>
                <c:ptCount val="4"/>
                <c:pt idx="0">
                  <c:v>Cooling</c:v>
                </c:pt>
                <c:pt idx="1">
                  <c:v>Maintenance</c:v>
                </c:pt>
                <c:pt idx="2">
                  <c:v>Measurement</c:v>
                </c:pt>
                <c:pt idx="3">
                  <c:v>Shuttling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5</c:v>
                </c:pt>
                <c:pt idx="2">
                  <c:v>10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07B-4D17-A9A7-0C975DFD0F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dirty="0" smtClean="0"/>
              <a:t>Laser Time Budget</a:t>
            </a:r>
            <a:endParaRPr lang="en-US" sz="14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Time Budget Double Trap </c:v>
                </c:pt>
              </c:strCache>
            </c:strRef>
          </c:tx>
          <c:explosion val="1"/>
          <c:dPt>
            <c:idx val="0"/>
            <c:bubble3D val="0"/>
            <c:explosion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075-4EEC-AB32-BFB14231F30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075-4EEC-AB32-BFB14231F30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075-4EEC-AB32-BFB14231F30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075-4EEC-AB32-BFB14231F307}"/>
              </c:ext>
            </c:extLst>
          </c:dPt>
          <c:cat>
            <c:strRef>
              <c:f>Sheet1!$A$2:$A$5</c:f>
              <c:strCache>
                <c:ptCount val="4"/>
                <c:pt idx="0">
                  <c:v>Cooling</c:v>
                </c:pt>
                <c:pt idx="1">
                  <c:v>Maintenance</c:v>
                </c:pt>
                <c:pt idx="2">
                  <c:v>Measurement</c:v>
                </c:pt>
                <c:pt idx="3">
                  <c:v>Shuttling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85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075-4EEC-AB32-BFB14231F3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Time Budget Double Trap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1D0-4497-88BF-F1434238C37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1D0-4497-88BF-F1434238C37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1D0-4497-88BF-F1434238C37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1D0-4497-88BF-F1434238C37C}"/>
              </c:ext>
            </c:extLst>
          </c:dPt>
          <c:cat>
            <c:strRef>
              <c:f>Sheet1!$A$2:$A$5</c:f>
              <c:strCache>
                <c:ptCount val="4"/>
                <c:pt idx="0">
                  <c:v>Cooling</c:v>
                </c:pt>
                <c:pt idx="1">
                  <c:v>Maintenance</c:v>
                </c:pt>
                <c:pt idx="2">
                  <c:v>Measurement</c:v>
                </c:pt>
                <c:pt idx="3">
                  <c:v>Shuttling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5</c:v>
                </c:pt>
                <c:pt idx="2">
                  <c:v>10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1D0-4497-88BF-F1434238C3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Time Budget </a:t>
            </a:r>
            <a:r>
              <a:rPr lang="en-GB" dirty="0" smtClean="0"/>
              <a:t>Two Particle 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Time Budget Double Trap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C6C-48C2-968D-C6D8EEF2EF7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C6C-48C2-968D-C6D8EEF2EF7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C6C-48C2-968D-C6D8EEF2EF7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C6C-48C2-968D-C6D8EEF2EF7C}"/>
              </c:ext>
            </c:extLst>
          </c:dPt>
          <c:cat>
            <c:strRef>
              <c:f>Sheet1!$A$2:$A$5</c:f>
              <c:strCache>
                <c:ptCount val="4"/>
                <c:pt idx="0">
                  <c:v>Cooling</c:v>
                </c:pt>
                <c:pt idx="1">
                  <c:v>Maintenance</c:v>
                </c:pt>
                <c:pt idx="2">
                  <c:v>Measurement</c:v>
                </c:pt>
                <c:pt idx="3">
                  <c:v>Shuttling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</c:v>
                </c:pt>
                <c:pt idx="1">
                  <c:v>5</c:v>
                </c:pt>
                <c:pt idx="2">
                  <c:v>70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C6C-48C2-968D-C6D8EEF2EF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3" Type="http://schemas.openxmlformats.org/officeDocument/2006/relationships/image" Target="../media/image54.wmf"/><Relationship Id="rId7" Type="http://schemas.openxmlformats.org/officeDocument/2006/relationships/image" Target="../media/image58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Relationship Id="rId6" Type="http://schemas.openxmlformats.org/officeDocument/2006/relationships/image" Target="../media/image57.wmf"/><Relationship Id="rId11" Type="http://schemas.openxmlformats.org/officeDocument/2006/relationships/image" Target="../media/image62.wmf"/><Relationship Id="rId5" Type="http://schemas.openxmlformats.org/officeDocument/2006/relationships/image" Target="../media/image56.wmf"/><Relationship Id="rId10" Type="http://schemas.openxmlformats.org/officeDocument/2006/relationships/image" Target="../media/image61.wmf"/><Relationship Id="rId4" Type="http://schemas.openxmlformats.org/officeDocument/2006/relationships/image" Target="../media/image55.wmf"/><Relationship Id="rId9" Type="http://schemas.openxmlformats.org/officeDocument/2006/relationships/image" Target="../media/image6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Relationship Id="rId5" Type="http://schemas.openxmlformats.org/officeDocument/2006/relationships/image" Target="../media/image71.wmf"/><Relationship Id="rId4" Type="http://schemas.openxmlformats.org/officeDocument/2006/relationships/image" Target="../media/image7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5.wmf"/><Relationship Id="rId1" Type="http://schemas.openxmlformats.org/officeDocument/2006/relationships/image" Target="../media/image18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5.wmf"/><Relationship Id="rId1" Type="http://schemas.openxmlformats.org/officeDocument/2006/relationships/image" Target="../media/image18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524" cy="513665"/>
          </a:xfrm>
          <a:prstGeom prst="rect">
            <a:avLst/>
          </a:prstGeom>
        </p:spPr>
        <p:txBody>
          <a:bodyPr vert="horz" lIns="94778" tIns="47389" rIns="94778" bIns="47389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330" y="0"/>
            <a:ext cx="3077524" cy="513665"/>
          </a:xfrm>
          <a:prstGeom prst="rect">
            <a:avLst/>
          </a:prstGeom>
        </p:spPr>
        <p:txBody>
          <a:bodyPr vert="horz" lIns="94778" tIns="47389" rIns="94778" bIns="47389" rtlCol="0"/>
          <a:lstStyle>
            <a:lvl1pPr algn="r">
              <a:defRPr sz="1200"/>
            </a:lvl1pPr>
          </a:lstStyle>
          <a:p>
            <a:fld id="{BD4B521B-5F5E-4E87-BDAA-63DC9E2AE4D4}" type="datetimeFigureOut">
              <a:rPr lang="de-CH" smtClean="0"/>
              <a:t>20.01.2020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948"/>
            <a:ext cx="3077524" cy="513665"/>
          </a:xfrm>
          <a:prstGeom prst="rect">
            <a:avLst/>
          </a:prstGeom>
        </p:spPr>
        <p:txBody>
          <a:bodyPr vert="horz" lIns="94778" tIns="47389" rIns="94778" bIns="47389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330" y="9720948"/>
            <a:ext cx="3077524" cy="513665"/>
          </a:xfrm>
          <a:prstGeom prst="rect">
            <a:avLst/>
          </a:prstGeom>
        </p:spPr>
        <p:txBody>
          <a:bodyPr vert="horz" lIns="94778" tIns="47389" rIns="94778" bIns="47389" rtlCol="0" anchor="b"/>
          <a:lstStyle>
            <a:lvl1pPr algn="r">
              <a:defRPr sz="1200"/>
            </a:lvl1pPr>
          </a:lstStyle>
          <a:p>
            <a:fld id="{0FEEA53A-EE9D-49AF-81E2-A71D728E6B6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59849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40" cy="513509"/>
          </a:xfrm>
          <a:prstGeom prst="rect">
            <a:avLst/>
          </a:prstGeom>
        </p:spPr>
        <p:txBody>
          <a:bodyPr vert="horz" lIns="94778" tIns="47389" rIns="94778" bIns="47389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1" y="0"/>
            <a:ext cx="3077740" cy="513509"/>
          </a:xfrm>
          <a:prstGeom prst="rect">
            <a:avLst/>
          </a:prstGeom>
        </p:spPr>
        <p:txBody>
          <a:bodyPr vert="horz" lIns="94778" tIns="47389" rIns="94778" bIns="47389" rtlCol="0"/>
          <a:lstStyle>
            <a:lvl1pPr algn="r">
              <a:defRPr sz="1200"/>
            </a:lvl1pPr>
          </a:lstStyle>
          <a:p>
            <a:fld id="{697DC4EA-AF9D-44D9-BF92-EBA3190D092C}" type="datetimeFigureOut">
              <a:rPr lang="de-CH" smtClean="0"/>
              <a:t>20.01.2020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7938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78" tIns="47389" rIns="94778" bIns="47389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925409"/>
            <a:ext cx="5681980" cy="4029879"/>
          </a:xfrm>
          <a:prstGeom prst="rect">
            <a:avLst/>
          </a:prstGeom>
        </p:spPr>
        <p:txBody>
          <a:bodyPr vert="horz" lIns="94778" tIns="47389" rIns="94778" bIns="473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8"/>
            <a:ext cx="3077740" cy="513508"/>
          </a:xfrm>
          <a:prstGeom prst="rect">
            <a:avLst/>
          </a:prstGeom>
        </p:spPr>
        <p:txBody>
          <a:bodyPr vert="horz" lIns="94778" tIns="47389" rIns="94778" bIns="47389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1" y="9721108"/>
            <a:ext cx="3077740" cy="513508"/>
          </a:xfrm>
          <a:prstGeom prst="rect">
            <a:avLst/>
          </a:prstGeom>
        </p:spPr>
        <p:txBody>
          <a:bodyPr vert="horz" lIns="94778" tIns="47389" rIns="94778" bIns="47389" rtlCol="0" anchor="b"/>
          <a:lstStyle>
            <a:lvl1pPr algn="r">
              <a:defRPr sz="1200"/>
            </a:lvl1pPr>
          </a:lstStyle>
          <a:p>
            <a:fld id="{CE15BABA-DA57-4666-A8E9-C8AF0124054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96369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1D0B2-38ED-43BB-B2F8-28A3BF56359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295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Gabrielse</a:t>
            </a:r>
            <a:r>
              <a:rPr lang="en-GB" dirty="0" smtClean="0"/>
              <a:t> idea</a:t>
            </a:r>
            <a:r>
              <a:rPr lang="en-GB" baseline="0" dirty="0" smtClean="0"/>
              <a:t> to use H- ions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5BABA-DA57-4666-A8E9-C8AF0124054C}" type="slidenum">
              <a:rPr lang="de-CH" smtClean="0"/>
              <a:t>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58058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1D0B2-38ED-43BB-B2F8-28A3BF563599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3095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20.01.2020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38296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20.01.2020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39986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20.01.2020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3304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735" y="275321"/>
            <a:ext cx="10352315" cy="614589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1045029"/>
            <a:ext cx="11389179" cy="5131934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20.01.2020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 smtClean="0"/>
              <a:t>Center for Time, Constants, and Fundamental </a:t>
            </a:r>
            <a:r>
              <a:rPr lang="de-CH" dirty="0" err="1" smtClean="0"/>
              <a:t>Symmetries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45" y="126061"/>
            <a:ext cx="1197831" cy="7994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1353876" y="155753"/>
            <a:ext cx="10476174" cy="4080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964" y="6292472"/>
            <a:ext cx="426757" cy="492879"/>
          </a:xfrm>
          <a:prstGeom prst="rect">
            <a:avLst/>
          </a:prstGeom>
        </p:spPr>
      </p:pic>
      <p:cxnSp>
        <p:nvCxnSpPr>
          <p:cNvPr id="16" name="Straight Connector 15"/>
          <p:cNvCxnSpPr/>
          <p:nvPr userDrawn="1"/>
        </p:nvCxnSpPr>
        <p:spPr>
          <a:xfrm>
            <a:off x="190224" y="889271"/>
            <a:ext cx="5772" cy="5715516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148172" y="6268496"/>
            <a:ext cx="1847832" cy="540829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838200" y="434975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156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735" y="275321"/>
            <a:ext cx="10352315" cy="614589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1045029"/>
            <a:ext cx="11389179" cy="5131934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20.01.2020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875" y="145211"/>
            <a:ext cx="10476176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44" y="900900"/>
            <a:ext cx="45719" cy="570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sulmer\AppData\Local\Microsoft\Windows\Temporary Internet Files\Content.Outlook\DI0AC1Z7\BASELOGO (9)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88" y="157312"/>
            <a:ext cx="1209814" cy="75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129" y="6267058"/>
            <a:ext cx="751679" cy="5016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0121" y="6267057"/>
            <a:ext cx="434352" cy="501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594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20.01.2020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93409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20.01.2020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50640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20.01.2020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8825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20.01.2020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73023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20.01.2020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06200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20.01.2020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66656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20.01.2020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54514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DFF01-10EC-408E-A801-C7F971D17B23}" type="datetimeFigureOut">
              <a:rPr lang="de-CH" smtClean="0"/>
              <a:t>20.01.2020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49392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jpeg"/><Relationship Id="rId10" Type="http://schemas.openxmlformats.org/officeDocument/2006/relationships/image" Target="../media/image17.emf"/><Relationship Id="rId4" Type="http://schemas.openxmlformats.org/officeDocument/2006/relationships/image" Target="../media/image11.gif"/><Relationship Id="rId9" Type="http://schemas.openxmlformats.org/officeDocument/2006/relationships/image" Target="../media/image16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jpeg"/><Relationship Id="rId5" Type="http://schemas.openxmlformats.org/officeDocument/2006/relationships/image" Target="../media/image96.jpg"/><Relationship Id="rId4" Type="http://schemas.openxmlformats.org/officeDocument/2006/relationships/image" Target="../media/image9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990.png"/><Relationship Id="rId4" Type="http://schemas.openxmlformats.org/officeDocument/2006/relationships/image" Target="../media/image10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Relationship Id="rId9" Type="http://schemas.openxmlformats.org/officeDocument/2006/relationships/image" Target="../media/image10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0.png"/><Relationship Id="rId5" Type="http://schemas.openxmlformats.org/officeDocument/2006/relationships/image" Target="../media/image109.png"/><Relationship Id="rId4" Type="http://schemas.openxmlformats.org/officeDocument/2006/relationships/image" Target="../media/image10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13" Type="http://schemas.openxmlformats.org/officeDocument/2006/relationships/image" Target="../media/image116.png"/><Relationship Id="rId3" Type="http://schemas.openxmlformats.org/officeDocument/2006/relationships/image" Target="../media/image110.png"/><Relationship Id="rId7" Type="http://schemas.openxmlformats.org/officeDocument/2006/relationships/image" Target="../media/image751.pn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0.png"/><Relationship Id="rId11" Type="http://schemas.openxmlformats.org/officeDocument/2006/relationships/image" Target="../media/image115.png"/><Relationship Id="rId10" Type="http://schemas.openxmlformats.org/officeDocument/2006/relationships/image" Target="../media/image114.png"/><Relationship Id="rId9" Type="http://schemas.openxmlformats.org/officeDocument/2006/relationships/image" Target="../media/image11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png"/><Relationship Id="rId3" Type="http://schemas.openxmlformats.org/officeDocument/2006/relationships/image" Target="../media/image117.png"/><Relationship Id="rId7" Type="http://schemas.openxmlformats.org/officeDocument/2006/relationships/image" Target="../media/image121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png"/><Relationship Id="rId5" Type="http://schemas.openxmlformats.org/officeDocument/2006/relationships/image" Target="../media/image119.png"/><Relationship Id="rId10" Type="http://schemas.openxmlformats.org/officeDocument/2006/relationships/image" Target="../media/image124.png"/><Relationship Id="rId4" Type="http://schemas.openxmlformats.org/officeDocument/2006/relationships/image" Target="../media/image118.png"/><Relationship Id="rId9" Type="http://schemas.openxmlformats.org/officeDocument/2006/relationships/image" Target="../media/image1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jpeg"/><Relationship Id="rId7" Type="http://schemas.openxmlformats.org/officeDocument/2006/relationships/image" Target="../media/image130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9.png"/><Relationship Id="rId5" Type="http://schemas.openxmlformats.org/officeDocument/2006/relationships/image" Target="../media/image128.png"/><Relationship Id="rId4" Type="http://schemas.openxmlformats.org/officeDocument/2006/relationships/image" Target="../media/image1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3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emf"/><Relationship Id="rId3" Type="http://schemas.openxmlformats.org/officeDocument/2006/relationships/image" Target="../media/image21.emf"/><Relationship Id="rId7" Type="http://schemas.openxmlformats.org/officeDocument/2006/relationships/image" Target="../media/image11.gif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8.png"/><Relationship Id="rId5" Type="http://schemas.openxmlformats.org/officeDocument/2006/relationships/image" Target="../media/image23.png"/><Relationship Id="rId15" Type="http://schemas.openxmlformats.org/officeDocument/2006/relationships/image" Target="../media/image31.png"/><Relationship Id="rId10" Type="http://schemas.openxmlformats.org/officeDocument/2006/relationships/image" Target="../media/image27.jpeg"/><Relationship Id="rId4" Type="http://schemas.openxmlformats.org/officeDocument/2006/relationships/image" Target="../media/image22.jpeg"/><Relationship Id="rId9" Type="http://schemas.openxmlformats.org/officeDocument/2006/relationships/image" Target="../media/image26.jpeg"/><Relationship Id="rId1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jpeg"/><Relationship Id="rId3" Type="http://schemas.openxmlformats.org/officeDocument/2006/relationships/image" Target="../media/image136.png"/><Relationship Id="rId7" Type="http://schemas.openxmlformats.org/officeDocument/2006/relationships/image" Target="../media/image139.jpe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8.png"/><Relationship Id="rId5" Type="http://schemas.openxmlformats.org/officeDocument/2006/relationships/image" Target="../media/image20.png"/><Relationship Id="rId4" Type="http://schemas.openxmlformats.org/officeDocument/2006/relationships/image" Target="../media/image137.png"/><Relationship Id="rId9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jp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5.jpg"/><Relationship Id="rId4" Type="http://schemas.openxmlformats.org/officeDocument/2006/relationships/image" Target="../media/image14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163.png"/><Relationship Id="rId7" Type="http://schemas.openxmlformats.org/officeDocument/2006/relationships/image" Target="../media/image148.jpeg"/><Relationship Id="rId2" Type="http://schemas.openxmlformats.org/officeDocument/2006/relationships/image" Target="../media/image1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7.png"/><Relationship Id="rId5" Type="http://schemas.openxmlformats.org/officeDocument/2006/relationships/image" Target="../media/image930.png"/><Relationship Id="rId10" Type="http://schemas.openxmlformats.org/officeDocument/2006/relationships/image" Target="../media/image148.png"/><Relationship Id="rId9" Type="http://schemas.openxmlformats.org/officeDocument/2006/relationships/image" Target="../media/image149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2.png"/><Relationship Id="rId3" Type="http://schemas.openxmlformats.org/officeDocument/2006/relationships/image" Target="../media/image1300.png"/><Relationship Id="rId7" Type="http://schemas.openxmlformats.org/officeDocument/2006/relationships/image" Target="../media/image1510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1.png"/><Relationship Id="rId5" Type="http://schemas.openxmlformats.org/officeDocument/2006/relationships/image" Target="../media/image1470.png"/><Relationship Id="rId10" Type="http://schemas.openxmlformats.org/officeDocument/2006/relationships/image" Target="../media/image154.png"/><Relationship Id="rId4" Type="http://schemas.openxmlformats.org/officeDocument/2006/relationships/image" Target="../media/image1480.png"/><Relationship Id="rId9" Type="http://schemas.openxmlformats.org/officeDocument/2006/relationships/image" Target="../media/image150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jpeg"/><Relationship Id="rId13" Type="http://schemas.openxmlformats.org/officeDocument/2006/relationships/image" Target="../media/image166.png"/><Relationship Id="rId3" Type="http://schemas.openxmlformats.org/officeDocument/2006/relationships/image" Target="../media/image157.jpeg"/><Relationship Id="rId7" Type="http://schemas.openxmlformats.org/officeDocument/2006/relationships/image" Target="../media/image161.jpeg"/><Relationship Id="rId12" Type="http://schemas.openxmlformats.org/officeDocument/2006/relationships/image" Target="../media/image165.jpeg"/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0.jpeg"/><Relationship Id="rId11" Type="http://schemas.openxmlformats.org/officeDocument/2006/relationships/image" Target="../media/image164.png"/><Relationship Id="rId5" Type="http://schemas.openxmlformats.org/officeDocument/2006/relationships/image" Target="../media/image159.jpeg"/><Relationship Id="rId10" Type="http://schemas.openxmlformats.org/officeDocument/2006/relationships/image" Target="../media/image163.jpeg"/><Relationship Id="rId4" Type="http://schemas.openxmlformats.org/officeDocument/2006/relationships/image" Target="../media/image158.jpg"/><Relationship Id="rId9" Type="http://schemas.openxmlformats.org/officeDocument/2006/relationships/image" Target="../media/image162.jpg"/><Relationship Id="rId14" Type="http://schemas.openxmlformats.org/officeDocument/2006/relationships/image" Target="../media/image16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68.wmf"/><Relationship Id="rId4" Type="http://schemas.openxmlformats.org/officeDocument/2006/relationships/oleObject" Target="../embeddings/oleObject20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13" Type="http://schemas.openxmlformats.org/officeDocument/2006/relationships/image" Target="../media/image174.png"/><Relationship Id="rId3" Type="http://schemas.openxmlformats.org/officeDocument/2006/relationships/image" Target="../media/image6.png"/><Relationship Id="rId7" Type="http://schemas.openxmlformats.org/officeDocument/2006/relationships/chart" Target="../charts/chart1.xml"/><Relationship Id="rId12" Type="http://schemas.openxmlformats.org/officeDocument/2006/relationships/image" Target="../media/image173.png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37.png"/><Relationship Id="rId1" Type="http://schemas.openxmlformats.org/officeDocument/2006/relationships/vmlDrawing" Target="../drawings/vmlDrawing6.vml"/><Relationship Id="rId6" Type="http://schemas.openxmlformats.org/officeDocument/2006/relationships/image" Target="../media/image169.wmf"/><Relationship Id="rId11" Type="http://schemas.openxmlformats.org/officeDocument/2006/relationships/image" Target="../media/image172.png"/><Relationship Id="rId5" Type="http://schemas.openxmlformats.org/officeDocument/2006/relationships/oleObject" Target="../embeddings/oleObject21.bin"/><Relationship Id="rId15" Type="http://schemas.openxmlformats.org/officeDocument/2006/relationships/image" Target="../media/image176.png"/><Relationship Id="rId10" Type="http://schemas.openxmlformats.org/officeDocument/2006/relationships/image" Target="../media/image171.png"/><Relationship Id="rId4" Type="http://schemas.openxmlformats.org/officeDocument/2006/relationships/image" Target="../media/image15.png"/><Relationship Id="rId9" Type="http://schemas.openxmlformats.org/officeDocument/2006/relationships/image" Target="../media/image170.png"/><Relationship Id="rId14" Type="http://schemas.openxmlformats.org/officeDocument/2006/relationships/image" Target="../media/image17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g"/><Relationship Id="rId3" Type="http://schemas.openxmlformats.org/officeDocument/2006/relationships/image" Target="../media/image184.png"/><Relationship Id="rId7" Type="http://schemas.openxmlformats.org/officeDocument/2006/relationships/image" Target="../media/image3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10" Type="http://schemas.openxmlformats.org/officeDocument/2006/relationships/image" Target="../media/image39.png"/><Relationship Id="rId4" Type="http://schemas.openxmlformats.org/officeDocument/2006/relationships/image" Target="../media/image33.emf"/><Relationship Id="rId9" Type="http://schemas.openxmlformats.org/officeDocument/2006/relationships/image" Target="../media/image3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png"/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17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3.jpg"/><Relationship Id="rId5" Type="http://schemas.openxmlformats.org/officeDocument/2006/relationships/image" Target="../media/image182.png"/><Relationship Id="rId4" Type="http://schemas.openxmlformats.org/officeDocument/2006/relationships/image" Target="../media/image181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5.wmf"/><Relationship Id="rId3" Type="http://schemas.openxmlformats.org/officeDocument/2006/relationships/image" Target="../media/image104.png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84.wmf"/><Relationship Id="rId11" Type="http://schemas.openxmlformats.org/officeDocument/2006/relationships/image" Target="../media/image20.png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187.png"/><Relationship Id="rId4" Type="http://schemas.openxmlformats.org/officeDocument/2006/relationships/image" Target="../media/image186.jpeg"/><Relationship Id="rId9" Type="http://schemas.openxmlformats.org/officeDocument/2006/relationships/image" Target="../media/image3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9.jpeg"/><Relationship Id="rId13" Type="http://schemas.openxmlformats.org/officeDocument/2006/relationships/image" Target="../media/image194.png"/><Relationship Id="rId18" Type="http://schemas.openxmlformats.org/officeDocument/2006/relationships/image" Target="../media/image198.png"/><Relationship Id="rId26" Type="http://schemas.openxmlformats.org/officeDocument/2006/relationships/image" Target="../media/image3.jpeg"/><Relationship Id="rId3" Type="http://schemas.openxmlformats.org/officeDocument/2006/relationships/image" Target="../media/image188.jpg"/><Relationship Id="rId21" Type="http://schemas.openxmlformats.org/officeDocument/2006/relationships/image" Target="../media/image199.jpeg"/><Relationship Id="rId34" Type="http://schemas.openxmlformats.org/officeDocument/2006/relationships/image" Target="../media/image19.png"/><Relationship Id="rId7" Type="http://schemas.openxmlformats.org/officeDocument/2006/relationships/image" Target="../media/image11.gif"/><Relationship Id="rId12" Type="http://schemas.openxmlformats.org/officeDocument/2006/relationships/image" Target="../media/image193.jpeg"/><Relationship Id="rId17" Type="http://schemas.openxmlformats.org/officeDocument/2006/relationships/image" Target="../media/image197.jpeg"/><Relationship Id="rId25" Type="http://schemas.openxmlformats.org/officeDocument/2006/relationships/image" Target="../media/image202.png"/><Relationship Id="rId33" Type="http://schemas.openxmlformats.org/officeDocument/2006/relationships/image" Target="../media/image140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7.emf"/><Relationship Id="rId20" Type="http://schemas.openxmlformats.org/officeDocument/2006/relationships/image" Target="../media/image158.jpg"/><Relationship Id="rId29" Type="http://schemas.openxmlformats.org/officeDocument/2006/relationships/image" Target="../media/image20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3.emf"/><Relationship Id="rId11" Type="http://schemas.openxmlformats.org/officeDocument/2006/relationships/image" Target="../media/image192.png"/><Relationship Id="rId24" Type="http://schemas.openxmlformats.org/officeDocument/2006/relationships/image" Target="../media/image201.png"/><Relationship Id="rId32" Type="http://schemas.openxmlformats.org/officeDocument/2006/relationships/image" Target="../media/image208.jpeg"/><Relationship Id="rId5" Type="http://schemas.openxmlformats.org/officeDocument/2006/relationships/image" Target="../media/image126.jpeg"/><Relationship Id="rId15" Type="http://schemas.openxmlformats.org/officeDocument/2006/relationships/image" Target="../media/image196.PNG"/><Relationship Id="rId23" Type="http://schemas.openxmlformats.org/officeDocument/2006/relationships/image" Target="../media/image200.jpeg"/><Relationship Id="rId28" Type="http://schemas.openxmlformats.org/officeDocument/2006/relationships/image" Target="../media/image204.jpg"/><Relationship Id="rId10" Type="http://schemas.openxmlformats.org/officeDocument/2006/relationships/image" Target="../media/image191.png"/><Relationship Id="rId19" Type="http://schemas.openxmlformats.org/officeDocument/2006/relationships/image" Target="../media/image127.jpeg"/><Relationship Id="rId31" Type="http://schemas.openxmlformats.org/officeDocument/2006/relationships/image" Target="../media/image207.jpg"/><Relationship Id="rId4" Type="http://schemas.openxmlformats.org/officeDocument/2006/relationships/image" Target="../media/image161.jpeg"/><Relationship Id="rId9" Type="http://schemas.openxmlformats.org/officeDocument/2006/relationships/image" Target="../media/image190.png"/><Relationship Id="rId14" Type="http://schemas.openxmlformats.org/officeDocument/2006/relationships/image" Target="../media/image195.png"/><Relationship Id="rId22" Type="http://schemas.openxmlformats.org/officeDocument/2006/relationships/image" Target="../media/image160.jpeg"/><Relationship Id="rId27" Type="http://schemas.openxmlformats.org/officeDocument/2006/relationships/image" Target="../media/image203.jpeg"/><Relationship Id="rId30" Type="http://schemas.openxmlformats.org/officeDocument/2006/relationships/image" Target="../media/image206.jpg"/><Relationship Id="rId35" Type="http://schemas.openxmlformats.org/officeDocument/2006/relationships/image" Target="../media/image2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jpeg"/><Relationship Id="rId2" Type="http://schemas.openxmlformats.org/officeDocument/2006/relationships/image" Target="../media/image20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oleObject" Target="../embeddings/oleObject24.bin"/><Relationship Id="rId7" Type="http://schemas.openxmlformats.org/officeDocument/2006/relationships/image" Target="../media/image970.png"/><Relationship Id="rId12" Type="http://schemas.openxmlformats.org/officeDocument/2006/relationships/image" Target="../media/image21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85.wmf"/><Relationship Id="rId11" Type="http://schemas.openxmlformats.org/officeDocument/2006/relationships/image" Target="../media/image211.png"/><Relationship Id="rId5" Type="http://schemas.openxmlformats.org/officeDocument/2006/relationships/oleObject" Target="../embeddings/oleObject25.bin"/><Relationship Id="rId10" Type="http://schemas.openxmlformats.org/officeDocument/2006/relationships/image" Target="../media/image105.png"/><Relationship Id="rId4" Type="http://schemas.openxmlformats.org/officeDocument/2006/relationships/image" Target="../media/image184.wmf"/><Relationship Id="rId9" Type="http://schemas.openxmlformats.org/officeDocument/2006/relationships/chart" Target="../charts/chart4.xml"/></Relationships>
</file>

<file path=ppt/slides/_rels/slide37.xml.rels><?xml version="1.0" encoding="UTF-8" standalone="yes"?>
<Relationships xmlns="http://schemas.openxmlformats.org/package/2006/relationships"><Relationship Id="rId18" Type="http://schemas.openxmlformats.org/officeDocument/2006/relationships/image" Target="../media/image214.png"/><Relationship Id="rId3" Type="http://schemas.openxmlformats.org/officeDocument/2006/relationships/image" Target="../media/image310.png"/><Relationship Id="rId17" Type="http://schemas.openxmlformats.org/officeDocument/2006/relationships/image" Target="../media/image213.png"/><Relationship Id="rId16" Type="http://schemas.openxmlformats.org/officeDocument/2006/relationships/image" Target="../media/image1720.png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1710.png"/><Relationship Id="rId4" Type="http://schemas.openxmlformats.org/officeDocument/2006/relationships/image" Target="../media/image34.png"/><Relationship Id="rId14" Type="http://schemas.openxmlformats.org/officeDocument/2006/relationships/image" Target="../media/image170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13" Type="http://schemas.openxmlformats.org/officeDocument/2006/relationships/image" Target="../media/image56.wmf"/><Relationship Id="rId18" Type="http://schemas.openxmlformats.org/officeDocument/2006/relationships/oleObject" Target="../embeddings/oleObject7.bin"/><Relationship Id="rId26" Type="http://schemas.openxmlformats.org/officeDocument/2006/relationships/oleObject" Target="../embeddings/oleObject11.bin"/><Relationship Id="rId3" Type="http://schemas.openxmlformats.org/officeDocument/2006/relationships/oleObject" Target="../embeddings/oleObject1.bin"/><Relationship Id="rId21" Type="http://schemas.openxmlformats.org/officeDocument/2006/relationships/image" Target="../media/image59.wmf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65.png"/><Relationship Id="rId25" Type="http://schemas.openxmlformats.org/officeDocument/2006/relationships/image" Target="../media/image60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7.wmf"/><Relationship Id="rId20" Type="http://schemas.openxmlformats.org/officeDocument/2006/relationships/oleObject" Target="../embeddings/oleObject8.bin"/><Relationship Id="rId29" Type="http://schemas.openxmlformats.org/officeDocument/2006/relationships/image" Target="../media/image62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53.wmf"/><Relationship Id="rId11" Type="http://schemas.openxmlformats.org/officeDocument/2006/relationships/image" Target="../media/image55.wmf"/><Relationship Id="rId24" Type="http://schemas.openxmlformats.org/officeDocument/2006/relationships/oleObject" Target="../embeddings/oleObject10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6.bin"/><Relationship Id="rId23" Type="http://schemas.openxmlformats.org/officeDocument/2006/relationships/oleObject" Target="../embeddings/oleObject9.bin"/><Relationship Id="rId28" Type="http://schemas.openxmlformats.org/officeDocument/2006/relationships/oleObject" Target="../embeddings/oleObject12.bin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58.wmf"/><Relationship Id="rId4" Type="http://schemas.openxmlformats.org/officeDocument/2006/relationships/image" Target="../media/image52.wmf"/><Relationship Id="rId9" Type="http://schemas.openxmlformats.org/officeDocument/2006/relationships/image" Target="../media/image63.png"/><Relationship Id="rId14" Type="http://schemas.openxmlformats.org/officeDocument/2006/relationships/image" Target="../media/image64.png"/><Relationship Id="rId22" Type="http://schemas.openxmlformats.org/officeDocument/2006/relationships/image" Target="../media/image66.png"/><Relationship Id="rId27" Type="http://schemas.openxmlformats.org/officeDocument/2006/relationships/image" Target="../media/image61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13" Type="http://schemas.openxmlformats.org/officeDocument/2006/relationships/image" Target="../media/image750.png"/><Relationship Id="rId18" Type="http://schemas.openxmlformats.org/officeDocument/2006/relationships/image" Target="../media/image71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73.png"/><Relationship Id="rId1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5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68.wmf"/><Relationship Id="rId11" Type="http://schemas.openxmlformats.org/officeDocument/2006/relationships/image" Target="../media/image72.png"/><Relationship Id="rId5" Type="http://schemas.openxmlformats.org/officeDocument/2006/relationships/oleObject" Target="../embeddings/oleObject14.bin"/><Relationship Id="rId15" Type="http://schemas.openxmlformats.org/officeDocument/2006/relationships/image" Target="../media/image74.png"/><Relationship Id="rId10" Type="http://schemas.openxmlformats.org/officeDocument/2006/relationships/image" Target="../media/image70.wmf"/><Relationship Id="rId4" Type="http://schemas.openxmlformats.org/officeDocument/2006/relationships/image" Target="../media/image67.wmf"/><Relationship Id="rId9" Type="http://schemas.openxmlformats.org/officeDocument/2006/relationships/oleObject" Target="../embeddings/oleObject16.bin"/><Relationship Id="rId14" Type="http://schemas.openxmlformats.org/officeDocument/2006/relationships/image" Target="../media/image7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jpeg"/><Relationship Id="rId13" Type="http://schemas.openxmlformats.org/officeDocument/2006/relationships/image" Target="../media/image86.png"/><Relationship Id="rId3" Type="http://schemas.openxmlformats.org/officeDocument/2006/relationships/image" Target="../media/image77.jpeg"/><Relationship Id="rId7" Type="http://schemas.openxmlformats.org/officeDocument/2006/relationships/image" Target="../media/image80.jpeg"/><Relationship Id="rId12" Type="http://schemas.openxmlformats.org/officeDocument/2006/relationships/image" Target="../media/image85.jpeg"/><Relationship Id="rId2" Type="http://schemas.openxmlformats.org/officeDocument/2006/relationships/image" Target="../media/image76.jpeg"/><Relationship Id="rId16" Type="http://schemas.openxmlformats.org/officeDocument/2006/relationships/image" Target="../media/image8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jpeg"/><Relationship Id="rId11" Type="http://schemas.openxmlformats.org/officeDocument/2006/relationships/image" Target="../media/image84.jpeg"/><Relationship Id="rId5" Type="http://schemas.openxmlformats.org/officeDocument/2006/relationships/image" Target="../media/image78.jpeg"/><Relationship Id="rId15" Type="http://schemas.openxmlformats.org/officeDocument/2006/relationships/image" Target="../media/image88.jpeg"/><Relationship Id="rId10" Type="http://schemas.openxmlformats.org/officeDocument/2006/relationships/image" Target="../media/image83.jpeg"/><Relationship Id="rId4" Type="http://schemas.openxmlformats.org/officeDocument/2006/relationships/image" Target="../media/image16.emf"/><Relationship Id="rId9" Type="http://schemas.openxmlformats.org/officeDocument/2006/relationships/image" Target="../media/image82.jpeg"/><Relationship Id="rId14" Type="http://schemas.openxmlformats.org/officeDocument/2006/relationships/image" Target="../media/image8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9.png"/><Relationship Id="rId5" Type="http://schemas.openxmlformats.org/officeDocument/2006/relationships/image" Target="../media/image90.wmf"/><Relationship Id="rId4" Type="http://schemas.openxmlformats.org/officeDocument/2006/relationships/oleObject" Target="../embeddings/oleObject1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www.qbic.riken.jp/freyiru/2012-PhD-IPA-ETH-RIKEN_files/image00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387" y="1878100"/>
            <a:ext cx="1875448" cy="749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upload.wikimedia.org/wikipedia/en/thumb/c/c9/Max-Planck-Gesellschaft.svg/300px-Max-Planck-Gesellschaft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242" y="2995828"/>
            <a:ext cx="1328015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http://upload.wikimedia.org/wikipedia/de/archive/a/ab/20100121225806!Altes_Logo_der_Johannes-Gutenberg-Universit%C3%A4t_Mainz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115" y="5445225"/>
            <a:ext cx="2356231" cy="159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 descr="http://www-w2k.gsi.de/dvg-tagung-2006/GSI-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443" y="6021289"/>
            <a:ext cx="1213867" cy="38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082" y="5523250"/>
            <a:ext cx="965200" cy="123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0" name="Picture 2" descr="http://www.biostat.uni-hannover.de/fileadmin/institut/images/luh_log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67" y="4393702"/>
            <a:ext cx="1940763" cy="559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data:image/jpeg;base64,/9j/4AAQSkZJRgABAQAAAQABAAD/2wCEAAkGBw8PDxUSEBQWFREUERwPDxUXERoSFRQXFRciFhcYGBQZHiggGB0lGxgXLTUmJSksLi4uFx8zODMsNygtLisBCgoKDg0OGxAQGzcmICY3LiwxODArNSwsNywsLSwtLCwvLCwsLCwsNy0sLCwsLCwsLCwsLCwsLCwsLDQsLCwsLP/AABEIAJwA8AMBEQACEQEDEQH/xAAbAAEBAAIDAQAAAAAAAAAAAAAABwMFAgQGAf/EAEQQAAECAgMLCgIIBgMBAAAAAAABAgMEBQYREhYhMTRRUnORktEiM0FTYXFysbLBMtITFBVCYoGhogcjgpPC8DVD4ST/xAAbAQEAAQUBAAAAAAAAAAAAAAAABgECAwQFB//EADURAAEDAQUFBwUBAQEAAwEAAAABAgMEBREzUXESFTFSkRQhNEGBsdETMmGh8CJCwSM18Qb/2gAMAwEAAhEDEQA/ALiAAAAAAAaOumQxPy80Nygx2nNtbwriWXa512kkuQhO0ou1zrtFyDaUXa512i5BtKLtc67Rcg2lF2uddouQbSi7XOu0XINpRdrnXaLkG0ou1zrtFyDaUXa512i5BtKLtc67Rcg2lF2uddouQbSi7XOu0XINpRdrnXaLkG0ou1zrtFyDaUXa512i5BtKLtc67Rcg2lF2uddouQbSlQqMv/ws8TvUpHLQx19CZ2N4Rvr7m/NI6oAAAAAAAAAAAAAABo665DE/L1IblBjtOba3hHEqJKQcAAAAAAAAAAAAAAAAAAAAAAAAqNRchZ4nepSOWjjr6E1sbwjfX3PQGidUAAAAAAAAAAAAAAA1tYpB8xLPhMsRzrLLcWBbTYpZUikRympXQOngWNvFTxV4k1pQ9q8Dr70iyUjm4ajNBeJNaUPavAb0iyUbhqM0F4k1pQ9q8BvSLJRuGozQXiTWlD2rwG9IslG4ajNBeJNaUPavAb0iyUbhqM0F4k1pQ9q8BvSLJRuGozQ61I1QmIEJ0V7mXLUtWxVt8i+K0I5Ho1EXvMU9jzQxrI5UuQ88b5yAAADfy9UJyIxr2oy5c1HJy+hcJoutCFqq1fY6rLHqXtRyXXL+TJeVO5mb5bvKD89C7clVknUXlTuZm+N5QfnoNyVWSdReVO5mb43lB+eg3JVZJ1F5U7mZvjeUH56DclVknUXlTuZm+N5QfnoNyVWSdReVO5mb43lB+eg3JVZJ1PcVXkIkvKthxLLpFVVsW1MK24zj1crZZVc3gSWzqd8FOkb+Pf7m2NY3gAAAAAAASt1bJ5FX+b06KcCSJQQcpCVteqRfu/R8vtnut/anAr2CDlKb3q+b9C+2e639qcB2CDlG96vm/Qvtnut/anAdgg5Rver5v0L7Z7rf2pwHYIOUb3q+b9C+2e639qcB2CDlG96vm/Qvtnut/anAdgg5Rver5v0codb55F5xF72IUWz4F8i5LZqk/wCv0baQr89MEeGip0uYti7q4F2mrJZTf+HdTeht9yd0rb9D19F0tAmW2wnoudMTk70OXNBJEtz0O9T1cVQl8a3+53jCbIANRW3IY3g9zaosdpoWn4V+hJSTkEAABUslC5NC1TfIic+K7VT0GkwGaIeBmq4zrYjmo5tiPVqchMSLYdtlnwK1Fu/ZF5LZqWvVEVOhjv0ndJu4hdu6DL9lm+6rNOgv0ndJu4g3dBl+xvuqzToL9J3SbuIN3QZfsb7qs06C/Sd0m7iDd0GX7G+6rNOgv0ndJu4g3dBl+xvuqzToL9J3SbuIN3QZfsb7qs06C/Sd0m7iDd0GX7G+6rNOhyZXadTGrF/oKLZsH56lUtyqTLobWQr9hsjwsGkxf8V4mtJZXI7qb0Nv990renweto6kYMw26hPRydOdO9Og5ksL4lueh3YKmKdu1Gt52zEZwARCJjXvJgnA83dxOJUtAAAAAAAAAABkl474bkexytcmFFRbFQtc1HJc5O4vZI6NyOatylFqrWpJmyFGsbG+6vQ/gvYcGsoVi/2zh7Ets21Un/8Ajk7ne56g5x2jUVtyGN4Pc2qLHaaNp+FfoSUk5AwAAVLJQuTQtU3yInPiu1U9BpMBmiEinudiax3qUlMf2JoQKbEdqpgLzEAAAAAAAAAAAAZ5KciQHo+E5WuTpTyXOhZJG2Ruy5O4ywzPhej2LcpT6s0+ycZh5MVvxt/yTsI7V0iwO/Ck0s+0G1TMnJx+TdmmdEiETGveTBOB5u7icSpaADbwaszj2o5sJVa5Ec1bUwouFOk1XVsLVuVx0G2XVOajkbxOd6k91S7ycS3t0HMXbpq+QXqT3VLvJxHboOYbpq+Q+OqtPJ/0rtTiVSug5ii2TVp/x7GrmZaJCdcxGua7M5FTzNlj2vS9q3mlJE+Nbnpcv5MRcYwAfWuVFtTAqYUVMCoUVLyqKqLehUqo059bg2P51liP/EnQ4jlbTfRf3cFJtZdd2mO533Jx+TPW3IY3g9yyix2mS0/Cv0JKScggAAKlkoXJoWqb5ETnxXaqeg0mAzRCRT3OxNY7zJTH9iaECmxHaqYC8xAA7cKi5h7Uc2FEc1cKKjFVF7lsMSzxtW5XJ1NhtLO5L2sVU0U5/Y011EX+27gU7RFzJ1K9jqOReij7Gmuoi/23cB2iLmTqOx1HIvRR9jTXURf7buA7RFzJ1HY6jkXooWh5rqIv9t3Adoi5k6jsdRyL0U6SpYti48SmY11S4+AoADtUbPPl4rYrPiauLoVOlF7zHLE2VitcZ6ed0EiSN8iwSUy2NDbEZ8Lmo5PzIrIxWOVq+RP4pWysR7eCkXiY17yWpwPO3cTiVLQCpZKFyaDqm+lCJz4rtVPQqXBZonsd0xGcAAA689JQo7FZFajmrnTF2ovQXxyOjW9q3GKaGOZuy9L0JlWir7pN6KnKhOXkO6UXRXtJFSVaTtuXihDbRs91K69O9q8Pg0ZuHMABs6uUkstMsf8AdVbiJ4Vx7Mf5GtVQ/ViVvn5G7Z9T2edH+XBdCjVtyGN4Pc4NFjtJdafhX6EmJOQQAAFSyULk0LVN8iJz4rtVPQaTAZohIp7nYmsd6iUx/YmhApsR2qmAvMQAK3VXIoOr9yL1mO7UntneFj0NsaxugAAAA01YKvQpti4EbFROQ9E/R2dDbpqt8K5pkc+us+Oqbk7yX5JXMwHQnuY9LHNW5cnahJGORzUcnBSEyRujerHcUMZcYwAUT+HM2r4D4a/9b7U7n/8AqKcK1I7pEdn/AOEtsGbahcxfJfcnsTGvedxOBFHcTiVLQCpZKFyaDqm+lCJz4rtVPQqXBZonsd0xGcAAAAHTpeQbMQHwnfebyex3Qu0ywSrFIjkNeqgSeJ0a+fuRtyKi2LjTApKzz5UuW5T4VKAApM7MfS0PdLjWCiL3pg9iPxs2Ky78kxlk+pZu0uRNiQEOAABUslC5NC1TfIic+K7VT0GkwGaISKe52JrHeolMf2JoQKbEdqpgLzEACt1VyKDq/ci9Zju1J7Z3hY9DbGsboAAAAABNv4hy6Nmkcn34aOXvRVT2O/Zj1WJUyUiFuxo2oRyeaHlzpHEAB7X+GnxR/Czzcci1uDfX/wAJH/8Az33Sen/p4x+Ne86ycCPO4nEqWgFSyULk0HVN9KETnxXaqehUuCzRPY7piM4AAAAABF6S5+JZ1rvUpLYvsboh53UYrtV9zrGQwgA9/C/4RdWvqOGvjvUlbf8A6v0PAHcIoAACpZKFyaFqm+RE58V2qnoNJgM0QkU9zr9Y71Epj+xNCBTYjtVMBeYgAVuquRQdX7kXrMd2pPbO8LHobY1jdAAAAAAJXXOkGx5t1ytrWJ9Gi57Mf6kkoIljhS/iveQm16hJqhdngncaI3TlgAo38PJJWS7oi44jsHhbgT9VU4FpybUiNTyJfYUGxCr1/wCvZCdxMa953k4ESdxOJUtAKllobJoOqb6UInPiu1U9CpcFmiex3DEZwAAAAdKmJ9stAfFd91vJ7XLiTaZYIllkRqGvVTpBE6RfL3I4qqq2rjXCpKzz5VvW9T4VKAApM7L/AEVD3C40gJb3rh9yPxv26y/8kxlj+nZuz+CbEgIcAACpZKFyaFqm+RE58V2qnoNJgM0QkU9zr9Y71KSmP7E0IFNiO1UwF5iABSKvVglIUpCY+KiOayxyWLgW04FVSTPlc5G9xMaG0KdlOxrn3KiGxvokeubsXga/Yp+U2t50vOgvokeubsXgOxT8o3nS86C+iR65uxeA7FPyjedLzofHVpkUTnk2LwK9hn5QtqUqJftnmaw10+kasOWRWouB0RcCqn4U6O86FNZ2yu1J0ONXW1torIO78/B406xHQAbKgaIfNxkY3A1MMR2inE16mobCzaX0Nyio3VUmynDzUrcvBbDYjGpY1qXLU7EIw5yuVVUnjGIxqNbwQij8a95Lk4HnLuJxKloBUstDZNB1TfShE58V2qnoVNgs0T2O4YjOAAAdWkKQgy7LuK5Gp0Z17kxqZIonyLc1LzDPURwt2pFuJlWasD516YLmE34G24/xL2+RIaSkSBv5UhtoWg6qdk1OCf8AppTcOaADZ1co1ZmZYz7qLdxPCmPbi/M16qb6USu8/I3bPpu0Tozy4roUatuQxvB7nAosdpLrT8K/QkxJyCAAAqWShcmhapvkROfFdqp6DSYDNEJFPc7E1jvUpKY/sTQgU2I7VTAXmIAAAAAAAAAAAA3lBVZjzVjrLiFpqmPwp0mnUVscPdxXI6dHZc1T38G5/BSaLo2FKw0ZCSxOlely51Uj80z5XbTiX01NHTs2GIdwxGwRCJjXvJgnA83dxOJUtABtYVY5xjUa2M5GtS5aliYETAnQazqOFy3q0322lVNRER/cmnwc76J7rnbG8C3sUHKV3rV8/t8C+ie652xvAdig5RvWr5/b4PjqzTypzztiJ7FUooOULalWv/a/r4NZHjPiOunuVzulVW1dqmw1qNS5ENJ73PW9y3qYy4sAB9Y1XKiIlqqtiImFVVSiqiJepVEVVuQqdUqD+qQrXc6+xX9mZqEcran6z+7ghNrMoeyx/wCvuXj8GatuQxvB7llFjtMtp+FfoSUk5AwAAVLJQuTQtU3yInPiu1U9BpMBmiEinudiax3qUlMf2JoQKbEdqpgLzEAAAAAAAAAAAAbSiKemJVf5brWdLHYW7Oj8jWnpY5k/0nfmb1LaE1Ov+V7sl4FHoCn4U43k8mInxsVcKdqZ0ODU0r4F7+GZLqKvjqm93cvmhtjVN4iETGveTBOB5u7icSpaAAAAAAAAAADNJykSM9GQ2q5y4kT/AHAWPkaxNpy3IZYoXyu2GJepR6r1XbK/zIljoy4szO7OvacGrrlm/wAt7m+5LrOsttP/ALf3u9j0hzzrmorbkMbwe5tUWO00bT8K/QkpJyBgAAqWShcmhapvkROfFdqp6DSYDNEJFPc7E1jvUpKY/sTQgU2I7VTAXmIAHuaFqfLx5eHFc56Oe26WxUs8jjVFoSRyK1ETuJNSWNDLC17lW9U/vI7t4crpxNqcDDvSXJDZ3DT5r/egvDldOJtTgN6S5INw0+a/3oLw5XTibU4DekuSDcNPmv8AegvDldOJtTgN6S5IU3DT5r+vg1VK1FiMRXS77uz7jksd+S4l/Q2obUa5bpEuNKpsF7U2onX/AIXj/dDx72q1VRUVFRbFRUsVF7UOoioqXoR9UVFuU+FShmlJp8F6PhrY5q2opY9jXt2XcDLFK6J6PYtyoVmgKWbNwUiJgd8MRui7gRmpgWF+yvoTqiq21MSPTj56kiiY17yUJwIE7icSpaADewKpTj2Ne1rblzUc3lpiVLUNJ1fC1VRVOoyyKl7UcicfyZLzZ7RbvoU3jBn+i7ctVknUXmz2i3fQbxgz/Q3LVZJ1F5s9ot30G8YM/wBDctVknU+tqXOqvwtT+tCi2jBn+iqWJVL5J1NtR9QcNseJg0WJ/kvA1ZbV8mN6m9BYHffK70T5PX0fR0GXbcwmI1OnOvevScuWZ8i3vW878FPHA3ZjS47RjMwANRW3IY3g9zaosdpo2n4V+hJSTkDAABUslC5NC1TfIic+K7VT0GkwGaISKe52JrHeZKY/sTQgU2I7VTAXmIAFbqrkUHV+5F6zHdqT2zvCx6G2NY3QAAAAADxlf6GRzPrLEsc3BF/Ei4l709zrWbUKjvpLw8iP23RI5v128U46HgTtkVAB6SolILCmkYvwxUuF70wtXz2nPtGLbi2vNDsWLUfTqNjyd3fB51+Ne8304HJdxOJUtAKlkoXJoOpb6UInPiu1U9CpcFmiex3TEZwAAAAAAAAAAaituQxvB7m1RY7TRtPwr9CSknIGAACpZKFyaFqm+RE58V2qnoNJgM0QkU9zsTWO9Skpj+xNCBTYjtVMBeYgAVuquRQdX7kXrMd2pPbO8LHobY1jdAAAAAAOhTzUWVjIuL6J3kZqdbpW6oa1YiLA9FyUjpKzz8AoZpKMsOKx6Y2vRyfktpZI3aYqZmWF6ska5PJUUxxMa95cnAsdxOJUtAKlkoXJoOqb6UInPiu1U9CpcFmiex3TEZwAAAAAAAAAAaituRRvB7m1RY7TRtPwr9CSknIGAACpZKFyaFqm+RE58V2qnoNJgM0QkU9zsTWO9Skpj+xNCBTYjtVMBeYgAVuquRQdX7kXrMd2pPbO8LHobY1jdAAAAAAPOV4pNIMsrEXlxeQ1Oz7y/wC5zfs+FXy7XkhybYqkigVnm7u+SYkiIWADtUXL/Sx4bNKI1q9yrh/QxzO2I3OyQz00f1JmszVDrxMa95enAxO4nEqWgFSyULk0HUt9KETnxXaqehUuCzRPY7piM4AAAAAAAAAANRW3IY3g9zaosdpoWn4V+hJSTkEAABUslC5NC1TfIic+K7VT0GkwGaISKe52JrHeolMf2JoQKbEdqpgLzEACo1apKXZJwWuisRyMsVFeiKmHMRyrhkWZyo1Sb0FTE2mYiuS+7M2f2vLddD30Nfs8vKvQ2+1wc6dR9ry3XQ99B2eXlXoO1wc6dR9ry3XQ99B2eXlXoO1wc6dR9ry3XQ99B2eXlXoO1wc6dTT0tXKWgpZCX6V/QiYGp3u4G1DZ0r1/13Ic+qtmCJP8f6X9dSe0lPxJmIsSKtrl2ImZE6EO5FE2Juy0ilRUPner3r3nVMpgAB6j+H9H/STKxVTkwkt/qdgT9LTm2lLsx7OZ27Dp9ub6i8G+6nmYmNe86KcDjO4nEqWgFSyULk0HVN9KETnxXaqehUuCzRPY7piM4AAAAAAAAAANRW3IY3g9zaosdpoWn4V+hJSTkEAABUslC5NC1TfIic+K7VT0GkwGaISKe52JrHeZKY/sTQgU2I7VTAXmIAAAAqAAAAACgAABmk5V8aIkOGlrnLYif70Fj3tY1XO4GWGJ8r0YxL1UrdB0W2UgNhtwrjeuk5cakYqJ1merlJ3R0raaJGJ66kgiY17yUpwIC7icSpaAVLJQ2TQdS30oROfFdqp6FS4LNE9jumIzgAAAAAAAAAA1FbchjeD3Nqix2mjafhX6ElJOQMAAFSyULk0LVN8iJz4rtVPQaTAZohIp7nX6x3mSmP7E0IFNiO1UwF5iAAAAAAAAAAAAO9RVExpp1zCbbpOXA1vephmqGQpe5TapqOWoddGnwUur1X4Um3Byoipy32fomZCPVVW6de/uQmNDZ7KVvd3uXipuDVN88ItUZfTibzflOzvCTJP71I3ueDNeqfAvQl9KJvN+UbwkyT+9RuaDNeqfAvQl9KJvN+UbwkyT+9RuaDNeqfB7SRhIyExqYmsRqW48CWHJkdtOVSQRNRrEankhnLDIAAAAAAAAAADU1rS2Si+H3Nqjx2mjaXhX6Et+rp2kj21IV9NB9XTtG2o+mg+rp2jbUp9NCt0Lk0LVN8iLz4rtVJ5SYDNEPKR6py7nuVXRLVcqrym9K+E6ba+RERLk/vU4r7Igc5VVV6p8HC9CX04u835Su8JMk/vUt3NBmvVPgXoS+nE3m/KN4SZJ/eo3NBmvVPgXoS+nE3m/KN4SZJ/eo3NBmvVPgXoS+lE3m/KN4SZJ/eo3NBmvVPgXoS+nF3m/KN4SZJ/eo3NBmvVPgXoS+lE3m/KN4SZJ/eo3NBmvVPgXoS+lE3m/KN4SZJ/eo3NBmvVPgXoS+nF3m/KN4SZJ/eo3NBmvVPg2lG1Pk24XI56/idamxEQ15bQmXuTu0NuCx6ZveqKuq/8A4ekgwmsajWIjWpiREsTYc9zlct6nXaxrUualyHMoXAA//9k="/>
          <p:cNvSpPr>
            <a:spLocks noChangeAspect="1" noChangeArrowheads="1"/>
          </p:cNvSpPr>
          <p:nvPr/>
        </p:nvSpPr>
        <p:spPr bwMode="auto">
          <a:xfrm>
            <a:off x="1587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7656" name="Picture 8" descr="http://www.igafa.de/wp-content/uploads/2011/08/PTB-300x195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3987" y="6025159"/>
            <a:ext cx="675386" cy="43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2401310" y="966716"/>
            <a:ext cx="7416824" cy="1728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4800" b="1" dirty="0" smtClean="0"/>
              <a:t>BASE</a:t>
            </a:r>
          </a:p>
          <a:p>
            <a:pPr marL="0" indent="0" algn="ctr">
              <a:buNone/>
            </a:pPr>
            <a:endParaRPr lang="de-CH" sz="2400" b="1" dirty="0" smtClean="0"/>
          </a:p>
          <a:p>
            <a:pPr marL="0" indent="0" algn="ctr">
              <a:buNone/>
            </a:pPr>
            <a:r>
              <a:rPr lang="de-CH" sz="2400" b="1" dirty="0" smtClean="0"/>
              <a:t>Annual Report 2019</a:t>
            </a:r>
          </a:p>
          <a:p>
            <a:pPr marL="0" indent="0" algn="ctr">
              <a:buNone/>
            </a:pPr>
            <a:r>
              <a:rPr lang="de-CH" sz="2400" b="1" dirty="0" smtClean="0"/>
              <a:t>Plans for </a:t>
            </a:r>
            <a:r>
              <a:rPr lang="de-CH" sz="2400" b="1" dirty="0" err="1" smtClean="0"/>
              <a:t>the</a:t>
            </a:r>
            <a:r>
              <a:rPr lang="de-CH" sz="2400" b="1" dirty="0" smtClean="0"/>
              <a:t> 2020 </a:t>
            </a:r>
            <a:r>
              <a:rPr lang="de-CH" sz="2400" b="1" dirty="0" err="1" smtClean="0"/>
              <a:t>run</a:t>
            </a:r>
            <a:endParaRPr lang="de-CH" sz="2400" b="1" dirty="0" smtClean="0"/>
          </a:p>
          <a:p>
            <a:pPr marL="0" indent="0" algn="ctr">
              <a:buNone/>
            </a:pPr>
            <a:r>
              <a:rPr lang="de-CH" sz="2400" b="1" dirty="0" smtClean="0"/>
              <a:t>Future </a:t>
            </a:r>
            <a:r>
              <a:rPr lang="de-CH" sz="2400" b="1" dirty="0" err="1" smtClean="0"/>
              <a:t>Proposal</a:t>
            </a:r>
            <a:r>
              <a:rPr lang="de-CH" sz="2400" b="1" dirty="0" smtClean="0"/>
              <a:t> </a:t>
            </a:r>
            <a:endParaRPr lang="de-CH" sz="2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18103" y="867136"/>
            <a:ext cx="1765486" cy="5082145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3629714" y="3573016"/>
            <a:ext cx="4680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17080" y="5848786"/>
            <a:ext cx="766119" cy="818757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2197938" y="331146"/>
            <a:ext cx="7992888" cy="5118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2400" b="1" dirty="0" smtClean="0"/>
              <a:t>SPSC – CERN/</a:t>
            </a:r>
            <a:r>
              <a:rPr lang="de-CH" sz="2400" b="1" dirty="0" err="1" smtClean="0"/>
              <a:t>Switzerland</a:t>
            </a:r>
            <a:r>
              <a:rPr lang="de-CH" sz="2400" b="1" dirty="0" smtClean="0"/>
              <a:t> – 2020 / 01 / 21</a:t>
            </a:r>
            <a:endParaRPr lang="de-CH" sz="2000" i="1" dirty="0"/>
          </a:p>
          <a:p>
            <a:pPr marL="0" indent="0" algn="ctr">
              <a:buNone/>
            </a:pPr>
            <a:endParaRPr lang="de-CH" sz="2000" b="1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1968573" y="3795144"/>
            <a:ext cx="7992888" cy="220245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r>
              <a:rPr lang="de-CH" sz="3600" b="1" dirty="0"/>
              <a:t>Stefan Ulmer </a:t>
            </a:r>
            <a:endParaRPr lang="de-CH" sz="2400" b="1" dirty="0"/>
          </a:p>
          <a:p>
            <a:pPr marL="0" indent="0" algn="ctr">
              <a:buNone/>
            </a:pPr>
            <a:r>
              <a:rPr lang="de-CH" sz="2000" b="1" dirty="0" smtClean="0"/>
              <a:t>RIKEN, </a:t>
            </a:r>
          </a:p>
          <a:p>
            <a:pPr marL="0" indent="0" algn="ctr">
              <a:buNone/>
            </a:pPr>
            <a:r>
              <a:rPr lang="de-CH" sz="1600" b="1" dirty="0" smtClean="0"/>
              <a:t>Chief Scientist, Fundamental </a:t>
            </a:r>
            <a:r>
              <a:rPr lang="de-CH" sz="1600" b="1" dirty="0" err="1" smtClean="0"/>
              <a:t>Symmetries</a:t>
            </a:r>
            <a:r>
              <a:rPr lang="de-CH" sz="1600" b="1" dirty="0" smtClean="0"/>
              <a:t> Laboratory, RIKEN</a:t>
            </a:r>
          </a:p>
          <a:p>
            <a:pPr marL="0" indent="0" algn="ctr">
              <a:buNone/>
            </a:pPr>
            <a:r>
              <a:rPr lang="en-GB" sz="1600" b="1" dirty="0" smtClean="0"/>
              <a:t>Spokesperson BASE collaboration, CERN</a:t>
            </a:r>
          </a:p>
          <a:p>
            <a:pPr marL="0" indent="0" algn="ctr">
              <a:buNone/>
            </a:pPr>
            <a:endParaRPr lang="de-CH" sz="1600" b="1" dirty="0"/>
          </a:p>
          <a:p>
            <a:pPr marL="0" indent="0" algn="ctr">
              <a:buNone/>
            </a:pPr>
            <a:r>
              <a:rPr lang="de-CH" sz="1800" i="1" dirty="0" smtClean="0"/>
              <a:t>2019 </a:t>
            </a:r>
            <a:r>
              <a:rPr lang="de-CH" sz="1800" i="1" dirty="0"/>
              <a:t>/ </a:t>
            </a:r>
            <a:r>
              <a:rPr lang="de-CH" sz="1800" i="1" dirty="0" smtClean="0"/>
              <a:t>01 </a:t>
            </a:r>
            <a:r>
              <a:rPr lang="de-CH" sz="1800" i="1" dirty="0"/>
              <a:t>/ </a:t>
            </a:r>
            <a:r>
              <a:rPr lang="de-CH" sz="1800" i="1" dirty="0" smtClean="0"/>
              <a:t>21 </a:t>
            </a:r>
            <a:endParaRPr lang="de-CH" sz="2000" i="1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576" y="3934482"/>
            <a:ext cx="1131536" cy="1306857"/>
          </a:xfrm>
          <a:prstGeom prst="rect">
            <a:avLst/>
          </a:prstGeom>
        </p:spPr>
      </p:pic>
      <p:pic>
        <p:nvPicPr>
          <p:cNvPr id="21" name="Grafik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00" y="5848786"/>
            <a:ext cx="1475158" cy="75906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97284" y="6417741"/>
            <a:ext cx="332691" cy="211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29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A </a:t>
            </a:r>
            <a:r>
              <a:rPr lang="de-CH" dirty="0" err="1" smtClean="0"/>
              <a:t>special</a:t>
            </a:r>
            <a:r>
              <a:rPr lang="de-CH" dirty="0" smtClean="0"/>
              <a:t> </a:t>
            </a:r>
            <a:r>
              <a:rPr lang="de-CH" dirty="0" err="1" smtClean="0"/>
              <a:t>place</a:t>
            </a:r>
            <a:r>
              <a:rPr lang="de-CH" dirty="0" smtClean="0"/>
              <a:t> (in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universe</a:t>
            </a:r>
            <a:r>
              <a:rPr lang="de-CH" dirty="0" smtClean="0"/>
              <a:t>?) – </a:t>
            </a:r>
            <a:r>
              <a:rPr lang="de-CH" dirty="0" err="1" smtClean="0"/>
              <a:t>the</a:t>
            </a:r>
            <a:r>
              <a:rPr lang="de-CH" dirty="0" smtClean="0"/>
              <a:t> BASE </a:t>
            </a:r>
            <a:r>
              <a:rPr lang="de-CH" dirty="0" err="1" smtClean="0"/>
              <a:t>trap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2" y="967395"/>
            <a:ext cx="7029603" cy="2724714"/>
          </a:xfrm>
        </p:spPr>
        <p:txBody>
          <a:bodyPr>
            <a:normAutofit fontScale="92500" lnSpcReduction="10000"/>
          </a:bodyPr>
          <a:lstStyle/>
          <a:p>
            <a:r>
              <a:rPr lang="de-CH" sz="2600" dirty="0" err="1" smtClean="0"/>
              <a:t>We</a:t>
            </a:r>
            <a:r>
              <a:rPr lang="de-CH" sz="2600" dirty="0" smtClean="0"/>
              <a:t> </a:t>
            </a:r>
            <a:r>
              <a:rPr lang="de-CH" sz="2600" dirty="0" err="1" smtClean="0"/>
              <a:t>have</a:t>
            </a:r>
            <a:r>
              <a:rPr lang="de-CH" dirty="0" smtClean="0"/>
              <a:t> </a:t>
            </a:r>
          </a:p>
          <a:p>
            <a:pPr lvl="1"/>
            <a:r>
              <a:rPr lang="de-CH" dirty="0" smtClean="0"/>
              <a:t>A </a:t>
            </a:r>
            <a:r>
              <a:rPr lang="de-CH" dirty="0" err="1" smtClean="0"/>
              <a:t>vacuum</a:t>
            </a:r>
            <a:r>
              <a:rPr lang="de-CH" dirty="0" smtClean="0"/>
              <a:t> of 5e-19 </a:t>
            </a:r>
            <a:r>
              <a:rPr lang="de-CH" dirty="0" err="1" smtClean="0"/>
              <a:t>mbars</a:t>
            </a:r>
            <a:r>
              <a:rPr lang="de-CH" dirty="0" smtClean="0"/>
              <a:t> </a:t>
            </a:r>
          </a:p>
          <a:p>
            <a:pPr lvl="2"/>
            <a:r>
              <a:rPr lang="de-CH" dirty="0" err="1" smtClean="0"/>
              <a:t>comparable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pressures</a:t>
            </a:r>
            <a:r>
              <a:rPr lang="de-CH" dirty="0" smtClean="0"/>
              <a:t> in </a:t>
            </a:r>
            <a:r>
              <a:rPr lang="de-CH" dirty="0" err="1" smtClean="0"/>
              <a:t>the</a:t>
            </a:r>
            <a:r>
              <a:rPr lang="de-CH" dirty="0" smtClean="0"/>
              <a:t> interstellar medium </a:t>
            </a:r>
          </a:p>
          <a:p>
            <a:pPr lvl="1"/>
            <a:r>
              <a:rPr lang="de-CH" dirty="0" smtClean="0"/>
              <a:t>Antiproton </a:t>
            </a:r>
            <a:r>
              <a:rPr lang="de-CH" dirty="0" err="1" smtClean="0"/>
              <a:t>storage</a:t>
            </a:r>
            <a:r>
              <a:rPr lang="de-CH" dirty="0" smtClean="0"/>
              <a:t> </a:t>
            </a:r>
            <a:r>
              <a:rPr lang="de-CH" dirty="0" err="1" smtClean="0"/>
              <a:t>times</a:t>
            </a:r>
            <a:r>
              <a:rPr lang="de-CH" dirty="0" smtClean="0"/>
              <a:t> of </a:t>
            </a:r>
            <a:r>
              <a:rPr lang="de-CH" dirty="0" err="1" smtClean="0"/>
              <a:t>several</a:t>
            </a:r>
            <a:r>
              <a:rPr lang="de-CH" dirty="0" smtClean="0"/>
              <a:t> 10 </a:t>
            </a:r>
            <a:r>
              <a:rPr lang="de-CH" dirty="0" err="1" smtClean="0"/>
              <a:t>years</a:t>
            </a:r>
            <a:r>
              <a:rPr lang="de-CH" dirty="0" smtClean="0"/>
              <a:t>.</a:t>
            </a:r>
          </a:p>
          <a:p>
            <a:pPr lvl="1"/>
            <a:r>
              <a:rPr lang="de-CH" dirty="0" smtClean="0"/>
              <a:t>Not </a:t>
            </a:r>
            <a:r>
              <a:rPr lang="de-CH" dirty="0" err="1" smtClean="0"/>
              <a:t>more</a:t>
            </a:r>
            <a:r>
              <a:rPr lang="de-CH" dirty="0" smtClean="0"/>
              <a:t> </a:t>
            </a:r>
            <a:r>
              <a:rPr lang="de-CH" dirty="0" err="1" smtClean="0"/>
              <a:t>than</a:t>
            </a:r>
            <a:r>
              <a:rPr lang="de-CH" dirty="0" smtClean="0"/>
              <a:t> 3000 </a:t>
            </a:r>
            <a:r>
              <a:rPr lang="de-CH" dirty="0" err="1" smtClean="0"/>
              <a:t>atoms</a:t>
            </a:r>
            <a:r>
              <a:rPr lang="de-CH" dirty="0" smtClean="0"/>
              <a:t> in a </a:t>
            </a:r>
            <a:r>
              <a:rPr lang="de-CH" dirty="0" err="1" smtClean="0"/>
              <a:t>vacuum</a:t>
            </a:r>
            <a:r>
              <a:rPr lang="de-CH" dirty="0" smtClean="0"/>
              <a:t> </a:t>
            </a:r>
            <a:r>
              <a:rPr lang="de-CH" dirty="0" err="1" smtClean="0"/>
              <a:t>volume</a:t>
            </a:r>
            <a:r>
              <a:rPr lang="de-CH" dirty="0" smtClean="0"/>
              <a:t> of 0.5l</a:t>
            </a:r>
          </a:p>
          <a:p>
            <a:pPr lvl="1"/>
            <a:r>
              <a:rPr lang="de-CH" dirty="0" smtClean="0"/>
              <a:t>Order 100 </a:t>
            </a:r>
            <a:r>
              <a:rPr lang="de-CH" dirty="0" err="1" smtClean="0"/>
              <a:t>to</a:t>
            </a:r>
            <a:r>
              <a:rPr lang="de-CH" dirty="0" smtClean="0"/>
              <a:t> 1000 </a:t>
            </a:r>
            <a:r>
              <a:rPr lang="de-CH" dirty="0" err="1" smtClean="0"/>
              <a:t>trapped</a:t>
            </a:r>
            <a:r>
              <a:rPr lang="de-CH" dirty="0" smtClean="0"/>
              <a:t> </a:t>
            </a:r>
            <a:r>
              <a:rPr lang="de-CH" dirty="0" err="1" smtClean="0"/>
              <a:t>antiprotons</a:t>
            </a:r>
            <a:r>
              <a:rPr lang="de-CH" dirty="0" smtClean="0"/>
              <a:t> </a:t>
            </a:r>
          </a:p>
          <a:p>
            <a:pPr lvl="1"/>
            <a:r>
              <a:rPr lang="de-CH" dirty="0" smtClean="0"/>
              <a:t>A </a:t>
            </a:r>
            <a:r>
              <a:rPr lang="de-CH" dirty="0" err="1" smtClean="0"/>
              <a:t>local</a:t>
            </a:r>
            <a:r>
              <a:rPr lang="de-CH" dirty="0" smtClean="0"/>
              <a:t> </a:t>
            </a:r>
            <a:r>
              <a:rPr lang="de-CH" dirty="0" err="1" smtClean="0"/>
              <a:t>inversion</a:t>
            </a:r>
            <a:r>
              <a:rPr lang="de-CH" dirty="0" smtClean="0"/>
              <a:t> of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baryon</a:t>
            </a:r>
            <a:r>
              <a:rPr lang="de-CH" dirty="0" smtClean="0"/>
              <a:t> </a:t>
            </a:r>
            <a:r>
              <a:rPr lang="de-CH" dirty="0" err="1" smtClean="0"/>
              <a:t>asymmetry</a:t>
            </a:r>
            <a:r>
              <a:rPr lang="de-CH" dirty="0" smtClean="0"/>
              <a:t> 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598478"/>
              </p:ext>
            </p:extLst>
          </p:nvPr>
        </p:nvGraphicFramePr>
        <p:xfrm>
          <a:off x="1281501" y="3769744"/>
          <a:ext cx="4834626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234">
                  <a:extLst>
                    <a:ext uri="{9D8B030D-6E8A-4147-A177-3AD203B41FA5}">
                      <a16:colId xmlns:a16="http://schemas.microsoft.com/office/drawing/2014/main" val="767153001"/>
                    </a:ext>
                  </a:extLst>
                </a:gridCol>
                <a:gridCol w="1630392">
                  <a:extLst>
                    <a:ext uri="{9D8B030D-6E8A-4147-A177-3AD203B41FA5}">
                      <a16:colId xmlns:a16="http://schemas.microsoft.com/office/drawing/2014/main" val="14079416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 smtClean="0"/>
                        <a:t>BASE ANTIMATTER INVERSION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091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err="1" smtClean="0"/>
                        <a:t>local</a:t>
                      </a:r>
                      <a:r>
                        <a:rPr lang="de-CH" baseline="0" dirty="0" smtClean="0"/>
                        <a:t> </a:t>
                      </a:r>
                      <a:r>
                        <a:rPr lang="de-CH" baseline="0" dirty="0" err="1" smtClean="0"/>
                        <a:t>volume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0.0001</a:t>
                      </a:r>
                      <a:r>
                        <a:rPr lang="de-CH" baseline="30000" dirty="0" smtClean="0"/>
                        <a:t>3</a:t>
                      </a:r>
                      <a:r>
                        <a:rPr lang="de-CH" dirty="0" smtClean="0"/>
                        <a:t> m</a:t>
                      </a:r>
                      <a:r>
                        <a:rPr lang="de-CH" baseline="30000" dirty="0" smtClean="0"/>
                        <a:t>3</a:t>
                      </a:r>
                      <a:endParaRPr lang="en-GB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6920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smtClean="0"/>
                        <a:t>Baryons</a:t>
                      </a:r>
                      <a:r>
                        <a:rPr lang="de-CH" baseline="0" dirty="0" smtClean="0"/>
                        <a:t> in </a:t>
                      </a:r>
                      <a:r>
                        <a:rPr lang="de-CH" baseline="0" dirty="0" err="1" smtClean="0"/>
                        <a:t>local</a:t>
                      </a:r>
                      <a:r>
                        <a:rPr lang="de-CH" baseline="0" dirty="0" smtClean="0"/>
                        <a:t> </a:t>
                      </a:r>
                      <a:r>
                        <a:rPr lang="de-CH" baseline="0" dirty="0" err="1" smtClean="0"/>
                        <a:t>trap</a:t>
                      </a:r>
                      <a:r>
                        <a:rPr lang="de-CH" baseline="0" dirty="0" smtClean="0"/>
                        <a:t> </a:t>
                      </a:r>
                      <a:r>
                        <a:rPr lang="de-CH" baseline="0" dirty="0" err="1" smtClean="0"/>
                        <a:t>volume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1.65*10</a:t>
                      </a:r>
                      <a:r>
                        <a:rPr lang="de-CH" baseline="30000" dirty="0" smtClean="0"/>
                        <a:t>-7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1833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smtClean="0"/>
                        <a:t>Antibaryon in </a:t>
                      </a:r>
                      <a:r>
                        <a:rPr lang="de-CH" dirty="0" err="1" smtClean="0"/>
                        <a:t>local</a:t>
                      </a:r>
                      <a:r>
                        <a:rPr lang="de-CH" dirty="0" smtClean="0"/>
                        <a:t> </a:t>
                      </a:r>
                      <a:r>
                        <a:rPr lang="de-CH" dirty="0" err="1" smtClean="0"/>
                        <a:t>trap</a:t>
                      </a:r>
                      <a:r>
                        <a:rPr lang="de-CH" dirty="0" smtClean="0"/>
                        <a:t> </a:t>
                      </a:r>
                      <a:r>
                        <a:rPr lang="de-CH" dirty="0" err="1" smtClean="0"/>
                        <a:t>volume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44379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b="1" dirty="0" smtClean="0">
                          <a:solidFill>
                            <a:srgbClr val="C00000"/>
                          </a:solidFill>
                        </a:rPr>
                        <a:t>Antibaryon</a:t>
                      </a:r>
                      <a:r>
                        <a:rPr lang="de-CH" b="1" baseline="0" dirty="0" smtClean="0">
                          <a:solidFill>
                            <a:srgbClr val="C00000"/>
                          </a:solidFill>
                        </a:rPr>
                        <a:t>/Baryon Ratio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b="1" dirty="0" smtClean="0">
                          <a:solidFill>
                            <a:srgbClr val="C00000"/>
                          </a:solidFill>
                        </a:rPr>
                        <a:t>5.9*10</a:t>
                      </a:r>
                      <a:r>
                        <a:rPr lang="de-CH" b="1" baseline="30000" dirty="0" smtClean="0">
                          <a:solidFill>
                            <a:srgbClr val="C00000"/>
                          </a:solidFill>
                        </a:rPr>
                        <a:t>8</a:t>
                      </a:r>
                      <a:endParaRPr lang="en-GB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0993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b="1" dirty="0" smtClean="0">
                          <a:solidFill>
                            <a:srgbClr val="C00000"/>
                          </a:solidFill>
                        </a:rPr>
                        <a:t>Ratio Inversion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b="1" dirty="0" smtClean="0">
                          <a:solidFill>
                            <a:srgbClr val="C00000"/>
                          </a:solidFill>
                        </a:rPr>
                        <a:t>3.8*10</a:t>
                      </a:r>
                      <a:r>
                        <a:rPr lang="de-CH" b="1" baseline="30000" dirty="0" smtClean="0">
                          <a:solidFill>
                            <a:srgbClr val="C00000"/>
                          </a:solidFill>
                        </a:rPr>
                        <a:t>12</a:t>
                      </a:r>
                      <a:endParaRPr lang="en-GB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5037303"/>
                  </a:ext>
                </a:extLst>
              </a:tr>
            </a:tbl>
          </a:graphicData>
        </a:graphic>
      </p:graphicFrame>
      <p:pic>
        <p:nvPicPr>
          <p:cNvPr id="71682" name="0D79116D-28AA-4B20-AAAF-55A8595F75AD" descr="0D79116D-28AA-4B20-AAAF-55A8595F75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354" y="3692109"/>
            <a:ext cx="4315088" cy="2323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7696" y="1372990"/>
            <a:ext cx="3501943" cy="197002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-225672" y="6196910"/>
            <a:ext cx="11392053" cy="4943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this</a:t>
            </a:r>
            <a:r>
              <a:rPr lang="de-CH" dirty="0" smtClean="0"/>
              <a:t> </a:t>
            </a:r>
            <a:r>
              <a:rPr lang="de-CH" dirty="0" err="1" smtClean="0"/>
              <a:t>instrument</a:t>
            </a:r>
            <a:r>
              <a:rPr lang="de-CH" dirty="0" smtClean="0"/>
              <a:t>: </a:t>
            </a:r>
            <a:r>
              <a:rPr lang="de-CH" dirty="0" err="1" smtClean="0"/>
              <a:t>Investigate</a:t>
            </a:r>
            <a:r>
              <a:rPr lang="de-CH" dirty="0" smtClean="0"/>
              <a:t> </a:t>
            </a:r>
            <a:r>
              <a:rPr lang="de-CH" dirty="0" err="1" smtClean="0"/>
              <a:t>properties</a:t>
            </a:r>
            <a:r>
              <a:rPr lang="de-CH" dirty="0" smtClean="0"/>
              <a:t> of antimatter </a:t>
            </a:r>
            <a:r>
              <a:rPr lang="de-CH" dirty="0" err="1" smtClean="0"/>
              <a:t>very</a:t>
            </a:r>
            <a:r>
              <a:rPr lang="de-CH" dirty="0" smtClean="0"/>
              <a:t> </a:t>
            </a:r>
            <a:r>
              <a:rPr lang="de-CH" dirty="0" err="1" smtClean="0"/>
              <a:t>precisely</a:t>
            </a:r>
            <a:r>
              <a:rPr lang="de-CH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425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Arrow 6"/>
          <p:cNvSpPr/>
          <p:nvPr/>
        </p:nvSpPr>
        <p:spPr>
          <a:xfrm>
            <a:off x="518160" y="1700784"/>
            <a:ext cx="8397240" cy="1052443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Limits on Antiproton/Dark Matter Coupling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0526" y="4527850"/>
            <a:ext cx="6638514" cy="153290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axion</a:t>
            </a:r>
            <a:endParaRPr lang="en-US" dirty="0" smtClean="0"/>
          </a:p>
          <a:p>
            <a:pPr lvl="1"/>
            <a:r>
              <a:rPr lang="en-US" dirty="0" smtClean="0"/>
              <a:t>introduced to solve the strong CP problem (Peccei/Quinn)</a:t>
            </a:r>
          </a:p>
          <a:p>
            <a:pPr lvl="1"/>
            <a:r>
              <a:rPr lang="en-US" dirty="0" smtClean="0"/>
              <a:t>candidate for dark matter (QCD-</a:t>
            </a:r>
            <a:r>
              <a:rPr lang="en-US" dirty="0" err="1" smtClean="0"/>
              <a:t>axion</a:t>
            </a:r>
            <a:r>
              <a:rPr lang="en-US" dirty="0" smtClean="0"/>
              <a:t> and other hypothetical </a:t>
            </a:r>
            <a:r>
              <a:rPr lang="en-US" dirty="0" err="1" smtClean="0"/>
              <a:t>axion</a:t>
            </a:r>
            <a:r>
              <a:rPr lang="en-US" dirty="0" smtClean="0"/>
              <a:t>-like particles)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806" y="1216792"/>
            <a:ext cx="3795745" cy="2284476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384048" y="1216792"/>
            <a:ext cx="3726718" cy="483992"/>
          </a:xfrm>
          <a:prstGeom prst="roundRect">
            <a:avLst/>
          </a:prstGeom>
          <a:solidFill>
            <a:srgbClr val="2E448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Not understood why they survived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ounded Rectangle 5"/>
              <p:cNvSpPr/>
              <p:nvPr/>
            </p:nvSpPr>
            <p:spPr>
              <a:xfrm>
                <a:off x="384048" y="1836266"/>
                <a:ext cx="3726718" cy="1529520"/>
              </a:xfrm>
              <a:prstGeom prst="roundRect">
                <a:avLst/>
              </a:prstGeom>
              <a:solidFill>
                <a:srgbClr val="236214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Know it exists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fr-CH" b="0" i="1" smtClean="0">
                            <a:latin typeface="Cambria Math" panose="02040503050406030204" pitchFamily="18" charset="0"/>
                          </a:rPr>
                          <m:t>𝐷𝑀</m:t>
                        </m:r>
                      </m:sub>
                      <m:sup>
                        <m:r>
                          <a:rPr lang="fr-CH" b="0" i="1" smtClean="0">
                            <a:latin typeface="Cambria Math" panose="02040503050406030204" pitchFamily="18" charset="0"/>
                          </a:rPr>
                          <m:t>𝑙𝑜𝑐𝑎𝑙</m:t>
                        </m:r>
                      </m:sup>
                    </m:sSubSup>
                    <m:r>
                      <a:rPr lang="fr-CH" b="0" i="1" smtClean="0">
                        <a:latin typeface="Cambria Math" panose="02040503050406030204" pitchFamily="18" charset="0"/>
                      </a:rPr>
                      <m:t>=0.4 </m:t>
                    </m:r>
                    <m:r>
                      <a:rPr lang="fr-CH" b="0" i="1" smtClean="0">
                        <a:latin typeface="Cambria Math" panose="02040503050406030204" pitchFamily="18" charset="0"/>
                      </a:rPr>
                      <m:t>𝐺𝑒𝑉</m:t>
                    </m:r>
                    <m:r>
                      <a:rPr lang="fr-CH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fr-CH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b="0" i="1" smtClean="0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fr-CH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 smtClean="0"/>
                  <a:t>), but microscopic properties have yet to be understood. </a:t>
                </a:r>
                <a:endParaRPr lang="en-GB" dirty="0"/>
              </a:p>
            </p:txBody>
          </p:sp>
        </mc:Choice>
        <mc:Fallback xmlns="">
          <p:sp>
            <p:nvSpPr>
              <p:cNvPr id="6" name="Rounded 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048" y="1836266"/>
                <a:ext cx="3726718" cy="1529520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ounded Rectangle 7"/>
          <p:cNvSpPr/>
          <p:nvPr/>
        </p:nvSpPr>
        <p:spPr>
          <a:xfrm>
            <a:off x="9052560" y="1216792"/>
            <a:ext cx="3026664" cy="2148994"/>
          </a:xfrm>
          <a:prstGeom prst="roundRect">
            <a:avLst/>
          </a:prstGeom>
          <a:solidFill>
            <a:srgbClr val="2E448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BASE study:</a:t>
            </a:r>
            <a:r>
              <a:rPr lang="en-US" dirty="0" smtClean="0"/>
              <a:t> Could the appearance of matter/disappearance of antimatter and dark matter be in any sense related?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4490496" y="3622355"/>
            <a:ext cx="7588728" cy="745239"/>
          </a:xfrm>
          <a:prstGeom prst="roundRect">
            <a:avLst/>
          </a:prstGeom>
          <a:solidFill>
            <a:srgbClr val="2E448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Need a model which allows us  to study this question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966" y="3501689"/>
            <a:ext cx="2501651" cy="140717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966" y="4954337"/>
            <a:ext cx="2501651" cy="102386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420" y="6023674"/>
            <a:ext cx="2505197" cy="66691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64160" y="3856035"/>
            <a:ext cx="1213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err="1" smtClean="0"/>
              <a:t>Gravitational</a:t>
            </a:r>
            <a:r>
              <a:rPr lang="fr-CH" sz="1400" dirty="0" smtClean="0"/>
              <a:t> </a:t>
            </a:r>
            <a:r>
              <a:rPr lang="fr-CH" sz="1400" dirty="0" err="1" smtClean="0"/>
              <a:t>lensing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264160" y="5065075"/>
            <a:ext cx="1213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err="1" smtClean="0"/>
              <a:t>Galactic</a:t>
            </a:r>
            <a:r>
              <a:rPr lang="fr-CH" sz="1400" dirty="0" smtClean="0"/>
              <a:t> rotation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264160" y="6060755"/>
            <a:ext cx="1213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Structures in CMWB</a:t>
            </a:r>
            <a:endParaRPr lang="en-GB" sz="1400" dirty="0"/>
          </a:p>
        </p:txBody>
      </p:sp>
      <p:sp>
        <p:nvSpPr>
          <p:cNvPr id="18" name="Rounded Rectangle 17"/>
          <p:cNvSpPr/>
          <p:nvPr/>
        </p:nvSpPr>
        <p:spPr>
          <a:xfrm>
            <a:off x="4490496" y="4428554"/>
            <a:ext cx="7588728" cy="1722546"/>
          </a:xfrm>
          <a:prstGeom prst="roundRect">
            <a:avLst>
              <a:gd name="adj" fmla="val 513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3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Axion</a:t>
            </a:r>
            <a:r>
              <a:rPr lang="en-US" dirty="0" smtClean="0"/>
              <a:t> Wind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1045029"/>
            <a:ext cx="5655129" cy="96665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First of all: a quick comment on </a:t>
            </a:r>
            <a:r>
              <a:rPr lang="en-US" sz="2400" dirty="0" err="1" smtClean="0"/>
              <a:t>axion</a:t>
            </a:r>
            <a:r>
              <a:rPr lang="en-US" sz="2400" dirty="0" smtClean="0"/>
              <a:t> / fermion coupling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85" y="3565208"/>
            <a:ext cx="3413760" cy="19507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8890" y="777453"/>
            <a:ext cx="3864264" cy="154918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45796" y="1989872"/>
            <a:ext cx="40530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J. Kim, G. </a:t>
            </a:r>
            <a:r>
              <a:rPr lang="en-GB" sz="1400" dirty="0" err="1" smtClean="0"/>
              <a:t>Carosi</a:t>
            </a:r>
            <a:r>
              <a:rPr lang="en-GB" sz="1400" dirty="0" smtClean="0"/>
              <a:t>, https</a:t>
            </a:r>
            <a:r>
              <a:rPr lang="en-GB" sz="1400" dirty="0"/>
              <a:t>://arxiv.org/pdf/0807.3125.pdf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3964" y="788246"/>
            <a:ext cx="2139787" cy="164920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648960" y="1828800"/>
            <a:ext cx="1666240" cy="4485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9493964" y="788246"/>
            <a:ext cx="2200196" cy="166180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65280" y="2609669"/>
            <a:ext cx="11389179" cy="70348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 smtClean="0"/>
              <a:t>A very “simplistic” translation of this “derivative interaction”: the </a:t>
            </a:r>
            <a:r>
              <a:rPr lang="en-US" sz="2400" dirty="0" err="1" smtClean="0"/>
              <a:t>axion</a:t>
            </a:r>
            <a:r>
              <a:rPr lang="en-US" sz="2400" dirty="0" smtClean="0"/>
              <a:t> dissociates to photons which interact with SM-particles.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/>
              <p:cNvSpPr txBox="1">
                <a:spLocks/>
              </p:cNvSpPr>
              <p:nvPr/>
            </p:nvSpPr>
            <p:spPr>
              <a:xfrm>
                <a:off x="4068089" y="3361509"/>
                <a:ext cx="8040370" cy="169817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 smtClean="0"/>
                  <a:t>Cold dark matter – </a:t>
                </a:r>
                <a:r>
                  <a:rPr lang="en-US" sz="2400" dirty="0" err="1" smtClean="0"/>
                  <a:t>axion</a:t>
                </a:r>
                <a:r>
                  <a:rPr lang="en-US" sz="2400" dirty="0" smtClean="0"/>
                  <a:t> like particles – are gravitationally bound to galaxies. </a:t>
                </a:r>
              </a:p>
              <a:p>
                <a:r>
                  <a:rPr lang="en-US" sz="2400" dirty="0" smtClean="0"/>
                  <a:t>They produce an “oscillating background”, comparable to diffuse light, which oscillates at a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𝝊</m:t>
                        </m:r>
                      </m:e>
                      <m:sub>
                        <m:r>
                          <a:rPr lang="fr-CH" sz="2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  <m:r>
                      <a:rPr lang="en-GB" sz="24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GB" sz="2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fr-CH" sz="2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US" sz="2400" dirty="0" smtClean="0"/>
                  <a:t> </a:t>
                </a:r>
                <a:endParaRPr lang="en-GB" sz="2400" dirty="0"/>
              </a:p>
            </p:txBody>
          </p:sp>
        </mc:Choice>
        <mc:Fallback xmlns="">
          <p:sp>
            <p:nvSpPr>
              <p:cNvPr id="1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8089" y="3361509"/>
                <a:ext cx="8040370" cy="1698171"/>
              </a:xfrm>
              <a:prstGeom prst="rect">
                <a:avLst/>
              </a:prstGeom>
              <a:blipFill>
                <a:blip r:embed="rId5"/>
                <a:stretch>
                  <a:fillRect l="-986" t="-50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24195" y="5090160"/>
            <a:ext cx="4479340" cy="664565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Rectangle 13"/>
          <p:cNvSpPr/>
          <p:nvPr/>
        </p:nvSpPr>
        <p:spPr>
          <a:xfrm>
            <a:off x="440870" y="5978753"/>
            <a:ext cx="1016616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This type of interaction would look like a “pseudo”-magnetic field which leads to frequency modulations in the antiproton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</a:rPr>
              <a:t>Larmor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 frequency at the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</a:rPr>
              <a:t>axion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 frequency.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en-US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863600" y="2554770"/>
            <a:ext cx="10596880" cy="741240"/>
          </a:xfrm>
          <a:prstGeom prst="roundRect">
            <a:avLst>
              <a:gd name="adj" fmla="val 29805"/>
            </a:avLst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44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Illustration of the concept: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67680" y="1315461"/>
                <a:ext cx="3190240" cy="378485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CH" sz="2400" dirty="0" smtClean="0"/>
                  <a:t>Antiproton/</a:t>
                </a:r>
                <a:r>
                  <a:rPr lang="fr-CH" sz="2400" dirty="0" err="1" smtClean="0"/>
                  <a:t>axion</a:t>
                </a:r>
                <a:r>
                  <a:rPr lang="fr-CH" sz="2400" dirty="0" smtClean="0"/>
                  <a:t> </a:t>
                </a:r>
                <a:r>
                  <a:rPr lang="fr-CH" sz="2400" dirty="0" err="1" smtClean="0"/>
                  <a:t>coupling</a:t>
                </a:r>
                <a:r>
                  <a:rPr lang="fr-CH" sz="2400" dirty="0" smtClean="0"/>
                  <a:t> </a:t>
                </a:r>
                <a:r>
                  <a:rPr lang="fr-CH" sz="2400" dirty="0" err="1" smtClean="0"/>
                  <a:t>would</a:t>
                </a:r>
                <a:r>
                  <a:rPr lang="fr-CH" sz="2400" dirty="0" smtClean="0"/>
                  <a:t> </a:t>
                </a:r>
                <a:r>
                  <a:rPr lang="fr-CH" sz="2400" dirty="0" err="1" smtClean="0"/>
                  <a:t>induce</a:t>
                </a:r>
                <a:r>
                  <a:rPr lang="fr-CH" sz="2400" dirty="0" smtClean="0"/>
                  <a:t> a </a:t>
                </a:r>
                <a:r>
                  <a:rPr lang="fr-CH" sz="2400" dirty="0" err="1" smtClean="0"/>
                  <a:t>frequency</a:t>
                </a:r>
                <a:r>
                  <a:rPr lang="fr-CH" sz="2400" dirty="0" smtClean="0"/>
                  <a:t> modulation </a:t>
                </a:r>
              </a:p>
              <a:p>
                <a:pPr marL="0" indent="0">
                  <a:buNone/>
                </a:pPr>
                <a:endParaRPr lang="fr-CH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fr-CH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fr-CH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sSup>
                            <m:sSupPr>
                              <m:ctrlP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</m:den>
                      </m:f>
                    </m:oMath>
                  </m:oMathPara>
                </a14:m>
                <a:endParaRPr lang="fr-CH" sz="2400" dirty="0" smtClean="0"/>
              </a:p>
              <a:p>
                <a:pPr marL="0" indent="0">
                  <a:buNone/>
                </a:pPr>
                <a:endParaRPr lang="fr-CH" sz="2400" dirty="0" smtClean="0"/>
              </a:p>
              <a:p>
                <a:pPr marL="0" indent="0">
                  <a:buNone/>
                </a:pPr>
                <a:r>
                  <a:rPr lang="fr-CH" sz="2400" dirty="0" smtClean="0"/>
                  <a:t>of the </a:t>
                </a:r>
                <a:r>
                  <a:rPr lang="fr-CH" sz="2400" dirty="0" err="1" smtClean="0"/>
                  <a:t>measured</a:t>
                </a:r>
                <a:r>
                  <a:rPr lang="fr-CH" sz="2400" dirty="0" smtClean="0"/>
                  <a:t> Larmor </a:t>
                </a:r>
                <a:r>
                  <a:rPr lang="fr-CH" sz="2400" dirty="0" err="1" smtClean="0"/>
                  <a:t>frequency</a:t>
                </a:r>
                <a:r>
                  <a:rPr lang="fr-CH" sz="2400" dirty="0" smtClean="0"/>
                  <a:t>. </a:t>
                </a:r>
                <a:endParaRPr lang="en-GB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67680" y="1315461"/>
                <a:ext cx="3190240" cy="3784859"/>
              </a:xfrm>
              <a:blipFill>
                <a:blip r:embed="rId3"/>
                <a:stretch>
                  <a:fillRect l="-2863" t="-2254" r="-47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ontent Placeholder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4899" y="1228860"/>
            <a:ext cx="3077555" cy="18204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66480" y="3239108"/>
            <a:ext cx="3275974" cy="1993773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335281" y="5474789"/>
            <a:ext cx="11688453" cy="126129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 smtClean="0"/>
              <a:t>Analysis</a:t>
            </a:r>
            <a:r>
              <a:rPr lang="fr-CH" dirty="0" smtClean="0"/>
              <a:t>: Compare </a:t>
            </a:r>
            <a:r>
              <a:rPr lang="fr-CH" dirty="0" err="1" smtClean="0"/>
              <a:t>hypotheses</a:t>
            </a:r>
            <a:r>
              <a:rPr lang="fr-CH" dirty="0" smtClean="0"/>
              <a:t> H0 – no oscillation / H1 – oscillation at certain g-amplitude  </a:t>
            </a:r>
          </a:p>
          <a:p>
            <a:r>
              <a:rPr lang="fr-CH" dirty="0" err="1" smtClean="0"/>
              <a:t>Define</a:t>
            </a:r>
            <a:r>
              <a:rPr lang="fr-CH" dirty="0" smtClean="0"/>
              <a:t> test </a:t>
            </a:r>
            <a:r>
              <a:rPr lang="fr-CH" dirty="0" err="1" smtClean="0"/>
              <a:t>statistic</a:t>
            </a:r>
            <a:r>
              <a:rPr lang="fr-CH" dirty="0" smtClean="0"/>
              <a:t> </a:t>
            </a:r>
            <a:r>
              <a:rPr lang="fr-CH" dirty="0" err="1" smtClean="0"/>
              <a:t>based</a:t>
            </a:r>
            <a:r>
              <a:rPr lang="fr-CH" dirty="0" smtClean="0"/>
              <a:t> on </a:t>
            </a:r>
            <a:r>
              <a:rPr lang="fr-CH" dirty="0" err="1" smtClean="0"/>
              <a:t>Nyman</a:t>
            </a:r>
            <a:r>
              <a:rPr lang="fr-CH" dirty="0" smtClean="0"/>
              <a:t>/Pearson </a:t>
            </a:r>
            <a:r>
              <a:rPr lang="fr-CH" dirty="0" err="1" smtClean="0"/>
              <a:t>Lemma</a:t>
            </a:r>
            <a:r>
              <a:rPr lang="fr-CH" dirty="0" smtClean="0"/>
              <a:t> (</a:t>
            </a:r>
            <a:r>
              <a:rPr lang="fr-CH" dirty="0" err="1" smtClean="0"/>
              <a:t>likelihood</a:t>
            </a:r>
            <a:r>
              <a:rPr lang="fr-CH" dirty="0" smtClean="0"/>
              <a:t> ratio test)</a:t>
            </a:r>
          </a:p>
          <a:p>
            <a:r>
              <a:rPr lang="fr-CH" dirty="0" err="1" smtClean="0"/>
              <a:t>Derive</a:t>
            </a:r>
            <a:r>
              <a:rPr lang="fr-CH" dirty="0" smtClean="0"/>
              <a:t> </a:t>
            </a:r>
            <a:r>
              <a:rPr lang="fr-CH" dirty="0" err="1" smtClean="0"/>
              <a:t>constraints</a:t>
            </a:r>
            <a:r>
              <a:rPr lang="fr-CH" dirty="0" smtClean="0"/>
              <a:t> </a:t>
            </a:r>
            <a:r>
              <a:rPr lang="fr-CH" dirty="0" err="1" smtClean="0"/>
              <a:t>based</a:t>
            </a:r>
            <a:r>
              <a:rPr lang="fr-CH" dirty="0" smtClean="0"/>
              <a:t> on </a:t>
            </a:r>
            <a:r>
              <a:rPr lang="fr-CH" dirty="0" err="1" smtClean="0"/>
              <a:t>CLs</a:t>
            </a:r>
            <a:r>
              <a:rPr lang="fr-CH" dirty="0" smtClean="0"/>
              <a:t> </a:t>
            </a:r>
            <a:r>
              <a:rPr lang="fr-CH" dirty="0" err="1" smtClean="0"/>
              <a:t>method</a:t>
            </a:r>
            <a:r>
              <a:rPr lang="fr-CH" dirty="0" smtClean="0"/>
              <a:t> ((p-value)/(power of test))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936" y="1807237"/>
            <a:ext cx="4501296" cy="21125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5678" y="4068152"/>
            <a:ext cx="1828983" cy="1108941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068572"/>
              </p:ext>
            </p:extLst>
          </p:nvPr>
        </p:nvGraphicFramePr>
        <p:xfrm>
          <a:off x="2522139" y="3677920"/>
          <a:ext cx="2377393" cy="1660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096" name="Graph" r:id="rId8" imgW="4154400" imgH="2901600" progId="Origin50.Graph">
                  <p:embed/>
                </p:oleObj>
              </mc:Choice>
              <mc:Fallback>
                <p:oleObj name="Graph" r:id="rId8" imgW="4154400" imgH="2901600" progId="Origin50.Graph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522139" y="3677920"/>
                        <a:ext cx="2377393" cy="16606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>
          <a:xfrm>
            <a:off x="314961" y="1062449"/>
            <a:ext cx="5049520" cy="82705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smtClean="0"/>
              <a:t>Most important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still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have a </a:t>
            </a:r>
            <a:r>
              <a:rPr lang="fr-CH" dirty="0" err="1" smtClean="0"/>
              <a:t>measurement</a:t>
            </a:r>
            <a:endParaRPr lang="en-GB" dirty="0"/>
          </a:p>
        </p:txBody>
      </p:sp>
      <p:sp>
        <p:nvSpPr>
          <p:cNvPr id="11" name="Rounded Rectangle 10"/>
          <p:cNvSpPr/>
          <p:nvPr/>
        </p:nvSpPr>
        <p:spPr>
          <a:xfrm>
            <a:off x="314961" y="1062449"/>
            <a:ext cx="5049520" cy="4300580"/>
          </a:xfrm>
          <a:prstGeom prst="roundRect">
            <a:avLst>
              <a:gd name="adj" fmla="val 5133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5459985" y="1062449"/>
            <a:ext cx="6624317" cy="4300580"/>
          </a:xfrm>
          <a:prstGeom prst="roundRect">
            <a:avLst>
              <a:gd name="adj" fmla="val 5133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304823" y="5442097"/>
            <a:ext cx="11779479" cy="1344784"/>
          </a:xfrm>
          <a:prstGeom prst="roundRect">
            <a:avLst>
              <a:gd name="adj" fmla="val 13293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60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Limits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SN-1987A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0871" y="1275991"/>
                <a:ext cx="6503531" cy="1792330"/>
              </a:xfrm>
            </p:spPr>
            <p:txBody>
              <a:bodyPr/>
              <a:lstStyle/>
              <a:p>
                <a:r>
                  <a:rPr lang="en-US" dirty="0" smtClean="0"/>
                  <a:t>Bremsstrahlung type </a:t>
                </a:r>
                <a:r>
                  <a:rPr lang="en-US" dirty="0" err="1" smtClean="0"/>
                  <a:t>axion</a:t>
                </a:r>
                <a:r>
                  <a:rPr lang="en-US" dirty="0" smtClean="0"/>
                  <a:t> emission in SN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fr-CH" i="1">
                            <a:latin typeface="Cambria Math" panose="02040503050406030204" pitchFamily="18" charset="0"/>
                          </a:rPr>
                          <m:t>𝑝𝑝</m:t>
                        </m:r>
                        <m:r>
                          <a:rPr lang="fr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fr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𝑝𝑝𝑎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sSup>
                      <m:sSupPr>
                        <m:ctrlPr>
                          <a:rPr lang="fr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CH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skw"/>
                                <m:ctrlPr>
                                  <a:rPr lang="fr-CH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CH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CH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fr-CH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fr-CH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CH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fr-CH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fr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fr-CH" i="1">
                            <a:latin typeface="Cambria Math" panose="02040503050406030204" pitchFamily="18" charset="0"/>
                          </a:rPr>
                          <m:t>𝑝</m:t>
                        </m:r>
                        <m:acc>
                          <m:accPr>
                            <m:chr m:val="̅"/>
                            <m:ctrlPr>
                              <a:rPr lang="fr-CH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  <m:r>
                          <a:rPr lang="fr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fr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acc>
                          <m:accPr>
                            <m:chr m:val="̅"/>
                            <m:ctrlPr>
                              <a:rPr lang="fr-CH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  <m:r>
                          <a:rPr lang="fr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fr-CH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sub>
                    </m:sSub>
                    <m:sSup>
                      <m:sSupPr>
                        <m:ctrlPr>
                          <a:rPr lang="fr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CH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skw"/>
                                <m:ctrlPr>
                                  <a:rPr lang="fr-CH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CH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CH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fr-CH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fr-CH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</m:acc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fr-CH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CH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fr-CH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fr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/>
              </a:p>
              <a:p>
                <a:pPr lvl="1"/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0871" y="1275991"/>
                <a:ext cx="6503531" cy="1792330"/>
              </a:xfrm>
              <a:blipFill>
                <a:blip r:embed="rId2"/>
                <a:stretch>
                  <a:fillRect l="-1687" t="-5442" r="-9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5038" y="1344615"/>
            <a:ext cx="1665012" cy="17643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1320800"/>
            <a:ext cx="2814320" cy="17881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132320" y="1021990"/>
            <a:ext cx="2428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SN-1987A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0099040" y="1042310"/>
            <a:ext cx="209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SN-1987A-remnant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738" y="3416810"/>
            <a:ext cx="7696950" cy="2737785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7919720" y="3236871"/>
            <a:ext cx="4069122" cy="1097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600" dirty="0" smtClean="0"/>
              <a:t>Addition: </a:t>
            </a:r>
            <a:r>
              <a:rPr lang="fr-CH" sz="1600" dirty="0" err="1" smtClean="0"/>
              <a:t>We</a:t>
            </a:r>
            <a:r>
              <a:rPr lang="fr-CH" sz="1600" dirty="0" smtClean="0"/>
              <a:t> </a:t>
            </a:r>
            <a:r>
              <a:rPr lang="fr-CH" sz="1600" dirty="0" err="1" smtClean="0"/>
              <a:t>derive</a:t>
            </a:r>
            <a:r>
              <a:rPr lang="fr-CH" sz="1600" dirty="0" smtClean="0"/>
              <a:t> </a:t>
            </a:r>
            <a:r>
              <a:rPr lang="fr-CH" sz="1600" dirty="0" err="1" smtClean="0"/>
              <a:t>limits</a:t>
            </a:r>
            <a:r>
              <a:rPr lang="fr-CH" sz="1600" dirty="0" smtClean="0"/>
              <a:t> on six </a:t>
            </a:r>
            <a:r>
              <a:rPr lang="fr-CH" sz="1600" dirty="0" err="1" smtClean="0"/>
              <a:t>previously</a:t>
            </a:r>
            <a:r>
              <a:rPr lang="fr-CH" sz="1600" dirty="0" smtClean="0"/>
              <a:t> </a:t>
            </a:r>
            <a:r>
              <a:rPr lang="fr-CH" sz="1600" dirty="0" err="1" smtClean="0"/>
              <a:t>unconstrained</a:t>
            </a:r>
            <a:r>
              <a:rPr lang="fr-CH" sz="1600" dirty="0" smtClean="0"/>
              <a:t> coefficients of the Standard Model Extension (Lorentz Violation for </a:t>
            </a:r>
            <a:r>
              <a:rPr lang="fr-CH" sz="1600" dirty="0" err="1" smtClean="0"/>
              <a:t>antimatter</a:t>
            </a:r>
            <a:r>
              <a:rPr lang="fr-CH" sz="1600" dirty="0" smtClean="0"/>
              <a:t>)</a:t>
            </a:r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05077335"/>
                  </p:ext>
                </p:extLst>
              </p:nvPr>
            </p:nvGraphicFramePr>
            <p:xfrm>
              <a:off x="8129016" y="4283056"/>
              <a:ext cx="3742944" cy="190970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71472">
                      <a:extLst>
                        <a:ext uri="{9D8B030D-6E8A-4147-A177-3AD203B41FA5}">
                          <a16:colId xmlns:a16="http://schemas.microsoft.com/office/drawing/2014/main" val="2667041336"/>
                        </a:ext>
                      </a:extLst>
                    </a:gridCol>
                    <a:gridCol w="1871472">
                      <a:extLst>
                        <a:ext uri="{9D8B030D-6E8A-4147-A177-3AD203B41FA5}">
                          <a16:colId xmlns:a16="http://schemas.microsoft.com/office/drawing/2014/main" val="2448628962"/>
                        </a:ext>
                      </a:extLst>
                    </a:gridCol>
                  </a:tblGrid>
                  <a:tr h="155796">
                    <a:tc>
                      <a:txBody>
                        <a:bodyPr/>
                        <a:lstStyle/>
                        <a:p>
                          <a:r>
                            <a:rPr lang="en-US" sz="1050" dirty="0" smtClean="0"/>
                            <a:t>Coefficient</a:t>
                          </a:r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 smtClean="0"/>
                            <a:t>Limit</a:t>
                          </a:r>
                          <a:endParaRPr lang="en-GB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42419178"/>
                      </a:ext>
                    </a:extLst>
                  </a:tr>
                  <a:tr h="15579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05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acc>
                                      <m:accPr>
                                        <m:chr m:val="̃"/>
                                        <m:ctrlPr>
                                          <a:rPr lang="en-GB" sz="105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fr-CH" sz="105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  <m:sup>
                                    <m:r>
                                      <a:rPr lang="fr-CH" sz="1050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  <m:r>
                                      <a:rPr lang="fr-CH" sz="105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fr-CH" sz="1050" b="0" i="1" smtClean="0">
                                  <a:latin typeface="Cambria Math" panose="02040503050406030204" pitchFamily="18" charset="0"/>
                                </a:rPr>
                                <m:t>9.7∗</m:t>
                              </m:r>
                              <m:sSup>
                                <m:sSupPr>
                                  <m:ctrlP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  <m:t>−25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050" dirty="0" smtClean="0"/>
                            <a:t>GeV</a:t>
                          </a:r>
                          <a:endParaRPr lang="en-GB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20718963"/>
                      </a:ext>
                    </a:extLst>
                  </a:tr>
                  <a:tr h="15579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05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acc>
                                      <m:accPr>
                                        <m:chr m:val="̃"/>
                                        <m:ctrlPr>
                                          <a:rPr lang="en-GB" sz="105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fr-CH" sz="105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  <m:sup>
                                    <m:r>
                                      <a:rPr lang="fr-CH" sz="1050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  <m:r>
                                      <a:rPr lang="fr-CH" sz="1050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fr-CH" sz="1050" b="0" i="1" smtClean="0">
                                  <a:latin typeface="Cambria Math" panose="02040503050406030204" pitchFamily="18" charset="0"/>
                                </a:rPr>
                                <m:t>9.7∗</m:t>
                              </m:r>
                              <m:sSup>
                                <m:sSupPr>
                                  <m:ctrlP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  <m:t>−25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050" dirty="0" smtClean="0"/>
                            <a:t>GeV</a:t>
                          </a:r>
                          <a:endParaRPr lang="en-GB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7071358"/>
                      </a:ext>
                    </a:extLst>
                  </a:tr>
                  <a:tr h="15579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GB" sz="105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GB" sz="105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050" b="0" i="1" smtClean="0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  <m: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  <m:sup>
                                  <m: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  <m: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  <m:t>𝑋𝑋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GB" sz="1050" dirty="0" smtClean="0"/>
                            <a:t>-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GB" sz="105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GB" sz="105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050" b="0" i="1" smtClean="0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  <m: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  <m:sup>
                                  <m: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  <m: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  <m:t>𝑌𝑌</m:t>
                                  </m:r>
                                </m:sup>
                              </m:sSubSup>
                            </m:oMath>
                          </a14:m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fr-CH" sz="1050" b="0" i="1" smtClean="0">
                                  <a:latin typeface="Cambria Math" panose="02040503050406030204" pitchFamily="18" charset="0"/>
                                </a:rPr>
                                <m:t>5.4∗</m:t>
                              </m:r>
                              <m:sSup>
                                <m:sSupPr>
                                  <m:ctrlP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  <m:t>−9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050" dirty="0" smtClean="0"/>
                            <a:t>/GeV</a:t>
                          </a:r>
                          <a:endParaRPr lang="en-GB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2723424"/>
                      </a:ext>
                    </a:extLst>
                  </a:tr>
                  <a:tr h="15579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05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acc>
                                      <m:accPr>
                                        <m:chr m:val="̃"/>
                                        <m:ctrlPr>
                                          <a:rPr lang="en-GB" sz="105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fr-CH" sz="1050" b="0" i="1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  <m:r>
                                      <a:rPr lang="fr-CH" sz="105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fr-CH" sz="105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  <m:sup>
                                    <m:r>
                                      <a:rPr lang="fr-CH" sz="1050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  <m:r>
                                      <a:rPr lang="fr-CH" sz="1050" b="0" i="1" smtClean="0">
                                        <a:latin typeface="Cambria Math" panose="02040503050406030204" pitchFamily="18" charset="0"/>
                                      </a:rPr>
                                      <m:t>𝑋𝑍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fr-CH" sz="1050" b="0" i="1" smtClean="0">
                                  <a:latin typeface="Cambria Math" panose="02040503050406030204" pitchFamily="18" charset="0"/>
                                </a:rPr>
                                <m:t>3.7∗</m:t>
                              </m:r>
                              <m:sSup>
                                <m:sSupPr>
                                  <m:ctrlP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  <m:t>−9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050" dirty="0" smtClean="0"/>
                            <a:t>/GeV</a:t>
                          </a:r>
                          <a:endParaRPr lang="en-GB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6579935"/>
                      </a:ext>
                    </a:extLst>
                  </a:tr>
                  <a:tr h="15579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05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acc>
                                      <m:accPr>
                                        <m:chr m:val="̃"/>
                                        <m:ctrlPr>
                                          <a:rPr lang="en-GB" sz="105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fr-CH" sz="1050" b="0" i="1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  <m:r>
                                      <a:rPr lang="fr-CH" sz="105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fr-CH" sz="105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  <m:sup>
                                    <m:r>
                                      <a:rPr lang="fr-CH" sz="1050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  <m:r>
                                      <a:rPr lang="fr-CH" sz="1050" b="0" i="1" smtClean="0">
                                        <a:latin typeface="Cambria Math" panose="02040503050406030204" pitchFamily="18" charset="0"/>
                                      </a:rPr>
                                      <m:t>𝑌𝑍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fr-CH" sz="1050" b="0" i="1" smtClean="0">
                                  <a:latin typeface="Cambria Math" panose="02040503050406030204" pitchFamily="18" charset="0"/>
                                </a:rPr>
                                <m:t>3.7∗</m:t>
                              </m:r>
                              <m:sSup>
                                <m:sSupPr>
                                  <m:ctrlP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  <m:t>−9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050" dirty="0" smtClean="0"/>
                            <a:t>/GeV</a:t>
                          </a:r>
                          <a:endParaRPr lang="en-GB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55904460"/>
                      </a:ext>
                    </a:extLst>
                  </a:tr>
                  <a:tr h="15579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05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acc>
                                      <m:accPr>
                                        <m:chr m:val="̃"/>
                                        <m:ctrlPr>
                                          <a:rPr lang="en-GB" sz="105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fr-CH" sz="1050" b="0" i="1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  <m:r>
                                      <a:rPr lang="fr-CH" sz="105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fr-CH" sz="105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  <m:sup>
                                    <m:r>
                                      <a:rPr lang="fr-CH" sz="1050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  <m:r>
                                      <a:rPr lang="fr-CH" sz="1050" b="0" i="1" smtClean="0">
                                        <a:latin typeface="Cambria Math" panose="02040503050406030204" pitchFamily="18" charset="0"/>
                                      </a:rPr>
                                      <m:t>𝑋𝑌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fr-CH" sz="1050" b="0" i="1" smtClean="0">
                                  <a:latin typeface="Cambria Math" panose="02040503050406030204" pitchFamily="18" charset="0"/>
                                </a:rPr>
                                <m:t>2.7∗</m:t>
                              </m:r>
                              <m:sSup>
                                <m:sSupPr>
                                  <m:ctrlP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CH" sz="1050" b="0" i="1" smtClean="0">
                                      <a:latin typeface="Cambria Math" panose="02040503050406030204" pitchFamily="18" charset="0"/>
                                    </a:rPr>
                                    <m:t>−9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050" dirty="0" smtClean="0"/>
                            <a:t>/GeV</a:t>
                          </a:r>
                          <a:endParaRPr lang="en-GB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0331517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05077335"/>
                  </p:ext>
                </p:extLst>
              </p:nvPr>
            </p:nvGraphicFramePr>
            <p:xfrm>
              <a:off x="8129016" y="4283056"/>
              <a:ext cx="3742944" cy="190970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71472">
                      <a:extLst>
                        <a:ext uri="{9D8B030D-6E8A-4147-A177-3AD203B41FA5}">
                          <a16:colId xmlns:a16="http://schemas.microsoft.com/office/drawing/2014/main" val="2667041336"/>
                        </a:ext>
                      </a:extLst>
                    </a:gridCol>
                    <a:gridCol w="1871472">
                      <a:extLst>
                        <a:ext uri="{9D8B030D-6E8A-4147-A177-3AD203B41FA5}">
                          <a16:colId xmlns:a16="http://schemas.microsoft.com/office/drawing/2014/main" val="2448628962"/>
                        </a:ext>
                      </a:extLst>
                    </a:gridCol>
                  </a:tblGrid>
                  <a:tr h="251460">
                    <a:tc>
                      <a:txBody>
                        <a:bodyPr/>
                        <a:lstStyle/>
                        <a:p>
                          <a:r>
                            <a:rPr lang="en-US" sz="1050" dirty="0" smtClean="0"/>
                            <a:t>Coefficient</a:t>
                          </a:r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 smtClean="0"/>
                            <a:t>Limit</a:t>
                          </a:r>
                          <a:endParaRPr lang="en-GB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42419178"/>
                      </a:ext>
                    </a:extLst>
                  </a:tr>
                  <a:tr h="27463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25" t="-91304" r="-100974" b="-4978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651" t="-91304" r="-1303" b="-4978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20718963"/>
                      </a:ext>
                    </a:extLst>
                  </a:tr>
                  <a:tr h="27463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25" t="-195556" r="-100974" b="-408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651" t="-195556" r="-1303" b="-4088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7071358"/>
                      </a:ext>
                    </a:extLst>
                  </a:tr>
                  <a:tr h="2772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25" t="-295556" r="-100974" b="-308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651" t="-295556" r="-1303" b="-3088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92723424"/>
                      </a:ext>
                    </a:extLst>
                  </a:tr>
                  <a:tr h="2772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25" t="-386957" r="-100974" b="-2021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651" t="-386957" r="-1303" b="-20217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86579935"/>
                      </a:ext>
                    </a:extLst>
                  </a:tr>
                  <a:tr h="2772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25" t="-497778" r="-100974" b="-1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651" t="-497778" r="-1303" b="-10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55904460"/>
                      </a:ext>
                    </a:extLst>
                  </a:tr>
                  <a:tr h="2772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25" t="-584783" r="-100974" b="-43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651" t="-584783" r="-1303" b="-43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0331517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5020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16" y="1703030"/>
            <a:ext cx="4824068" cy="21313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0956" y="1089669"/>
            <a:ext cx="99788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tx2"/>
                </a:solidFill>
              </a:rPr>
              <a:t>Extract antiprotons and H</a:t>
            </a:r>
            <a:r>
              <a:rPr lang="en-GB" sz="2400" baseline="30000" dirty="0" smtClean="0">
                <a:solidFill>
                  <a:schemeClr val="tx2"/>
                </a:solidFill>
              </a:rPr>
              <a:t>-</a:t>
            </a:r>
            <a:r>
              <a:rPr lang="en-GB" sz="2400" dirty="0" smtClean="0">
                <a:solidFill>
                  <a:schemeClr val="tx2"/>
                </a:solidFill>
              </a:rPr>
              <a:t> ions, compare cyclotron frequencies</a:t>
            </a:r>
            <a:endParaRPr lang="en-GB" sz="2400" dirty="0">
              <a:solidFill>
                <a:schemeClr val="tx2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380891" y="2768721"/>
            <a:ext cx="588424" cy="11972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3750789" y="2680848"/>
            <a:ext cx="342747" cy="1285122"/>
          </a:xfrm>
          <a:prstGeom prst="straightConnector1">
            <a:avLst/>
          </a:prstGeom>
          <a:ln w="28575">
            <a:solidFill>
              <a:srgbClr val="19A7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1667971" y="3942611"/>
            <a:ext cx="801022" cy="263543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antiproton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934457" y="3942610"/>
            <a:ext cx="801022" cy="26354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H</a:t>
            </a:r>
            <a:r>
              <a:rPr lang="en-GB" sz="2000" baseline="30000" dirty="0"/>
              <a:t>-</a:t>
            </a:r>
            <a:r>
              <a:rPr lang="en-GB" sz="2000" dirty="0"/>
              <a:t> 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750956" y="4280972"/>
                <a:ext cx="4652283" cy="6059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/>
                                </a:rPr>
                                <m:t>ν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e>
                              </m:acc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/>
                                </a:rPr>
                                <m:t>ν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  <m: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e>
                              </m:acc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</m:den>
                      </m:f>
                      <m:r>
                        <m:rPr>
                          <m:sty m:val="p"/>
                        </m:rPr>
                        <a:rPr lang="en-US" i="1">
                          <a:latin typeface="Cambria Math" panose="02040503050406030204" pitchFamily="18" charset="0"/>
                        </a:rPr>
                        <m:t>x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/2</m:t>
                          </m:r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</a:rPr>
                            <m:t>π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/2</m:t>
                          </m:r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</a:rPr>
                            <m:t>π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e>
                              </m:acc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956" y="4280972"/>
                <a:ext cx="4652283" cy="60593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/>
          <p:cNvGrpSpPr/>
          <p:nvPr/>
        </p:nvGrpSpPr>
        <p:grpSpPr>
          <a:xfrm>
            <a:off x="794093" y="5074413"/>
            <a:ext cx="4609146" cy="1304269"/>
            <a:chOff x="6318500" y="4806655"/>
            <a:chExt cx="4609146" cy="130426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/>
                <p:cNvSpPr txBox="1"/>
                <p:nvPr/>
              </p:nvSpPr>
              <p:spPr>
                <a:xfrm>
                  <a:off x="6318500" y="4806655"/>
                  <a:ext cx="4609146" cy="65101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p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(1+2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e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</m:sub>
                            </m:sSub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</m:sub>
                            </m:sSub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</m:sub>
                            </m:sSub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pol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p>
                                    <m: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</m:sub>
                            </m:sSub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42" name="TextBox 4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18500" y="4806655"/>
                  <a:ext cx="4609146" cy="65101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4" name="Rectangle 43"/>
            <p:cNvSpPr/>
            <p:nvPr/>
          </p:nvSpPr>
          <p:spPr>
            <a:xfrm>
              <a:off x="6394734" y="5649259"/>
              <a:ext cx="435888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 err="1">
                  <a:latin typeface="AdvOT1ef757c0"/>
                </a:rPr>
                <a:t>R</a:t>
              </a:r>
              <a:r>
                <a:rPr lang="en-GB" sz="2400" baseline="-25000" dirty="0" err="1">
                  <a:latin typeface="AdvOT1ef757c0"/>
                </a:rPr>
                <a:t>theo</a:t>
              </a:r>
              <a:r>
                <a:rPr lang="en-GB" sz="2400" dirty="0">
                  <a:latin typeface="AdvOT1ef757c0"/>
                </a:rPr>
                <a:t> = </a:t>
              </a:r>
              <a:r>
                <a:rPr lang="en-GB" sz="2400" dirty="0" smtClean="0">
                  <a:latin typeface="AdvOT1ef757c0"/>
                </a:rPr>
                <a:t>1</a:t>
              </a:r>
              <a:r>
                <a:rPr lang="en-GB" sz="2400" dirty="0" smtClean="0">
                  <a:latin typeface="AdvP4C4E51"/>
                </a:rPr>
                <a:t>.</a:t>
              </a:r>
              <a:r>
                <a:rPr lang="en-GB" sz="2400" dirty="0" smtClean="0">
                  <a:latin typeface="AdvOT1ef757c0"/>
                </a:rPr>
                <a:t>001 089 218 754 2</a:t>
              </a:r>
              <a:r>
                <a:rPr lang="en-GB" sz="2400" dirty="0" smtClean="0">
                  <a:latin typeface="AdvP497E2"/>
                </a:rPr>
                <a:t>(</a:t>
              </a:r>
              <a:r>
                <a:rPr lang="en-GB" sz="2400" dirty="0" smtClean="0">
                  <a:latin typeface="AdvOT1ef757c0"/>
                </a:rPr>
                <a:t>2</a:t>
              </a:r>
              <a:r>
                <a:rPr lang="en-GB" sz="2400" dirty="0">
                  <a:latin typeface="AdvP497E2"/>
                </a:rPr>
                <a:t>)</a:t>
              </a:r>
              <a:endParaRPr lang="en-GB" sz="24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309360" y="1627115"/>
            <a:ext cx="5101450" cy="2562417"/>
            <a:chOff x="5590349" y="1718555"/>
            <a:chExt cx="6521501" cy="3408135"/>
          </a:xfrm>
        </p:grpSpPr>
        <p:grpSp>
          <p:nvGrpSpPr>
            <p:cNvPr id="40" name="Group 39"/>
            <p:cNvGrpSpPr/>
            <p:nvPr/>
          </p:nvGrpSpPr>
          <p:grpSpPr>
            <a:xfrm>
              <a:off x="5590349" y="1718555"/>
              <a:ext cx="6521501" cy="1781829"/>
              <a:chOff x="6051904" y="2390815"/>
              <a:chExt cx="4551324" cy="1165625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051904" y="2909282"/>
                <a:ext cx="4551324" cy="647158"/>
              </a:xfrm>
              <a:prstGeom prst="rect">
                <a:avLst/>
              </a:prstGeom>
            </p:spPr>
          </p:pic>
          <p:sp>
            <p:nvSpPr>
              <p:cNvPr id="32" name="Right Brace 31"/>
              <p:cNvSpPr/>
              <p:nvPr/>
            </p:nvSpPr>
            <p:spPr>
              <a:xfrm rot="16200000">
                <a:off x="6499481" y="2658335"/>
                <a:ext cx="164250" cy="526211"/>
              </a:xfrm>
              <a:prstGeom prst="righ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Right Brace 32"/>
              <p:cNvSpPr/>
              <p:nvPr/>
            </p:nvSpPr>
            <p:spPr>
              <a:xfrm rot="16200000">
                <a:off x="7415009" y="2655768"/>
                <a:ext cx="164250" cy="526211"/>
              </a:xfrm>
              <a:prstGeom prst="righ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Right Brace 33"/>
              <p:cNvSpPr/>
              <p:nvPr/>
            </p:nvSpPr>
            <p:spPr>
              <a:xfrm rot="16200000">
                <a:off x="8329413" y="2646176"/>
                <a:ext cx="164250" cy="526211"/>
              </a:xfrm>
              <a:prstGeom prst="righ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Right Brace 34"/>
              <p:cNvSpPr/>
              <p:nvPr/>
            </p:nvSpPr>
            <p:spPr>
              <a:xfrm rot="16200000">
                <a:off x="9377829" y="2646175"/>
                <a:ext cx="164250" cy="526211"/>
              </a:xfrm>
              <a:prstGeom prst="righ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213384" y="2390815"/>
                <a:ext cx="731290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100" dirty="0" smtClean="0"/>
                  <a:t>Park </a:t>
                </a:r>
              </a:p>
              <a:p>
                <a:pPr algn="ctr"/>
                <a:r>
                  <a:rPr lang="en-GB" sz="1100" dirty="0" smtClean="0"/>
                  <a:t>electrode</a:t>
                </a:r>
                <a:endParaRPr lang="en-GB" sz="1100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8045893" y="2410703"/>
                <a:ext cx="731290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100" dirty="0" smtClean="0"/>
                  <a:t>Park </a:t>
                </a:r>
              </a:p>
              <a:p>
                <a:pPr algn="ctr"/>
                <a:r>
                  <a:rPr lang="en-GB" sz="1100" dirty="0" smtClean="0"/>
                  <a:t>electrode</a:t>
                </a:r>
                <a:endParaRPr lang="en-GB" sz="1100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7138770" y="2416455"/>
                <a:ext cx="734496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 smtClean="0"/>
                  <a:t>Precision </a:t>
                </a:r>
              </a:p>
              <a:p>
                <a:pPr algn="ctr"/>
                <a:r>
                  <a:rPr lang="en-GB" sz="1100" dirty="0" smtClean="0"/>
                  <a:t>trap</a:t>
                </a:r>
                <a:endParaRPr lang="en-GB" sz="1100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9080683" y="2391877"/>
                <a:ext cx="758541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 smtClean="0"/>
                  <a:t>Reservoir </a:t>
                </a:r>
              </a:p>
              <a:p>
                <a:pPr algn="ctr"/>
                <a:r>
                  <a:rPr lang="en-GB" sz="1100" dirty="0" smtClean="0"/>
                  <a:t>trap</a:t>
                </a:r>
                <a:endParaRPr lang="en-GB" sz="1100" dirty="0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6235339" y="2843696"/>
              <a:ext cx="2736086" cy="13701"/>
              <a:chOff x="6814868" y="2198883"/>
              <a:chExt cx="1544129" cy="4970"/>
            </a:xfrm>
          </p:grpSpPr>
          <p:cxnSp>
            <p:nvCxnSpPr>
              <p:cNvPr id="16" name="Straight Arrow Connector 15"/>
              <p:cNvCxnSpPr/>
              <p:nvPr/>
            </p:nvCxnSpPr>
            <p:spPr>
              <a:xfrm flipH="1">
                <a:off x="6814868" y="2203853"/>
                <a:ext cx="557163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 flipH="1">
                <a:off x="7857930" y="2198883"/>
                <a:ext cx="501067" cy="1"/>
              </a:xfrm>
              <a:prstGeom prst="straightConnector1">
                <a:avLst/>
              </a:prstGeom>
              <a:ln w="28575">
                <a:solidFill>
                  <a:srgbClr val="19A73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604822" y="3962819"/>
              <a:ext cx="6499180" cy="856951"/>
            </a:xfrm>
            <a:prstGeom prst="rect">
              <a:avLst/>
            </a:prstGeom>
          </p:spPr>
        </p:pic>
        <p:grpSp>
          <p:nvGrpSpPr>
            <p:cNvPr id="24" name="Group 23"/>
            <p:cNvGrpSpPr/>
            <p:nvPr/>
          </p:nvGrpSpPr>
          <p:grpSpPr>
            <a:xfrm flipH="1">
              <a:off x="6304123" y="4254274"/>
              <a:ext cx="2667296" cy="6831"/>
              <a:chOff x="7763094" y="2185837"/>
              <a:chExt cx="1524001" cy="448"/>
            </a:xfrm>
          </p:grpSpPr>
          <p:cxnSp>
            <p:nvCxnSpPr>
              <p:cNvPr id="25" name="Straight Arrow Connector 24"/>
              <p:cNvCxnSpPr/>
              <p:nvPr/>
            </p:nvCxnSpPr>
            <p:spPr>
              <a:xfrm flipH="1">
                <a:off x="8729932" y="2185837"/>
                <a:ext cx="557163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 flipH="1" flipV="1">
                <a:off x="7763094" y="2186107"/>
                <a:ext cx="634332" cy="178"/>
              </a:xfrm>
              <a:prstGeom prst="straightConnector1">
                <a:avLst/>
              </a:prstGeom>
              <a:ln w="28575">
                <a:solidFill>
                  <a:srgbClr val="19A73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/>
                <p:cNvSpPr txBox="1"/>
                <p:nvPr/>
              </p:nvSpPr>
              <p:spPr>
                <a:xfrm>
                  <a:off x="6581606" y="3429897"/>
                  <a:ext cx="3348619" cy="4912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 smtClean="0"/>
                    <a:t>Measure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</m:oMath>
                  </a14:m>
                  <a:r>
                    <a:rPr lang="en-GB" dirty="0" smtClean="0">
                      <a:ea typeface="Cambria Math" panose="02040503050406030204" pitchFamily="18" charset="0"/>
                    </a:rPr>
                    <a:t> &amp;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46" name="TextBox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81606" y="3429897"/>
                  <a:ext cx="3348619" cy="491229"/>
                </a:xfrm>
                <a:prstGeom prst="rect">
                  <a:avLst/>
                </a:prstGeom>
                <a:blipFill>
                  <a:blip r:embed="rId10"/>
                  <a:stretch>
                    <a:fillRect l="-1860" t="-9836" b="-245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/>
                <p:cNvSpPr txBox="1"/>
                <p:nvPr/>
              </p:nvSpPr>
              <p:spPr>
                <a:xfrm>
                  <a:off x="6581607" y="4757358"/>
                  <a:ext cx="226536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Measure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</m:oMath>
                  </a14:m>
                  <a:r>
                    <a:rPr lang="en-GB" dirty="0" smtClean="0">
                      <a:ea typeface="Cambria Math" panose="02040503050406030204" pitchFamily="18" charset="0"/>
                    </a:rPr>
                    <a:t>&amp;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47" name="TextBox 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81607" y="4757358"/>
                  <a:ext cx="2265364" cy="369332"/>
                </a:xfrm>
                <a:prstGeom prst="rect">
                  <a:avLst/>
                </a:prstGeom>
                <a:blipFill>
                  <a:blip r:embed="rId11"/>
                  <a:stretch>
                    <a:fillRect l="-2749" t="-13333" r="-23024" b="-6888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15</a:t>
            </a:fld>
            <a:endParaRPr lang="de-CH"/>
          </a:p>
        </p:txBody>
      </p:sp>
      <p:sp>
        <p:nvSpPr>
          <p:cNvPr id="6" name="Rectangle 5"/>
          <p:cNvSpPr/>
          <p:nvPr/>
        </p:nvSpPr>
        <p:spPr>
          <a:xfrm>
            <a:off x="281216" y="6492932"/>
            <a:ext cx="39042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400" dirty="0" smtClean="0"/>
              <a:t>inspired by G</a:t>
            </a:r>
            <a:r>
              <a:rPr lang="en-GB" sz="1400" dirty="0"/>
              <a:t>. </a:t>
            </a:r>
            <a:r>
              <a:rPr lang="en-GB" sz="1400" dirty="0" err="1"/>
              <a:t>Gabriesle</a:t>
            </a:r>
            <a:r>
              <a:rPr lang="en-GB" sz="1400" dirty="0"/>
              <a:t> et al., PRL </a:t>
            </a:r>
            <a:r>
              <a:rPr lang="en-GB" sz="1400" b="1" dirty="0"/>
              <a:t>82</a:t>
            </a:r>
            <a:r>
              <a:rPr lang="en-GB" sz="1400" dirty="0"/>
              <a:t>, 3199 (1999).</a:t>
            </a:r>
          </a:p>
        </p:txBody>
      </p:sp>
      <p:sp>
        <p:nvSpPr>
          <p:cNvPr id="43" name="Title 1"/>
          <p:cNvSpPr txBox="1">
            <a:spLocks/>
          </p:cNvSpPr>
          <p:nvPr/>
        </p:nvSpPr>
        <p:spPr>
          <a:xfrm>
            <a:off x="1508215" y="244841"/>
            <a:ext cx="10352315" cy="614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Charge to Mass Ratio Measurement </a:t>
            </a:r>
            <a:endParaRPr lang="en-GB" dirty="0"/>
          </a:p>
        </p:txBody>
      </p:sp>
      <p:grpSp>
        <p:nvGrpSpPr>
          <p:cNvPr id="45" name="Group 44"/>
          <p:cNvGrpSpPr/>
          <p:nvPr/>
        </p:nvGrpSpPr>
        <p:grpSpPr>
          <a:xfrm>
            <a:off x="5772969" y="4494193"/>
            <a:ext cx="4300435" cy="1854009"/>
            <a:chOff x="3298070" y="836712"/>
            <a:chExt cx="5750258" cy="2943298"/>
          </a:xfrm>
        </p:grpSpPr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8070" y="836712"/>
              <a:ext cx="5750258" cy="2943298"/>
            </a:xfrm>
            <a:prstGeom prst="rect">
              <a:avLst/>
            </a:prstGeom>
          </p:spPr>
        </p:pic>
        <p:sp>
          <p:nvSpPr>
            <p:cNvPr id="49" name="TextBox 48"/>
            <p:cNvSpPr txBox="1"/>
            <p:nvPr/>
          </p:nvSpPr>
          <p:spPr>
            <a:xfrm>
              <a:off x="3995585" y="2772289"/>
              <a:ext cx="2229841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6521 frequency ratios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/>
              <p:cNvSpPr/>
              <p:nvPr/>
            </p:nvSpPr>
            <p:spPr>
              <a:xfrm>
                <a:off x="10103884" y="4870635"/>
                <a:ext cx="1834266" cy="906595"/>
              </a:xfrm>
              <a:prstGeom prst="rect">
                <a:avLst/>
              </a:prstGeom>
              <a:ln w="28575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</m:e>
                            </m:acc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1600" dirty="0"/>
                  <a:t>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1=1</m:t>
                    </m:r>
                    <m:d>
                      <m:d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69</m:t>
                        </m:r>
                      </m:e>
                    </m:d>
                    <m:r>
                      <a:rPr lang="en-US" sz="16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</m:oMath>
                </a14:m>
                <a:r>
                  <a:rPr lang="en-GB" sz="1600" dirty="0"/>
                  <a:t> </a:t>
                </a:r>
              </a:p>
            </p:txBody>
          </p:sp>
        </mc:Choice>
        <mc:Fallback xmlns="">
          <p:sp>
            <p:nvSpPr>
              <p:cNvPr id="50" name="Rectangle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3884" y="4870635"/>
                <a:ext cx="1834266" cy="90659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877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6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6152" y="4951403"/>
            <a:ext cx="2821166" cy="18180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Recent Progress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pPr/>
              <a:t>16</a:t>
            </a:fld>
            <a:endParaRPr lang="de-CH" dirty="0"/>
          </a:p>
        </p:txBody>
      </p:sp>
      <p:grpSp>
        <p:nvGrpSpPr>
          <p:cNvPr id="8" name="Group 7"/>
          <p:cNvGrpSpPr/>
          <p:nvPr/>
        </p:nvGrpSpPr>
        <p:grpSpPr>
          <a:xfrm>
            <a:off x="496822" y="947569"/>
            <a:ext cx="4515556" cy="3406319"/>
            <a:chOff x="6906693" y="926964"/>
            <a:chExt cx="4923809" cy="371428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06693" y="926964"/>
              <a:ext cx="4923809" cy="3714286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9048750" y="2143125"/>
              <a:ext cx="9557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100mHz</a:t>
              </a:r>
              <a:endParaRPr lang="en-GB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496425" y="3028950"/>
              <a:ext cx="8386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55mHz</a:t>
              </a:r>
              <a:endParaRPr lang="en-GB" dirty="0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4484423" y="929687"/>
            <a:ext cx="7531231" cy="2266411"/>
            <a:chOff x="4484423" y="929687"/>
            <a:chExt cx="7531231" cy="2266411"/>
          </a:xfrm>
        </p:grpSpPr>
        <p:sp>
          <p:nvSpPr>
            <p:cNvPr id="12" name="Freeform 11"/>
            <p:cNvSpPr/>
            <p:nvPr/>
          </p:nvSpPr>
          <p:spPr>
            <a:xfrm rot="17932220" flipH="1">
              <a:off x="4241587" y="1659329"/>
              <a:ext cx="1133343" cy="647671"/>
            </a:xfrm>
            <a:custGeom>
              <a:avLst/>
              <a:gdLst>
                <a:gd name="connsiteX0" fmla="*/ 121529 w 1834582"/>
                <a:gd name="connsiteY0" fmla="*/ 0 h 1990846"/>
                <a:gd name="connsiteX1" fmla="*/ 179402 w 1834582"/>
                <a:gd name="connsiteY1" fmla="*/ 1608881 h 1990846"/>
                <a:gd name="connsiteX2" fmla="*/ 1834582 w 1834582"/>
                <a:gd name="connsiteY2" fmla="*/ 1990846 h 1990846"/>
                <a:gd name="connsiteX3" fmla="*/ 1834582 w 1834582"/>
                <a:gd name="connsiteY3" fmla="*/ 1990846 h 1990846"/>
                <a:gd name="connsiteX0" fmla="*/ 121529 w 1834582"/>
                <a:gd name="connsiteY0" fmla="*/ 0 h 1990846"/>
                <a:gd name="connsiteX1" fmla="*/ 179402 w 1834582"/>
                <a:gd name="connsiteY1" fmla="*/ 1608881 h 1990846"/>
                <a:gd name="connsiteX2" fmla="*/ 1834582 w 1834582"/>
                <a:gd name="connsiteY2" fmla="*/ 1990846 h 1990846"/>
                <a:gd name="connsiteX0" fmla="*/ 121529 w 179402"/>
                <a:gd name="connsiteY0" fmla="*/ 0 h 1608881"/>
                <a:gd name="connsiteX1" fmla="*/ 179402 w 179402"/>
                <a:gd name="connsiteY1" fmla="*/ 1608881 h 1608881"/>
                <a:gd name="connsiteX0" fmla="*/ 692591 w 750464"/>
                <a:gd name="connsiteY0" fmla="*/ 0 h 1609418"/>
                <a:gd name="connsiteX1" fmla="*/ 750464 w 750464"/>
                <a:gd name="connsiteY1" fmla="*/ 1608881 h 1609418"/>
                <a:gd name="connsiteX0" fmla="*/ 922410 w 980283"/>
                <a:gd name="connsiteY0" fmla="*/ 0 h 1609406"/>
                <a:gd name="connsiteX1" fmla="*/ 980283 w 980283"/>
                <a:gd name="connsiteY1" fmla="*/ 1608881 h 1609406"/>
                <a:gd name="connsiteX0" fmla="*/ 777714 w 1101805"/>
                <a:gd name="connsiteY0" fmla="*/ 0 h 1794522"/>
                <a:gd name="connsiteX1" fmla="*/ 1101805 w 1101805"/>
                <a:gd name="connsiteY1" fmla="*/ 1794076 h 1794522"/>
                <a:gd name="connsiteX0" fmla="*/ 915705 w 985153"/>
                <a:gd name="connsiteY0" fmla="*/ 0 h 1863947"/>
                <a:gd name="connsiteX1" fmla="*/ 985153 w 985153"/>
                <a:gd name="connsiteY1" fmla="*/ 1863525 h 1863947"/>
                <a:gd name="connsiteX0" fmla="*/ 301686 w 2283824"/>
                <a:gd name="connsiteY0" fmla="*/ 0 h 530824"/>
                <a:gd name="connsiteX1" fmla="*/ 2283824 w 2283824"/>
                <a:gd name="connsiteY1" fmla="*/ 512897 h 530824"/>
                <a:gd name="connsiteX0" fmla="*/ 369859 w 1924158"/>
                <a:gd name="connsiteY0" fmla="*/ 0 h 652326"/>
                <a:gd name="connsiteX1" fmla="*/ 1924158 w 1924158"/>
                <a:gd name="connsiteY1" fmla="*/ 647121 h 652326"/>
                <a:gd name="connsiteX0" fmla="*/ 118981 w 1673280"/>
                <a:gd name="connsiteY0" fmla="*/ 0 h 663998"/>
                <a:gd name="connsiteX1" fmla="*/ 1673280 w 1673280"/>
                <a:gd name="connsiteY1" fmla="*/ 647121 h 663998"/>
                <a:gd name="connsiteX0" fmla="*/ 72430 w 1626729"/>
                <a:gd name="connsiteY0" fmla="*/ 0 h 947909"/>
                <a:gd name="connsiteX1" fmla="*/ 1626729 w 1626729"/>
                <a:gd name="connsiteY1" fmla="*/ 647121 h 947909"/>
                <a:gd name="connsiteX0" fmla="*/ 59553 w 1613852"/>
                <a:gd name="connsiteY0" fmla="*/ 0 h 1057298"/>
                <a:gd name="connsiteX1" fmla="*/ 1613852 w 1613852"/>
                <a:gd name="connsiteY1" fmla="*/ 647121 h 1057298"/>
                <a:gd name="connsiteX0" fmla="*/ 71937 w 1387482"/>
                <a:gd name="connsiteY0" fmla="*/ 0 h 1136955"/>
                <a:gd name="connsiteX1" fmla="*/ 1387483 w 1387482"/>
                <a:gd name="connsiteY1" fmla="*/ 750199 h 1136955"/>
                <a:gd name="connsiteX0" fmla="*/ 75087 w 1341928"/>
                <a:gd name="connsiteY0" fmla="*/ 0 h 1210150"/>
                <a:gd name="connsiteX1" fmla="*/ 1341928 w 1341928"/>
                <a:gd name="connsiteY1" fmla="*/ 842409 h 1210150"/>
                <a:gd name="connsiteX0" fmla="*/ 71449 w 1394923"/>
                <a:gd name="connsiteY0" fmla="*/ 0 h 1159478"/>
                <a:gd name="connsiteX1" fmla="*/ 1394922 w 1394923"/>
                <a:gd name="connsiteY1" fmla="*/ 778806 h 1159478"/>
                <a:gd name="connsiteX0" fmla="*/ 67557 w 1391030"/>
                <a:gd name="connsiteY0" fmla="*/ 0 h 1177376"/>
                <a:gd name="connsiteX1" fmla="*/ 1391030 w 1391030"/>
                <a:gd name="connsiteY1" fmla="*/ 778806 h 1177376"/>
                <a:gd name="connsiteX0" fmla="*/ 0 w 1323473"/>
                <a:gd name="connsiteY0" fmla="*/ 0 h 1118802"/>
                <a:gd name="connsiteX1" fmla="*/ 1323473 w 1323473"/>
                <a:gd name="connsiteY1" fmla="*/ 778806 h 1118802"/>
                <a:gd name="connsiteX0" fmla="*/ 0 w 1323473"/>
                <a:gd name="connsiteY0" fmla="*/ 0 h 864417"/>
                <a:gd name="connsiteX1" fmla="*/ 1323473 w 1323473"/>
                <a:gd name="connsiteY1" fmla="*/ 778806 h 864417"/>
                <a:gd name="connsiteX0" fmla="*/ 0 w 1308001"/>
                <a:gd name="connsiteY0" fmla="*/ 1 h 931370"/>
                <a:gd name="connsiteX1" fmla="*/ 1308001 w 1308001"/>
                <a:gd name="connsiteY1" fmla="*/ 851598 h 931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08001" h="931370">
                  <a:moveTo>
                    <a:pt x="0" y="1"/>
                  </a:moveTo>
                  <a:cubicBezTo>
                    <a:pt x="66763" y="401657"/>
                    <a:pt x="661048" y="1182677"/>
                    <a:pt x="1308001" y="851598"/>
                  </a:cubicBezTo>
                </a:path>
              </a:pathLst>
            </a:custGeom>
            <a:noFill/>
            <a:ln w="571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6123805" y="929687"/>
              <a:ext cx="5891849" cy="2266411"/>
              <a:chOff x="5516380" y="1194709"/>
              <a:chExt cx="5891849" cy="2266411"/>
            </a:xfrm>
          </p:grpSpPr>
          <p:pic>
            <p:nvPicPr>
              <p:cNvPr id="13" name="Content Placeholder 3"/>
              <p:cNvPicPr>
                <a:picLocks noChangeAspect="1"/>
              </p:cNvPicPr>
              <p:nvPr/>
            </p:nvPicPr>
            <p:blipFill rotWithShape="1">
              <a:blip r:embed="rId4"/>
              <a:srcRect l="51014" b="6441"/>
              <a:stretch/>
            </p:blipFill>
            <p:spPr>
              <a:xfrm>
                <a:off x="8616501" y="1268040"/>
                <a:ext cx="2613178" cy="1793486"/>
              </a:xfrm>
              <a:prstGeom prst="rect">
                <a:avLst/>
              </a:prstGeom>
            </p:spPr>
          </p:pic>
          <p:sp>
            <p:nvSpPr>
              <p:cNvPr id="14" name="Rectangle 13"/>
              <p:cNvSpPr/>
              <p:nvPr/>
            </p:nvSpPr>
            <p:spPr>
              <a:xfrm>
                <a:off x="8165677" y="3122412"/>
                <a:ext cx="354209" cy="33870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9071335" y="1491497"/>
                <a:ext cx="846320" cy="34542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 15"/>
              <p:cNvSpPr/>
              <p:nvPr/>
            </p:nvSpPr>
            <p:spPr>
              <a:xfrm flipV="1">
                <a:off x="10163453" y="2278489"/>
                <a:ext cx="846320" cy="23659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Content Placeholder 2"/>
              <p:cNvSpPr txBox="1">
                <a:spLocks/>
              </p:cNvSpPr>
              <p:nvPr/>
            </p:nvSpPr>
            <p:spPr>
              <a:xfrm rot="20256441">
                <a:off x="9084717" y="1718657"/>
                <a:ext cx="1317963" cy="31709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55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GB" sz="2000" dirty="0" smtClean="0">
                    <a:solidFill>
                      <a:schemeClr val="tx1"/>
                    </a:solidFill>
                  </a:rPr>
                  <a:t>2014 measurement</a:t>
                </a:r>
                <a:endParaRPr lang="en-GB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Content Placeholder 2"/>
              <p:cNvSpPr txBox="1">
                <a:spLocks/>
              </p:cNvSpPr>
              <p:nvPr/>
            </p:nvSpPr>
            <p:spPr>
              <a:xfrm>
                <a:off x="9391541" y="2308467"/>
                <a:ext cx="991463" cy="3110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GB" sz="1200" dirty="0" smtClean="0">
                    <a:solidFill>
                      <a:schemeClr val="tx1"/>
                    </a:solidFill>
                  </a:rPr>
                  <a:t>Jan 2018</a:t>
                </a:r>
                <a:endParaRPr lang="en-GB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Rounded Rectangle 18"/>
              <p:cNvSpPr/>
              <p:nvPr/>
            </p:nvSpPr>
            <p:spPr>
              <a:xfrm>
                <a:off x="5516380" y="1194709"/>
                <a:ext cx="5891849" cy="1927703"/>
              </a:xfrm>
              <a:prstGeom prst="round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5685109" y="1368028"/>
                <a:ext cx="2948079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 dirty="0"/>
                  <a:t>Better stabilisation of </a:t>
                </a:r>
                <a:r>
                  <a:rPr lang="en-GB" sz="2000" dirty="0" err="1"/>
                  <a:t>cryoliquid</a:t>
                </a:r>
                <a:r>
                  <a:rPr lang="en-GB" sz="2000" dirty="0"/>
                  <a:t> pressure, temperature improves magnetic stability</a:t>
                </a:r>
              </a:p>
            </p:txBody>
          </p:sp>
        </p:grpSp>
        <p:cxnSp>
          <p:nvCxnSpPr>
            <p:cNvPr id="26" name="Straight Connector 25"/>
            <p:cNvCxnSpPr/>
            <p:nvPr/>
          </p:nvCxnSpPr>
          <p:spPr>
            <a:xfrm flipV="1">
              <a:off x="5090218" y="1727570"/>
              <a:ext cx="1033587" cy="20969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4716364" y="2655443"/>
            <a:ext cx="7319736" cy="2086357"/>
            <a:chOff x="4716364" y="2655443"/>
            <a:chExt cx="7319736" cy="2086357"/>
          </a:xfrm>
        </p:grpSpPr>
        <p:sp>
          <p:nvSpPr>
            <p:cNvPr id="27" name="Freeform 26"/>
            <p:cNvSpPr/>
            <p:nvPr/>
          </p:nvSpPr>
          <p:spPr>
            <a:xfrm rot="17932220" flipH="1">
              <a:off x="4671785" y="2700022"/>
              <a:ext cx="282121" cy="192964"/>
            </a:xfrm>
            <a:custGeom>
              <a:avLst/>
              <a:gdLst>
                <a:gd name="connsiteX0" fmla="*/ 121529 w 1834582"/>
                <a:gd name="connsiteY0" fmla="*/ 0 h 1990846"/>
                <a:gd name="connsiteX1" fmla="*/ 179402 w 1834582"/>
                <a:gd name="connsiteY1" fmla="*/ 1608881 h 1990846"/>
                <a:gd name="connsiteX2" fmla="*/ 1834582 w 1834582"/>
                <a:gd name="connsiteY2" fmla="*/ 1990846 h 1990846"/>
                <a:gd name="connsiteX3" fmla="*/ 1834582 w 1834582"/>
                <a:gd name="connsiteY3" fmla="*/ 1990846 h 1990846"/>
                <a:gd name="connsiteX0" fmla="*/ 121529 w 1834582"/>
                <a:gd name="connsiteY0" fmla="*/ 0 h 1990846"/>
                <a:gd name="connsiteX1" fmla="*/ 179402 w 1834582"/>
                <a:gd name="connsiteY1" fmla="*/ 1608881 h 1990846"/>
                <a:gd name="connsiteX2" fmla="*/ 1834582 w 1834582"/>
                <a:gd name="connsiteY2" fmla="*/ 1990846 h 1990846"/>
                <a:gd name="connsiteX0" fmla="*/ 121529 w 179402"/>
                <a:gd name="connsiteY0" fmla="*/ 0 h 1608881"/>
                <a:gd name="connsiteX1" fmla="*/ 179402 w 179402"/>
                <a:gd name="connsiteY1" fmla="*/ 1608881 h 1608881"/>
                <a:gd name="connsiteX0" fmla="*/ 692591 w 750464"/>
                <a:gd name="connsiteY0" fmla="*/ 0 h 1609418"/>
                <a:gd name="connsiteX1" fmla="*/ 750464 w 750464"/>
                <a:gd name="connsiteY1" fmla="*/ 1608881 h 1609418"/>
                <a:gd name="connsiteX0" fmla="*/ 922410 w 980283"/>
                <a:gd name="connsiteY0" fmla="*/ 0 h 1609406"/>
                <a:gd name="connsiteX1" fmla="*/ 980283 w 980283"/>
                <a:gd name="connsiteY1" fmla="*/ 1608881 h 1609406"/>
                <a:gd name="connsiteX0" fmla="*/ 777714 w 1101805"/>
                <a:gd name="connsiteY0" fmla="*/ 0 h 1794522"/>
                <a:gd name="connsiteX1" fmla="*/ 1101805 w 1101805"/>
                <a:gd name="connsiteY1" fmla="*/ 1794076 h 1794522"/>
                <a:gd name="connsiteX0" fmla="*/ 915705 w 985153"/>
                <a:gd name="connsiteY0" fmla="*/ 0 h 1863947"/>
                <a:gd name="connsiteX1" fmla="*/ 985153 w 985153"/>
                <a:gd name="connsiteY1" fmla="*/ 1863525 h 1863947"/>
                <a:gd name="connsiteX0" fmla="*/ 301686 w 2283824"/>
                <a:gd name="connsiteY0" fmla="*/ 0 h 530824"/>
                <a:gd name="connsiteX1" fmla="*/ 2283824 w 2283824"/>
                <a:gd name="connsiteY1" fmla="*/ 512897 h 530824"/>
                <a:gd name="connsiteX0" fmla="*/ 369859 w 1924158"/>
                <a:gd name="connsiteY0" fmla="*/ 0 h 652326"/>
                <a:gd name="connsiteX1" fmla="*/ 1924158 w 1924158"/>
                <a:gd name="connsiteY1" fmla="*/ 647121 h 652326"/>
                <a:gd name="connsiteX0" fmla="*/ 118981 w 1673280"/>
                <a:gd name="connsiteY0" fmla="*/ 0 h 663998"/>
                <a:gd name="connsiteX1" fmla="*/ 1673280 w 1673280"/>
                <a:gd name="connsiteY1" fmla="*/ 647121 h 663998"/>
                <a:gd name="connsiteX0" fmla="*/ 72430 w 1626729"/>
                <a:gd name="connsiteY0" fmla="*/ 0 h 947909"/>
                <a:gd name="connsiteX1" fmla="*/ 1626729 w 1626729"/>
                <a:gd name="connsiteY1" fmla="*/ 647121 h 947909"/>
                <a:gd name="connsiteX0" fmla="*/ 59553 w 1613852"/>
                <a:gd name="connsiteY0" fmla="*/ 0 h 1057298"/>
                <a:gd name="connsiteX1" fmla="*/ 1613852 w 1613852"/>
                <a:gd name="connsiteY1" fmla="*/ 647121 h 1057298"/>
                <a:gd name="connsiteX0" fmla="*/ 71937 w 1387482"/>
                <a:gd name="connsiteY0" fmla="*/ 0 h 1136955"/>
                <a:gd name="connsiteX1" fmla="*/ 1387483 w 1387482"/>
                <a:gd name="connsiteY1" fmla="*/ 750199 h 1136955"/>
                <a:gd name="connsiteX0" fmla="*/ 75087 w 1341928"/>
                <a:gd name="connsiteY0" fmla="*/ 0 h 1210150"/>
                <a:gd name="connsiteX1" fmla="*/ 1341928 w 1341928"/>
                <a:gd name="connsiteY1" fmla="*/ 842409 h 1210150"/>
                <a:gd name="connsiteX0" fmla="*/ 71449 w 1394923"/>
                <a:gd name="connsiteY0" fmla="*/ 0 h 1159478"/>
                <a:gd name="connsiteX1" fmla="*/ 1394922 w 1394923"/>
                <a:gd name="connsiteY1" fmla="*/ 778806 h 1159478"/>
                <a:gd name="connsiteX0" fmla="*/ 67557 w 1391030"/>
                <a:gd name="connsiteY0" fmla="*/ 0 h 1177376"/>
                <a:gd name="connsiteX1" fmla="*/ 1391030 w 1391030"/>
                <a:gd name="connsiteY1" fmla="*/ 778806 h 1177376"/>
                <a:gd name="connsiteX0" fmla="*/ 75148 w 1274580"/>
                <a:gd name="connsiteY0" fmla="*/ 2 h 1315159"/>
                <a:gd name="connsiteX1" fmla="*/ 1274580 w 1274580"/>
                <a:gd name="connsiteY1" fmla="*/ 950013 h 1315159"/>
                <a:gd name="connsiteX0" fmla="*/ 99321 w 1023555"/>
                <a:gd name="connsiteY0" fmla="*/ 2 h 1148426"/>
                <a:gd name="connsiteX1" fmla="*/ 1023555 w 1023555"/>
                <a:gd name="connsiteY1" fmla="*/ 741928 h 1148426"/>
                <a:gd name="connsiteX0" fmla="*/ 92789 w 1078354"/>
                <a:gd name="connsiteY0" fmla="*/ 2 h 1245288"/>
                <a:gd name="connsiteX1" fmla="*/ 1078354 w 1078354"/>
                <a:gd name="connsiteY1" fmla="*/ 864019 h 1245288"/>
                <a:gd name="connsiteX0" fmla="*/ 261948 w 1247513"/>
                <a:gd name="connsiteY0" fmla="*/ 2 h 1698654"/>
                <a:gd name="connsiteX1" fmla="*/ 1247513 w 1247513"/>
                <a:gd name="connsiteY1" fmla="*/ 864019 h 1698654"/>
                <a:gd name="connsiteX0" fmla="*/ 227786 w 1213351"/>
                <a:gd name="connsiteY0" fmla="*/ 2 h 1810427"/>
                <a:gd name="connsiteX1" fmla="*/ 1213351 w 1213351"/>
                <a:gd name="connsiteY1" fmla="*/ 864019 h 1810427"/>
                <a:gd name="connsiteX0" fmla="*/ 319389 w 1304954"/>
                <a:gd name="connsiteY0" fmla="*/ 2 h 1558230"/>
                <a:gd name="connsiteX1" fmla="*/ 1304954 w 1304954"/>
                <a:gd name="connsiteY1" fmla="*/ 864019 h 1558230"/>
                <a:gd name="connsiteX0" fmla="*/ 106497 w 1092062"/>
                <a:gd name="connsiteY0" fmla="*/ 2 h 1546347"/>
                <a:gd name="connsiteX1" fmla="*/ 1092062 w 1092062"/>
                <a:gd name="connsiteY1" fmla="*/ 864019 h 1546347"/>
                <a:gd name="connsiteX0" fmla="*/ 125489 w 1111054"/>
                <a:gd name="connsiteY0" fmla="*/ 2 h 1391868"/>
                <a:gd name="connsiteX1" fmla="*/ 1111054 w 1111054"/>
                <a:gd name="connsiteY1" fmla="*/ 864019 h 1391868"/>
                <a:gd name="connsiteX0" fmla="*/ 122988 w 1131896"/>
                <a:gd name="connsiteY0" fmla="*/ 2 h 1353881"/>
                <a:gd name="connsiteX1" fmla="*/ 1131896 w 1131896"/>
                <a:gd name="connsiteY1" fmla="*/ 805952 h 1353881"/>
                <a:gd name="connsiteX0" fmla="*/ 110380 w 1119288"/>
                <a:gd name="connsiteY0" fmla="*/ 2 h 1173940"/>
                <a:gd name="connsiteX1" fmla="*/ 1119288 w 1119288"/>
                <a:gd name="connsiteY1" fmla="*/ 805952 h 1173940"/>
                <a:gd name="connsiteX0" fmla="*/ 32618 w 1041526"/>
                <a:gd name="connsiteY0" fmla="*/ 2 h 1083160"/>
                <a:gd name="connsiteX1" fmla="*/ 1041526 w 1041526"/>
                <a:gd name="connsiteY1" fmla="*/ 805952 h 1083160"/>
                <a:gd name="connsiteX0" fmla="*/ 101928 w 1110836"/>
                <a:gd name="connsiteY0" fmla="*/ 2 h 1155787"/>
                <a:gd name="connsiteX1" fmla="*/ 1110836 w 1110836"/>
                <a:gd name="connsiteY1" fmla="*/ 805952 h 1155787"/>
                <a:gd name="connsiteX0" fmla="*/ 67583 w 1076491"/>
                <a:gd name="connsiteY0" fmla="*/ 2 h 975366"/>
                <a:gd name="connsiteX1" fmla="*/ 1076491 w 1076491"/>
                <a:gd name="connsiteY1" fmla="*/ 805952 h 975366"/>
                <a:gd name="connsiteX0" fmla="*/ 61146 w 1070054"/>
                <a:gd name="connsiteY0" fmla="*/ 2 h 1176697"/>
                <a:gd name="connsiteX1" fmla="*/ 1070054 w 1070054"/>
                <a:gd name="connsiteY1" fmla="*/ 805952 h 1176697"/>
                <a:gd name="connsiteX0" fmla="*/ 54172 w 1063080"/>
                <a:gd name="connsiteY0" fmla="*/ 2 h 981683"/>
                <a:gd name="connsiteX1" fmla="*/ 1063080 w 1063080"/>
                <a:gd name="connsiteY1" fmla="*/ 805952 h 981683"/>
                <a:gd name="connsiteX0" fmla="*/ 5159 w 1014067"/>
                <a:gd name="connsiteY0" fmla="*/ 2 h 1072625"/>
                <a:gd name="connsiteX1" fmla="*/ 1014067 w 1014067"/>
                <a:gd name="connsiteY1" fmla="*/ 805952 h 1072625"/>
                <a:gd name="connsiteX0" fmla="*/ 92628 w 1101536"/>
                <a:gd name="connsiteY0" fmla="*/ 2 h 959537"/>
                <a:gd name="connsiteX1" fmla="*/ 1101536 w 1101536"/>
                <a:gd name="connsiteY1" fmla="*/ 805952 h 959537"/>
                <a:gd name="connsiteX0" fmla="*/ 65071 w 1073979"/>
                <a:gd name="connsiteY0" fmla="*/ 2 h 1007433"/>
                <a:gd name="connsiteX1" fmla="*/ 1073979 w 1073979"/>
                <a:gd name="connsiteY1" fmla="*/ 805952 h 1007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73979" h="1007433">
                  <a:moveTo>
                    <a:pt x="65071" y="2"/>
                  </a:moveTo>
                  <a:cubicBezTo>
                    <a:pt x="-274008" y="861110"/>
                    <a:pt x="809563" y="1287586"/>
                    <a:pt x="1073979" y="805952"/>
                  </a:cubicBezTo>
                </a:path>
              </a:pathLst>
            </a:custGeom>
            <a:noFill/>
            <a:ln w="57150">
              <a:solidFill>
                <a:srgbClr val="7030A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4965445" y="2796504"/>
              <a:ext cx="1158360" cy="107528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701016" y="3135885"/>
              <a:ext cx="3012980" cy="1455074"/>
            </a:xfrm>
            <a:prstGeom prst="rect">
              <a:avLst/>
            </a:prstGeom>
          </p:spPr>
        </p:pic>
        <p:sp>
          <p:nvSpPr>
            <p:cNvPr id="35" name="Rectangle 34"/>
            <p:cNvSpPr/>
            <p:nvPr/>
          </p:nvSpPr>
          <p:spPr>
            <a:xfrm>
              <a:off x="6214387" y="3022513"/>
              <a:ext cx="2324331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dirty="0" smtClean="0"/>
                <a:t>Mechanical upgrade more stable and lower heat load means fewer vibrations</a:t>
              </a:r>
              <a:endParaRPr lang="en-GB" sz="2000" dirty="0"/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6144251" y="2989882"/>
              <a:ext cx="5891849" cy="1751918"/>
            </a:xfrm>
            <a:prstGeom prst="roundRect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391817" y="3016191"/>
            <a:ext cx="4973635" cy="3705284"/>
            <a:chOff x="391817" y="3016191"/>
            <a:chExt cx="4973635" cy="3705284"/>
          </a:xfrm>
        </p:grpSpPr>
        <p:sp>
          <p:nvSpPr>
            <p:cNvPr id="50" name="Rounded Rectangle 49"/>
            <p:cNvSpPr/>
            <p:nvPr/>
          </p:nvSpPr>
          <p:spPr>
            <a:xfrm>
              <a:off x="391817" y="4353888"/>
              <a:ext cx="4268430" cy="2367587"/>
            </a:xfrm>
            <a:prstGeom prst="roundRect">
              <a:avLst/>
            </a:prstGeom>
            <a:noFill/>
            <a:ln w="28575">
              <a:solidFill>
                <a:srgbClr val="00A0E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91891" y="4431715"/>
              <a:ext cx="394365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2000" dirty="0" smtClean="0"/>
                <a:t>peak measurement technique</a:t>
              </a:r>
              <a:endParaRPr lang="en-GB" sz="2000" dirty="0"/>
            </a:p>
          </p:txBody>
        </p:sp>
        <p:sp>
          <p:nvSpPr>
            <p:cNvPr id="52" name="Freeform 51"/>
            <p:cNvSpPr/>
            <p:nvPr/>
          </p:nvSpPr>
          <p:spPr>
            <a:xfrm rot="17932220" flipH="1">
              <a:off x="4653506" y="3065159"/>
              <a:ext cx="381039" cy="283103"/>
            </a:xfrm>
            <a:custGeom>
              <a:avLst/>
              <a:gdLst>
                <a:gd name="connsiteX0" fmla="*/ 121529 w 1834582"/>
                <a:gd name="connsiteY0" fmla="*/ 0 h 1990846"/>
                <a:gd name="connsiteX1" fmla="*/ 179402 w 1834582"/>
                <a:gd name="connsiteY1" fmla="*/ 1608881 h 1990846"/>
                <a:gd name="connsiteX2" fmla="*/ 1834582 w 1834582"/>
                <a:gd name="connsiteY2" fmla="*/ 1990846 h 1990846"/>
                <a:gd name="connsiteX3" fmla="*/ 1834582 w 1834582"/>
                <a:gd name="connsiteY3" fmla="*/ 1990846 h 1990846"/>
                <a:gd name="connsiteX0" fmla="*/ 121529 w 1834582"/>
                <a:gd name="connsiteY0" fmla="*/ 0 h 1990846"/>
                <a:gd name="connsiteX1" fmla="*/ 179402 w 1834582"/>
                <a:gd name="connsiteY1" fmla="*/ 1608881 h 1990846"/>
                <a:gd name="connsiteX2" fmla="*/ 1834582 w 1834582"/>
                <a:gd name="connsiteY2" fmla="*/ 1990846 h 1990846"/>
                <a:gd name="connsiteX0" fmla="*/ 121529 w 179402"/>
                <a:gd name="connsiteY0" fmla="*/ 0 h 1608881"/>
                <a:gd name="connsiteX1" fmla="*/ 179402 w 179402"/>
                <a:gd name="connsiteY1" fmla="*/ 1608881 h 1608881"/>
                <a:gd name="connsiteX0" fmla="*/ 692591 w 750464"/>
                <a:gd name="connsiteY0" fmla="*/ 0 h 1609418"/>
                <a:gd name="connsiteX1" fmla="*/ 750464 w 750464"/>
                <a:gd name="connsiteY1" fmla="*/ 1608881 h 1609418"/>
                <a:gd name="connsiteX0" fmla="*/ 922410 w 980283"/>
                <a:gd name="connsiteY0" fmla="*/ 0 h 1609406"/>
                <a:gd name="connsiteX1" fmla="*/ 980283 w 980283"/>
                <a:gd name="connsiteY1" fmla="*/ 1608881 h 1609406"/>
                <a:gd name="connsiteX0" fmla="*/ 777714 w 1101805"/>
                <a:gd name="connsiteY0" fmla="*/ 0 h 1794522"/>
                <a:gd name="connsiteX1" fmla="*/ 1101805 w 1101805"/>
                <a:gd name="connsiteY1" fmla="*/ 1794076 h 1794522"/>
                <a:gd name="connsiteX0" fmla="*/ 915705 w 985153"/>
                <a:gd name="connsiteY0" fmla="*/ 0 h 1863947"/>
                <a:gd name="connsiteX1" fmla="*/ 985153 w 985153"/>
                <a:gd name="connsiteY1" fmla="*/ 1863525 h 1863947"/>
                <a:gd name="connsiteX0" fmla="*/ 301686 w 2283824"/>
                <a:gd name="connsiteY0" fmla="*/ 0 h 530824"/>
                <a:gd name="connsiteX1" fmla="*/ 2283824 w 2283824"/>
                <a:gd name="connsiteY1" fmla="*/ 512897 h 530824"/>
                <a:gd name="connsiteX0" fmla="*/ 369859 w 1924158"/>
                <a:gd name="connsiteY0" fmla="*/ 0 h 652326"/>
                <a:gd name="connsiteX1" fmla="*/ 1924158 w 1924158"/>
                <a:gd name="connsiteY1" fmla="*/ 647121 h 652326"/>
                <a:gd name="connsiteX0" fmla="*/ 118981 w 1673280"/>
                <a:gd name="connsiteY0" fmla="*/ 0 h 663998"/>
                <a:gd name="connsiteX1" fmla="*/ 1673280 w 1673280"/>
                <a:gd name="connsiteY1" fmla="*/ 647121 h 663998"/>
                <a:gd name="connsiteX0" fmla="*/ 72430 w 1626729"/>
                <a:gd name="connsiteY0" fmla="*/ 0 h 947909"/>
                <a:gd name="connsiteX1" fmla="*/ 1626729 w 1626729"/>
                <a:gd name="connsiteY1" fmla="*/ 647121 h 947909"/>
                <a:gd name="connsiteX0" fmla="*/ 59553 w 1613852"/>
                <a:gd name="connsiteY0" fmla="*/ 0 h 1057298"/>
                <a:gd name="connsiteX1" fmla="*/ 1613852 w 1613852"/>
                <a:gd name="connsiteY1" fmla="*/ 647121 h 1057298"/>
                <a:gd name="connsiteX0" fmla="*/ 71937 w 1387482"/>
                <a:gd name="connsiteY0" fmla="*/ 0 h 1136955"/>
                <a:gd name="connsiteX1" fmla="*/ 1387483 w 1387482"/>
                <a:gd name="connsiteY1" fmla="*/ 750199 h 1136955"/>
                <a:gd name="connsiteX0" fmla="*/ 75087 w 1341928"/>
                <a:gd name="connsiteY0" fmla="*/ 0 h 1210150"/>
                <a:gd name="connsiteX1" fmla="*/ 1341928 w 1341928"/>
                <a:gd name="connsiteY1" fmla="*/ 842409 h 1210150"/>
                <a:gd name="connsiteX0" fmla="*/ 71449 w 1394923"/>
                <a:gd name="connsiteY0" fmla="*/ 0 h 1159478"/>
                <a:gd name="connsiteX1" fmla="*/ 1394922 w 1394923"/>
                <a:gd name="connsiteY1" fmla="*/ 778806 h 1159478"/>
                <a:gd name="connsiteX0" fmla="*/ 67557 w 1391030"/>
                <a:gd name="connsiteY0" fmla="*/ 0 h 1177376"/>
                <a:gd name="connsiteX1" fmla="*/ 1391030 w 1391030"/>
                <a:gd name="connsiteY1" fmla="*/ 778806 h 1177376"/>
                <a:gd name="connsiteX0" fmla="*/ 75148 w 1274580"/>
                <a:gd name="connsiteY0" fmla="*/ 2 h 1315159"/>
                <a:gd name="connsiteX1" fmla="*/ 1274580 w 1274580"/>
                <a:gd name="connsiteY1" fmla="*/ 950013 h 1315159"/>
                <a:gd name="connsiteX0" fmla="*/ 99321 w 1023555"/>
                <a:gd name="connsiteY0" fmla="*/ 2 h 1148426"/>
                <a:gd name="connsiteX1" fmla="*/ 1023555 w 1023555"/>
                <a:gd name="connsiteY1" fmla="*/ 741928 h 1148426"/>
                <a:gd name="connsiteX0" fmla="*/ 92789 w 1078354"/>
                <a:gd name="connsiteY0" fmla="*/ 2 h 1245288"/>
                <a:gd name="connsiteX1" fmla="*/ 1078354 w 1078354"/>
                <a:gd name="connsiteY1" fmla="*/ 864019 h 1245288"/>
                <a:gd name="connsiteX0" fmla="*/ 261948 w 1247513"/>
                <a:gd name="connsiteY0" fmla="*/ 2 h 1698654"/>
                <a:gd name="connsiteX1" fmla="*/ 1247513 w 1247513"/>
                <a:gd name="connsiteY1" fmla="*/ 864019 h 1698654"/>
                <a:gd name="connsiteX0" fmla="*/ 227786 w 1213351"/>
                <a:gd name="connsiteY0" fmla="*/ 2 h 1810427"/>
                <a:gd name="connsiteX1" fmla="*/ 1213351 w 1213351"/>
                <a:gd name="connsiteY1" fmla="*/ 864019 h 1810427"/>
                <a:gd name="connsiteX0" fmla="*/ 319389 w 1304954"/>
                <a:gd name="connsiteY0" fmla="*/ 2 h 1558230"/>
                <a:gd name="connsiteX1" fmla="*/ 1304954 w 1304954"/>
                <a:gd name="connsiteY1" fmla="*/ 864019 h 1558230"/>
                <a:gd name="connsiteX0" fmla="*/ 106497 w 1092062"/>
                <a:gd name="connsiteY0" fmla="*/ 2 h 1546347"/>
                <a:gd name="connsiteX1" fmla="*/ 1092062 w 1092062"/>
                <a:gd name="connsiteY1" fmla="*/ 864019 h 1546347"/>
                <a:gd name="connsiteX0" fmla="*/ 125489 w 1111054"/>
                <a:gd name="connsiteY0" fmla="*/ 2 h 1391868"/>
                <a:gd name="connsiteX1" fmla="*/ 1111054 w 1111054"/>
                <a:gd name="connsiteY1" fmla="*/ 864019 h 1391868"/>
                <a:gd name="connsiteX0" fmla="*/ 122988 w 1131896"/>
                <a:gd name="connsiteY0" fmla="*/ 2 h 1353881"/>
                <a:gd name="connsiteX1" fmla="*/ 1131896 w 1131896"/>
                <a:gd name="connsiteY1" fmla="*/ 805952 h 1353881"/>
                <a:gd name="connsiteX0" fmla="*/ 110380 w 1119288"/>
                <a:gd name="connsiteY0" fmla="*/ 2 h 1173940"/>
                <a:gd name="connsiteX1" fmla="*/ 1119288 w 1119288"/>
                <a:gd name="connsiteY1" fmla="*/ 805952 h 1173940"/>
                <a:gd name="connsiteX0" fmla="*/ 32618 w 1041526"/>
                <a:gd name="connsiteY0" fmla="*/ 2 h 1083160"/>
                <a:gd name="connsiteX1" fmla="*/ 1041526 w 1041526"/>
                <a:gd name="connsiteY1" fmla="*/ 805952 h 1083160"/>
                <a:gd name="connsiteX0" fmla="*/ 101928 w 1110836"/>
                <a:gd name="connsiteY0" fmla="*/ 2 h 1155787"/>
                <a:gd name="connsiteX1" fmla="*/ 1110836 w 1110836"/>
                <a:gd name="connsiteY1" fmla="*/ 805952 h 1155787"/>
                <a:gd name="connsiteX0" fmla="*/ 67583 w 1076491"/>
                <a:gd name="connsiteY0" fmla="*/ 2 h 975366"/>
                <a:gd name="connsiteX1" fmla="*/ 1076491 w 1076491"/>
                <a:gd name="connsiteY1" fmla="*/ 805952 h 975366"/>
                <a:gd name="connsiteX0" fmla="*/ 61146 w 1070054"/>
                <a:gd name="connsiteY0" fmla="*/ 2 h 1176697"/>
                <a:gd name="connsiteX1" fmla="*/ 1070054 w 1070054"/>
                <a:gd name="connsiteY1" fmla="*/ 805952 h 1176697"/>
                <a:gd name="connsiteX0" fmla="*/ 54172 w 1063080"/>
                <a:gd name="connsiteY0" fmla="*/ 2 h 981683"/>
                <a:gd name="connsiteX1" fmla="*/ 1063080 w 1063080"/>
                <a:gd name="connsiteY1" fmla="*/ 805952 h 981683"/>
                <a:gd name="connsiteX0" fmla="*/ 5159 w 1014067"/>
                <a:gd name="connsiteY0" fmla="*/ 2 h 1072625"/>
                <a:gd name="connsiteX1" fmla="*/ 1014067 w 1014067"/>
                <a:gd name="connsiteY1" fmla="*/ 805952 h 1072625"/>
                <a:gd name="connsiteX0" fmla="*/ 92628 w 1101536"/>
                <a:gd name="connsiteY0" fmla="*/ 2 h 959537"/>
                <a:gd name="connsiteX1" fmla="*/ 1101536 w 1101536"/>
                <a:gd name="connsiteY1" fmla="*/ 805952 h 959537"/>
                <a:gd name="connsiteX0" fmla="*/ 65071 w 1073979"/>
                <a:gd name="connsiteY0" fmla="*/ 2 h 1007433"/>
                <a:gd name="connsiteX1" fmla="*/ 1073979 w 1073979"/>
                <a:gd name="connsiteY1" fmla="*/ 805952 h 1007433"/>
                <a:gd name="connsiteX0" fmla="*/ 66742 w 1075650"/>
                <a:gd name="connsiteY0" fmla="*/ 2 h 1209736"/>
                <a:gd name="connsiteX1" fmla="*/ 1075650 w 1075650"/>
                <a:gd name="connsiteY1" fmla="*/ 805952 h 1209736"/>
                <a:gd name="connsiteX0" fmla="*/ 76918 w 911760"/>
                <a:gd name="connsiteY0" fmla="*/ 2 h 1165559"/>
                <a:gd name="connsiteX1" fmla="*/ 911759 w 911760"/>
                <a:gd name="connsiteY1" fmla="*/ 748728 h 1165559"/>
                <a:gd name="connsiteX0" fmla="*/ 28136 w 862978"/>
                <a:gd name="connsiteY0" fmla="*/ 2 h 1144445"/>
                <a:gd name="connsiteX1" fmla="*/ 862977 w 862978"/>
                <a:gd name="connsiteY1" fmla="*/ 748728 h 1144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2978" h="1144445">
                  <a:moveTo>
                    <a:pt x="28136" y="2"/>
                  </a:moveTo>
                  <a:cubicBezTo>
                    <a:pt x="-149857" y="753450"/>
                    <a:pt x="563148" y="1689865"/>
                    <a:pt x="862977" y="748728"/>
                  </a:cubicBezTo>
                </a:path>
              </a:pathLst>
            </a:custGeom>
            <a:noFill/>
            <a:ln w="57150">
              <a:solidFill>
                <a:srgbClr val="00A0E3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Arc 52"/>
            <p:cNvSpPr/>
            <p:nvPr/>
          </p:nvSpPr>
          <p:spPr>
            <a:xfrm>
              <a:off x="4574620" y="3121956"/>
              <a:ext cx="790832" cy="1350376"/>
            </a:xfrm>
            <a:custGeom>
              <a:avLst/>
              <a:gdLst>
                <a:gd name="connsiteX0" fmla="*/ 152739 w 305479"/>
                <a:gd name="connsiteY0" fmla="*/ 0 h 2453616"/>
                <a:gd name="connsiteX1" fmla="*/ 305479 w 305479"/>
                <a:gd name="connsiteY1" fmla="*/ 1226808 h 2453616"/>
                <a:gd name="connsiteX2" fmla="*/ 152740 w 305479"/>
                <a:gd name="connsiteY2" fmla="*/ 1226808 h 2453616"/>
                <a:gd name="connsiteX3" fmla="*/ 152739 w 305479"/>
                <a:gd name="connsiteY3" fmla="*/ 0 h 2453616"/>
                <a:gd name="connsiteX0" fmla="*/ 152739 w 305479"/>
                <a:gd name="connsiteY0" fmla="*/ 0 h 2453616"/>
                <a:gd name="connsiteX1" fmla="*/ 305479 w 305479"/>
                <a:gd name="connsiteY1" fmla="*/ 1226808 h 2453616"/>
                <a:gd name="connsiteX0" fmla="*/ 638092 w 790832"/>
                <a:gd name="connsiteY0" fmla="*/ 0 h 1276235"/>
                <a:gd name="connsiteX1" fmla="*/ 790832 w 790832"/>
                <a:gd name="connsiteY1" fmla="*/ 1226808 h 1276235"/>
                <a:gd name="connsiteX2" fmla="*/ 638093 w 790832"/>
                <a:gd name="connsiteY2" fmla="*/ 1226808 h 1276235"/>
                <a:gd name="connsiteX3" fmla="*/ 638092 w 790832"/>
                <a:gd name="connsiteY3" fmla="*/ 0 h 1276235"/>
                <a:gd name="connsiteX0" fmla="*/ 638092 w 790832"/>
                <a:gd name="connsiteY0" fmla="*/ 0 h 1276235"/>
                <a:gd name="connsiteX1" fmla="*/ 0 w 790832"/>
                <a:gd name="connsiteY1" fmla="*/ 1276235 h 1276235"/>
                <a:gd name="connsiteX0" fmla="*/ 638092 w 790832"/>
                <a:gd name="connsiteY0" fmla="*/ 0 h 1276235"/>
                <a:gd name="connsiteX1" fmla="*/ 790832 w 790832"/>
                <a:gd name="connsiteY1" fmla="*/ 1226808 h 1276235"/>
                <a:gd name="connsiteX2" fmla="*/ 638093 w 790832"/>
                <a:gd name="connsiteY2" fmla="*/ 1226808 h 1276235"/>
                <a:gd name="connsiteX3" fmla="*/ 638092 w 790832"/>
                <a:gd name="connsiteY3" fmla="*/ 0 h 1276235"/>
                <a:gd name="connsiteX0" fmla="*/ 638092 w 790832"/>
                <a:gd name="connsiteY0" fmla="*/ 0 h 1276235"/>
                <a:gd name="connsiteX1" fmla="*/ 0 w 790832"/>
                <a:gd name="connsiteY1" fmla="*/ 1276235 h 1276235"/>
                <a:gd name="connsiteX0" fmla="*/ 638092 w 790832"/>
                <a:gd name="connsiteY0" fmla="*/ 74141 h 1350376"/>
                <a:gd name="connsiteX1" fmla="*/ 790832 w 790832"/>
                <a:gd name="connsiteY1" fmla="*/ 1300949 h 1350376"/>
                <a:gd name="connsiteX2" fmla="*/ 638093 w 790832"/>
                <a:gd name="connsiteY2" fmla="*/ 1300949 h 1350376"/>
                <a:gd name="connsiteX3" fmla="*/ 638092 w 790832"/>
                <a:gd name="connsiteY3" fmla="*/ 74141 h 1350376"/>
                <a:gd name="connsiteX0" fmla="*/ 415670 w 790832"/>
                <a:gd name="connsiteY0" fmla="*/ 0 h 1350376"/>
                <a:gd name="connsiteX1" fmla="*/ 0 w 790832"/>
                <a:gd name="connsiteY1" fmla="*/ 1350376 h 1350376"/>
                <a:gd name="connsiteX0" fmla="*/ 638092 w 790832"/>
                <a:gd name="connsiteY0" fmla="*/ 74141 h 1350376"/>
                <a:gd name="connsiteX1" fmla="*/ 790832 w 790832"/>
                <a:gd name="connsiteY1" fmla="*/ 1300949 h 1350376"/>
                <a:gd name="connsiteX2" fmla="*/ 638093 w 790832"/>
                <a:gd name="connsiteY2" fmla="*/ 1300949 h 1350376"/>
                <a:gd name="connsiteX3" fmla="*/ 638092 w 790832"/>
                <a:gd name="connsiteY3" fmla="*/ 74141 h 1350376"/>
                <a:gd name="connsiteX0" fmla="*/ 415670 w 790832"/>
                <a:gd name="connsiteY0" fmla="*/ 0 h 1350376"/>
                <a:gd name="connsiteX1" fmla="*/ 0 w 790832"/>
                <a:gd name="connsiteY1" fmla="*/ 1350376 h 1350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0832" h="1350376" stroke="0" extrusionOk="0">
                  <a:moveTo>
                    <a:pt x="638092" y="74141"/>
                  </a:moveTo>
                  <a:cubicBezTo>
                    <a:pt x="722448" y="74141"/>
                    <a:pt x="790832" y="623402"/>
                    <a:pt x="790832" y="1300949"/>
                  </a:cubicBezTo>
                  <a:lnTo>
                    <a:pt x="638093" y="1300949"/>
                  </a:lnTo>
                  <a:cubicBezTo>
                    <a:pt x="638093" y="892013"/>
                    <a:pt x="638092" y="483077"/>
                    <a:pt x="638092" y="74141"/>
                  </a:cubicBezTo>
                  <a:close/>
                </a:path>
                <a:path w="790832" h="1350376" fill="none">
                  <a:moveTo>
                    <a:pt x="415670" y="0"/>
                  </a:moveTo>
                  <a:cubicBezTo>
                    <a:pt x="763637" y="65902"/>
                    <a:pt x="502508" y="1216527"/>
                    <a:pt x="0" y="1350376"/>
                  </a:cubicBezTo>
                </a:path>
              </a:pathLst>
            </a:custGeom>
            <a:ln w="28575">
              <a:solidFill>
                <a:srgbClr val="00A0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7838" y="5163398"/>
              <a:ext cx="1534247" cy="1341397"/>
            </a:xfrm>
            <a:prstGeom prst="rect">
              <a:avLst/>
            </a:prstGeom>
          </p:spPr>
        </p:pic>
        <p:cxnSp>
          <p:nvCxnSpPr>
            <p:cNvPr id="55" name="Straight Arrow Connector 54"/>
            <p:cNvCxnSpPr/>
            <p:nvPr/>
          </p:nvCxnSpPr>
          <p:spPr>
            <a:xfrm>
              <a:off x="1207381" y="5726146"/>
              <a:ext cx="270354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H="1" flipV="1">
              <a:off x="1592959" y="5726146"/>
              <a:ext cx="287814" cy="12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1074923" y="5705310"/>
              <a:ext cx="835485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C00000"/>
                  </a:solidFill>
                </a:rPr>
                <a:t>2.5 Hz</a:t>
              </a:r>
              <a:endParaRPr lang="en-GB" sz="2000" b="1" dirty="0">
                <a:solidFill>
                  <a:srgbClr val="C00000"/>
                </a:solidFill>
              </a:endParaRPr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2252356" y="5166265"/>
              <a:ext cx="2107555" cy="1514529"/>
              <a:chOff x="519801" y="629729"/>
              <a:chExt cx="9177507" cy="6353117"/>
            </a:xfrm>
          </p:grpSpPr>
          <p:pic>
            <p:nvPicPr>
              <p:cNvPr id="61" name="Picture 60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823149" y="629729"/>
                <a:ext cx="7874159" cy="5158596"/>
              </a:xfrm>
              <a:prstGeom prst="rect">
                <a:avLst/>
              </a:prstGeom>
            </p:spPr>
          </p:pic>
          <p:sp>
            <p:nvSpPr>
              <p:cNvPr id="62" name="TextBox 61"/>
              <p:cNvSpPr txBox="1"/>
              <p:nvPr/>
            </p:nvSpPr>
            <p:spPr>
              <a:xfrm>
                <a:off x="3929172" y="5917724"/>
                <a:ext cx="4287362" cy="10651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/>
                  <a:t>f</a:t>
                </a:r>
                <a:r>
                  <a:rPr lang="en-GB" sz="1050" dirty="0" smtClean="0"/>
                  <a:t>requency (Hz)</a:t>
                </a:r>
                <a:endParaRPr lang="en-GB" sz="1050" dirty="0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 rot="16200000">
                <a:off x="-1099956" y="2701060"/>
                <a:ext cx="4345209" cy="11056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/>
                  <a:t>signal (a. lin. u.)</a:t>
                </a:r>
                <a:endParaRPr lang="en-GB" sz="1050" dirty="0"/>
              </a:p>
            </p:txBody>
          </p:sp>
          <p:cxnSp>
            <p:nvCxnSpPr>
              <p:cNvPr id="64" name="Straight Arrow Connector 63"/>
              <p:cNvCxnSpPr/>
              <p:nvPr/>
            </p:nvCxnSpPr>
            <p:spPr>
              <a:xfrm>
                <a:off x="5080958" y="2872596"/>
                <a:ext cx="612476" cy="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/>
              <p:cNvCxnSpPr/>
              <p:nvPr/>
            </p:nvCxnSpPr>
            <p:spPr>
              <a:xfrm flipH="1" flipV="1">
                <a:off x="5983859" y="2869724"/>
                <a:ext cx="652031" cy="261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65"/>
              <p:cNvSpPr txBox="1"/>
              <p:nvPr/>
            </p:nvSpPr>
            <p:spPr>
              <a:xfrm>
                <a:off x="6187320" y="2082809"/>
                <a:ext cx="3219359" cy="12910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 smtClean="0">
                    <a:solidFill>
                      <a:srgbClr val="C00000"/>
                    </a:solidFill>
                  </a:rPr>
                  <a:t>25 </a:t>
                </a:r>
                <a:r>
                  <a:rPr lang="en-GB" sz="1400" b="1" dirty="0" err="1" smtClean="0">
                    <a:solidFill>
                      <a:srgbClr val="C00000"/>
                    </a:solidFill>
                  </a:rPr>
                  <a:t>mHz</a:t>
                </a:r>
                <a:endParaRPr lang="en-GB" sz="1400" b="1" dirty="0">
                  <a:solidFill>
                    <a:srgbClr val="C00000"/>
                  </a:solidFill>
                </a:endParaRPr>
              </a:p>
            </p:txBody>
          </p:sp>
        </p:grpSp>
      </p:grpSp>
      <p:sp>
        <p:nvSpPr>
          <p:cNvPr id="68" name="Rectangle 67"/>
          <p:cNvSpPr/>
          <p:nvPr/>
        </p:nvSpPr>
        <p:spPr>
          <a:xfrm>
            <a:off x="3720886" y="1983164"/>
            <a:ext cx="939359" cy="3454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4" name="Group 73"/>
          <p:cNvGrpSpPr/>
          <p:nvPr/>
        </p:nvGrpSpPr>
        <p:grpSpPr>
          <a:xfrm>
            <a:off x="4776703" y="4840079"/>
            <a:ext cx="2399235" cy="1881395"/>
            <a:chOff x="4985711" y="4840079"/>
            <a:chExt cx="2399235" cy="1881395"/>
          </a:xfrm>
        </p:grpSpPr>
        <p:sp>
          <p:nvSpPr>
            <p:cNvPr id="67" name="Rectangle 66"/>
            <p:cNvSpPr/>
            <p:nvPr/>
          </p:nvSpPr>
          <p:spPr>
            <a:xfrm>
              <a:off x="5060615" y="4883923"/>
              <a:ext cx="232433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dirty="0" smtClean="0"/>
                <a:t>New magnetic shielding system</a:t>
              </a:r>
              <a:endParaRPr lang="en-GB" sz="1200" dirty="0"/>
            </a:p>
          </p:txBody>
        </p:sp>
        <p:sp>
          <p:nvSpPr>
            <p:cNvPr id="69" name="Rounded Rectangle 68"/>
            <p:cNvSpPr/>
            <p:nvPr/>
          </p:nvSpPr>
          <p:spPr>
            <a:xfrm>
              <a:off x="4985711" y="4840079"/>
              <a:ext cx="2235394" cy="1881395"/>
            </a:xfrm>
            <a:prstGeom prst="round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7615" y="937170"/>
            <a:ext cx="4424241" cy="337774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97040" y="2522555"/>
            <a:ext cx="19067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J. A. B.-Harrington et al.</a:t>
            </a:r>
            <a:endParaRPr lang="en-GB" sz="1400" dirty="0"/>
          </a:p>
        </p:txBody>
      </p:sp>
      <p:sp>
        <p:nvSpPr>
          <p:cNvPr id="58" name="TextBox 57"/>
          <p:cNvSpPr txBox="1"/>
          <p:nvPr/>
        </p:nvSpPr>
        <p:spPr>
          <a:xfrm>
            <a:off x="10328972" y="4451510"/>
            <a:ext cx="16029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J. Borchert et al.</a:t>
            </a:r>
            <a:endParaRPr lang="en-GB" sz="1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03995" y="4992309"/>
            <a:ext cx="1986891" cy="1243173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9715361" y="4687973"/>
            <a:ext cx="23243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Next step:</a:t>
            </a:r>
            <a:endParaRPr lang="en-GB" sz="2000" b="1" dirty="0">
              <a:solidFill>
                <a:srgbClr val="FF000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55982" y="5118124"/>
            <a:ext cx="1451813" cy="1512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39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Implementation</a:t>
            </a:r>
            <a:r>
              <a:rPr lang="fr-CH" dirty="0" smtClean="0"/>
              <a:t> of Phase Sensitive </a:t>
            </a:r>
            <a:r>
              <a:rPr lang="fr-CH" dirty="0" err="1" smtClean="0"/>
              <a:t>Detection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0284" y="1211767"/>
            <a:ext cx="7771046" cy="2049593"/>
          </a:xfrm>
        </p:spPr>
        <p:txBody>
          <a:bodyPr/>
          <a:lstStyle/>
          <a:p>
            <a:r>
              <a:rPr lang="fr-CH" dirty="0" err="1" smtClean="0"/>
              <a:t>Compared</a:t>
            </a:r>
            <a:r>
              <a:rPr lang="fr-CH" dirty="0" smtClean="0"/>
              <a:t> to </a:t>
            </a:r>
            <a:r>
              <a:rPr lang="fr-CH" dirty="0" err="1" smtClean="0"/>
              <a:t>dip</a:t>
            </a:r>
            <a:r>
              <a:rPr lang="fr-CH" dirty="0" smtClean="0"/>
              <a:t> </a:t>
            </a:r>
            <a:r>
              <a:rPr lang="fr-CH" dirty="0" err="1" smtClean="0"/>
              <a:t>method</a:t>
            </a:r>
            <a:r>
              <a:rPr lang="fr-CH" dirty="0" smtClean="0"/>
              <a:t>: Not </a:t>
            </a:r>
            <a:r>
              <a:rPr lang="fr-CH" dirty="0" err="1" smtClean="0"/>
              <a:t>limited</a:t>
            </a:r>
            <a:r>
              <a:rPr lang="fr-CH" dirty="0" smtClean="0"/>
              <a:t> by power </a:t>
            </a:r>
            <a:r>
              <a:rPr lang="fr-CH" dirty="0" err="1" smtClean="0"/>
              <a:t>supply</a:t>
            </a:r>
            <a:r>
              <a:rPr lang="fr-CH" dirty="0" smtClean="0"/>
              <a:t> noise</a:t>
            </a:r>
          </a:p>
          <a:p>
            <a:r>
              <a:rPr lang="fr-CH" dirty="0" err="1" smtClean="0"/>
              <a:t>Compared</a:t>
            </a:r>
            <a:r>
              <a:rPr lang="fr-CH" dirty="0" smtClean="0"/>
              <a:t> to </a:t>
            </a:r>
            <a:r>
              <a:rPr lang="fr-CH" dirty="0" err="1" smtClean="0"/>
              <a:t>peak</a:t>
            </a:r>
            <a:r>
              <a:rPr lang="fr-CH" dirty="0" smtClean="0"/>
              <a:t> </a:t>
            </a:r>
            <a:r>
              <a:rPr lang="fr-CH" dirty="0" err="1" smtClean="0"/>
              <a:t>method</a:t>
            </a:r>
            <a:r>
              <a:rPr lang="fr-CH" dirty="0" smtClean="0"/>
              <a:t>: </a:t>
            </a:r>
            <a:r>
              <a:rPr lang="fr-CH" dirty="0" err="1" smtClean="0"/>
              <a:t>Reduced</a:t>
            </a:r>
            <a:r>
              <a:rPr lang="fr-CH" dirty="0" smtClean="0"/>
              <a:t> </a:t>
            </a:r>
            <a:r>
              <a:rPr lang="fr-CH" dirty="0" err="1" smtClean="0"/>
              <a:t>systematics</a:t>
            </a:r>
            <a:r>
              <a:rPr lang="fr-CH" dirty="0" smtClean="0"/>
              <a:t>, </a:t>
            </a:r>
            <a:r>
              <a:rPr lang="fr-CH" dirty="0" err="1" smtClean="0"/>
              <a:t>reduced</a:t>
            </a:r>
            <a:r>
              <a:rPr lang="fr-CH" dirty="0" smtClean="0"/>
              <a:t> noise, </a:t>
            </a:r>
            <a:r>
              <a:rPr lang="fr-CH" dirty="0" err="1" smtClean="0"/>
              <a:t>faster</a:t>
            </a:r>
            <a:r>
              <a:rPr lang="fr-CH" dirty="0" smtClean="0"/>
              <a:t> </a:t>
            </a:r>
            <a:r>
              <a:rPr lang="fr-CH" dirty="0" err="1" smtClean="0"/>
              <a:t>measurement</a:t>
            </a:r>
            <a:r>
              <a:rPr lang="fr-CH" dirty="0" smtClean="0"/>
              <a:t> cycles.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114" y="1024708"/>
            <a:ext cx="3691536" cy="4664891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11059685" y="3194594"/>
            <a:ext cx="1039991" cy="2786535"/>
            <a:chOff x="6944885" y="1273386"/>
            <a:chExt cx="1039991" cy="2786535"/>
          </a:xfrm>
        </p:grpSpPr>
        <p:grpSp>
          <p:nvGrpSpPr>
            <p:cNvPr id="6" name="Group 5"/>
            <p:cNvGrpSpPr/>
            <p:nvPr/>
          </p:nvGrpSpPr>
          <p:grpSpPr>
            <a:xfrm>
              <a:off x="6944885" y="2654387"/>
              <a:ext cx="1029831" cy="1405534"/>
              <a:chOff x="5717624" y="2867627"/>
              <a:chExt cx="1373107" cy="1874045"/>
            </a:xfrm>
          </p:grpSpPr>
          <p:pic>
            <p:nvPicPr>
              <p:cNvPr id="7" name="Picture 17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23623" y="2867627"/>
                <a:ext cx="1080000" cy="1402758"/>
              </a:xfrm>
              <a:prstGeom prst="rect">
                <a:avLst/>
              </a:prstGeom>
            </p:spPr>
          </p:pic>
          <p:sp>
            <p:nvSpPr>
              <p:cNvPr id="8" name="TextBox 32"/>
              <p:cNvSpPr txBox="1"/>
              <p:nvPr/>
            </p:nvSpPr>
            <p:spPr>
              <a:xfrm>
                <a:off x="5717624" y="4249229"/>
                <a:ext cx="1373107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900" b="1" dirty="0">
                    <a:solidFill>
                      <a:schemeClr val="tx2"/>
                    </a:solidFill>
                  </a:rPr>
                  <a:t>M. </a:t>
                </a:r>
                <a:r>
                  <a:rPr lang="en-GB" sz="900" b="1" dirty="0" err="1">
                    <a:solidFill>
                      <a:schemeClr val="tx2"/>
                    </a:solidFill>
                  </a:rPr>
                  <a:t>Borchert</a:t>
                </a:r>
                <a:r>
                  <a:rPr lang="en-GB" sz="900" b="1" dirty="0">
                    <a:solidFill>
                      <a:schemeClr val="tx2"/>
                    </a:solidFill>
                  </a:rPr>
                  <a:t> </a:t>
                </a:r>
              </a:p>
              <a:p>
                <a:r>
                  <a:rPr lang="en-GB" sz="900" b="1" dirty="0" smtClean="0">
                    <a:solidFill>
                      <a:schemeClr val="tx2"/>
                    </a:solidFill>
                  </a:rPr>
                  <a:t>Hannover/RIKEN</a:t>
                </a:r>
                <a:endParaRPr lang="en-GB" sz="900" b="1" dirty="0">
                  <a:solidFill>
                    <a:schemeClr val="tx2"/>
                  </a:solidFill>
                </a:endParaRPr>
              </a:p>
            </p:txBody>
          </p:sp>
        </p:grp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0919" y="1273386"/>
              <a:ext cx="837764" cy="1058947"/>
            </a:xfrm>
            <a:prstGeom prst="rect">
              <a:avLst/>
            </a:prstGeom>
          </p:spPr>
        </p:pic>
        <p:sp>
          <p:nvSpPr>
            <p:cNvPr id="10" name="TextBox 32"/>
            <p:cNvSpPr txBox="1"/>
            <p:nvPr/>
          </p:nvSpPr>
          <p:spPr>
            <a:xfrm>
              <a:off x="6955045" y="2278349"/>
              <a:ext cx="10298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b="1" dirty="0" smtClean="0">
                  <a:solidFill>
                    <a:schemeClr val="tx2"/>
                  </a:solidFill>
                </a:rPr>
                <a:t>J. Devlin</a:t>
              </a:r>
              <a:endParaRPr lang="en-GB" sz="900" b="1" dirty="0">
                <a:solidFill>
                  <a:schemeClr val="tx2"/>
                </a:solidFill>
              </a:endParaRPr>
            </a:p>
            <a:p>
              <a:r>
                <a:rPr lang="en-GB" sz="900" b="1" dirty="0" smtClean="0">
                  <a:solidFill>
                    <a:schemeClr val="tx2"/>
                  </a:solidFill>
                </a:rPr>
                <a:t>CERN/RIKEN</a:t>
              </a:r>
              <a:endParaRPr lang="en-GB" sz="9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81594" y="6054384"/>
            <a:ext cx="1018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400" b="1" dirty="0" err="1" smtClean="0">
                <a:solidFill>
                  <a:srgbClr val="FF0000"/>
                </a:solidFill>
              </a:rPr>
              <a:t>Reached</a:t>
            </a:r>
            <a:r>
              <a:rPr lang="fr-CH" sz="2400" b="1" dirty="0" smtClean="0">
                <a:solidFill>
                  <a:srgbClr val="FF0000"/>
                </a:solidFill>
              </a:rPr>
              <a:t> in the best cases </a:t>
            </a:r>
            <a:r>
              <a:rPr lang="fr-CH" sz="2400" b="1" dirty="0" err="1" smtClean="0">
                <a:solidFill>
                  <a:srgbClr val="FF0000"/>
                </a:solidFill>
              </a:rPr>
              <a:t>frequency</a:t>
            </a:r>
            <a:r>
              <a:rPr lang="fr-CH" sz="2400" b="1" dirty="0" smtClean="0">
                <a:solidFill>
                  <a:srgbClr val="FF0000"/>
                </a:solidFill>
              </a:rPr>
              <a:t> </a:t>
            </a:r>
            <a:r>
              <a:rPr lang="fr-CH" sz="2400" b="1" dirty="0" err="1" smtClean="0">
                <a:solidFill>
                  <a:srgbClr val="FF0000"/>
                </a:solidFill>
              </a:rPr>
              <a:t>scatters</a:t>
            </a:r>
            <a:r>
              <a:rPr lang="fr-CH" sz="2400" b="1" dirty="0" smtClean="0">
                <a:solidFill>
                  <a:srgbClr val="FF0000"/>
                </a:solidFill>
              </a:rPr>
              <a:t> on the </a:t>
            </a:r>
            <a:r>
              <a:rPr lang="fr-CH" sz="2400" b="1" dirty="0" err="1" smtClean="0">
                <a:solidFill>
                  <a:srgbClr val="FF0000"/>
                </a:solidFill>
              </a:rPr>
              <a:t>order</a:t>
            </a:r>
            <a:r>
              <a:rPr lang="fr-CH" sz="2400" b="1" dirty="0" smtClean="0">
                <a:solidFill>
                  <a:srgbClr val="FF0000"/>
                </a:solidFill>
              </a:rPr>
              <a:t> of 330 p.p.t. per </a:t>
            </a:r>
            <a:r>
              <a:rPr lang="fr-CH" sz="2400" b="1" dirty="0" err="1" smtClean="0">
                <a:solidFill>
                  <a:srgbClr val="FF0000"/>
                </a:solidFill>
              </a:rPr>
              <a:t>shot</a:t>
            </a:r>
            <a:endParaRPr lang="en-GB" sz="2400" b="1" dirty="0">
              <a:solidFill>
                <a:srgbClr val="FF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1210" y="3424460"/>
            <a:ext cx="3792051" cy="238547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353683" y="3444837"/>
            <a:ext cx="21044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C000"/>
                </a:solidFill>
              </a:rPr>
              <a:t>2014 BASE </a:t>
            </a:r>
            <a:r>
              <a:rPr lang="fr-CH" dirty="0" err="1" smtClean="0">
                <a:solidFill>
                  <a:srgbClr val="FFC000"/>
                </a:solidFill>
              </a:rPr>
              <a:t>Sideband</a:t>
            </a:r>
            <a:endParaRPr lang="fr-CH" dirty="0" smtClean="0">
              <a:solidFill>
                <a:srgbClr val="FFC000"/>
              </a:solidFill>
            </a:endParaRPr>
          </a:p>
          <a:p>
            <a:r>
              <a:rPr lang="fr-CH" dirty="0" smtClean="0">
                <a:solidFill>
                  <a:schemeClr val="bg2">
                    <a:lumMod val="50000"/>
                  </a:schemeClr>
                </a:solidFill>
              </a:rPr>
              <a:t>2019 BASE </a:t>
            </a:r>
            <a:r>
              <a:rPr lang="fr-CH" dirty="0" err="1" smtClean="0">
                <a:solidFill>
                  <a:schemeClr val="bg2">
                    <a:lumMod val="50000"/>
                  </a:schemeClr>
                </a:solidFill>
              </a:rPr>
              <a:t>Sideband</a:t>
            </a:r>
            <a:endParaRPr lang="fr-CH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fr-CH" dirty="0" smtClean="0">
                <a:solidFill>
                  <a:srgbClr val="FF0000"/>
                </a:solidFill>
              </a:rPr>
              <a:t>2019 BASE Phase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7542872" y="3326475"/>
            <a:ext cx="3434329" cy="2344949"/>
            <a:chOff x="7634309" y="3326475"/>
            <a:chExt cx="3434329" cy="2344949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34309" y="3326475"/>
              <a:ext cx="3434329" cy="2102929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098971" y="5451451"/>
              <a:ext cx="2960714" cy="219973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8268345" y="3446232"/>
              <a:ext cx="15690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Completed campaigns</a:t>
              </a:r>
              <a:endParaRPr lang="en-GB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878784" y="3463202"/>
              <a:ext cx="11809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Phase methods </a:t>
              </a:r>
            </a:p>
            <a:p>
              <a:r>
                <a:rPr lang="en-GB" sz="1200" dirty="0" smtClean="0"/>
                <a:t>development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4327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 of Achievements / Request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350" y="966189"/>
            <a:ext cx="6170096" cy="3560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008486">
            <a:off x="3265713" y="1661886"/>
            <a:ext cx="2299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2014 measurement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165321">
            <a:off x="3243939" y="2049417"/>
            <a:ext cx="2299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9A731"/>
                </a:solidFill>
              </a:rPr>
              <a:t>2018 measurement</a:t>
            </a:r>
            <a:endParaRPr lang="en-GB" dirty="0">
              <a:solidFill>
                <a:srgbClr val="19A73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165321">
            <a:off x="1588457" y="2587901"/>
            <a:ext cx="2787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9900"/>
                </a:solidFill>
              </a:rPr>
              <a:t>Current status with AD off</a:t>
            </a:r>
            <a:endParaRPr lang="en-GB" dirty="0">
              <a:solidFill>
                <a:srgbClr val="FF99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154034">
            <a:off x="3899824" y="3119625"/>
            <a:ext cx="2569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Noise limit with AD on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606376" y="2166992"/>
            <a:ext cx="4594127" cy="1532708"/>
          </a:xfrm>
          <a:prstGeom prst="line">
            <a:avLst/>
          </a:prstGeom>
          <a:ln>
            <a:solidFill>
              <a:srgbClr val="EF7F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9680" y="1045030"/>
            <a:ext cx="5500370" cy="3252650"/>
          </a:xfrm>
        </p:spPr>
        <p:txBody>
          <a:bodyPr>
            <a:normAutofit/>
          </a:bodyPr>
          <a:lstStyle/>
          <a:p>
            <a:r>
              <a:rPr lang="fr-CH" dirty="0" smtClean="0"/>
              <a:t>Final </a:t>
            </a:r>
            <a:r>
              <a:rPr lang="fr-CH" dirty="0" err="1" smtClean="0"/>
              <a:t>resolution</a:t>
            </a:r>
            <a:r>
              <a:rPr lang="fr-CH" dirty="0" smtClean="0"/>
              <a:t>: 15 p.p.t. to 20 p.p.t. </a:t>
            </a:r>
          </a:p>
          <a:p>
            <a:r>
              <a:rPr lang="fr-CH" dirty="0" smtClean="0"/>
              <a:t>Goal of </a:t>
            </a:r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measurement</a:t>
            </a:r>
            <a:r>
              <a:rPr lang="fr-CH" dirty="0" smtClean="0"/>
              <a:t> </a:t>
            </a:r>
            <a:r>
              <a:rPr lang="fr-CH" dirty="0" err="1" smtClean="0"/>
              <a:t>should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at the </a:t>
            </a:r>
            <a:r>
              <a:rPr lang="fr-CH" dirty="0" err="1" smtClean="0"/>
              <a:t>level</a:t>
            </a:r>
            <a:r>
              <a:rPr lang="fr-CH" dirty="0" smtClean="0"/>
              <a:t> of 1 p.p.t. to 5 p.p.t.</a:t>
            </a:r>
          </a:p>
          <a:p>
            <a:r>
              <a:rPr lang="fr-CH" dirty="0" err="1" smtClean="0"/>
              <a:t>Given</a:t>
            </a:r>
            <a:r>
              <a:rPr lang="fr-CH" dirty="0" smtClean="0"/>
              <a:t> the AD noise </a:t>
            </a:r>
            <a:r>
              <a:rPr lang="fr-CH" dirty="0" err="1" smtClean="0"/>
              <a:t>level</a:t>
            </a:r>
            <a:r>
              <a:rPr lang="fr-CH" dirty="0" smtClean="0"/>
              <a:t> of 600 p.p.t.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require</a:t>
            </a:r>
            <a:r>
              <a:rPr lang="fr-CH" dirty="0" smtClean="0"/>
              <a:t> </a:t>
            </a:r>
            <a:r>
              <a:rPr lang="fr-CH" dirty="0" err="1" smtClean="0"/>
              <a:t>measurement</a:t>
            </a:r>
            <a:r>
              <a:rPr lang="fr-CH" dirty="0" smtClean="0"/>
              <a:t> time of </a:t>
            </a:r>
            <a:r>
              <a:rPr lang="fr-CH" dirty="0" err="1" smtClean="0"/>
              <a:t>years</a:t>
            </a:r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86080" y="4702630"/>
            <a:ext cx="7264400" cy="18639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 smtClean="0"/>
              <a:t>Strategy</a:t>
            </a:r>
            <a:r>
              <a:rPr lang="fr-CH" dirty="0" smtClean="0"/>
              <a:t> to </a:t>
            </a:r>
            <a:r>
              <a:rPr lang="fr-CH" dirty="0" err="1" smtClean="0"/>
              <a:t>only</a:t>
            </a:r>
            <a:r>
              <a:rPr lang="fr-CH" dirty="0" smtClean="0"/>
              <a:t> </a:t>
            </a:r>
            <a:r>
              <a:rPr lang="fr-CH" dirty="0" err="1" smtClean="0"/>
              <a:t>work</a:t>
            </a:r>
            <a:r>
              <a:rPr lang="fr-CH" dirty="0" smtClean="0"/>
              <a:t> </a:t>
            </a:r>
            <a:r>
              <a:rPr lang="fr-CH" dirty="0" err="1" smtClean="0"/>
              <a:t>during</a:t>
            </a:r>
            <a:r>
              <a:rPr lang="fr-CH" dirty="0" smtClean="0"/>
              <a:t> </a:t>
            </a:r>
            <a:r>
              <a:rPr lang="fr-CH" dirty="0" err="1" smtClean="0"/>
              <a:t>accelerator</a:t>
            </a:r>
            <a:r>
              <a:rPr lang="fr-CH" dirty="0" smtClean="0"/>
              <a:t> </a:t>
            </a:r>
            <a:r>
              <a:rPr lang="fr-CH" dirty="0" err="1" smtClean="0"/>
              <a:t>shutdown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not attractive and not </a:t>
            </a:r>
            <a:r>
              <a:rPr lang="fr-CH" dirty="0" err="1" smtClean="0"/>
              <a:t>very</a:t>
            </a:r>
            <a:r>
              <a:rPr lang="fr-CH" dirty="0" smtClean="0"/>
              <a:t> goal </a:t>
            </a:r>
            <a:r>
              <a:rPr lang="fr-CH" dirty="0" err="1" smtClean="0"/>
              <a:t>oriented</a:t>
            </a:r>
            <a:r>
              <a:rPr lang="fr-CH" dirty="0" smtClean="0"/>
              <a:t>. </a:t>
            </a:r>
            <a:endParaRPr lang="fr-CH" dirty="0"/>
          </a:p>
          <a:p>
            <a:r>
              <a:rPr lang="fr-CH" b="1" dirty="0" err="1" smtClean="0"/>
              <a:t>We</a:t>
            </a:r>
            <a:r>
              <a:rPr lang="fr-CH" b="1" dirty="0" smtClean="0"/>
              <a:t> </a:t>
            </a:r>
            <a:r>
              <a:rPr lang="fr-CH" b="1" dirty="0" err="1" smtClean="0"/>
              <a:t>request</a:t>
            </a:r>
            <a:r>
              <a:rPr lang="fr-CH" b="1" dirty="0" smtClean="0"/>
              <a:t> an offline-</a:t>
            </a:r>
            <a:r>
              <a:rPr lang="fr-CH" b="1" dirty="0" err="1" smtClean="0"/>
              <a:t>laboratory</a:t>
            </a:r>
            <a:r>
              <a:rPr lang="fr-CH" b="1" dirty="0" smtClean="0"/>
              <a:t> at CERN, </a:t>
            </a:r>
            <a:r>
              <a:rPr lang="fr-CH" b="1" dirty="0" err="1" smtClean="0"/>
              <a:t>which</a:t>
            </a:r>
            <a:r>
              <a:rPr lang="fr-CH" b="1" dirty="0" smtClean="0"/>
              <a:t> </a:t>
            </a:r>
            <a:r>
              <a:rPr lang="fr-CH" b="1" dirty="0" err="1" smtClean="0"/>
              <a:t>will</a:t>
            </a:r>
            <a:r>
              <a:rPr lang="fr-CH" b="1" dirty="0" smtClean="0"/>
              <a:t> </a:t>
            </a:r>
            <a:r>
              <a:rPr lang="fr-CH" b="1" dirty="0" err="1" smtClean="0"/>
              <a:t>be</a:t>
            </a:r>
            <a:r>
              <a:rPr lang="fr-CH" b="1" dirty="0" smtClean="0"/>
              <a:t> </a:t>
            </a:r>
            <a:r>
              <a:rPr lang="fr-CH" b="1" dirty="0" err="1" smtClean="0"/>
              <a:t>supplied</a:t>
            </a:r>
            <a:r>
              <a:rPr lang="fr-CH" b="1" dirty="0" smtClean="0"/>
              <a:t> </a:t>
            </a:r>
            <a:r>
              <a:rPr lang="fr-CH" b="1" dirty="0" err="1" smtClean="0"/>
              <a:t>with</a:t>
            </a:r>
            <a:r>
              <a:rPr lang="fr-CH" b="1" dirty="0" smtClean="0"/>
              <a:t> antiprotons </a:t>
            </a:r>
            <a:r>
              <a:rPr lang="fr-CH" b="1" dirty="0" err="1" smtClean="0"/>
              <a:t>from</a:t>
            </a:r>
            <a:r>
              <a:rPr lang="fr-CH" b="1" dirty="0" smtClean="0"/>
              <a:t> the AD, </a:t>
            </a:r>
            <a:r>
              <a:rPr lang="fr-CH" b="1" dirty="0" err="1" smtClean="0"/>
              <a:t>using</a:t>
            </a:r>
            <a:r>
              <a:rPr lang="fr-CH" b="1" dirty="0" smtClean="0"/>
              <a:t> a transportable </a:t>
            </a:r>
            <a:r>
              <a:rPr lang="fr-CH" b="1" dirty="0" err="1" smtClean="0"/>
              <a:t>trap</a:t>
            </a:r>
            <a:r>
              <a:rPr lang="fr-CH" b="1" dirty="0" smtClean="0"/>
              <a:t>. </a:t>
            </a:r>
            <a:endParaRPr lang="en-GB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0320" y="4498206"/>
            <a:ext cx="3037840" cy="213500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690057" y="3126381"/>
            <a:ext cx="2787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current sideband limit</a:t>
            </a:r>
            <a:endParaRPr lang="en-GB" dirty="0">
              <a:solidFill>
                <a:srgbClr val="C0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096" y="975397"/>
            <a:ext cx="830043" cy="105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49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Laboratory</a:t>
            </a:r>
            <a:r>
              <a:rPr lang="fr-CH" dirty="0" smtClean="0"/>
              <a:t> </a:t>
            </a:r>
            <a:r>
              <a:rPr lang="fr-CH" dirty="0" err="1" smtClean="0"/>
              <a:t>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32513" y="1045029"/>
            <a:ext cx="5697537" cy="513193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Wish list – Magnetically Calm</a:t>
            </a:r>
          </a:p>
          <a:p>
            <a:pPr lvl="1"/>
            <a:endParaRPr lang="en-US" dirty="0"/>
          </a:p>
          <a:p>
            <a:pPr lvl="1"/>
            <a:r>
              <a:rPr lang="en-GB" dirty="0" smtClean="0"/>
              <a:t>Access </a:t>
            </a:r>
            <a:r>
              <a:rPr lang="en-GB" dirty="0"/>
              <a:t>to a bridge crane with a lifting capability of at least 2 T, better 5 T.</a:t>
            </a:r>
          </a:p>
          <a:p>
            <a:pPr lvl="1"/>
            <a:r>
              <a:rPr lang="en-GB" dirty="0" smtClean="0"/>
              <a:t>Access </a:t>
            </a:r>
            <a:r>
              <a:rPr lang="en-GB" dirty="0"/>
              <a:t>to </a:t>
            </a:r>
            <a:r>
              <a:rPr lang="en-GB" dirty="0" err="1"/>
              <a:t>liguid</a:t>
            </a:r>
            <a:r>
              <a:rPr lang="en-GB" dirty="0"/>
              <a:t> </a:t>
            </a:r>
            <a:r>
              <a:rPr lang="en-GB" dirty="0" smtClean="0"/>
              <a:t>nitrogen.</a:t>
            </a:r>
            <a:endParaRPr lang="en-GB" dirty="0"/>
          </a:p>
          <a:p>
            <a:pPr lvl="1"/>
            <a:r>
              <a:rPr lang="en-GB" dirty="0" smtClean="0"/>
              <a:t>Access </a:t>
            </a:r>
            <a:r>
              <a:rPr lang="en-GB" dirty="0"/>
              <a:t>to liquid </a:t>
            </a:r>
            <a:r>
              <a:rPr lang="en-GB" dirty="0" smtClean="0"/>
              <a:t>helium and helium </a:t>
            </a:r>
            <a:r>
              <a:rPr lang="en-GB" dirty="0"/>
              <a:t>recovery line.</a:t>
            </a:r>
          </a:p>
          <a:p>
            <a:pPr lvl="1"/>
            <a:r>
              <a:rPr lang="en-GB" dirty="0" smtClean="0"/>
              <a:t>Power </a:t>
            </a:r>
            <a:r>
              <a:rPr lang="en-GB" dirty="0"/>
              <a:t>supplies comparable to those in the current BASE experiment zone.</a:t>
            </a:r>
          </a:p>
          <a:p>
            <a:pPr lvl="1"/>
            <a:r>
              <a:rPr lang="en-GB" dirty="0" smtClean="0"/>
              <a:t>The </a:t>
            </a:r>
            <a:r>
              <a:rPr lang="en-GB" dirty="0"/>
              <a:t>option to connect to CERN’s uninterruptable power </a:t>
            </a:r>
            <a:r>
              <a:rPr lang="en-GB" dirty="0" smtClean="0"/>
              <a:t>supply.</a:t>
            </a:r>
          </a:p>
          <a:p>
            <a:pPr lvl="1"/>
            <a:r>
              <a:rPr lang="en-GB" dirty="0" smtClean="0"/>
              <a:t>A </a:t>
            </a:r>
            <a:r>
              <a:rPr lang="en-GB" dirty="0"/>
              <a:t>well deﬁned, calm, isolated mains ground.</a:t>
            </a:r>
          </a:p>
          <a:p>
            <a:pPr lvl="1"/>
            <a:r>
              <a:rPr lang="en-GB" dirty="0" smtClean="0"/>
              <a:t>The </a:t>
            </a:r>
            <a:r>
              <a:rPr lang="en-GB" dirty="0"/>
              <a:t>laboratory should have at least the size of the current BASE experiment zone </a:t>
            </a:r>
            <a:r>
              <a:rPr lang="en-GB" dirty="0" smtClean="0"/>
              <a:t>(at least </a:t>
            </a:r>
            <a:r>
              <a:rPr lang="en-GB" dirty="0"/>
              <a:t>40 </a:t>
            </a:r>
            <a:r>
              <a:rPr lang="en-GB" dirty="0" smtClean="0"/>
              <a:t>m</a:t>
            </a:r>
            <a:r>
              <a:rPr lang="en-GB" baseline="30000" dirty="0"/>
              <a:t>2</a:t>
            </a:r>
            <a:r>
              <a:rPr lang="en-GB" dirty="0" smtClean="0"/>
              <a:t>, wish 80 </a:t>
            </a:r>
            <a:r>
              <a:rPr lang="en-GB" dirty="0"/>
              <a:t>m</a:t>
            </a:r>
            <a:r>
              <a:rPr lang="en-GB" baseline="30000" dirty="0"/>
              <a:t>2</a:t>
            </a:r>
            <a:r>
              <a:rPr lang="en-GB" dirty="0"/>
              <a:t>).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048" y="1889322"/>
            <a:ext cx="5458383" cy="3024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23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082" y="202930"/>
            <a:ext cx="8229600" cy="705790"/>
          </a:xfrm>
        </p:spPr>
        <p:txBody>
          <a:bodyPr/>
          <a:lstStyle/>
          <a:p>
            <a:r>
              <a:rPr lang="en-GB" dirty="0" smtClean="0"/>
              <a:t>BASE – Collaboration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9186" y="894437"/>
            <a:ext cx="3920634" cy="3459297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75134" y="986286"/>
            <a:ext cx="5596269" cy="310611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2000" b="1" dirty="0"/>
              <a:t>Mainz: </a:t>
            </a:r>
            <a:r>
              <a:rPr lang="de-CH" sz="2000" dirty="0"/>
              <a:t>Measurement of the magnetic moment of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 smtClean="0"/>
              <a:t>proton</a:t>
            </a:r>
            <a:r>
              <a:rPr lang="de-CH" sz="2000" dirty="0" smtClean="0"/>
              <a:t>, </a:t>
            </a:r>
            <a:r>
              <a:rPr lang="de-CH" sz="2000" dirty="0" err="1" smtClean="0"/>
              <a:t>implementation</a:t>
            </a:r>
            <a:r>
              <a:rPr lang="de-CH" sz="2000" dirty="0" smtClean="0"/>
              <a:t> of </a:t>
            </a:r>
            <a:r>
              <a:rPr lang="de-CH" sz="2000" dirty="0" err="1" smtClean="0"/>
              <a:t>new</a:t>
            </a:r>
            <a:r>
              <a:rPr lang="de-CH" sz="2000" dirty="0" smtClean="0"/>
              <a:t> </a:t>
            </a:r>
            <a:r>
              <a:rPr lang="de-CH" sz="2000" dirty="0" err="1" smtClean="0"/>
              <a:t>technologies</a:t>
            </a:r>
            <a:r>
              <a:rPr lang="de-CH" sz="2000" dirty="0" smtClean="0"/>
              <a:t> (</a:t>
            </a:r>
            <a:r>
              <a:rPr lang="de-CH" sz="2000" dirty="0" err="1" smtClean="0"/>
              <a:t>laser</a:t>
            </a:r>
            <a:r>
              <a:rPr lang="de-CH" sz="2000" dirty="0" smtClean="0"/>
              <a:t> </a:t>
            </a:r>
            <a:r>
              <a:rPr lang="de-CH" sz="2000" dirty="0" err="1" smtClean="0"/>
              <a:t>cooling</a:t>
            </a:r>
            <a:r>
              <a:rPr lang="de-CH" sz="2000" dirty="0" smtClean="0"/>
              <a:t> and BASE-STEP). </a:t>
            </a:r>
          </a:p>
          <a:p>
            <a:endParaRPr lang="de-CH" sz="2000" b="1" dirty="0" smtClean="0"/>
          </a:p>
          <a:p>
            <a:r>
              <a:rPr lang="de-CH" sz="2000" b="1" dirty="0" smtClean="0"/>
              <a:t>CERN-AD</a:t>
            </a:r>
            <a:r>
              <a:rPr lang="de-CH" sz="2000" b="1" dirty="0"/>
              <a:t>: </a:t>
            </a:r>
            <a:r>
              <a:rPr lang="de-CH" sz="2000" dirty="0"/>
              <a:t>Measurement of the magnetic moment of the antiproton and proton/antiproton q/m </a:t>
            </a:r>
            <a:r>
              <a:rPr lang="de-CH" sz="2000" dirty="0" err="1" smtClean="0"/>
              <a:t>ratio</a:t>
            </a:r>
            <a:endParaRPr lang="de-CH" sz="2000" dirty="0" smtClean="0"/>
          </a:p>
          <a:p>
            <a:endParaRPr lang="de-CH" sz="1900" b="1" dirty="0" smtClean="0"/>
          </a:p>
          <a:p>
            <a:r>
              <a:rPr lang="de-CH" sz="1900" b="1" dirty="0" smtClean="0"/>
              <a:t>Hannover/PTB</a:t>
            </a:r>
            <a:r>
              <a:rPr lang="de-CH" sz="1900" b="1" dirty="0"/>
              <a:t>:</a:t>
            </a:r>
            <a:r>
              <a:rPr lang="de-CH" sz="1900" dirty="0"/>
              <a:t> QLEDS-laser </a:t>
            </a:r>
            <a:r>
              <a:rPr lang="de-CH" sz="1900" dirty="0" err="1"/>
              <a:t>cooling</a:t>
            </a:r>
            <a:r>
              <a:rPr lang="de-CH" sz="1900" dirty="0"/>
              <a:t> </a:t>
            </a:r>
            <a:r>
              <a:rPr lang="de-CH" sz="1900" dirty="0" err="1" smtClean="0"/>
              <a:t>project</a:t>
            </a:r>
            <a:r>
              <a:rPr lang="de-CH" sz="1900" dirty="0" smtClean="0"/>
              <a:t>, </a:t>
            </a:r>
            <a:r>
              <a:rPr lang="de-CH" sz="1900" dirty="0" err="1" smtClean="0"/>
              <a:t>new</a:t>
            </a:r>
            <a:r>
              <a:rPr lang="de-CH" sz="1900" dirty="0" smtClean="0"/>
              <a:t> </a:t>
            </a:r>
            <a:r>
              <a:rPr lang="de-CH" sz="1900" dirty="0" err="1" smtClean="0"/>
              <a:t>technologies</a:t>
            </a:r>
            <a:endParaRPr lang="de-CH" sz="1900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38" y="4092403"/>
            <a:ext cx="1773818" cy="250909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621310" y="5953393"/>
            <a:ext cx="6406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C. </a:t>
            </a:r>
            <a:r>
              <a:rPr lang="en-GB" dirty="0" err="1" smtClean="0"/>
              <a:t>Smorra</a:t>
            </a:r>
            <a:r>
              <a:rPr lang="en-GB" dirty="0" smtClean="0"/>
              <a:t> et al., EPJ-Special Topics, The BASE Experiment, (2015)</a:t>
            </a:r>
            <a:endParaRPr lang="en-GB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5905366" y="4498839"/>
            <a:ext cx="5739569" cy="13253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CH" sz="2000" b="1" dirty="0" smtClean="0"/>
              <a:t>Institutes:</a:t>
            </a:r>
            <a:r>
              <a:rPr lang="de-CH" sz="2000" dirty="0" smtClean="0"/>
              <a:t> RIKEN, MPIK, CERN, University of Mainz, Tokyo University, GSI </a:t>
            </a:r>
            <a:r>
              <a:rPr lang="de-CH" sz="2000" dirty="0"/>
              <a:t>Darmstadt</a:t>
            </a:r>
            <a:r>
              <a:rPr lang="de-CH" sz="2000" dirty="0" smtClean="0"/>
              <a:t>, University of Hannover, PTB Braunschweig</a:t>
            </a:r>
            <a:endParaRPr lang="de-CH" sz="20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7816" y="5478238"/>
            <a:ext cx="334925" cy="4837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49538" y="5476038"/>
            <a:ext cx="509648" cy="470211"/>
          </a:xfrm>
          <a:prstGeom prst="rect">
            <a:avLst/>
          </a:prstGeom>
        </p:spPr>
      </p:pic>
      <p:pic>
        <p:nvPicPr>
          <p:cNvPr id="19" name="Picture 10" descr="http://upload.wikimedia.org/wikipedia/de/archive/a/ab/20100121225806!Altes_Logo_der_Johannes-Gutenberg-Universit%C3%A4t_Mainz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7312" y="5212014"/>
            <a:ext cx="1479607" cy="1004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093" y="5495490"/>
            <a:ext cx="371650" cy="47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2" descr="http://www-w2k.gsi.de/dvg-tagung-2006/GSI-logo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4595" y="5536056"/>
            <a:ext cx="663368" cy="211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://www.biostat.uni-hannover.de/fileadmin/institut/images/luh_logo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9501" y="4008542"/>
            <a:ext cx="1251671" cy="361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805853" y="5485328"/>
            <a:ext cx="386349" cy="38129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84360" y="4083562"/>
            <a:ext cx="1877392" cy="252677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968686" y="4169969"/>
            <a:ext cx="1760961" cy="2431528"/>
          </a:xfrm>
          <a:prstGeom prst="rect">
            <a:avLst/>
          </a:prstGeom>
        </p:spPr>
      </p:pic>
      <p:pic>
        <p:nvPicPr>
          <p:cNvPr id="28" name="Picture 2" descr="C:\Users\sulmer\AppData\Local\Microsoft\Windows\Temporary Internet Files\Content.Outlook\DI0AC1Z7\BASELOGO (9)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7215" y="712792"/>
            <a:ext cx="1209814" cy="75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://www.biostat.uni-hannover.de/fileadmin/institut/images/luh_logo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2335" y="5554318"/>
            <a:ext cx="882766" cy="254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Grafik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9186" y="2162500"/>
            <a:ext cx="554756" cy="28545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646246" y="2389784"/>
            <a:ext cx="125113" cy="79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42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Transportable </a:t>
            </a:r>
            <a:r>
              <a:rPr lang="fr-CH" dirty="0" err="1" smtClean="0"/>
              <a:t>Trap</a:t>
            </a:r>
            <a:r>
              <a:rPr lang="fr-CH" dirty="0" smtClean="0"/>
              <a:t> – BASE STEP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3680" y="918848"/>
            <a:ext cx="2914875" cy="93027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CH" dirty="0" smtClean="0"/>
              <a:t>All </a:t>
            </a:r>
            <a:r>
              <a:rPr lang="fr-CH" dirty="0" err="1" smtClean="0"/>
              <a:t>these</a:t>
            </a:r>
            <a:r>
              <a:rPr lang="fr-CH" dirty="0" smtClean="0"/>
              <a:t> </a:t>
            </a:r>
            <a:r>
              <a:rPr lang="fr-CH" dirty="0" err="1" smtClean="0"/>
              <a:t>methods</a:t>
            </a:r>
            <a:r>
              <a:rPr lang="fr-CH" dirty="0" smtClean="0"/>
              <a:t> have </a:t>
            </a:r>
            <a:r>
              <a:rPr lang="fr-CH" dirty="0" err="1" smtClean="0"/>
              <a:t>already</a:t>
            </a:r>
            <a:r>
              <a:rPr lang="fr-CH" dirty="0" smtClean="0"/>
              <a:t> been </a:t>
            </a:r>
            <a:r>
              <a:rPr lang="fr-CH" dirty="0" err="1" smtClean="0"/>
              <a:t>demonstrated</a:t>
            </a:r>
            <a:r>
              <a:rPr lang="fr-CH" dirty="0" smtClean="0"/>
              <a:t> by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411" y="3679566"/>
            <a:ext cx="806713" cy="11492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187" y="4906413"/>
            <a:ext cx="1372100" cy="12705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5400000">
            <a:off x="11015979" y="4345520"/>
            <a:ext cx="1838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002060"/>
                </a:solidFill>
              </a:rPr>
              <a:t>Christian Smorra</a:t>
            </a:r>
            <a:endParaRPr lang="en-GB" b="1" dirty="0">
              <a:solidFill>
                <a:srgbClr val="00206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85365" y="1194803"/>
            <a:ext cx="2852477" cy="2371151"/>
            <a:chOff x="6329844" y="1181648"/>
            <a:chExt cx="5502492" cy="5172159"/>
          </a:xfrm>
        </p:grpSpPr>
        <p:pic>
          <p:nvPicPr>
            <p:cNvPr id="8" name="Picture 7" descr="A picture containing toy, hydrant, engine&#10;&#10;Description automatically generated">
              <a:extLst>
                <a:ext uri="{FF2B5EF4-FFF2-40B4-BE49-F238E27FC236}">
                  <a16:creationId xmlns:a16="http://schemas.microsoft.com/office/drawing/2014/main" id="{C12ACDE6-3989-F04A-8ACD-691561F965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32557" y="2071020"/>
              <a:ext cx="3936974" cy="4105943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>
            <a:xfrm>
              <a:off x="10984832" y="2165684"/>
              <a:ext cx="12031" cy="3801979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1118679" y="3802787"/>
              <a:ext cx="7136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1.8 m</a:t>
              </a:r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833014" y="1181648"/>
              <a:ext cx="1716496" cy="36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Magnet cryostat</a:t>
              </a:r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29844" y="1979765"/>
              <a:ext cx="2321893" cy="8056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electronics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606682" y="5984476"/>
              <a:ext cx="2850138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Differential pumping section</a:t>
              </a:r>
              <a:endParaRPr lang="en-GB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V="1">
              <a:off x="8690805" y="4876096"/>
              <a:ext cx="188500" cy="86842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7916779" y="2590974"/>
              <a:ext cx="669755" cy="94630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8664736" y="1811784"/>
              <a:ext cx="580842" cy="68210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Content Placeholder 2"/>
          <p:cNvSpPr txBox="1">
            <a:spLocks/>
          </p:cNvSpPr>
          <p:nvPr/>
        </p:nvSpPr>
        <p:spPr>
          <a:xfrm>
            <a:off x="3511158" y="1206517"/>
            <a:ext cx="5972852" cy="170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 smtClean="0"/>
              <a:t>Portable </a:t>
            </a:r>
            <a:r>
              <a:rPr lang="de-DE" sz="2000" dirty="0" err="1" smtClean="0"/>
              <a:t>reservoir</a:t>
            </a:r>
            <a:r>
              <a:rPr lang="de-DE" sz="2000" dirty="0" smtClean="0"/>
              <a:t> </a:t>
            </a:r>
            <a:r>
              <a:rPr lang="de-DE" sz="2000" dirty="0" err="1" smtClean="0"/>
              <a:t>trap</a:t>
            </a:r>
            <a:r>
              <a:rPr lang="de-DE" sz="2000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10000 </a:t>
            </a:r>
            <a:r>
              <a:rPr lang="de-DE" sz="2000" dirty="0" err="1" smtClean="0"/>
              <a:t>antiprotons</a:t>
            </a:r>
            <a:endParaRPr lang="de-DE" sz="2000" dirty="0" smtClean="0"/>
          </a:p>
          <a:p>
            <a:r>
              <a:rPr lang="de-DE" sz="2000" dirty="0" smtClean="0"/>
              <a:t>non-</a:t>
            </a:r>
            <a:r>
              <a:rPr lang="de-DE" sz="2000" dirty="0" err="1" smtClean="0"/>
              <a:t>destructive</a:t>
            </a:r>
            <a:r>
              <a:rPr lang="de-DE" sz="2000" dirty="0" smtClean="0"/>
              <a:t> </a:t>
            </a:r>
            <a:r>
              <a:rPr lang="de-DE" sz="2000" dirty="0" err="1" smtClean="0"/>
              <a:t>extraction</a:t>
            </a:r>
            <a:endParaRPr lang="de-DE" sz="2000" dirty="0" smtClean="0"/>
          </a:p>
          <a:p>
            <a:r>
              <a:rPr lang="de-DE" sz="2000" dirty="0"/>
              <a:t>Emergency power </a:t>
            </a:r>
            <a:r>
              <a:rPr lang="de-DE" sz="2000" dirty="0" err="1"/>
              <a:t>connection</a:t>
            </a:r>
            <a:r>
              <a:rPr lang="de-DE" sz="2000" dirty="0"/>
              <a:t> </a:t>
            </a:r>
            <a:r>
              <a:rPr lang="de-DE" sz="2000" dirty="0" err="1" smtClean="0"/>
              <a:t>desired</a:t>
            </a:r>
            <a:endParaRPr lang="de-DE" sz="2000" dirty="0" smtClean="0"/>
          </a:p>
          <a:p>
            <a:r>
              <a:rPr lang="de-DE" sz="2000" dirty="0" smtClean="0"/>
              <a:t>„Compact“ design, </a:t>
            </a:r>
            <a:r>
              <a:rPr lang="de-DE" sz="2000" dirty="0" err="1" smtClean="0"/>
              <a:t>weight</a:t>
            </a:r>
            <a:r>
              <a:rPr lang="de-DE" sz="2000" dirty="0" smtClean="0"/>
              <a:t> </a:t>
            </a:r>
            <a:r>
              <a:rPr lang="de-DE" sz="2000" dirty="0" err="1" smtClean="0"/>
              <a:t>below</a:t>
            </a:r>
            <a:r>
              <a:rPr lang="de-DE" sz="2000" dirty="0" smtClean="0"/>
              <a:t> 1000 kg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270079" y="3874974"/>
            <a:ext cx="7268641" cy="2646070"/>
            <a:chOff x="192113" y="1637031"/>
            <a:chExt cx="11719150" cy="4884013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4604087" y="2352676"/>
              <a:ext cx="0" cy="40111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6829922" y="2352676"/>
              <a:ext cx="0" cy="40111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9079824" y="2454765"/>
              <a:ext cx="4011" cy="39090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2382256" y="2896235"/>
              <a:ext cx="2221831" cy="4605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/>
                <a:t>2020</a:t>
              </a:r>
              <a:endParaRPr lang="en-GB" sz="2800" b="1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608091" y="2896235"/>
              <a:ext cx="2221831" cy="4605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/>
                <a:t>2021</a:t>
              </a:r>
              <a:endParaRPr lang="en-GB" sz="2800" b="1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845961" y="2896235"/>
              <a:ext cx="2221831" cy="4605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/>
                <a:t>2022</a:t>
              </a:r>
              <a:endParaRPr lang="en-GB" sz="2800" b="1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9083835" y="2896235"/>
              <a:ext cx="2221831" cy="4605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/>
                <a:t>2023</a:t>
              </a:r>
              <a:endParaRPr lang="en-GB" sz="2800" b="1" dirty="0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2935704" y="2352676"/>
              <a:ext cx="0" cy="54355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/>
            <p:cNvSpPr/>
            <p:nvPr/>
          </p:nvSpPr>
          <p:spPr>
            <a:xfrm>
              <a:off x="2257281" y="1638434"/>
              <a:ext cx="1771730" cy="9657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400" b="1" dirty="0" smtClean="0"/>
                <a:t>April 2020:</a:t>
              </a:r>
            </a:p>
            <a:p>
              <a:r>
                <a:rPr lang="de-DE" sz="1400" b="1" dirty="0" smtClean="0"/>
                <a:t>Project </a:t>
              </a:r>
              <a:r>
                <a:rPr lang="de-DE" sz="1400" b="1" dirty="0" err="1"/>
                <a:t>start</a:t>
              </a:r>
              <a:endParaRPr lang="en-GB" sz="1400" b="1" dirty="0"/>
            </a:p>
          </p:txBody>
        </p:sp>
        <p:sp>
          <p:nvSpPr>
            <p:cNvPr id="28" name="Right Arrow 27"/>
            <p:cNvSpPr/>
            <p:nvPr/>
          </p:nvSpPr>
          <p:spPr>
            <a:xfrm>
              <a:off x="2935704" y="3542566"/>
              <a:ext cx="3354412" cy="91777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18 month</a:t>
              </a:r>
              <a:endParaRPr lang="en-GB" sz="2000" b="1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92113" y="3737978"/>
              <a:ext cx="2857945" cy="56808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400" b="1" dirty="0"/>
                <a:t>Magnet </a:t>
              </a:r>
              <a:r>
                <a:rPr lang="de-DE" sz="1400" b="1" dirty="0" err="1"/>
                <a:t>procurement</a:t>
              </a:r>
              <a:endParaRPr lang="en-GB" sz="1400" b="1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92113" y="4494090"/>
              <a:ext cx="3223393" cy="56808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400" b="1" dirty="0" err="1" smtClean="0"/>
                <a:t>Commissioning</a:t>
              </a:r>
              <a:r>
                <a:rPr lang="de-DE" sz="1400" b="1" dirty="0" smtClean="0"/>
                <a:t> in Mainz</a:t>
              </a:r>
              <a:endParaRPr lang="en-GB" sz="1400" b="1" dirty="0"/>
            </a:p>
          </p:txBody>
        </p:sp>
        <p:sp>
          <p:nvSpPr>
            <p:cNvPr id="31" name="Right Arrow 30"/>
            <p:cNvSpPr/>
            <p:nvPr/>
          </p:nvSpPr>
          <p:spPr>
            <a:xfrm>
              <a:off x="7589526" y="4956944"/>
              <a:ext cx="2169554" cy="91777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12 month</a:t>
              </a:r>
              <a:endParaRPr lang="en-GB" b="1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7497747" y="2352676"/>
              <a:ext cx="0" cy="54355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6939821" y="1650518"/>
              <a:ext cx="2261648" cy="9657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400" b="1" dirty="0" smtClean="0"/>
                <a:t>April 2022:</a:t>
              </a:r>
            </a:p>
            <a:p>
              <a:r>
                <a:rPr lang="de-DE" sz="1400" b="1" dirty="0" err="1" smtClean="0"/>
                <a:t>Starting</a:t>
              </a:r>
              <a:r>
                <a:rPr lang="de-DE" sz="1400" b="1" dirty="0" smtClean="0"/>
                <a:t> at CERN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92113" y="5162712"/>
              <a:ext cx="3145756" cy="56808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400" b="1" dirty="0" err="1" smtClean="0"/>
                <a:t>Commissioning</a:t>
              </a:r>
              <a:r>
                <a:rPr lang="de-DE" sz="1400" b="1" dirty="0" smtClean="0"/>
                <a:t> at CERN</a:t>
              </a:r>
              <a:endParaRPr lang="en-GB" sz="1400" b="1" dirty="0"/>
            </a:p>
          </p:txBody>
        </p:sp>
        <p:sp>
          <p:nvSpPr>
            <p:cNvPr id="35" name="Right Arrow 34"/>
            <p:cNvSpPr/>
            <p:nvPr/>
          </p:nvSpPr>
          <p:spPr>
            <a:xfrm>
              <a:off x="6290116" y="4393437"/>
              <a:ext cx="1299410" cy="81859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/>
                <a:t>6 month</a:t>
              </a:r>
              <a:endParaRPr lang="en-GB" sz="1100" b="1" dirty="0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9753598" y="2352676"/>
              <a:ext cx="0" cy="54355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/>
            <p:cNvSpPr/>
            <p:nvPr/>
          </p:nvSpPr>
          <p:spPr>
            <a:xfrm>
              <a:off x="9271457" y="1637031"/>
              <a:ext cx="2363080" cy="9657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400" b="1" dirty="0" smtClean="0"/>
                <a:t>April 2023:</a:t>
              </a:r>
            </a:p>
            <a:p>
              <a:r>
                <a:rPr lang="de-DE" sz="1400" b="1" dirty="0" smtClean="0"/>
                <a:t>Online Operation</a:t>
              </a:r>
              <a:endParaRPr lang="en-GB" sz="1400" b="1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9641197" y="3967304"/>
              <a:ext cx="1409360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2000" b="1" dirty="0" smtClean="0"/>
                <a:t>Antiproton </a:t>
              </a:r>
              <a:br>
                <a:rPr lang="de-DE" sz="2000" b="1" dirty="0" smtClean="0"/>
              </a:br>
              <a:r>
                <a:rPr lang="de-DE" sz="2000" b="1" dirty="0" err="1" smtClean="0"/>
                <a:t>operation</a:t>
              </a:r>
              <a:endParaRPr lang="en-GB" sz="2000" b="1" dirty="0"/>
            </a:p>
          </p:txBody>
        </p:sp>
        <p:sp>
          <p:nvSpPr>
            <p:cNvPr id="39" name="Right Arrow 38"/>
            <p:cNvSpPr/>
            <p:nvPr/>
          </p:nvSpPr>
          <p:spPr>
            <a:xfrm>
              <a:off x="9753598" y="5095967"/>
              <a:ext cx="2157665" cy="639730"/>
            </a:xfrm>
            <a:prstGeom prst="righ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92113" y="5888705"/>
              <a:ext cx="4908077" cy="56808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400" b="1" dirty="0" smtClean="0"/>
                <a:t>BASE </a:t>
              </a:r>
              <a:r>
                <a:rPr lang="de-DE" sz="1400" b="1" dirty="0" err="1" smtClean="0"/>
                <a:t>magnetic</a:t>
              </a:r>
              <a:r>
                <a:rPr lang="de-DE" sz="1400" b="1" dirty="0" smtClean="0"/>
                <a:t> </a:t>
              </a:r>
              <a:r>
                <a:rPr lang="de-DE" sz="1400" b="1" dirty="0" err="1" smtClean="0"/>
                <a:t>moment</a:t>
              </a:r>
              <a:r>
                <a:rPr lang="de-DE" sz="1400" b="1" dirty="0" smtClean="0"/>
                <a:t> </a:t>
              </a:r>
              <a:r>
                <a:rPr lang="de-DE" sz="1400" b="1" dirty="0" err="1" smtClean="0"/>
                <a:t>measurement</a:t>
              </a:r>
              <a:endParaRPr lang="en-GB" sz="1400" b="1" dirty="0"/>
            </a:p>
          </p:txBody>
        </p:sp>
        <p:sp>
          <p:nvSpPr>
            <p:cNvPr id="41" name="Right Arrow 40"/>
            <p:cNvSpPr/>
            <p:nvPr/>
          </p:nvSpPr>
          <p:spPr>
            <a:xfrm>
              <a:off x="5759669" y="5886804"/>
              <a:ext cx="5545997" cy="634240"/>
            </a:xfrm>
            <a:prstGeom prst="rightArrow">
              <a:avLst/>
            </a:prstGeom>
            <a:solidFill>
              <a:srgbClr val="003C7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/>
                <a:t>30 month</a:t>
              </a:r>
              <a:endParaRPr lang="en-GB" sz="1400" b="1" dirty="0"/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11305666" y="2509892"/>
              <a:ext cx="0" cy="385393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3" name="Picture 4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86541" y="1879236"/>
            <a:ext cx="1762585" cy="1120271"/>
          </a:xfrm>
          <a:prstGeom prst="rect">
            <a:avLst/>
          </a:prstGeom>
        </p:spPr>
      </p:pic>
      <p:sp>
        <p:nvSpPr>
          <p:cNvPr id="44" name="Rounded Rectangle 43"/>
          <p:cNvSpPr/>
          <p:nvPr/>
        </p:nvSpPr>
        <p:spPr>
          <a:xfrm>
            <a:off x="270078" y="3874973"/>
            <a:ext cx="7339761" cy="2697637"/>
          </a:xfrm>
          <a:prstGeom prst="roundRect">
            <a:avLst>
              <a:gd name="adj" fmla="val 5133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3373120" y="3174368"/>
            <a:ext cx="8467090" cy="4199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CH" sz="2400" b="1" dirty="0" err="1" smtClean="0">
                <a:solidFill>
                  <a:srgbClr val="FF0000"/>
                </a:solidFill>
              </a:rPr>
              <a:t>Yet</a:t>
            </a:r>
            <a:r>
              <a:rPr lang="fr-CH" sz="2400" b="1" dirty="0" smtClean="0">
                <a:solidFill>
                  <a:srgbClr val="FF0000"/>
                </a:solidFill>
              </a:rPr>
              <a:t> open: Extraction </a:t>
            </a:r>
            <a:r>
              <a:rPr lang="fr-CH" sz="2400" b="1" dirty="0" err="1" smtClean="0">
                <a:solidFill>
                  <a:srgbClr val="FF0000"/>
                </a:solidFill>
              </a:rPr>
              <a:t>mechanism</a:t>
            </a:r>
            <a:r>
              <a:rPr lang="fr-CH" sz="2400" b="1" dirty="0" smtClean="0">
                <a:solidFill>
                  <a:srgbClr val="FF0000"/>
                </a:solidFill>
              </a:rPr>
              <a:t> (</a:t>
            </a:r>
            <a:r>
              <a:rPr lang="fr-CH" sz="2400" b="1" dirty="0" err="1" smtClean="0">
                <a:solidFill>
                  <a:srgbClr val="FF0000"/>
                </a:solidFill>
              </a:rPr>
              <a:t>under</a:t>
            </a:r>
            <a:r>
              <a:rPr lang="fr-CH" sz="2400" b="1" dirty="0" smtClean="0">
                <a:solidFill>
                  <a:srgbClr val="FF0000"/>
                </a:solidFill>
              </a:rPr>
              <a:t> </a:t>
            </a:r>
            <a:r>
              <a:rPr lang="fr-CH" sz="2400" b="1" dirty="0" err="1" smtClean="0">
                <a:solidFill>
                  <a:srgbClr val="FF0000"/>
                </a:solidFill>
              </a:rPr>
              <a:t>development</a:t>
            </a:r>
            <a:r>
              <a:rPr lang="fr-CH" sz="2400" b="1" dirty="0" smtClean="0">
                <a:solidFill>
                  <a:srgbClr val="FF0000"/>
                </a:solidFill>
              </a:rPr>
              <a:t> at Mainz)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833360" y="3689241"/>
            <a:ext cx="27635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Regarding</a:t>
            </a:r>
            <a:r>
              <a:rPr lang="fr-CH" dirty="0" smtClean="0"/>
              <a:t> the </a:t>
            </a:r>
            <a:r>
              <a:rPr lang="fr-CH" dirty="0" err="1" smtClean="0"/>
              <a:t>implementation</a:t>
            </a:r>
            <a:r>
              <a:rPr lang="fr-CH" dirty="0" smtClean="0"/>
              <a:t> of the instrument </a:t>
            </a:r>
            <a:r>
              <a:rPr lang="fr-CH" dirty="0" err="1" smtClean="0"/>
              <a:t>into</a:t>
            </a:r>
            <a:r>
              <a:rPr lang="fr-CH" dirty="0" smtClean="0"/>
              <a:t> the AD hall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</a:t>
            </a:r>
            <a:r>
              <a:rPr lang="fr-CH" dirty="0" err="1" smtClean="0"/>
              <a:t>advice</a:t>
            </a:r>
            <a:r>
              <a:rPr lang="fr-CH" dirty="0" smtClean="0"/>
              <a:t> by the SPSC. </a:t>
            </a:r>
            <a:endParaRPr lang="en-GB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71840" y="1809845"/>
            <a:ext cx="1841778" cy="1203205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442" y="5222840"/>
            <a:ext cx="808875" cy="144000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651" y="5218343"/>
            <a:ext cx="808875" cy="1440000"/>
          </a:xfrm>
          <a:prstGeom prst="rect">
            <a:avLst/>
          </a:prstGeom>
        </p:spPr>
      </p:pic>
      <p:pic>
        <p:nvPicPr>
          <p:cNvPr id="50" name="Grafik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3820" y="150642"/>
            <a:ext cx="1475158" cy="759062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63704" y="719597"/>
            <a:ext cx="332691" cy="211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4311" y="256854"/>
            <a:ext cx="10352315" cy="614589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Possible Locations for BASE-STEP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173" y="1253128"/>
            <a:ext cx="3844431" cy="46682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6353" y="1253128"/>
            <a:ext cx="3578248" cy="4796927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9802368" y="2060848"/>
            <a:ext cx="2091690" cy="2492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400" dirty="0" smtClean="0"/>
              <a:t>ATRAP I zone. </a:t>
            </a:r>
            <a:r>
              <a:rPr lang="fr-CH" sz="2400" b="1" dirty="0" err="1" smtClean="0">
                <a:solidFill>
                  <a:srgbClr val="FF0000"/>
                </a:solidFill>
              </a:rPr>
              <a:t>Offered</a:t>
            </a:r>
            <a:r>
              <a:rPr lang="fr-CH" sz="2400" b="1" dirty="0" smtClean="0">
                <a:solidFill>
                  <a:srgbClr val="FF0000"/>
                </a:solidFill>
              </a:rPr>
              <a:t> as an option in a discussion </a:t>
            </a:r>
            <a:r>
              <a:rPr lang="fr-CH" sz="2400" b="1" dirty="0" err="1" smtClean="0">
                <a:solidFill>
                  <a:srgbClr val="FF0000"/>
                </a:solidFill>
              </a:rPr>
              <a:t>with</a:t>
            </a:r>
            <a:r>
              <a:rPr lang="fr-CH" sz="2400" b="1" dirty="0" smtClean="0">
                <a:solidFill>
                  <a:srgbClr val="FF0000"/>
                </a:solidFill>
              </a:rPr>
              <a:t> </a:t>
            </a:r>
            <a:r>
              <a:rPr lang="fr-CH" sz="2400" b="1" dirty="0" err="1" smtClean="0">
                <a:solidFill>
                  <a:srgbClr val="FF0000"/>
                </a:solidFill>
              </a:rPr>
              <a:t>CERN’s</a:t>
            </a:r>
            <a:r>
              <a:rPr lang="fr-CH" sz="2400" b="1" dirty="0" smtClean="0">
                <a:solidFill>
                  <a:srgbClr val="FF0000"/>
                </a:solidFill>
              </a:rPr>
              <a:t> engineering </a:t>
            </a:r>
            <a:r>
              <a:rPr lang="fr-CH" sz="2400" b="1" dirty="0" err="1" smtClean="0">
                <a:solidFill>
                  <a:srgbClr val="FF0000"/>
                </a:solidFill>
              </a:rPr>
              <a:t>department</a:t>
            </a:r>
            <a:r>
              <a:rPr lang="fr-CH" sz="2400" b="1" dirty="0" smtClean="0">
                <a:solidFill>
                  <a:srgbClr val="FF0000"/>
                </a:solidFill>
              </a:rPr>
              <a:t>.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038600" y="2157368"/>
            <a:ext cx="2078736" cy="2983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400" dirty="0" smtClean="0"/>
              <a:t>STEP </a:t>
            </a:r>
            <a:r>
              <a:rPr lang="fr-CH" sz="2400" dirty="0" err="1" smtClean="0"/>
              <a:t>could</a:t>
            </a:r>
            <a:r>
              <a:rPr lang="fr-CH" sz="2400" dirty="0" smtClean="0"/>
              <a:t>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installed</a:t>
            </a:r>
            <a:r>
              <a:rPr lang="fr-CH" sz="2400" dirty="0" smtClean="0"/>
              <a:t> in front of BASE</a:t>
            </a:r>
          </a:p>
          <a:p>
            <a:r>
              <a:rPr lang="fr-CH" sz="2400" dirty="0" smtClean="0"/>
              <a:t>Will </a:t>
            </a:r>
            <a:r>
              <a:rPr lang="fr-CH" sz="2400" dirty="0" err="1" smtClean="0"/>
              <a:t>interfere</a:t>
            </a:r>
            <a:r>
              <a:rPr lang="fr-CH" sz="2400" dirty="0" smtClean="0"/>
              <a:t> </a:t>
            </a:r>
            <a:r>
              <a:rPr lang="fr-CH" sz="2400" dirty="0" err="1" smtClean="0"/>
              <a:t>with</a:t>
            </a:r>
            <a:r>
              <a:rPr lang="fr-CH" sz="2400" dirty="0" smtClean="0"/>
              <a:t> BASE </a:t>
            </a:r>
            <a:r>
              <a:rPr lang="fr-CH" sz="2400" dirty="0" err="1" smtClean="0"/>
              <a:t>experiments</a:t>
            </a:r>
            <a:endParaRPr lang="en-GB" sz="2400" dirty="0"/>
          </a:p>
        </p:txBody>
      </p:sp>
      <p:sp>
        <p:nvSpPr>
          <p:cNvPr id="9" name="Rounded Rectangle 8"/>
          <p:cNvSpPr/>
          <p:nvPr/>
        </p:nvSpPr>
        <p:spPr>
          <a:xfrm>
            <a:off x="229439" y="1117601"/>
            <a:ext cx="5979337" cy="4962934"/>
          </a:xfrm>
          <a:prstGeom prst="roundRect">
            <a:avLst>
              <a:gd name="adj" fmla="val 2170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6271768" y="1117601"/>
            <a:ext cx="5735320" cy="4962934"/>
          </a:xfrm>
          <a:prstGeom prst="roundRect">
            <a:avLst>
              <a:gd name="adj" fmla="val 2676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226391" y="6162439"/>
            <a:ext cx="10417225" cy="536840"/>
          </a:xfrm>
          <a:prstGeom prst="roundRect">
            <a:avLst>
              <a:gd name="adj" fmla="val 24313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29768" y="6253361"/>
            <a:ext cx="9902952" cy="3910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sz="2400" b="1" dirty="0" smtClean="0">
                <a:solidFill>
                  <a:srgbClr val="00B050"/>
                </a:solidFill>
              </a:rPr>
              <a:t>Option 2 – BASE-STEP in </a:t>
            </a:r>
            <a:r>
              <a:rPr lang="fr-CH" sz="2400" b="1" dirty="0" err="1" smtClean="0">
                <a:solidFill>
                  <a:srgbClr val="00B050"/>
                </a:solidFill>
              </a:rPr>
              <a:t>independent</a:t>
            </a:r>
            <a:r>
              <a:rPr lang="fr-CH" sz="2400" b="1" dirty="0" smtClean="0">
                <a:solidFill>
                  <a:srgbClr val="00B050"/>
                </a:solidFill>
              </a:rPr>
              <a:t> </a:t>
            </a:r>
            <a:r>
              <a:rPr lang="fr-CH" sz="2400" b="1" dirty="0" err="1" smtClean="0">
                <a:solidFill>
                  <a:srgbClr val="00B050"/>
                </a:solidFill>
              </a:rPr>
              <a:t>experiment</a:t>
            </a:r>
            <a:r>
              <a:rPr lang="fr-CH" sz="2400" b="1" dirty="0" smtClean="0">
                <a:solidFill>
                  <a:srgbClr val="00B050"/>
                </a:solidFill>
              </a:rPr>
              <a:t> zone </a:t>
            </a:r>
            <a:r>
              <a:rPr lang="fr-CH" sz="2400" b="1" dirty="0" err="1" smtClean="0">
                <a:solidFill>
                  <a:srgbClr val="00B050"/>
                </a:solidFill>
              </a:rPr>
              <a:t>is</a:t>
            </a:r>
            <a:r>
              <a:rPr lang="fr-CH" sz="2400" b="1" dirty="0" smtClean="0">
                <a:solidFill>
                  <a:srgbClr val="00B050"/>
                </a:solidFill>
              </a:rPr>
              <a:t> </a:t>
            </a:r>
            <a:r>
              <a:rPr lang="fr-CH" sz="2400" b="1" dirty="0" err="1" smtClean="0">
                <a:solidFill>
                  <a:srgbClr val="00B050"/>
                </a:solidFill>
              </a:rPr>
              <a:t>certainly</a:t>
            </a:r>
            <a:r>
              <a:rPr lang="fr-CH" sz="2400" b="1" dirty="0" smtClean="0">
                <a:solidFill>
                  <a:srgbClr val="00B050"/>
                </a:solidFill>
              </a:rPr>
              <a:t> </a:t>
            </a:r>
            <a:r>
              <a:rPr lang="fr-CH" sz="2400" b="1" dirty="0" err="1" smtClean="0">
                <a:solidFill>
                  <a:srgbClr val="00B050"/>
                </a:solidFill>
              </a:rPr>
              <a:t>very</a:t>
            </a:r>
            <a:r>
              <a:rPr lang="fr-CH" sz="2400" b="1" dirty="0" smtClean="0">
                <a:solidFill>
                  <a:srgbClr val="00B050"/>
                </a:solidFill>
              </a:rPr>
              <a:t> attractive. </a:t>
            </a:r>
            <a:endParaRPr lang="en-GB" sz="2400" b="1" dirty="0">
              <a:solidFill>
                <a:srgbClr val="00B050"/>
              </a:solidFill>
            </a:endParaRPr>
          </a:p>
        </p:txBody>
      </p:sp>
      <p:pic>
        <p:nvPicPr>
          <p:cNvPr id="13" name="Grafi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3820" y="150642"/>
            <a:ext cx="1475158" cy="75906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63704" y="719597"/>
            <a:ext cx="332691" cy="211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26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04772" y="1133856"/>
            <a:ext cx="11406990" cy="72269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Flash: IUPAP </a:t>
            </a:r>
            <a:r>
              <a:rPr lang="fr-CH" dirty="0" err="1" smtClean="0"/>
              <a:t>Prize</a:t>
            </a:r>
            <a:r>
              <a:rPr lang="fr-CH" dirty="0" smtClean="0"/>
              <a:t> for AMO Physics 2019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50992" y="2242893"/>
            <a:ext cx="6133337" cy="3737283"/>
          </a:xfrm>
        </p:spPr>
        <p:txBody>
          <a:bodyPr/>
          <a:lstStyle/>
          <a:p>
            <a:pPr marL="0" indent="0" algn="ctr">
              <a:buNone/>
            </a:pPr>
            <a:r>
              <a:rPr lang="en-GB" i="1" dirty="0"/>
              <a:t>For </a:t>
            </a:r>
            <a:r>
              <a:rPr lang="en-GB" i="1" dirty="0" smtClean="0"/>
              <a:t>their </a:t>
            </a:r>
            <a:r>
              <a:rPr lang="en-GB" i="1" dirty="0"/>
              <a:t>outstanding contribution to determine the most precise comparison of the proton-to-antiproton charge-to-mass ratios and the most precise comparison of the proton and antiproton magnetic moments, constituting two different world-record tests of the fundamental charge, parity, and time reversal symmetry in these systems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476" y="2151267"/>
            <a:ext cx="1263463" cy="18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3855" y="2151267"/>
            <a:ext cx="1263462" cy="18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60" y="1179958"/>
            <a:ext cx="4920343" cy="6583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870" y="4355708"/>
            <a:ext cx="1916194" cy="19161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72868" y="3959352"/>
            <a:ext cx="1838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002060"/>
                </a:solidFill>
              </a:rPr>
              <a:t>Christian Smorra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4340" y="3956304"/>
            <a:ext cx="1838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002060"/>
                </a:solidFill>
              </a:rPr>
              <a:t>Andreas Mooser</a:t>
            </a:r>
            <a:endParaRPr lang="en-GB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1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7863840" y="4794890"/>
            <a:ext cx="4069080" cy="1460453"/>
          </a:xfrm>
          <a:prstGeom prst="roundRect">
            <a:avLst>
              <a:gd name="adj" fmla="val 7275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853" y="730307"/>
            <a:ext cx="5821136" cy="40645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The Magnetic Moment of the Antiproton</a:t>
            </a:r>
            <a:endParaRPr lang="de-CH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431016" y="5033720"/>
            <a:ext cx="2238897" cy="10136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CH" sz="2000" b="1" dirty="0" smtClean="0">
                <a:solidFill>
                  <a:srgbClr val="006600"/>
                </a:solidFill>
              </a:rPr>
              <a:t>first measurement more precise for antimatter than for matter...</a:t>
            </a:r>
            <a:endParaRPr lang="de-CH" sz="2000" b="1" dirty="0">
              <a:solidFill>
                <a:srgbClr val="0066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606638" y="4811362"/>
            <a:ext cx="3666931" cy="1443981"/>
            <a:chOff x="1029982" y="5033788"/>
            <a:chExt cx="3666931" cy="1443981"/>
          </a:xfrm>
        </p:grpSpPr>
        <p:sp>
          <p:nvSpPr>
            <p:cNvPr id="7" name="Rounded Rectangle 6"/>
            <p:cNvSpPr/>
            <p:nvPr/>
          </p:nvSpPr>
          <p:spPr>
            <a:xfrm>
              <a:off x="1029982" y="5033788"/>
              <a:ext cx="3666931" cy="1443981"/>
            </a:xfrm>
            <a:prstGeom prst="roundRect">
              <a:avLst>
                <a:gd name="adj" fmla="val 4957"/>
              </a:avLst>
            </a:prstGeom>
            <a:solidFill>
              <a:srgbClr val="FBF49F"/>
            </a:solidFill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1477735" y="5109981"/>
                  <a:ext cx="3037626" cy="48705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de-CH" b="1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CH" b="1" i="1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CH" b="1" i="1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𝒈</m:t>
                                </m:r>
                              </m:e>
                              <m:sub>
                                <m:r>
                                  <a:rPr lang="de-CH" b="1" i="1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sub>
                            </m:sSub>
                          </m:num>
                          <m:den>
                            <m:r>
                              <a:rPr lang="de-CH" b="1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  <m:r>
                          <a:rPr lang="de-CH" b="1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de-CH" b="1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de-CH" b="1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de-CH" b="1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𝟕𝟗𝟐</m:t>
                        </m:r>
                        <m:r>
                          <a:rPr lang="de-CH" b="1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CH" b="1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𝟖𝟒𝟕</m:t>
                        </m:r>
                        <m:r>
                          <a:rPr lang="de-CH" b="1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CH" b="1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𝟑𝟒𝟒</m:t>
                        </m:r>
                        <m:r>
                          <a:rPr lang="en-US" b="1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1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𝟔𝟐</m:t>
                        </m:r>
                        <m:r>
                          <a:rPr lang="de-CH" b="1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en-US" b="1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𝟖𝟐</m:t>
                        </m:r>
                        <m:r>
                          <a:rPr lang="de-CH" b="1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de-CH" b="1" dirty="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7735" y="5109981"/>
                  <a:ext cx="3037626" cy="487056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1473613" y="5871983"/>
                  <a:ext cx="2899768" cy="48705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de-CH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CH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CH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𝒈</m:t>
                                </m:r>
                              </m:e>
                              <m:sub>
                                <m:acc>
                                  <m:accPr>
                                    <m:chr m:val="̅"/>
                                    <m:ctrlPr>
                                      <a:rPr lang="de-CH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de-CH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</m:e>
                                </m:acc>
                              </m:sub>
                            </m:sSub>
                          </m:num>
                          <m:den>
                            <m:r>
                              <a:rPr lang="de-CH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  <m:r>
                          <a:rPr lang="de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de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de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de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𝟕𝟗𝟐</m:t>
                        </m:r>
                        <m:r>
                          <a:rPr lang="de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𝟖𝟒𝟕</m:t>
                        </m:r>
                        <m:r>
                          <a:rPr lang="de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𝟑𝟒𝟒</m:t>
                        </m:r>
                        <m:r>
                          <a:rPr lang="de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de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de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𝟒𝟐</m:t>
                        </m:r>
                        <m:r>
                          <a:rPr lang="de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de-CH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3613" y="5871983"/>
                  <a:ext cx="2899768" cy="487056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60" y="5929759"/>
            <a:ext cx="559199" cy="79666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62" y="4173165"/>
            <a:ext cx="559198" cy="79666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754659" y="4328933"/>
            <a:ext cx="34269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/>
              <a:t>A. Mooser </a:t>
            </a:r>
            <a:r>
              <a:rPr lang="de-CH" sz="1200" i="1" dirty="0" smtClean="0"/>
              <a:t>et al.</a:t>
            </a:r>
            <a:r>
              <a:rPr lang="de-CH" sz="1200" dirty="0" smtClean="0"/>
              <a:t>, Nature </a:t>
            </a:r>
            <a:r>
              <a:rPr lang="de-CH" sz="1200" b="1" dirty="0" smtClean="0"/>
              <a:t>509</a:t>
            </a:r>
            <a:r>
              <a:rPr lang="de-CH" sz="1200" dirty="0" smtClean="0"/>
              <a:t>, 596 (2014)</a:t>
            </a:r>
            <a:endParaRPr lang="de-CH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1758775" y="6297247"/>
            <a:ext cx="34269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/>
              <a:t>C. Smorra </a:t>
            </a:r>
            <a:r>
              <a:rPr lang="de-CH" sz="1200" i="1" dirty="0" smtClean="0"/>
              <a:t>et al.</a:t>
            </a:r>
            <a:r>
              <a:rPr lang="de-CH" sz="1200" dirty="0" smtClean="0"/>
              <a:t>, Nature </a:t>
            </a:r>
            <a:r>
              <a:rPr lang="de-CH" sz="1200" b="1" dirty="0" smtClean="0"/>
              <a:t>550</a:t>
            </a:r>
            <a:r>
              <a:rPr lang="de-CH" sz="1200" dirty="0" smtClean="0"/>
              <a:t>, 371 (2017)</a:t>
            </a:r>
            <a:endParaRPr lang="de-CH" sz="12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0985" y="1230575"/>
            <a:ext cx="4767102" cy="290128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0095" y="5040134"/>
            <a:ext cx="547040" cy="79666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780527" y="6384301"/>
            <a:ext cx="34269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/>
              <a:t>G. Schneider </a:t>
            </a:r>
            <a:r>
              <a:rPr lang="de-CH" sz="1200" i="1" dirty="0" smtClean="0"/>
              <a:t>et al.</a:t>
            </a:r>
            <a:r>
              <a:rPr lang="de-CH" sz="1200" dirty="0" smtClean="0"/>
              <a:t>, Science </a:t>
            </a:r>
            <a:r>
              <a:rPr lang="de-CH" sz="1200" b="1" dirty="0" smtClean="0"/>
              <a:t>358</a:t>
            </a:r>
            <a:r>
              <a:rPr lang="de-CH" sz="1200" dirty="0" smtClean="0"/>
              <a:t>, 1081 (2017)</a:t>
            </a:r>
            <a:endParaRPr lang="de-CH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8030021" y="4930013"/>
                <a:ext cx="3037626" cy="4870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CH" b="1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b="1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1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e>
                            <m:sub>
                              <m:r>
                                <a:rPr lang="de-CH" b="1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sub>
                          </m:sSub>
                        </m:num>
                        <m:den>
                          <m:r>
                            <a:rPr lang="de-CH" b="1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de-CH" b="1" i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CH" b="1" i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de-CH" b="1" i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de-CH" b="1" i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𝟕𝟗𝟐</m:t>
                      </m:r>
                      <m:r>
                        <a:rPr lang="de-CH" b="1" i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CH" b="1" i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𝟖𝟒𝟕</m:t>
                      </m:r>
                      <m:r>
                        <a:rPr lang="de-CH" b="1" i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CH" b="1" i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𝟑𝟒𝟒</m:t>
                      </m:r>
                      <m:r>
                        <a:rPr lang="en-US" b="1" i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𝟔𝟐</m:t>
                      </m:r>
                      <m:r>
                        <a:rPr lang="de-CH" b="1" i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b="1" i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𝟖𝟐</m:t>
                      </m:r>
                      <m:r>
                        <a:rPr lang="de-CH" b="1" i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CH" b="1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0021" y="4930013"/>
                <a:ext cx="3037626" cy="48705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ontent Placeholder 2"/>
          <p:cNvSpPr txBox="1">
            <a:spLocks/>
          </p:cNvSpPr>
          <p:nvPr/>
        </p:nvSpPr>
        <p:spPr>
          <a:xfrm>
            <a:off x="8021287" y="5502476"/>
            <a:ext cx="3228808" cy="6981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CH" sz="2000" b="1" dirty="0" err="1" smtClean="0">
                <a:solidFill>
                  <a:srgbClr val="006600"/>
                </a:solidFill>
              </a:rPr>
              <a:t>updated</a:t>
            </a:r>
            <a:r>
              <a:rPr lang="de-CH" sz="2000" b="1" dirty="0" smtClean="0">
                <a:solidFill>
                  <a:srgbClr val="006600"/>
                </a:solidFill>
              </a:rPr>
              <a:t> </a:t>
            </a:r>
            <a:r>
              <a:rPr lang="de-CH" sz="2000" b="1" dirty="0" err="1" smtClean="0">
                <a:solidFill>
                  <a:srgbClr val="006600"/>
                </a:solidFill>
              </a:rPr>
              <a:t>shortly</a:t>
            </a:r>
            <a:r>
              <a:rPr lang="de-CH" sz="2000" b="1" dirty="0" smtClean="0">
                <a:solidFill>
                  <a:srgbClr val="006600"/>
                </a:solidFill>
              </a:rPr>
              <a:t> after </a:t>
            </a:r>
            <a:r>
              <a:rPr lang="de-CH" sz="2000" b="1" dirty="0" err="1" smtClean="0">
                <a:solidFill>
                  <a:srgbClr val="006600"/>
                </a:solidFill>
              </a:rPr>
              <a:t>antiproton</a:t>
            </a:r>
            <a:r>
              <a:rPr lang="de-CH" sz="2000" b="1" dirty="0" smtClean="0">
                <a:solidFill>
                  <a:srgbClr val="006600"/>
                </a:solidFill>
              </a:rPr>
              <a:t> </a:t>
            </a:r>
            <a:r>
              <a:rPr lang="de-CH" sz="2000" b="1" dirty="0" err="1" smtClean="0">
                <a:solidFill>
                  <a:srgbClr val="006600"/>
                </a:solidFill>
              </a:rPr>
              <a:t>measurement</a:t>
            </a:r>
            <a:r>
              <a:rPr lang="de-CH" sz="2000" b="1" dirty="0" smtClean="0">
                <a:solidFill>
                  <a:srgbClr val="006600"/>
                </a:solidFill>
              </a:rPr>
              <a:t>.  </a:t>
            </a:r>
            <a:endParaRPr lang="de-CH" sz="20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78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BASE – «Short </a:t>
            </a:r>
            <a:r>
              <a:rPr lang="fr-CH" dirty="0" err="1"/>
              <a:t>Term</a:t>
            </a:r>
            <a:r>
              <a:rPr lang="fr-CH" dirty="0"/>
              <a:t>» Goal – </a:t>
            </a:r>
            <a:r>
              <a:rPr lang="fr-CH" dirty="0" err="1"/>
              <a:t>Magnetic</a:t>
            </a:r>
            <a:r>
              <a:rPr lang="fr-CH" dirty="0"/>
              <a:t> Moment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664" y="2171647"/>
            <a:ext cx="199417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Drive: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137" y="1000249"/>
            <a:ext cx="4930567" cy="42980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99226" y="2723743"/>
            <a:ext cx="1215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CERN 2017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0286" y="4598159"/>
            <a:ext cx="129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Mainz 2017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66815" y="1368354"/>
            <a:ext cx="1215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CERN 2017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01303" y="1335928"/>
            <a:ext cx="1215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CERN 2016</a:t>
            </a:r>
            <a:endParaRPr lang="en-GB" b="1" dirty="0">
              <a:solidFill>
                <a:srgbClr val="00206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501303" y="3920246"/>
            <a:ext cx="56096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780820" y="3920246"/>
            <a:ext cx="562767" cy="648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886192" y="3292812"/>
                <a:ext cx="335797" cy="5690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den>
                      </m:f>
                    </m:oMath>
                  </m:oMathPara>
                </a14:m>
                <a:endParaRPr lang="en-GB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6192" y="3292812"/>
                <a:ext cx="335797" cy="56900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781798" y="2075989"/>
                <a:ext cx="1609671" cy="5690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H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13 </m:t>
                      </m:r>
                      <m:r>
                        <a:rPr lang="fr-CH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fr-CH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fr-CH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fr-CH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fr-CH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fr-CH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. </m:t>
                      </m:r>
                    </m:oMath>
                  </m:oMathPara>
                </a14:m>
                <a:endParaRPr lang="en-GB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1798" y="2075989"/>
                <a:ext cx="1609671" cy="56900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Content Placeholder 2"/>
          <p:cNvSpPr txBox="1">
            <a:spLocks/>
          </p:cNvSpPr>
          <p:nvPr/>
        </p:nvSpPr>
        <p:spPr>
          <a:xfrm>
            <a:off x="5259422" y="2936892"/>
            <a:ext cx="1994170" cy="4572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B-field: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796844" y="2841234"/>
                <a:ext cx="1481431" cy="5690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H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4 </m:t>
                      </m:r>
                      <m:r>
                        <a:rPr lang="fr-CH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fr-CH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fr-CH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fr-CH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fr-CH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fr-CH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. </m:t>
                      </m:r>
                    </m:oMath>
                  </m:oMathPara>
                </a14:m>
                <a:endParaRPr lang="en-GB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6844" y="2841234"/>
                <a:ext cx="1481431" cy="56900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36958" y="3483554"/>
            <a:ext cx="4526672" cy="1874682"/>
          </a:xfrm>
          <a:prstGeom prst="rect">
            <a:avLst/>
          </a:prstGeom>
        </p:spPr>
      </p:pic>
      <p:sp>
        <p:nvSpPr>
          <p:cNvPr id="21" name="Content Placeholder 2"/>
          <p:cNvSpPr txBox="1">
            <a:spLocks/>
          </p:cNvSpPr>
          <p:nvPr/>
        </p:nvSpPr>
        <p:spPr>
          <a:xfrm>
            <a:off x="6261367" y="816253"/>
            <a:ext cx="1994170" cy="4572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H" dirty="0" smtClean="0"/>
              <a:t>CERN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8840823" y="2063016"/>
                <a:ext cx="1709058" cy="5690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den>
                      </m:f>
                      <m:r>
                        <a:rPr lang="fr-CH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&lt;0.2  </m:t>
                      </m:r>
                      <m:r>
                        <a:rPr lang="fr-CH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fr-CH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fr-CH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fr-CH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fr-CH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fr-CH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 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0823" y="2063016"/>
                <a:ext cx="1709058" cy="56900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8837581" y="2828261"/>
                <a:ext cx="2106602" cy="5690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H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1.41(2)</m:t>
                      </m:r>
                      <m:r>
                        <a:rPr lang="fr-CH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fr-CH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fr-CH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fr-CH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fr-CH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fr-CH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 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7581" y="2828261"/>
                <a:ext cx="2106602" cy="56900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Content Placeholder 2"/>
          <p:cNvSpPr txBox="1">
            <a:spLocks/>
          </p:cNvSpPr>
          <p:nvPr/>
        </p:nvSpPr>
        <p:spPr>
          <a:xfrm>
            <a:off x="8320392" y="803280"/>
            <a:ext cx="1994170" cy="4572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H" dirty="0" smtClean="0">
                <a:solidFill>
                  <a:srgbClr val="FF0000"/>
                </a:solidFill>
              </a:rPr>
              <a:t>Mainz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269148" y="1487468"/>
            <a:ext cx="1994170" cy="4572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TOTAL: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769994" y="1391810"/>
                <a:ext cx="1609671" cy="5690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H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14 </m:t>
                      </m:r>
                      <m:r>
                        <a:rPr lang="fr-CH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fr-CH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fr-CH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fr-CH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fr-CH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fr-CH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. </m:t>
                      </m:r>
                    </m:oMath>
                  </m:oMathPara>
                </a14:m>
                <a:endParaRPr lang="en-GB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9994" y="1391810"/>
                <a:ext cx="1609671" cy="56900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8847307" y="1378837"/>
                <a:ext cx="1978362" cy="5690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H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1.3(2) </m:t>
                      </m:r>
                      <m:r>
                        <a:rPr lang="fr-CH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fr-CH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fr-CH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fr-CH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fr-CH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fr-CH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 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7307" y="1378837"/>
                <a:ext cx="1978362" cy="56900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Content Placeholder 2"/>
          <p:cNvSpPr txBox="1">
            <a:spLocks/>
          </p:cNvSpPr>
          <p:nvPr/>
        </p:nvSpPr>
        <p:spPr>
          <a:xfrm>
            <a:off x="518790" y="5384557"/>
            <a:ext cx="11311259" cy="1288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With the current magnet at CERN and the implemented magnetic shielding system, regardless whether AD is on or off, we could reach </a:t>
            </a:r>
            <a:r>
              <a:rPr lang="en-US" dirty="0" smtClean="0">
                <a:latin typeface="GreekC" panose="00000400000000000000" pitchFamily="2" charset="0"/>
                <a:cs typeface="GreekC" panose="00000400000000000000" pitchFamily="2" charset="0"/>
              </a:rPr>
              <a:t>D</a:t>
            </a:r>
            <a:r>
              <a:rPr lang="en-US" dirty="0" smtClean="0"/>
              <a:t>g/g=0.8 </a:t>
            </a:r>
            <a:r>
              <a:rPr lang="en-US" dirty="0" err="1" smtClean="0"/>
              <a:t>p.p.b</a:t>
            </a:r>
            <a:r>
              <a:rPr lang="en-US" dirty="0" smtClean="0"/>
              <a:t>. </a:t>
            </a:r>
            <a:r>
              <a:rPr lang="en-US" b="1" dirty="0" smtClean="0">
                <a:solidFill>
                  <a:srgbClr val="FF0000"/>
                </a:solidFill>
              </a:rPr>
              <a:t>-&gt; Improved </a:t>
            </a:r>
            <a:r>
              <a:rPr lang="en-US" b="1" dirty="0">
                <a:solidFill>
                  <a:srgbClr val="FF0000"/>
                </a:solidFill>
              </a:rPr>
              <a:t>measurement 80 p.p.t</a:t>
            </a:r>
            <a:r>
              <a:rPr lang="en-US" b="1" dirty="0" smtClean="0">
                <a:solidFill>
                  <a:srgbClr val="FF0000"/>
                </a:solidFill>
              </a:rPr>
              <a:t>. to 200 </a:t>
            </a:r>
            <a:r>
              <a:rPr lang="en-US" b="1" dirty="0">
                <a:solidFill>
                  <a:srgbClr val="FF0000"/>
                </a:solidFill>
              </a:rPr>
              <a:t>p.p.t.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709943" y="3833997"/>
            <a:ext cx="1994170" cy="1063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sz="2000" dirty="0" err="1" smtClean="0"/>
              <a:t>Indicates</a:t>
            </a:r>
            <a:r>
              <a:rPr lang="fr-CH" sz="2000" dirty="0" smtClean="0"/>
              <a:t> a possible </a:t>
            </a:r>
            <a:r>
              <a:rPr lang="fr-CH" sz="2000" dirty="0" err="1" smtClean="0"/>
              <a:t>width</a:t>
            </a:r>
            <a:r>
              <a:rPr lang="fr-CH" sz="2000" dirty="0" smtClean="0"/>
              <a:t> of 650 p.p.t.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91926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Error</a:t>
            </a:r>
            <a:r>
              <a:rPr lang="fr-CH" dirty="0" smtClean="0"/>
              <a:t> Budgets of </a:t>
            </a:r>
            <a:r>
              <a:rPr lang="fr-CH" dirty="0" err="1" smtClean="0"/>
              <a:t>previous</a:t>
            </a:r>
            <a:r>
              <a:rPr lang="fr-CH" dirty="0" smtClean="0"/>
              <a:t> </a:t>
            </a:r>
            <a:r>
              <a:rPr lang="fr-CH" dirty="0" err="1" smtClean="0"/>
              <a:t>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310" y="3636782"/>
            <a:ext cx="6909030" cy="243504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Estimate on the effect of fitting was too conservative, can be done much better (10 times)</a:t>
            </a:r>
          </a:p>
          <a:p>
            <a:r>
              <a:rPr lang="en-US" sz="2400" dirty="0" smtClean="0"/>
              <a:t>Direct methods (phase) will suppress this by factor of 50</a:t>
            </a:r>
          </a:p>
          <a:p>
            <a:r>
              <a:rPr lang="en-US" sz="2400" dirty="0" smtClean="0"/>
              <a:t>Much better methods available to determine axial temperature 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470" y="1031297"/>
            <a:ext cx="8696259" cy="234322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26470" y="1964083"/>
            <a:ext cx="10287574" cy="248765"/>
          </a:xfrm>
          <a:prstGeom prst="rect">
            <a:avLst/>
          </a:prstGeom>
          <a:solidFill>
            <a:srgbClr val="CC3300">
              <a:alpha val="2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dirty="0" err="1" smtClean="0">
                <a:solidFill>
                  <a:schemeClr val="bg2">
                    <a:lumMod val="25000"/>
                  </a:schemeClr>
                </a:solidFill>
              </a:rPr>
              <a:t>better</a:t>
            </a:r>
            <a:r>
              <a:rPr lang="de-CH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bg2">
                    <a:lumMod val="25000"/>
                  </a:schemeClr>
                </a:solidFill>
              </a:rPr>
              <a:t>methods</a:t>
            </a:r>
            <a:endParaRPr lang="de-CH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2681" y="2767656"/>
            <a:ext cx="10287574" cy="248765"/>
          </a:xfrm>
          <a:prstGeom prst="rect">
            <a:avLst/>
          </a:prstGeom>
          <a:solidFill>
            <a:srgbClr val="CC3300">
              <a:alpha val="2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dirty="0" err="1" smtClean="0">
                <a:solidFill>
                  <a:schemeClr val="bg2">
                    <a:lumMod val="25000"/>
                  </a:schemeClr>
                </a:solidFill>
              </a:rPr>
              <a:t>better</a:t>
            </a:r>
            <a:r>
              <a:rPr lang="de-CH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bg2">
                    <a:lumMod val="25000"/>
                  </a:schemeClr>
                </a:solidFill>
              </a:rPr>
              <a:t>methods</a:t>
            </a:r>
            <a:endParaRPr lang="de-CH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9559" y="3597039"/>
            <a:ext cx="4074489" cy="256629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808208" y="2660904"/>
            <a:ext cx="1127655" cy="448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12 p.p.t.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0814304" y="1844040"/>
            <a:ext cx="1127655" cy="448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  <a:r>
              <a:rPr lang="en-US" dirty="0" smtClean="0"/>
              <a:t> p.p.t.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788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…if </a:t>
            </a:r>
            <a:r>
              <a:rPr lang="fr-CH" dirty="0" err="1" smtClean="0"/>
              <a:t>we</a:t>
            </a:r>
            <a:r>
              <a:rPr lang="fr-CH" dirty="0" smtClean="0"/>
              <a:t> do all the </a:t>
            </a:r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homework</a:t>
            </a:r>
            <a:r>
              <a:rPr lang="fr-CH" dirty="0" smtClean="0"/>
              <a:t>…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265" y="1557303"/>
            <a:ext cx="6712802" cy="36544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655" y="5440876"/>
            <a:ext cx="720000" cy="10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443" y="5434015"/>
            <a:ext cx="770940" cy="10937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226" y="5434014"/>
            <a:ext cx="746974" cy="1087983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7371227" y="1263469"/>
            <a:ext cx="4642433" cy="3405051"/>
          </a:xfrm>
          <a:prstGeom prst="roundRect">
            <a:avLst>
              <a:gd name="adj" fmla="val 5352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7584425" y="1413995"/>
            <a:ext cx="4245625" cy="314276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err="1" smtClean="0"/>
              <a:t>Improved</a:t>
            </a:r>
            <a:r>
              <a:rPr lang="fr-CH" sz="2000" dirty="0" smtClean="0"/>
              <a:t> </a:t>
            </a:r>
            <a:r>
              <a:rPr lang="fr-CH" sz="2000" dirty="0" err="1" smtClean="0"/>
              <a:t>Magnet</a:t>
            </a:r>
            <a:r>
              <a:rPr lang="fr-CH" sz="2000" dirty="0" smtClean="0"/>
              <a:t> </a:t>
            </a:r>
            <a:r>
              <a:rPr lang="fr-CH" sz="2000" dirty="0" err="1" smtClean="0"/>
              <a:t>Stabilization</a:t>
            </a:r>
            <a:endParaRPr lang="fr-CH" sz="2000" dirty="0" smtClean="0"/>
          </a:p>
          <a:p>
            <a:r>
              <a:rPr lang="fr-CH" sz="2000" dirty="0" smtClean="0"/>
              <a:t>More </a:t>
            </a:r>
            <a:r>
              <a:rPr lang="fr-CH" sz="2000" dirty="0" err="1" smtClean="0"/>
              <a:t>homogeneous</a:t>
            </a:r>
            <a:r>
              <a:rPr lang="fr-CH" sz="2000" dirty="0" smtClean="0"/>
              <a:t> </a:t>
            </a:r>
            <a:r>
              <a:rPr lang="fr-CH" sz="2000" dirty="0" err="1" smtClean="0"/>
              <a:t>trap</a:t>
            </a:r>
            <a:r>
              <a:rPr lang="fr-CH" sz="2000" dirty="0" smtClean="0"/>
              <a:t> center</a:t>
            </a:r>
          </a:p>
          <a:p>
            <a:r>
              <a:rPr lang="fr-CH" sz="2000" dirty="0" err="1" smtClean="0"/>
              <a:t>Reduced</a:t>
            </a:r>
            <a:r>
              <a:rPr lang="fr-CH" sz="2000" dirty="0" smtClean="0"/>
              <a:t> noise in AT / </a:t>
            </a:r>
            <a:r>
              <a:rPr lang="fr-CH" sz="2000" dirty="0" err="1" smtClean="0"/>
              <a:t>better</a:t>
            </a:r>
            <a:r>
              <a:rPr lang="fr-CH" sz="2000" dirty="0" smtClean="0"/>
              <a:t> </a:t>
            </a:r>
            <a:r>
              <a:rPr lang="fr-CH" sz="2000" dirty="0" err="1" smtClean="0"/>
              <a:t>cryo-electronics</a:t>
            </a:r>
            <a:r>
              <a:rPr lang="fr-CH" sz="2000" dirty="0" smtClean="0"/>
              <a:t>.</a:t>
            </a:r>
          </a:p>
          <a:p>
            <a:r>
              <a:rPr lang="fr-CH" sz="2000" dirty="0" smtClean="0"/>
              <a:t>Local </a:t>
            </a:r>
            <a:r>
              <a:rPr lang="fr-CH" sz="2000" dirty="0" err="1" smtClean="0"/>
              <a:t>shim</a:t>
            </a:r>
            <a:r>
              <a:rPr lang="fr-CH" sz="2000" dirty="0" smtClean="0"/>
              <a:t> </a:t>
            </a:r>
            <a:r>
              <a:rPr lang="fr-CH" sz="2000" dirty="0" err="1" smtClean="0"/>
              <a:t>coils</a:t>
            </a:r>
            <a:endParaRPr lang="fr-CH" sz="2000" dirty="0" smtClean="0"/>
          </a:p>
          <a:p>
            <a:r>
              <a:rPr lang="fr-CH" sz="2000" dirty="0" err="1" smtClean="0"/>
              <a:t>Cooling</a:t>
            </a:r>
            <a:r>
              <a:rPr lang="fr-CH" sz="2000" dirty="0" smtClean="0"/>
              <a:t> </a:t>
            </a:r>
            <a:r>
              <a:rPr lang="fr-CH" sz="2000" dirty="0" err="1" smtClean="0"/>
              <a:t>trap</a:t>
            </a:r>
            <a:r>
              <a:rPr lang="fr-CH" sz="2000" dirty="0" smtClean="0"/>
              <a:t> </a:t>
            </a:r>
            <a:r>
              <a:rPr lang="fr-CH" sz="2000" dirty="0" err="1" smtClean="0"/>
              <a:t>with</a:t>
            </a:r>
            <a:r>
              <a:rPr lang="fr-CH" sz="2000" dirty="0" smtClean="0"/>
              <a:t> </a:t>
            </a:r>
            <a:r>
              <a:rPr lang="fr-CH" sz="2000" dirty="0" err="1" smtClean="0"/>
              <a:t>improved</a:t>
            </a:r>
            <a:r>
              <a:rPr lang="fr-CH" sz="2000" dirty="0" smtClean="0"/>
              <a:t> cyclotron </a:t>
            </a:r>
            <a:r>
              <a:rPr lang="fr-CH" sz="2000" dirty="0" err="1" smtClean="0"/>
              <a:t>cooler</a:t>
            </a:r>
            <a:r>
              <a:rPr lang="fr-CH" sz="2000" dirty="0" smtClean="0"/>
              <a:t> for </a:t>
            </a:r>
            <a:r>
              <a:rPr lang="fr-CH" sz="2000" dirty="0" err="1" smtClean="0"/>
              <a:t>fast</a:t>
            </a:r>
            <a:r>
              <a:rPr lang="fr-CH" sz="2000" dirty="0" smtClean="0"/>
              <a:t> </a:t>
            </a:r>
            <a:r>
              <a:rPr lang="fr-CH" sz="2000" dirty="0" err="1" smtClean="0"/>
              <a:t>sub</a:t>
            </a:r>
            <a:r>
              <a:rPr lang="fr-CH" sz="2000" dirty="0" smtClean="0"/>
              <a:t>-thermal </a:t>
            </a:r>
            <a:r>
              <a:rPr lang="fr-CH" sz="2000" dirty="0" err="1" smtClean="0"/>
              <a:t>cooling</a:t>
            </a:r>
            <a:endParaRPr lang="fr-CH" sz="2000" dirty="0" smtClean="0"/>
          </a:p>
          <a:p>
            <a:r>
              <a:rPr lang="fr-CH" sz="2000" dirty="0" err="1" smtClean="0"/>
              <a:t>Improved</a:t>
            </a:r>
            <a:r>
              <a:rPr lang="fr-CH" sz="2000" dirty="0" smtClean="0"/>
              <a:t> axial detectors</a:t>
            </a:r>
          </a:p>
          <a:p>
            <a:r>
              <a:rPr lang="fr-CH" sz="2000" dirty="0" err="1" smtClean="0"/>
              <a:t>Working</a:t>
            </a:r>
            <a:r>
              <a:rPr lang="fr-CH" sz="2000" dirty="0" smtClean="0"/>
              <a:t> ELENA interface</a:t>
            </a:r>
            <a:endParaRPr lang="en-GB" sz="20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170" y="5434015"/>
            <a:ext cx="769269" cy="109257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5427153"/>
            <a:ext cx="752867" cy="1093723"/>
          </a:xfrm>
          <a:prstGeom prst="rect">
            <a:avLst/>
          </a:prstGeom>
        </p:spPr>
      </p:pic>
      <p:pic>
        <p:nvPicPr>
          <p:cNvPr id="27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054" y="5434013"/>
            <a:ext cx="810001" cy="108686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909" y="5440876"/>
            <a:ext cx="787869" cy="1080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806" y="5440876"/>
            <a:ext cx="795611" cy="108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31257" y="4776058"/>
            <a:ext cx="3120669" cy="16946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9707" y="4748625"/>
            <a:ext cx="1540761" cy="14681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901679" y="3705194"/>
            <a:ext cx="867775" cy="8826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749671" y="2446499"/>
            <a:ext cx="1074456" cy="716304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494777" y="1237211"/>
            <a:ext cx="6787640" cy="4178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err="1" smtClean="0"/>
              <a:t>Two</a:t>
            </a:r>
            <a:r>
              <a:rPr lang="fr-CH" sz="2000" dirty="0" smtClean="0"/>
              <a:t> </a:t>
            </a:r>
            <a:r>
              <a:rPr lang="fr-CH" sz="2000" dirty="0" err="1" smtClean="0"/>
              <a:t>particle</a:t>
            </a:r>
            <a:r>
              <a:rPr lang="fr-CH" sz="2000" dirty="0" smtClean="0"/>
              <a:t> </a:t>
            </a:r>
            <a:r>
              <a:rPr lang="fr-CH" sz="2000" dirty="0" err="1" smtClean="0"/>
              <a:t>method</a:t>
            </a:r>
            <a:r>
              <a:rPr lang="fr-CH" sz="2000" dirty="0" smtClean="0"/>
              <a:t> </a:t>
            </a:r>
            <a:r>
              <a:rPr lang="fr-CH" sz="2000" dirty="0" err="1" smtClean="0"/>
              <a:t>planned</a:t>
            </a:r>
            <a:r>
              <a:rPr lang="fr-CH" sz="2000" dirty="0" smtClean="0"/>
              <a:t> – background B / double </a:t>
            </a:r>
            <a:r>
              <a:rPr lang="fr-CH" sz="2000" dirty="0" err="1" smtClean="0"/>
              <a:t>trap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6794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Cooling</a:t>
            </a:r>
            <a:r>
              <a:rPr lang="fr-CH" dirty="0" smtClean="0"/>
              <a:t> </a:t>
            </a:r>
            <a:r>
              <a:rPr lang="fr-CH" dirty="0" err="1" smtClean="0"/>
              <a:t>trap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1045029"/>
            <a:ext cx="5493585" cy="5131934"/>
          </a:xfrm>
        </p:spPr>
        <p:txBody>
          <a:bodyPr/>
          <a:lstStyle/>
          <a:p>
            <a:r>
              <a:rPr lang="fr-CH" dirty="0" err="1" smtClean="0"/>
              <a:t>Smaller</a:t>
            </a:r>
            <a:r>
              <a:rPr lang="fr-CH" dirty="0" smtClean="0"/>
              <a:t> </a:t>
            </a:r>
            <a:r>
              <a:rPr lang="fr-CH" dirty="0" err="1" smtClean="0"/>
              <a:t>trap</a:t>
            </a:r>
            <a:r>
              <a:rPr lang="fr-CH" dirty="0" smtClean="0"/>
              <a:t>: </a:t>
            </a:r>
            <a:r>
              <a:rPr lang="fr-CH" dirty="0" err="1" smtClean="0"/>
              <a:t>Improves</a:t>
            </a:r>
            <a:r>
              <a:rPr lang="fr-CH" dirty="0" smtClean="0"/>
              <a:t> </a:t>
            </a:r>
            <a:r>
              <a:rPr lang="fr-CH" dirty="0" err="1" smtClean="0"/>
              <a:t>particle</a:t>
            </a:r>
            <a:r>
              <a:rPr lang="fr-CH" dirty="0" smtClean="0"/>
              <a:t> / detector </a:t>
            </a:r>
            <a:r>
              <a:rPr lang="fr-CH" dirty="0" err="1" smtClean="0"/>
              <a:t>coupling</a:t>
            </a:r>
            <a:r>
              <a:rPr lang="fr-CH" dirty="0" smtClean="0"/>
              <a:t> by a factor of 10</a:t>
            </a:r>
          </a:p>
          <a:p>
            <a:r>
              <a:rPr lang="fr-CH" dirty="0" err="1" smtClean="0"/>
              <a:t>Superimposed</a:t>
            </a:r>
            <a:r>
              <a:rPr lang="fr-CH" dirty="0" smtClean="0"/>
              <a:t> </a:t>
            </a:r>
            <a:r>
              <a:rPr lang="fr-CH" dirty="0" err="1" smtClean="0"/>
              <a:t>magnetic</a:t>
            </a:r>
            <a:r>
              <a:rPr lang="fr-CH" dirty="0" smtClean="0"/>
              <a:t> </a:t>
            </a:r>
            <a:r>
              <a:rPr lang="fr-CH" dirty="0" err="1" smtClean="0"/>
              <a:t>bottle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temperature</a:t>
            </a:r>
            <a:r>
              <a:rPr lang="fr-CH" dirty="0" smtClean="0"/>
              <a:t> </a:t>
            </a:r>
            <a:r>
              <a:rPr lang="fr-CH" dirty="0" err="1" smtClean="0"/>
              <a:t>resolution</a:t>
            </a:r>
            <a:r>
              <a:rPr lang="fr-CH" dirty="0" smtClean="0"/>
              <a:t> of 8Hz/K </a:t>
            </a:r>
            <a:r>
              <a:rPr lang="fr-CH" dirty="0" err="1" smtClean="0"/>
              <a:t>makes</a:t>
            </a:r>
            <a:r>
              <a:rPr lang="fr-CH" dirty="0" smtClean="0"/>
              <a:t> real-time </a:t>
            </a:r>
            <a:r>
              <a:rPr lang="fr-CH" dirty="0" err="1" smtClean="0"/>
              <a:t>cooling</a:t>
            </a:r>
            <a:r>
              <a:rPr lang="fr-CH" dirty="0" smtClean="0"/>
              <a:t> possible.  </a:t>
            </a:r>
          </a:p>
          <a:p>
            <a:r>
              <a:rPr lang="fr-CH" dirty="0" err="1" smtClean="0"/>
              <a:t>Improved</a:t>
            </a:r>
            <a:r>
              <a:rPr lang="fr-CH" dirty="0" smtClean="0"/>
              <a:t> cyclotron detector: </a:t>
            </a:r>
            <a:r>
              <a:rPr lang="fr-CH" dirty="0" err="1" smtClean="0"/>
              <a:t>Higher</a:t>
            </a:r>
            <a:r>
              <a:rPr lang="fr-CH" dirty="0" smtClean="0"/>
              <a:t> Q and </a:t>
            </a:r>
            <a:r>
              <a:rPr lang="fr-CH" dirty="0" err="1" smtClean="0"/>
              <a:t>lower</a:t>
            </a:r>
            <a:r>
              <a:rPr lang="fr-CH" dirty="0" smtClean="0"/>
              <a:t> </a:t>
            </a:r>
            <a:r>
              <a:rPr lang="fr-CH" dirty="0" err="1" smtClean="0"/>
              <a:t>temperature</a:t>
            </a:r>
            <a:r>
              <a:rPr lang="fr-CH" dirty="0" smtClean="0"/>
              <a:t> (3K)</a:t>
            </a:r>
          </a:p>
          <a:p>
            <a:r>
              <a:rPr lang="fr-CH" dirty="0" err="1" smtClean="0"/>
              <a:t>Sub</a:t>
            </a:r>
            <a:r>
              <a:rPr lang="fr-CH" dirty="0"/>
              <a:t>-</a:t>
            </a:r>
            <a:r>
              <a:rPr lang="fr-CH" dirty="0" smtClean="0"/>
              <a:t>thermal </a:t>
            </a:r>
            <a:r>
              <a:rPr lang="fr-CH" dirty="0" err="1" smtClean="0"/>
              <a:t>cooling</a:t>
            </a:r>
            <a:r>
              <a:rPr lang="fr-CH" dirty="0" smtClean="0"/>
              <a:t> cycles: minutes </a:t>
            </a:r>
            <a:r>
              <a:rPr lang="fr-CH" dirty="0" err="1" smtClean="0"/>
              <a:t>compared</a:t>
            </a:r>
            <a:r>
              <a:rPr lang="fr-CH" dirty="0" smtClean="0"/>
              <a:t> to </a:t>
            </a:r>
            <a:r>
              <a:rPr lang="fr-CH" dirty="0" err="1" smtClean="0"/>
              <a:t>hours</a:t>
            </a:r>
            <a:r>
              <a:rPr lang="fr-CH" dirty="0" smtClean="0"/>
              <a:t> </a:t>
            </a:r>
            <a:r>
              <a:rPr lang="fr-CH" dirty="0" err="1" smtClean="0"/>
              <a:t>seem</a:t>
            </a:r>
            <a:r>
              <a:rPr lang="fr-CH" dirty="0" smtClean="0"/>
              <a:t> possible. 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3681" y="3678777"/>
            <a:ext cx="5697537" cy="3094063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7029768" y="346269"/>
            <a:ext cx="4224592" cy="3189899"/>
            <a:chOff x="293688" y="1658588"/>
            <a:chExt cx="5926137" cy="5083744"/>
          </a:xfrm>
        </p:grpSpPr>
        <p:sp>
          <p:nvSpPr>
            <p:cNvPr id="14" name="Rounded Rectangle 13"/>
            <p:cNvSpPr/>
            <p:nvPr/>
          </p:nvSpPr>
          <p:spPr>
            <a:xfrm>
              <a:off x="807308" y="1658588"/>
              <a:ext cx="2461828" cy="5079622"/>
            </a:xfrm>
            <a:prstGeom prst="roundRect">
              <a:avLst>
                <a:gd name="adj" fmla="val 4957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3293204" y="1662710"/>
              <a:ext cx="2438766" cy="5079622"/>
            </a:xfrm>
            <a:prstGeom prst="roundRect">
              <a:avLst>
                <a:gd name="adj" fmla="val 4957"/>
              </a:avLst>
            </a:prstGeom>
            <a:solidFill>
              <a:srgbClr val="FFBDB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graphicFrame>
          <p:nvGraphicFramePr>
            <p:cNvPr id="16" name="Object 15"/>
            <p:cNvGraphicFramePr>
              <a:graphicFrameLocks noChangeAspect="1"/>
            </p:cNvGraphicFramePr>
            <p:nvPr>
              <p:extLst/>
            </p:nvPr>
          </p:nvGraphicFramePr>
          <p:xfrm>
            <a:off x="293688" y="2098037"/>
            <a:ext cx="5926137" cy="365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102" name="Graph" r:id="rId4" imgW="5925600" imgH="3657600" progId="Origin50.Graph">
                    <p:embed/>
                  </p:oleObj>
                </mc:Choice>
                <mc:Fallback>
                  <p:oleObj name="Graph" r:id="rId4" imgW="5925600" imgH="3657600" progId="Origin50.Graph">
                    <p:embed/>
                    <p:pic>
                      <p:nvPicPr>
                        <p:cNvPr id="12" name="Object 11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293688" y="2098037"/>
                          <a:ext cx="5926137" cy="36576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Content Placeholder 2"/>
            <p:cNvSpPr txBox="1">
              <a:spLocks/>
            </p:cNvSpPr>
            <p:nvPr/>
          </p:nvSpPr>
          <p:spPr>
            <a:xfrm>
              <a:off x="904875" y="1806164"/>
              <a:ext cx="2361406" cy="431346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de-CH" sz="1400" dirty="0" smtClean="0"/>
                <a:t>cold particle (50mK)</a:t>
              </a:r>
              <a:endParaRPr lang="de-CH" sz="1400" dirty="0"/>
            </a:p>
          </p:txBody>
        </p:sp>
        <p:sp>
          <p:nvSpPr>
            <p:cNvPr id="18" name="Content Placeholder 2"/>
            <p:cNvSpPr txBox="1">
              <a:spLocks/>
            </p:cNvSpPr>
            <p:nvPr/>
          </p:nvSpPr>
          <p:spPr>
            <a:xfrm>
              <a:off x="3455193" y="1796639"/>
              <a:ext cx="2249488" cy="431346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de-CH" sz="1400" dirty="0" smtClean="0">
                  <a:solidFill>
                    <a:srgbClr val="C00000"/>
                  </a:solidFill>
                </a:rPr>
                <a:t>hot particle (1K)</a:t>
              </a:r>
              <a:endParaRPr lang="de-CH" sz="1400" dirty="0">
                <a:solidFill>
                  <a:srgbClr val="C00000"/>
                </a:solidFill>
              </a:endParaRPr>
            </a:p>
          </p:txBody>
        </p:sp>
        <p:sp>
          <p:nvSpPr>
            <p:cNvPr id="19" name="Content Placeholder 2"/>
            <p:cNvSpPr txBox="1">
              <a:spLocks/>
            </p:cNvSpPr>
            <p:nvPr/>
          </p:nvSpPr>
          <p:spPr>
            <a:xfrm>
              <a:off x="949342" y="5734782"/>
              <a:ext cx="2249488" cy="61685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de-CH" sz="1600" dirty="0" smtClean="0"/>
                <a:t>high-fidelity spin state resolution</a:t>
              </a:r>
              <a:endParaRPr lang="de-CH" sz="1600" dirty="0"/>
            </a:p>
          </p:txBody>
        </p:sp>
        <p:sp>
          <p:nvSpPr>
            <p:cNvPr id="20" name="Content Placeholder 2"/>
            <p:cNvSpPr txBox="1">
              <a:spLocks/>
            </p:cNvSpPr>
            <p:nvPr/>
          </p:nvSpPr>
          <p:spPr>
            <a:xfrm>
              <a:off x="3474243" y="5673313"/>
              <a:ext cx="2249488" cy="98878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75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de-CH" sz="2000" dirty="0" smtClean="0">
                  <a:solidFill>
                    <a:srgbClr val="C00000"/>
                  </a:solidFill>
                </a:rPr>
                <a:t>fidelity at 65%, not useful for measurements</a:t>
              </a:r>
              <a:endParaRPr lang="de-CH" sz="2000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015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Planned</a:t>
            </a:r>
            <a:r>
              <a:rPr lang="fr-CH" dirty="0" smtClean="0"/>
              <a:t> </a:t>
            </a:r>
            <a:r>
              <a:rPr lang="fr-CH" dirty="0" err="1" smtClean="0"/>
              <a:t>experiment</a:t>
            </a:r>
            <a:r>
              <a:rPr lang="fr-CH" dirty="0" smtClean="0"/>
              <a:t> </a:t>
            </a:r>
            <a:r>
              <a:rPr lang="fr-CH" dirty="0" err="1" smtClean="0"/>
              <a:t>scheme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904" y="959684"/>
            <a:ext cx="11455146" cy="851223"/>
          </a:xfrm>
        </p:spPr>
        <p:txBody>
          <a:bodyPr>
            <a:normAutofit/>
          </a:bodyPr>
          <a:lstStyle/>
          <a:p>
            <a:r>
              <a:rPr lang="fr-CH" dirty="0" err="1" smtClean="0"/>
              <a:t>Cooling</a:t>
            </a:r>
            <a:r>
              <a:rPr lang="fr-CH" dirty="0" smtClean="0"/>
              <a:t> </a:t>
            </a:r>
            <a:r>
              <a:rPr lang="fr-CH" dirty="0" err="1" smtClean="0"/>
              <a:t>trap</a:t>
            </a:r>
            <a:r>
              <a:rPr lang="fr-CH" dirty="0" smtClean="0"/>
              <a:t> </a:t>
            </a:r>
            <a:r>
              <a:rPr lang="fr-CH" dirty="0" err="1" smtClean="0"/>
              <a:t>assisted</a:t>
            </a:r>
            <a:r>
              <a:rPr lang="fr-CH" dirty="0" smtClean="0"/>
              <a:t> </a:t>
            </a:r>
            <a:r>
              <a:rPr lang="fr-CH" dirty="0" err="1" smtClean="0"/>
              <a:t>two</a:t>
            </a:r>
            <a:r>
              <a:rPr lang="fr-CH" dirty="0" smtClean="0"/>
              <a:t> </a:t>
            </a:r>
            <a:r>
              <a:rPr lang="fr-CH" dirty="0" err="1" smtClean="0"/>
              <a:t>particle</a:t>
            </a:r>
            <a:r>
              <a:rPr lang="fr-CH" dirty="0" smtClean="0"/>
              <a:t> </a:t>
            </a:r>
            <a:r>
              <a:rPr lang="fr-CH" dirty="0" err="1" smtClean="0"/>
              <a:t>measurement</a:t>
            </a:r>
            <a:r>
              <a:rPr lang="fr-CH" dirty="0" smtClean="0"/>
              <a:t> of the antiproton g-factor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574" y="1884059"/>
            <a:ext cx="5696491" cy="34538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6262" y="1871867"/>
            <a:ext cx="5696491" cy="345387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132513" y="2350008"/>
            <a:ext cx="414591" cy="7223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 rot="16200000">
            <a:off x="5784061" y="2572696"/>
            <a:ext cx="12125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g-factor </a:t>
            </a:r>
            <a:r>
              <a:rPr lang="fr-CH" sz="1200" dirty="0" err="1" smtClean="0"/>
              <a:t>particle</a:t>
            </a:r>
            <a:r>
              <a:rPr lang="fr-CH" sz="1200" dirty="0" smtClean="0"/>
              <a:t> </a:t>
            </a:r>
            <a:endParaRPr lang="en-GB" sz="1200" dirty="0"/>
          </a:p>
        </p:txBody>
      </p:sp>
      <p:sp>
        <p:nvSpPr>
          <p:cNvPr id="8" name="Rectangle 7"/>
          <p:cNvSpPr/>
          <p:nvPr/>
        </p:nvSpPr>
        <p:spPr>
          <a:xfrm>
            <a:off x="6894576" y="2980944"/>
            <a:ext cx="3593592" cy="438976"/>
          </a:xfrm>
          <a:prstGeom prst="rect">
            <a:avLst/>
          </a:prstGeom>
          <a:solidFill>
            <a:srgbClr val="FFFF9D"/>
          </a:solidFill>
          <a:ln>
            <a:solidFill>
              <a:srgbClr val="FFFF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891528" y="2465832"/>
            <a:ext cx="3593592" cy="438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6912864" y="2904808"/>
            <a:ext cx="154533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8458200" y="2615184"/>
            <a:ext cx="0" cy="2896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476488" y="2624328"/>
            <a:ext cx="0" cy="28962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8830056" y="2904808"/>
            <a:ext cx="15849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8830056" y="2621280"/>
            <a:ext cx="0" cy="2896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8827008" y="2627376"/>
            <a:ext cx="0" cy="28962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931152" y="3401632"/>
            <a:ext cx="154533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8491728" y="3105912"/>
            <a:ext cx="0" cy="2896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836152" y="3392488"/>
            <a:ext cx="154533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817864" y="3112008"/>
            <a:ext cx="0" cy="2896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8507190" y="3108960"/>
            <a:ext cx="292386" cy="60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8078724" y="3136392"/>
                <a:ext cx="345287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fr-CH" sz="11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fr-CH" sz="11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sz="1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fr-CH" sz="11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8724" y="3136392"/>
                <a:ext cx="345287" cy="169277"/>
              </a:xfrm>
              <a:prstGeom prst="rect">
                <a:avLst/>
              </a:prstGeom>
              <a:blipFill>
                <a:blip r:embed="rId3"/>
                <a:stretch>
                  <a:fillRect l="-5263" r="-1754" b="-185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31"/>
          <p:cNvSpPr/>
          <p:nvPr/>
        </p:nvSpPr>
        <p:spPr>
          <a:xfrm>
            <a:off x="6888480" y="3989832"/>
            <a:ext cx="3593592" cy="438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/>
          <p:cNvCxnSpPr/>
          <p:nvPr/>
        </p:nvCxnSpPr>
        <p:spPr>
          <a:xfrm>
            <a:off x="6909816" y="4437952"/>
            <a:ext cx="154533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8455152" y="4139184"/>
            <a:ext cx="0" cy="2896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8455152" y="4148328"/>
            <a:ext cx="0" cy="28962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8827008" y="4437952"/>
            <a:ext cx="158496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8827008" y="4145280"/>
            <a:ext cx="0" cy="2896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8823960" y="4151376"/>
            <a:ext cx="0" cy="28962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8442960" y="2910904"/>
            <a:ext cx="15849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8293608" y="4434904"/>
            <a:ext cx="158496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839712" y="2660904"/>
            <a:ext cx="7811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Transport</a:t>
            </a:r>
            <a:endParaRPr lang="en-GB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6836664" y="4184904"/>
            <a:ext cx="7811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Transport</a:t>
            </a:r>
            <a:endParaRPr lang="en-GB" sz="1200" dirty="0"/>
          </a:p>
        </p:txBody>
      </p:sp>
      <p:cxnSp>
        <p:nvCxnSpPr>
          <p:cNvPr id="44" name="Straight Connector 43"/>
          <p:cNvCxnSpPr/>
          <p:nvPr/>
        </p:nvCxnSpPr>
        <p:spPr>
          <a:xfrm>
            <a:off x="9665208" y="2624328"/>
            <a:ext cx="0" cy="28962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9662160" y="1920304"/>
            <a:ext cx="713232" cy="304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8823960" y="1645920"/>
            <a:ext cx="0" cy="28962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9662160" y="1642872"/>
            <a:ext cx="0" cy="28962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6894576" y="1920304"/>
            <a:ext cx="1932432" cy="1219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8836152" y="1642872"/>
            <a:ext cx="82600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0475976" y="1624584"/>
            <a:ext cx="9429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Cooling</a:t>
            </a:r>
            <a:r>
              <a:rPr lang="fr-CH" sz="1200" dirty="0" smtClean="0"/>
              <a:t> </a:t>
            </a:r>
            <a:r>
              <a:rPr lang="fr-CH" sz="1200" dirty="0" err="1" smtClean="0"/>
              <a:t>trap</a:t>
            </a:r>
            <a:endParaRPr lang="en-GB" sz="1200" dirty="0"/>
          </a:p>
        </p:txBody>
      </p:sp>
      <p:sp>
        <p:nvSpPr>
          <p:cNvPr id="56" name="TextBox 55"/>
          <p:cNvSpPr txBox="1"/>
          <p:nvPr/>
        </p:nvSpPr>
        <p:spPr>
          <a:xfrm>
            <a:off x="6836664" y="1594868"/>
            <a:ext cx="1430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Sub</a:t>
            </a:r>
            <a:r>
              <a:rPr lang="fr-CH" sz="1200" dirty="0" smtClean="0"/>
              <a:t> thermal </a:t>
            </a:r>
            <a:r>
              <a:rPr lang="fr-CH" sz="1200" dirty="0" err="1" smtClean="0"/>
              <a:t>cooling</a:t>
            </a:r>
            <a:endParaRPr lang="en-GB" sz="1200" dirty="0"/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371856" y="5318324"/>
            <a:ext cx="11455146" cy="14235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smtClean="0"/>
              <a:t>Key: Larmor and cyclotron </a:t>
            </a:r>
            <a:r>
              <a:rPr lang="fr-CH" dirty="0" err="1" smtClean="0"/>
              <a:t>frequency</a:t>
            </a:r>
            <a:r>
              <a:rPr lang="fr-CH" dirty="0" smtClean="0"/>
              <a:t> </a:t>
            </a:r>
            <a:r>
              <a:rPr lang="fr-CH" dirty="0" err="1" smtClean="0"/>
              <a:t>measured</a:t>
            </a:r>
            <a:r>
              <a:rPr lang="fr-CH" dirty="0" smtClean="0"/>
              <a:t> SIMULTANEOUSLY in a more </a:t>
            </a:r>
            <a:r>
              <a:rPr lang="fr-CH" dirty="0" err="1" smtClean="0"/>
              <a:t>homogeneous</a:t>
            </a:r>
            <a:r>
              <a:rPr lang="fr-CH" dirty="0" smtClean="0"/>
              <a:t> </a:t>
            </a:r>
            <a:r>
              <a:rPr lang="fr-CH" dirty="0" err="1" smtClean="0"/>
              <a:t>magnetic</a:t>
            </a:r>
            <a:r>
              <a:rPr lang="fr-CH" dirty="0" smtClean="0"/>
              <a:t> </a:t>
            </a:r>
            <a:r>
              <a:rPr lang="fr-CH" dirty="0" err="1" smtClean="0"/>
              <a:t>field</a:t>
            </a:r>
            <a:r>
              <a:rPr lang="fr-CH" dirty="0" smtClean="0"/>
              <a:t>. </a:t>
            </a:r>
            <a:r>
              <a:rPr lang="fr-CH" dirty="0" err="1" smtClean="0"/>
              <a:t>Two</a:t>
            </a:r>
            <a:r>
              <a:rPr lang="fr-CH" dirty="0" smtClean="0"/>
              <a:t> </a:t>
            </a:r>
            <a:r>
              <a:rPr lang="fr-CH" dirty="0" err="1" smtClean="0"/>
              <a:t>particle</a:t>
            </a:r>
            <a:r>
              <a:rPr lang="fr-CH" dirty="0" smtClean="0"/>
              <a:t> </a:t>
            </a:r>
            <a:r>
              <a:rPr lang="fr-CH" dirty="0" err="1" smtClean="0"/>
              <a:t>systematics</a:t>
            </a:r>
            <a:r>
              <a:rPr lang="fr-CH" dirty="0" smtClean="0"/>
              <a:t> </a:t>
            </a:r>
            <a:r>
              <a:rPr lang="fr-CH" dirty="0" err="1" smtClean="0"/>
              <a:t>eliminated</a:t>
            </a:r>
            <a:r>
              <a:rPr lang="fr-CH" dirty="0" smtClean="0"/>
              <a:t>. </a:t>
            </a:r>
          </a:p>
          <a:p>
            <a:r>
              <a:rPr lang="fr-CH" dirty="0" smtClean="0"/>
              <a:t> Confident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able to </a:t>
            </a:r>
            <a:r>
              <a:rPr lang="fr-CH" dirty="0" err="1" smtClean="0"/>
              <a:t>achieve</a:t>
            </a:r>
            <a:r>
              <a:rPr lang="fr-CH" dirty="0" smtClean="0"/>
              <a:t> </a:t>
            </a:r>
            <a:r>
              <a:rPr lang="fr-CH" dirty="0" err="1" smtClean="0"/>
              <a:t>our</a:t>
            </a:r>
            <a:r>
              <a:rPr lang="fr-CH" dirty="0" smtClean="0"/>
              <a:t> </a:t>
            </a:r>
            <a:r>
              <a:rPr lang="fr-CH" dirty="0" err="1" smtClean="0"/>
              <a:t>target</a:t>
            </a:r>
            <a:r>
              <a:rPr lang="fr-CH" dirty="0" smtClean="0"/>
              <a:t> </a:t>
            </a:r>
            <a:r>
              <a:rPr lang="fr-CH" dirty="0" err="1" smtClean="0"/>
              <a:t>precision</a:t>
            </a:r>
            <a:r>
              <a:rPr lang="fr-CH" dirty="0" smtClean="0"/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556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/>
              <a:t>Planned Developments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776" y="922905"/>
            <a:ext cx="10066103" cy="1482511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/>
              <a:t>Current antiproton magnetic moment measurements are limited by particle preparation time and particle mode temperature</a:t>
            </a:r>
          </a:p>
          <a:p>
            <a:r>
              <a:rPr lang="en-GB" sz="2400" dirty="0" smtClean="0"/>
              <a:t>Expect: With traditional methods another 50-fold improvement is possible, </a:t>
            </a:r>
            <a:r>
              <a:rPr lang="en-GB" sz="2400" b="1" dirty="0" smtClean="0">
                <a:solidFill>
                  <a:srgbClr val="C00000"/>
                </a:solidFill>
              </a:rPr>
              <a:t>afterwards: limit of traditional methods will be reached!</a:t>
            </a:r>
            <a:endParaRPr lang="en-GB" sz="2400" b="1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7723" y="1966050"/>
            <a:ext cx="1197831" cy="799400"/>
          </a:xfrm>
          <a:prstGeom prst="rect">
            <a:avLst/>
          </a:prstGeom>
        </p:spPr>
      </p:pic>
      <p:pic>
        <p:nvPicPr>
          <p:cNvPr id="6" name="Picture 8" descr="http://www.igafa.de/wp-content/uploads/2011/08/PTB-300x19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2087" y="1139738"/>
            <a:ext cx="929101" cy="603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440871" y="2527540"/>
            <a:ext cx="3527280" cy="4132052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TextBox 7"/>
          <p:cNvSpPr txBox="1"/>
          <p:nvPr/>
        </p:nvSpPr>
        <p:spPr>
          <a:xfrm>
            <a:off x="902601" y="2483147"/>
            <a:ext cx="26426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</a:rPr>
              <a:t>Sympathetic Cooling of Antiprotons</a:t>
            </a:r>
            <a:endParaRPr lang="en-GB" b="1" dirty="0">
              <a:solidFill>
                <a:srgbClr val="C00000"/>
              </a:solidFill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/>
          </p:nvPr>
        </p:nvGraphicFramePr>
        <p:xfrm>
          <a:off x="2562041" y="3035368"/>
          <a:ext cx="1449238" cy="1012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55" name="Graph" r:id="rId5" imgW="4154400" imgH="2901600" progId="Origin50.Graph">
                  <p:embed/>
                </p:oleObj>
              </mc:Choice>
              <mc:Fallback>
                <p:oleObj name="Graph" r:id="rId5" imgW="4154400" imgH="2901600" progId="Origin50.Graph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62041" y="3035368"/>
                        <a:ext cx="1449238" cy="10123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>
          <a:xfrm>
            <a:off x="437997" y="3070265"/>
            <a:ext cx="2391465" cy="103558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 smtClean="0"/>
              <a:t>Couple protons/antiprotons sympathetically to laser cooled </a:t>
            </a:r>
            <a:r>
              <a:rPr lang="en-GB" sz="1400" baseline="30000" dirty="0" smtClean="0"/>
              <a:t>9</a:t>
            </a:r>
            <a:r>
              <a:rPr lang="en-GB" sz="1400" dirty="0" smtClean="0"/>
              <a:t>Be</a:t>
            </a:r>
            <a:r>
              <a:rPr lang="en-GB" sz="1400" baseline="30000" dirty="0" smtClean="0"/>
              <a:t>+</a:t>
            </a:r>
            <a:r>
              <a:rPr lang="en-GB" sz="1400" dirty="0" smtClean="0"/>
              <a:t> ions and imprint Doppler temperatures to the antiproton</a:t>
            </a:r>
            <a:endParaRPr lang="en-GB" sz="1400" dirty="0"/>
          </a:p>
        </p:txBody>
      </p:sp>
      <p:sp>
        <p:nvSpPr>
          <p:cNvPr id="11" name="TextBox 16"/>
          <p:cNvSpPr txBox="1"/>
          <p:nvPr/>
        </p:nvSpPr>
        <p:spPr>
          <a:xfrm>
            <a:off x="504776" y="4186113"/>
            <a:ext cx="1807104" cy="646331"/>
          </a:xfrm>
          <a:prstGeom prst="rect">
            <a:avLst/>
          </a:prstGeom>
          <a:solidFill>
            <a:srgbClr val="DDDDDD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Publication:</a:t>
            </a:r>
            <a:r>
              <a:rPr lang="en-US" sz="900" dirty="0" smtClean="0"/>
              <a:t> K. R. Brown, C. Ospelkaus, Y. </a:t>
            </a:r>
            <a:r>
              <a:rPr lang="en-US" sz="900" dirty="0" err="1" smtClean="0"/>
              <a:t>Colombe</a:t>
            </a:r>
            <a:r>
              <a:rPr lang="en-US" sz="900" dirty="0" smtClean="0"/>
              <a:t>, A. C. Wilson, D. </a:t>
            </a:r>
            <a:r>
              <a:rPr lang="en-US" sz="900" dirty="0" err="1" smtClean="0"/>
              <a:t>Leibfried</a:t>
            </a:r>
            <a:r>
              <a:rPr lang="en-US" sz="900" dirty="0" smtClean="0"/>
              <a:t>, D. J. </a:t>
            </a:r>
            <a:r>
              <a:rPr lang="en-US" sz="900" dirty="0" err="1" smtClean="0"/>
              <a:t>Wineland</a:t>
            </a:r>
            <a:r>
              <a:rPr lang="en-US" sz="900" dirty="0" smtClean="0"/>
              <a:t>, Nature </a:t>
            </a:r>
            <a:r>
              <a:rPr lang="en-US" sz="900" b="1" dirty="0" smtClean="0"/>
              <a:t>471</a:t>
            </a:r>
            <a:r>
              <a:rPr lang="en-US" sz="900" dirty="0" smtClean="0"/>
              <a:t>, 196 (2011).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337758" y="4050796"/>
            <a:ext cx="1627511" cy="103558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 smtClean="0"/>
              <a:t>Was demonstrated for </a:t>
            </a:r>
            <a:r>
              <a:rPr lang="en-GB" sz="1400" baseline="30000" dirty="0"/>
              <a:t>9</a:t>
            </a:r>
            <a:r>
              <a:rPr lang="en-GB" sz="1400" dirty="0"/>
              <a:t>Be</a:t>
            </a:r>
            <a:r>
              <a:rPr lang="en-GB" sz="1400" baseline="30000" dirty="0"/>
              <a:t>+</a:t>
            </a:r>
            <a:r>
              <a:rPr lang="en-GB" sz="1400" dirty="0"/>
              <a:t> </a:t>
            </a:r>
            <a:r>
              <a:rPr lang="en-GB" sz="1400" dirty="0" smtClean="0"/>
              <a:t>ions in Paul traps – implement same in Penning traps</a:t>
            </a:r>
            <a:endParaRPr lang="en-GB" sz="1400" dirty="0"/>
          </a:p>
        </p:txBody>
      </p:sp>
      <p:graphicFrame>
        <p:nvGraphicFramePr>
          <p:cNvPr id="15" name="Content Placeholder 5"/>
          <p:cNvGraphicFramePr>
            <a:graphicFrameLocks/>
          </p:cNvGraphicFramePr>
          <p:nvPr>
            <p:extLst/>
          </p:nvPr>
        </p:nvGraphicFramePr>
        <p:xfrm>
          <a:off x="360872" y="4834325"/>
          <a:ext cx="1975449" cy="1906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6" name="Content Placeholder 5"/>
          <p:cNvGraphicFramePr>
            <a:graphicFrameLocks/>
          </p:cNvGraphicFramePr>
          <p:nvPr>
            <p:extLst/>
          </p:nvPr>
        </p:nvGraphicFramePr>
        <p:xfrm>
          <a:off x="2026485" y="4834324"/>
          <a:ext cx="1975449" cy="1906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8" name="Rounded Rectangle 17"/>
          <p:cNvSpPr/>
          <p:nvPr/>
        </p:nvSpPr>
        <p:spPr>
          <a:xfrm>
            <a:off x="4066392" y="2533730"/>
            <a:ext cx="5224458" cy="2000964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TextBox 19"/>
          <p:cNvSpPr txBox="1"/>
          <p:nvPr/>
        </p:nvSpPr>
        <p:spPr>
          <a:xfrm>
            <a:off x="4601230" y="2559245"/>
            <a:ext cx="4154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</a:rPr>
              <a:t>Effort at University of Hannover and PTB</a:t>
            </a:r>
            <a:endParaRPr lang="en-GB" b="1" dirty="0">
              <a:solidFill>
                <a:srgbClr val="C00000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9632" y="2589330"/>
            <a:ext cx="463253" cy="309163"/>
          </a:xfrm>
          <a:prstGeom prst="rect">
            <a:avLst/>
          </a:prstGeom>
        </p:spPr>
      </p:pic>
      <p:pic>
        <p:nvPicPr>
          <p:cNvPr id="25" name="Picture 8" descr="http://www.igafa.de/wp-content/uploads/2011/08/PTB-300x195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9313" y="2611747"/>
            <a:ext cx="378071" cy="24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40217" y="2998510"/>
            <a:ext cx="1110065" cy="1117773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000446" y="2977719"/>
            <a:ext cx="2922457" cy="112927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dirty="0" smtClean="0">
                <a:solidFill>
                  <a:srgbClr val="C00000"/>
                </a:solidFill>
              </a:rPr>
              <a:t>Recent dramatic progress: </a:t>
            </a:r>
            <a:r>
              <a:rPr lang="en-GB" sz="1600" dirty="0" smtClean="0"/>
              <a:t>Detection of a single laser cooled </a:t>
            </a:r>
            <a:r>
              <a:rPr lang="en-GB" sz="1600" baseline="30000" dirty="0"/>
              <a:t>9</a:t>
            </a:r>
            <a:r>
              <a:rPr lang="en-GB" sz="1600" dirty="0"/>
              <a:t>Be</a:t>
            </a:r>
            <a:r>
              <a:rPr lang="en-GB" sz="1600" baseline="30000" dirty="0"/>
              <a:t>+</a:t>
            </a:r>
            <a:r>
              <a:rPr lang="en-GB" sz="1600" dirty="0"/>
              <a:t> </a:t>
            </a:r>
            <a:r>
              <a:rPr lang="en-GB" sz="1600" dirty="0" smtClean="0"/>
              <a:t>ion, in a Penning trap system which is fully compatible with the BASE trap system at CERN</a:t>
            </a:r>
            <a:endParaRPr lang="en-GB" sz="1600" dirty="0"/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4299313" y="4223808"/>
            <a:ext cx="4863572" cy="31088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600" dirty="0" smtClean="0"/>
              <a:t>M. </a:t>
            </a:r>
            <a:r>
              <a:rPr lang="en-GB" sz="1600" dirty="0" err="1" smtClean="0"/>
              <a:t>Niemann</a:t>
            </a:r>
            <a:r>
              <a:rPr lang="en-GB" sz="1600" dirty="0" smtClean="0"/>
              <a:t>, J. M. Cornejo, </a:t>
            </a:r>
            <a:r>
              <a:rPr lang="en-GB" sz="1600" b="1" dirty="0" smtClean="0"/>
              <a:t>C. </a:t>
            </a:r>
            <a:r>
              <a:rPr lang="en-GB" sz="1600" b="1" dirty="0" err="1" smtClean="0"/>
              <a:t>Ospelkaus</a:t>
            </a:r>
            <a:r>
              <a:rPr lang="en-GB" sz="1600" dirty="0" smtClean="0"/>
              <a:t> et al. </a:t>
            </a:r>
            <a:endParaRPr lang="en-GB" sz="16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5400000">
            <a:off x="4019592" y="3111454"/>
            <a:ext cx="1013444" cy="787556"/>
          </a:xfrm>
          <a:prstGeom prst="rect">
            <a:avLst/>
          </a:prstGeom>
        </p:spPr>
      </p:pic>
      <p:sp>
        <p:nvSpPr>
          <p:cNvPr id="30" name="Content Placeholder 2"/>
          <p:cNvSpPr txBox="1">
            <a:spLocks/>
          </p:cNvSpPr>
          <p:nvPr/>
        </p:nvSpPr>
        <p:spPr>
          <a:xfrm>
            <a:off x="9389091" y="4684142"/>
            <a:ext cx="2728835" cy="14527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400" b="1" dirty="0">
                <a:solidFill>
                  <a:srgbClr val="C00000"/>
                </a:solidFill>
              </a:rPr>
              <a:t>&gt;</a:t>
            </a:r>
            <a:r>
              <a:rPr lang="en-GB" sz="2400" b="1" dirty="0" smtClean="0">
                <a:solidFill>
                  <a:srgbClr val="C00000"/>
                </a:solidFill>
              </a:rPr>
              <a:t>100-fold improved antiproton cooling time seems to be in reach</a:t>
            </a:r>
            <a:endParaRPr lang="en-GB" sz="2400" b="1" dirty="0">
              <a:solidFill>
                <a:srgbClr val="C00000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9785" y="2994932"/>
            <a:ext cx="1688837" cy="11109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1854" y="3002770"/>
            <a:ext cx="846822" cy="799400"/>
          </a:xfrm>
          <a:prstGeom prst="rect">
            <a:avLst/>
          </a:prstGeom>
        </p:spPr>
      </p:pic>
      <p:sp>
        <p:nvSpPr>
          <p:cNvPr id="37" name="Rounded Rectangle 36"/>
          <p:cNvSpPr/>
          <p:nvPr/>
        </p:nvSpPr>
        <p:spPr>
          <a:xfrm>
            <a:off x="4070744" y="4654270"/>
            <a:ext cx="5224458" cy="2000964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8" name="TextBox 37"/>
          <p:cNvSpPr txBox="1"/>
          <p:nvPr/>
        </p:nvSpPr>
        <p:spPr>
          <a:xfrm>
            <a:off x="4605582" y="4679785"/>
            <a:ext cx="4154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</a:rPr>
              <a:t>Transportable Antiproton Traps</a:t>
            </a:r>
            <a:endParaRPr lang="en-GB" b="1" dirty="0">
              <a:solidFill>
                <a:srgbClr val="C00000"/>
              </a:solidFill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3984" y="4709870"/>
            <a:ext cx="463253" cy="309163"/>
          </a:xfrm>
          <a:prstGeom prst="rect">
            <a:avLst/>
          </a:prstGeom>
        </p:spPr>
      </p:pic>
      <p:sp>
        <p:nvSpPr>
          <p:cNvPr id="42" name="Content Placeholder 2"/>
          <p:cNvSpPr txBox="1">
            <a:spLocks/>
          </p:cNvSpPr>
          <p:nvPr/>
        </p:nvSpPr>
        <p:spPr>
          <a:xfrm>
            <a:off x="5135428" y="5080841"/>
            <a:ext cx="2922457" cy="112927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dirty="0" smtClean="0">
                <a:solidFill>
                  <a:srgbClr val="C00000"/>
                </a:solidFill>
              </a:rPr>
              <a:t>Idea: </a:t>
            </a:r>
          </a:p>
          <a:p>
            <a:pPr marL="0" indent="0">
              <a:buNone/>
            </a:pPr>
            <a:r>
              <a:rPr lang="en-GB" sz="1600" dirty="0" smtClean="0"/>
              <a:t>Move antiprotons into precision laboratory with magnetically calm environment for experiments with much higher precision</a:t>
            </a:r>
            <a:endParaRPr lang="en-GB" sz="1600" dirty="0"/>
          </a:p>
        </p:txBody>
      </p:sp>
      <p:sp>
        <p:nvSpPr>
          <p:cNvPr id="43" name="Content Placeholder 2"/>
          <p:cNvSpPr txBox="1">
            <a:spLocks/>
          </p:cNvSpPr>
          <p:nvPr/>
        </p:nvSpPr>
        <p:spPr>
          <a:xfrm>
            <a:off x="4303665" y="6344348"/>
            <a:ext cx="4863572" cy="31088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 smtClean="0"/>
              <a:t>C. Smorra, S. Ulmer, et al.</a:t>
            </a:r>
            <a:endParaRPr lang="en-GB" sz="1600" dirty="0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124413" y="5120780"/>
            <a:ext cx="961394" cy="962317"/>
          </a:xfrm>
          <a:prstGeom prst="rect">
            <a:avLst/>
          </a:prstGeom>
        </p:spPr>
      </p:pic>
      <p:pic>
        <p:nvPicPr>
          <p:cNvPr id="49" name="Picture 48" descr="A picture containing toy, hydrant, engine&#10;&#10;Description automatically generated">
            <a:extLst>
              <a:ext uri="{FF2B5EF4-FFF2-40B4-BE49-F238E27FC236}">
                <a16:creationId xmlns:a16="http://schemas.microsoft.com/office/drawing/2014/main" id="{C12ACDE6-3989-F04A-8ACD-691561F965C8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0217" y="5214198"/>
            <a:ext cx="1180776" cy="1231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96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420390" y="3649363"/>
            <a:ext cx="2616388" cy="2861150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12" name="Group 11"/>
          <p:cNvGrpSpPr/>
          <p:nvPr/>
        </p:nvGrpSpPr>
        <p:grpSpPr>
          <a:xfrm>
            <a:off x="3105329" y="959415"/>
            <a:ext cx="3098703" cy="4054332"/>
            <a:chOff x="6188046" y="972066"/>
            <a:chExt cx="3398616" cy="3991065"/>
          </a:xfrm>
        </p:grpSpPr>
        <p:sp>
          <p:nvSpPr>
            <p:cNvPr id="13" name="Rounded Rectangle 12"/>
            <p:cNvSpPr/>
            <p:nvPr/>
          </p:nvSpPr>
          <p:spPr>
            <a:xfrm>
              <a:off x="6188046" y="972066"/>
              <a:ext cx="3398616" cy="3991065"/>
            </a:xfrm>
            <a:prstGeom prst="round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28575">
              <a:solidFill>
                <a:srgbClr val="C00000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5" name="Content Placeholder 2"/>
            <p:cNvSpPr txBox="1">
              <a:spLocks/>
            </p:cNvSpPr>
            <p:nvPr/>
          </p:nvSpPr>
          <p:spPr>
            <a:xfrm>
              <a:off x="6224908" y="1031983"/>
              <a:ext cx="3240360" cy="4508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de-CH" sz="1400" b="1" dirty="0" smtClean="0"/>
                <a:t>Precise </a:t>
              </a:r>
              <a:r>
                <a:rPr lang="de-CH" sz="1400" b="1" dirty="0"/>
                <a:t>CPT test </a:t>
              </a:r>
              <a:r>
                <a:rPr lang="en-GB" sz="1400" b="1" dirty="0" smtClean="0"/>
                <a:t>with </a:t>
              </a:r>
              <a:r>
                <a:rPr lang="en-GB" sz="1400" b="1" dirty="0"/>
                <a:t>baryons</a:t>
              </a:r>
              <a:endParaRPr lang="de-CH" sz="1400" b="1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212152" y="1426281"/>
              <a:ext cx="3249327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dvOTe831afd5"/>
                </a:rPr>
                <a:t>S</a:t>
              </a:r>
              <a:r>
                <a:rPr lang="en-GB" sz="1050" dirty="0">
                  <a:latin typeface="AdvOTe831afd5"/>
                </a:rPr>
                <a:t>. Ulmer, </a:t>
              </a:r>
              <a:r>
                <a:rPr lang="en-GB" sz="1050" dirty="0" smtClean="0">
                  <a:latin typeface="AdvOTe831afd5"/>
                </a:rPr>
                <a:t>et al.,</a:t>
              </a:r>
              <a:r>
                <a:rPr lang="en-GB" sz="1050" b="1" dirty="0" smtClean="0">
                  <a:latin typeface="AdvOTe831afd5"/>
                </a:rPr>
                <a:t> </a:t>
              </a:r>
              <a:r>
                <a:rPr lang="en-GB" sz="1050" b="1" dirty="0">
                  <a:latin typeface="AdvOTe831afd5"/>
                </a:rPr>
                <a:t>Nature </a:t>
              </a:r>
              <a:r>
                <a:rPr lang="en-GB" sz="1050" b="1" dirty="0" smtClean="0">
                  <a:latin typeface="AdvOTe831afd5"/>
                </a:rPr>
                <a:t>524, 196 </a:t>
              </a:r>
              <a:r>
                <a:rPr lang="en-GB" sz="1050" b="1" dirty="0">
                  <a:latin typeface="AdvOTe831afd5"/>
                </a:rPr>
                <a:t>(</a:t>
              </a:r>
              <a:r>
                <a:rPr lang="en-GB" sz="1050" b="1" dirty="0" smtClean="0">
                  <a:latin typeface="AdvOTe831afd5"/>
                </a:rPr>
                <a:t>2015)</a:t>
              </a:r>
              <a:endParaRPr lang="en-GB" sz="1050" b="1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391495" y="4439910"/>
              <a:ext cx="273202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de-CH" sz="1400" dirty="0" smtClean="0"/>
                <a:t>To be improved by another factor of 10 to 100</a:t>
              </a:r>
              <a:endParaRPr lang="de-CH" sz="1400" dirty="0"/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679" y="1746378"/>
            <a:ext cx="2938108" cy="1605984"/>
          </a:xfrm>
          <a:prstGeom prst="rect">
            <a:avLst/>
          </a:prstGeom>
          <a:ln w="19050">
            <a:solidFill>
              <a:srgbClr val="2E4482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3191130" y="3474358"/>
                <a:ext cx="2897704" cy="575607"/>
              </a:xfrm>
              <a:prstGeom prst="rect">
                <a:avLst/>
              </a:prstGeom>
              <a:ln w="28575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1+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</m:e>
                            </m:acc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=1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69</m:t>
                        </m:r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1130" y="3474358"/>
                <a:ext cx="2897704" cy="57560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/>
          <p:nvPr/>
        </p:nvSpPr>
        <p:spPr>
          <a:xfrm>
            <a:off x="3160291" y="4166683"/>
            <a:ext cx="29113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err="1" smtClean="0">
                <a:solidFill>
                  <a:srgbClr val="C00000"/>
                </a:solidFill>
                <a:latin typeface="AdvOT7d6df7ab.I"/>
              </a:rPr>
              <a:t>R</a:t>
            </a:r>
            <a:r>
              <a:rPr lang="en-GB" sz="600" b="1" dirty="0" err="1" smtClean="0">
                <a:solidFill>
                  <a:srgbClr val="C00000"/>
                </a:solidFill>
                <a:latin typeface="AdvOT1ef757c0"/>
              </a:rPr>
              <a:t>exp</a:t>
            </a:r>
            <a:r>
              <a:rPr lang="en-GB" sz="600" b="1" dirty="0" err="1" smtClean="0">
                <a:solidFill>
                  <a:srgbClr val="C00000"/>
                </a:solidFill>
                <a:latin typeface="AdvP497E2"/>
              </a:rPr>
              <a:t>,</a:t>
            </a:r>
            <a:r>
              <a:rPr lang="en-GB" sz="600" b="1" dirty="0" err="1" smtClean="0">
                <a:solidFill>
                  <a:srgbClr val="C00000"/>
                </a:solidFill>
                <a:latin typeface="AdvOT1ef757c0"/>
              </a:rPr>
              <a:t>c</a:t>
            </a:r>
            <a:r>
              <a:rPr lang="en-GB" sz="600" b="1" dirty="0" smtClean="0">
                <a:solidFill>
                  <a:srgbClr val="C00000"/>
                </a:solidFill>
                <a:latin typeface="AdvOT1ef757c0"/>
              </a:rPr>
              <a:t> </a:t>
            </a:r>
            <a:r>
              <a:rPr lang="en-GB" sz="1400" b="1" dirty="0" smtClean="0">
                <a:solidFill>
                  <a:srgbClr val="C00000"/>
                </a:solidFill>
                <a:latin typeface="AdvP40798"/>
              </a:rPr>
              <a:t>= </a:t>
            </a:r>
            <a:r>
              <a:rPr lang="en-GB" sz="1400" b="1" dirty="0" smtClean="0">
                <a:solidFill>
                  <a:srgbClr val="C00000"/>
                </a:solidFill>
                <a:latin typeface="AdvOT1ef757c0"/>
              </a:rPr>
              <a:t>1</a:t>
            </a:r>
            <a:r>
              <a:rPr lang="en-GB" sz="1400" b="1" dirty="0" smtClean="0">
                <a:solidFill>
                  <a:srgbClr val="C00000"/>
                </a:solidFill>
                <a:latin typeface="AdvP4C4E51"/>
              </a:rPr>
              <a:t>.</a:t>
            </a:r>
            <a:r>
              <a:rPr lang="en-GB" sz="1400" b="1" dirty="0" smtClean="0">
                <a:solidFill>
                  <a:srgbClr val="C00000"/>
                </a:solidFill>
                <a:latin typeface="AdvOT1ef757c0"/>
              </a:rPr>
              <a:t>001 089 218 755</a:t>
            </a:r>
            <a:r>
              <a:rPr lang="en-GB" sz="1400" b="1" dirty="0" smtClean="0">
                <a:solidFill>
                  <a:srgbClr val="C00000"/>
                </a:solidFill>
                <a:latin typeface="AdvP4C4E74"/>
              </a:rPr>
              <a:t> (</a:t>
            </a:r>
            <a:r>
              <a:rPr lang="en-GB" sz="1400" b="1" dirty="0" smtClean="0">
                <a:solidFill>
                  <a:srgbClr val="C00000"/>
                </a:solidFill>
                <a:latin typeface="AdvOT1ef757c0"/>
              </a:rPr>
              <a:t>64</a:t>
            </a:r>
            <a:r>
              <a:rPr lang="en-GB" sz="1400" b="1" dirty="0" smtClean="0">
                <a:solidFill>
                  <a:srgbClr val="C00000"/>
                </a:solidFill>
                <a:latin typeface="AdvP4C4E74"/>
              </a:rPr>
              <a:t>) (</a:t>
            </a:r>
            <a:r>
              <a:rPr lang="en-GB" sz="1400" b="1" dirty="0" smtClean="0">
                <a:solidFill>
                  <a:srgbClr val="C00000"/>
                </a:solidFill>
                <a:latin typeface="AdvOT1ef757c0"/>
              </a:rPr>
              <a:t>26</a:t>
            </a:r>
            <a:r>
              <a:rPr lang="en-GB" sz="1400" b="1" dirty="0" smtClean="0">
                <a:solidFill>
                  <a:srgbClr val="C00000"/>
                </a:solidFill>
                <a:latin typeface="AdvP4C4E74"/>
              </a:rPr>
              <a:t>)</a:t>
            </a:r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424511" y="953987"/>
            <a:ext cx="2614081" cy="2604759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49474" y="989188"/>
            <a:ext cx="3240360" cy="4508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1400" b="1" dirty="0" smtClean="0"/>
              <a:t>Observation of spin flips with </a:t>
            </a:r>
          </a:p>
          <a:p>
            <a:pPr marL="0" indent="0" algn="ctr">
              <a:buNone/>
            </a:pPr>
            <a:r>
              <a:rPr lang="de-CH" sz="1400" b="1" dirty="0" smtClean="0"/>
              <a:t>a single trapped proton</a:t>
            </a:r>
            <a:endParaRPr lang="de-CH" sz="1400" b="1" dirty="0"/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201881" y="3711789"/>
            <a:ext cx="2952043" cy="4508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1400" b="1" dirty="0" smtClean="0"/>
              <a:t>Application of the double </a:t>
            </a:r>
          </a:p>
          <a:p>
            <a:pPr marL="0" indent="0" algn="ctr">
              <a:buNone/>
            </a:pPr>
            <a:r>
              <a:rPr lang="de-CH" sz="1400" b="1" dirty="0" smtClean="0"/>
              <a:t>Penning-trap technique</a:t>
            </a:r>
            <a:endParaRPr lang="de-CH" sz="14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406" y="1520065"/>
            <a:ext cx="1332158" cy="954848"/>
          </a:xfrm>
          <a:prstGeom prst="rect">
            <a:avLst/>
          </a:prstGeom>
          <a:ln>
            <a:solidFill>
              <a:srgbClr val="2E4482"/>
            </a:solidFill>
          </a:ln>
        </p:spPr>
      </p:pic>
      <p:sp>
        <p:nvSpPr>
          <p:cNvPr id="37" name="Rectangle 36"/>
          <p:cNvSpPr/>
          <p:nvPr/>
        </p:nvSpPr>
        <p:spPr>
          <a:xfrm>
            <a:off x="400268" y="3070517"/>
            <a:ext cx="352058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 smtClean="0">
                <a:latin typeface="AdvOTe831afd5"/>
              </a:rPr>
              <a:t>S</a:t>
            </a:r>
            <a:r>
              <a:rPr lang="en-GB" sz="1050" dirty="0">
                <a:latin typeface="AdvOTe831afd5"/>
              </a:rPr>
              <a:t>. Ulmer, </a:t>
            </a:r>
            <a:r>
              <a:rPr lang="en-GB" sz="1050" dirty="0" smtClean="0">
                <a:latin typeface="AdvOTe831afd5"/>
              </a:rPr>
              <a:t>et al.,</a:t>
            </a:r>
            <a:r>
              <a:rPr lang="en-GB" sz="1050" b="1" dirty="0" smtClean="0">
                <a:latin typeface="AdvOTe831afd5"/>
              </a:rPr>
              <a:t> PRL 106, 253001 </a:t>
            </a:r>
            <a:r>
              <a:rPr lang="en-GB" sz="1050" b="1" dirty="0">
                <a:latin typeface="AdvOTe831afd5"/>
              </a:rPr>
              <a:t>(</a:t>
            </a:r>
            <a:r>
              <a:rPr lang="en-GB" sz="1050" b="1" dirty="0" smtClean="0">
                <a:latin typeface="AdvOTe831afd5"/>
              </a:rPr>
              <a:t>2011)</a:t>
            </a:r>
            <a:endParaRPr lang="en-GB" sz="1050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236" y="4428306"/>
            <a:ext cx="2403544" cy="126691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8" name="Rectangle 37"/>
          <p:cNvSpPr/>
          <p:nvPr/>
        </p:nvSpPr>
        <p:spPr>
          <a:xfrm>
            <a:off x="487254" y="5982589"/>
            <a:ext cx="249860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dirty="0" smtClean="0">
                <a:latin typeface="AdvOTe831afd5"/>
              </a:rPr>
              <a:t>A. Mooser, et al.,</a:t>
            </a:r>
            <a:r>
              <a:rPr lang="en-GB" sz="1050" b="1" dirty="0" smtClean="0">
                <a:latin typeface="AdvOTe831afd5"/>
              </a:rPr>
              <a:t> PLB 723, 78 </a:t>
            </a:r>
            <a:r>
              <a:rPr lang="en-GB" sz="1050" b="1" dirty="0">
                <a:latin typeface="AdvOTe831afd5"/>
              </a:rPr>
              <a:t>(</a:t>
            </a:r>
            <a:r>
              <a:rPr lang="en-GB" sz="1050" b="1" dirty="0" smtClean="0">
                <a:latin typeface="AdvOTe831afd5"/>
              </a:rPr>
              <a:t>2013)</a:t>
            </a:r>
            <a:endParaRPr lang="en-GB" sz="1050" b="1" dirty="0"/>
          </a:p>
        </p:txBody>
      </p:sp>
      <p:sp>
        <p:nvSpPr>
          <p:cNvPr id="39" name="Rounded Rectangle 38"/>
          <p:cNvSpPr/>
          <p:nvPr/>
        </p:nvSpPr>
        <p:spPr>
          <a:xfrm>
            <a:off x="3096621" y="5079938"/>
            <a:ext cx="3096565" cy="1450957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2892713" y="5113886"/>
            <a:ext cx="3300473" cy="3214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400" b="1" dirty="0" smtClean="0"/>
              <a:t>Reservoir trap for antiprotons</a:t>
            </a:r>
            <a:endParaRPr lang="de-CH" sz="1400" b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72549" y="5422021"/>
            <a:ext cx="805936" cy="99996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1" name="Rectangle 40"/>
          <p:cNvSpPr/>
          <p:nvPr/>
        </p:nvSpPr>
        <p:spPr>
          <a:xfrm>
            <a:off x="3978484" y="5357628"/>
            <a:ext cx="229115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 smtClean="0">
                <a:latin typeface="AdvOTe831afd5"/>
              </a:rPr>
              <a:t>C. </a:t>
            </a:r>
            <a:r>
              <a:rPr lang="en-GB" sz="1050" dirty="0" err="1" smtClean="0">
                <a:latin typeface="AdvOTe831afd5"/>
              </a:rPr>
              <a:t>Smorra</a:t>
            </a:r>
            <a:r>
              <a:rPr lang="en-GB" sz="1050" dirty="0" smtClean="0">
                <a:latin typeface="AdvOTe831afd5"/>
              </a:rPr>
              <a:t>, et al.,</a:t>
            </a:r>
            <a:r>
              <a:rPr lang="en-GB" sz="1050" b="1" dirty="0" smtClean="0">
                <a:latin typeface="AdvOTe831afd5"/>
              </a:rPr>
              <a:t> Int. </a:t>
            </a:r>
            <a:r>
              <a:rPr lang="en-GB" sz="1050" b="1" dirty="0" err="1" smtClean="0">
                <a:latin typeface="AdvOTe831afd5"/>
              </a:rPr>
              <a:t>Journ</a:t>
            </a:r>
            <a:r>
              <a:rPr lang="en-GB" sz="1050" b="1" dirty="0" smtClean="0">
                <a:latin typeface="AdvOTe831afd5"/>
              </a:rPr>
              <a:t>. Mass Spec.  389, 10 </a:t>
            </a:r>
            <a:r>
              <a:rPr lang="en-GB" sz="1050" b="1" dirty="0">
                <a:latin typeface="AdvOTe831afd5"/>
              </a:rPr>
              <a:t>(</a:t>
            </a:r>
            <a:r>
              <a:rPr lang="en-GB" sz="1050" b="1" dirty="0" smtClean="0">
                <a:latin typeface="AdvOTe831afd5"/>
              </a:rPr>
              <a:t>2015).</a:t>
            </a:r>
            <a:endParaRPr lang="en-GB" sz="1050" b="1" dirty="0"/>
          </a:p>
        </p:txBody>
      </p:sp>
      <p:sp>
        <p:nvSpPr>
          <p:cNvPr id="42" name="Rectangle 41"/>
          <p:cNvSpPr/>
          <p:nvPr/>
        </p:nvSpPr>
        <p:spPr>
          <a:xfrm>
            <a:off x="4003197" y="5744011"/>
            <a:ext cx="221470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400" dirty="0" smtClean="0"/>
              <a:t>Idea: Enable operation with antiprotons independent of accelerator run times. </a:t>
            </a:r>
            <a:endParaRPr lang="de-CH" sz="1400" dirty="0"/>
          </a:p>
        </p:txBody>
      </p:sp>
      <p:sp>
        <p:nvSpPr>
          <p:cNvPr id="31" name="Rounded Rectangle 30"/>
          <p:cNvSpPr/>
          <p:nvPr/>
        </p:nvSpPr>
        <p:spPr>
          <a:xfrm>
            <a:off x="6258264" y="966343"/>
            <a:ext cx="2742971" cy="5564551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30247" y="1022141"/>
            <a:ext cx="3240360" cy="4508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1400" b="1" dirty="0" smtClean="0"/>
              <a:t>Most </a:t>
            </a:r>
            <a:r>
              <a:rPr lang="de-CH" sz="1400" b="1" dirty="0" err="1" smtClean="0"/>
              <a:t>precise</a:t>
            </a:r>
            <a:r>
              <a:rPr lang="de-CH" sz="1400" b="1" dirty="0" smtClean="0"/>
              <a:t> </a:t>
            </a:r>
            <a:r>
              <a:rPr lang="de-CH" sz="1400" b="1" dirty="0" err="1" smtClean="0"/>
              <a:t>antiproton</a:t>
            </a:r>
            <a:r>
              <a:rPr lang="de-CH" sz="1400" b="1" dirty="0" smtClean="0"/>
              <a:t>/</a:t>
            </a:r>
            <a:r>
              <a:rPr lang="de-CH" sz="1400" b="1" dirty="0" err="1" smtClean="0"/>
              <a:t>proton</a:t>
            </a:r>
            <a:r>
              <a:rPr lang="de-CH" sz="1400" b="1" dirty="0" smtClean="0"/>
              <a:t> </a:t>
            </a:r>
          </a:p>
          <a:p>
            <a:pPr marL="0" indent="0" algn="ctr">
              <a:buNone/>
            </a:pPr>
            <a:r>
              <a:rPr lang="de-CH" sz="1400" b="1" dirty="0" smtClean="0"/>
              <a:t>g-</a:t>
            </a:r>
            <a:r>
              <a:rPr lang="de-CH" sz="1400" b="1" dirty="0" err="1" smtClean="0"/>
              <a:t>factor</a:t>
            </a:r>
            <a:r>
              <a:rPr lang="de-CH" sz="1400" b="1" dirty="0" smtClean="0"/>
              <a:t> </a:t>
            </a:r>
            <a:r>
              <a:rPr lang="de-CH" sz="1400" b="1" dirty="0" err="1" smtClean="0"/>
              <a:t>measurments</a:t>
            </a:r>
            <a:endParaRPr lang="de-CH" sz="1400" b="1" dirty="0"/>
          </a:p>
        </p:txBody>
      </p:sp>
      <p:pic>
        <p:nvPicPr>
          <p:cNvPr id="46" name="Picture 2" descr="\\fs02\mooser$\Dokumente\Vorträge\eigeneVorträge\Leap2013\SFtranspare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49" y="2524240"/>
            <a:ext cx="2939503" cy="539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Rectangle 46"/>
          <p:cNvSpPr/>
          <p:nvPr/>
        </p:nvSpPr>
        <p:spPr>
          <a:xfrm>
            <a:off x="552668" y="3231155"/>
            <a:ext cx="352058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 smtClean="0">
                <a:latin typeface="AdvOTe831afd5"/>
              </a:rPr>
              <a:t>A. Mooser, et al.,</a:t>
            </a:r>
            <a:r>
              <a:rPr lang="en-GB" sz="1050" b="1" dirty="0" smtClean="0">
                <a:latin typeface="AdvOTe831afd5"/>
              </a:rPr>
              <a:t> PRL 110, (2013)</a:t>
            </a:r>
            <a:endParaRPr lang="en-GB" sz="1050" b="1" dirty="0"/>
          </a:p>
        </p:txBody>
      </p:sp>
      <p:sp>
        <p:nvSpPr>
          <p:cNvPr id="48" name="Rectangle 47"/>
          <p:cNvSpPr/>
          <p:nvPr/>
        </p:nvSpPr>
        <p:spPr>
          <a:xfrm>
            <a:off x="5262335" y="6572248"/>
            <a:ext cx="552603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000" dirty="0" smtClean="0">
                <a:latin typeface="AdvOTe831afd5"/>
              </a:rPr>
              <a:t>Partly comparable work by J. </a:t>
            </a:r>
            <a:r>
              <a:rPr lang="en-GB" sz="1000" dirty="0" err="1" smtClean="0">
                <a:latin typeface="AdvOTe831afd5"/>
              </a:rPr>
              <a:t>DiSciacca</a:t>
            </a:r>
            <a:r>
              <a:rPr lang="en-GB" sz="1000" dirty="0" smtClean="0">
                <a:latin typeface="AdvOTe831afd5"/>
              </a:rPr>
              <a:t>, G. </a:t>
            </a:r>
            <a:r>
              <a:rPr lang="en-GB" sz="1000" dirty="0" err="1" smtClean="0">
                <a:latin typeface="AdvOTe831afd5"/>
              </a:rPr>
              <a:t>Gabrielse</a:t>
            </a:r>
            <a:r>
              <a:rPr lang="en-GB" sz="1000" dirty="0" smtClean="0">
                <a:latin typeface="AdvOTe831afd5"/>
              </a:rPr>
              <a:t> et al.. (ATRAP/TRAP collaboration)</a:t>
            </a:r>
            <a:endParaRPr lang="en-GB" sz="10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6240260" y="1916561"/>
            <a:ext cx="34269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smtClean="0"/>
              <a:t>C. Smorra </a:t>
            </a:r>
            <a:r>
              <a:rPr lang="de-CH" sz="1100" i="1" dirty="0" smtClean="0"/>
              <a:t>et al.</a:t>
            </a:r>
            <a:r>
              <a:rPr lang="de-CH" sz="1100" dirty="0" smtClean="0"/>
              <a:t>, Nature </a:t>
            </a:r>
            <a:r>
              <a:rPr lang="de-CH" sz="1100" b="1" dirty="0" smtClean="0"/>
              <a:t>550</a:t>
            </a:r>
            <a:r>
              <a:rPr lang="de-CH" sz="1100" dirty="0" smtClean="0"/>
              <a:t>, 371 (2017)</a:t>
            </a:r>
            <a:endParaRPr lang="de-CH" sz="1100" dirty="0"/>
          </a:p>
        </p:txBody>
      </p:sp>
      <p:sp>
        <p:nvSpPr>
          <p:cNvPr id="50" name="TextBox 49"/>
          <p:cNvSpPr txBox="1"/>
          <p:nvPr/>
        </p:nvSpPr>
        <p:spPr>
          <a:xfrm>
            <a:off x="6448005" y="5521395"/>
            <a:ext cx="2399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g/2 = </a:t>
            </a:r>
            <a:r>
              <a:rPr lang="en-GB" sz="1600" b="1" dirty="0" smtClean="0">
                <a:solidFill>
                  <a:srgbClr val="FF0000"/>
                </a:solidFill>
              </a:rPr>
              <a:t>2.792 847 344 1 (42)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263674" y="5809399"/>
            <a:ext cx="27320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1400" dirty="0" smtClean="0"/>
              <a:t>3000-fold improvement compared to previous measurement</a:t>
            </a:r>
            <a:endParaRPr lang="de-CH" sz="1400" dirty="0"/>
          </a:p>
        </p:txBody>
      </p:sp>
      <p:sp>
        <p:nvSpPr>
          <p:cNvPr id="11" name="Rectangle 10"/>
          <p:cNvSpPr/>
          <p:nvPr/>
        </p:nvSpPr>
        <p:spPr>
          <a:xfrm>
            <a:off x="6220534" y="1590210"/>
            <a:ext cx="299267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100" dirty="0"/>
          </a:p>
          <a:p>
            <a:r>
              <a:rPr lang="en-GB" sz="1100" dirty="0"/>
              <a:t>G. Schneider et al., Science </a:t>
            </a:r>
            <a:r>
              <a:rPr lang="en-GB" sz="1100" b="1" dirty="0"/>
              <a:t>358</a:t>
            </a:r>
            <a:r>
              <a:rPr lang="en-GB" sz="1100" dirty="0"/>
              <a:t>, 1081 (2017).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447215" y="4388845"/>
            <a:ext cx="25038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g/2 </a:t>
            </a:r>
            <a:r>
              <a:rPr lang="en-GB" sz="1600" b="1" dirty="0">
                <a:solidFill>
                  <a:srgbClr val="FF0000"/>
                </a:solidFill>
              </a:rPr>
              <a:t>= </a:t>
            </a:r>
            <a:r>
              <a:rPr lang="en-GB" sz="1600" b="1" dirty="0" smtClean="0">
                <a:solidFill>
                  <a:srgbClr val="FF0000"/>
                </a:solidFill>
              </a:rPr>
              <a:t>2.792 847 344 62 (82)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047" y="2337166"/>
            <a:ext cx="2413274" cy="1684264"/>
          </a:xfrm>
          <a:prstGeom prst="rect">
            <a:avLst/>
          </a:prstGeom>
          <a:ln w="19050">
            <a:solidFill>
              <a:srgbClr val="2E4482"/>
            </a:solidFill>
          </a:ln>
        </p:spPr>
      </p:pic>
      <p:sp>
        <p:nvSpPr>
          <p:cNvPr id="53" name="Title 1"/>
          <p:cNvSpPr txBox="1">
            <a:spLocks/>
          </p:cNvSpPr>
          <p:nvPr/>
        </p:nvSpPr>
        <p:spPr>
          <a:xfrm>
            <a:off x="1477735" y="251175"/>
            <a:ext cx="10352315" cy="614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Achievements since 2011</a:t>
            </a:r>
            <a:endParaRPr lang="de-CH" dirty="0"/>
          </a:p>
        </p:txBody>
      </p:sp>
      <p:sp>
        <p:nvSpPr>
          <p:cNvPr id="54" name="Rounded Rectangle 53"/>
          <p:cNvSpPr/>
          <p:nvPr/>
        </p:nvSpPr>
        <p:spPr>
          <a:xfrm>
            <a:off x="9084203" y="944571"/>
            <a:ext cx="2742971" cy="2704791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6" name="Rounded Rectangle 55"/>
          <p:cNvSpPr/>
          <p:nvPr/>
        </p:nvSpPr>
        <p:spPr>
          <a:xfrm>
            <a:off x="9079846" y="3711789"/>
            <a:ext cx="2742971" cy="2782103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8838764" y="1017785"/>
            <a:ext cx="3240360" cy="4508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1400" b="1" dirty="0" err="1" smtClean="0"/>
              <a:t>Constraining</a:t>
            </a:r>
            <a:r>
              <a:rPr lang="de-CH" sz="1400" b="1" dirty="0" smtClean="0"/>
              <a:t> Antiproton </a:t>
            </a:r>
            <a:r>
              <a:rPr lang="de-CH" sz="1400" b="1" dirty="0" err="1" smtClean="0"/>
              <a:t>Lifetime</a:t>
            </a:r>
            <a:endParaRPr lang="de-CH" sz="1400" b="1" dirty="0"/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9079845" y="3800181"/>
            <a:ext cx="2742971" cy="4508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1400" b="1" dirty="0" smtClean="0"/>
              <a:t>Dark Matter / Antimatter Interactio</a:t>
            </a:r>
            <a:r>
              <a:rPr lang="de-CH" sz="1400" b="1" dirty="0"/>
              <a:t>n</a:t>
            </a: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26313" y="4539868"/>
            <a:ext cx="2265261" cy="849473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bg2">
                <a:lumMod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0" name="TextBox 59"/>
          <p:cNvSpPr txBox="1"/>
          <p:nvPr/>
        </p:nvSpPr>
        <p:spPr>
          <a:xfrm>
            <a:off x="9079845" y="4256567"/>
            <a:ext cx="26418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smtClean="0"/>
              <a:t>C. Smorra </a:t>
            </a:r>
            <a:r>
              <a:rPr lang="de-CH" sz="1100" i="1" dirty="0" smtClean="0"/>
              <a:t>et al.</a:t>
            </a:r>
            <a:r>
              <a:rPr lang="de-CH" sz="1100" dirty="0" smtClean="0"/>
              <a:t>, Nature </a:t>
            </a:r>
            <a:r>
              <a:rPr lang="de-CH" sz="1100" b="1" dirty="0" smtClean="0"/>
              <a:t>575</a:t>
            </a:r>
            <a:r>
              <a:rPr lang="de-CH" sz="1100" dirty="0" smtClean="0"/>
              <a:t>, 310 (2019)</a:t>
            </a:r>
            <a:endParaRPr lang="de-CH" sz="1100" dirty="0"/>
          </a:p>
        </p:txBody>
      </p:sp>
      <p:sp>
        <p:nvSpPr>
          <p:cNvPr id="61" name="Rectangle 60"/>
          <p:cNvSpPr/>
          <p:nvPr/>
        </p:nvSpPr>
        <p:spPr>
          <a:xfrm>
            <a:off x="6276736" y="4699044"/>
            <a:ext cx="27320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1400" dirty="0" smtClean="0"/>
              <a:t>30-fold improvement compared to previous measurement</a:t>
            </a:r>
            <a:endParaRPr lang="de-CH" sz="1400" dirty="0"/>
          </a:p>
        </p:txBody>
      </p:sp>
      <p:sp>
        <p:nvSpPr>
          <p:cNvPr id="62" name="TextBox 61"/>
          <p:cNvSpPr txBox="1"/>
          <p:nvPr/>
        </p:nvSpPr>
        <p:spPr>
          <a:xfrm>
            <a:off x="6312228" y="4105819"/>
            <a:ext cx="8213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Proton: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316579" y="5242294"/>
            <a:ext cx="1175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Antiproton: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9059137" y="5495874"/>
            <a:ext cx="27320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1400" dirty="0" smtClean="0"/>
              <a:t>First </a:t>
            </a:r>
            <a:r>
              <a:rPr lang="de-CH" sz="1400" dirty="0" err="1" smtClean="0"/>
              <a:t>limits</a:t>
            </a:r>
            <a:r>
              <a:rPr lang="de-CH" sz="1400" dirty="0" smtClean="0"/>
              <a:t> on </a:t>
            </a:r>
            <a:r>
              <a:rPr lang="de-CH" sz="1400" dirty="0" err="1" smtClean="0"/>
              <a:t>dark</a:t>
            </a:r>
            <a:r>
              <a:rPr lang="de-CH" sz="1400" dirty="0" smtClean="0"/>
              <a:t> matter / antimatter </a:t>
            </a:r>
            <a:r>
              <a:rPr lang="de-CH" sz="1400" dirty="0" err="1" smtClean="0"/>
              <a:t>coupling</a:t>
            </a:r>
            <a:r>
              <a:rPr lang="de-CH" sz="1400" dirty="0" smtClean="0"/>
              <a:t>, </a:t>
            </a:r>
            <a:r>
              <a:rPr lang="de-CH" sz="1400" dirty="0" err="1" smtClean="0"/>
              <a:t>orders</a:t>
            </a:r>
            <a:r>
              <a:rPr lang="de-CH" sz="1400" dirty="0" smtClean="0"/>
              <a:t> of </a:t>
            </a:r>
            <a:r>
              <a:rPr lang="de-CH" sz="1400" dirty="0" err="1" smtClean="0"/>
              <a:t>magnitudes</a:t>
            </a:r>
            <a:r>
              <a:rPr lang="de-CH" sz="1400" dirty="0" smtClean="0"/>
              <a:t> </a:t>
            </a:r>
            <a:r>
              <a:rPr lang="de-CH" sz="1400" dirty="0" err="1" smtClean="0"/>
              <a:t>more</a:t>
            </a:r>
            <a:r>
              <a:rPr lang="de-CH" sz="1400" dirty="0" smtClean="0"/>
              <a:t> stringent </a:t>
            </a:r>
            <a:r>
              <a:rPr lang="de-CH" sz="1400" dirty="0" err="1" smtClean="0"/>
              <a:t>than</a:t>
            </a:r>
            <a:r>
              <a:rPr lang="de-CH" sz="1400" dirty="0" smtClean="0"/>
              <a:t> </a:t>
            </a:r>
            <a:r>
              <a:rPr lang="de-CH" sz="1400" dirty="0" err="1" smtClean="0"/>
              <a:t>astrophysics</a:t>
            </a:r>
            <a:r>
              <a:rPr lang="de-CH" sz="1400" dirty="0" smtClean="0"/>
              <a:t> </a:t>
            </a:r>
            <a:r>
              <a:rPr lang="de-CH" sz="1400" dirty="0" err="1" smtClean="0"/>
              <a:t>limits</a:t>
            </a:r>
            <a:r>
              <a:rPr lang="de-CH" sz="1400" dirty="0" smtClean="0"/>
              <a:t>.</a:t>
            </a:r>
            <a:endParaRPr lang="de-CH" sz="1400" dirty="0"/>
          </a:p>
        </p:txBody>
      </p:sp>
      <p:sp>
        <p:nvSpPr>
          <p:cNvPr id="65" name="TextBox 64"/>
          <p:cNvSpPr txBox="1"/>
          <p:nvPr/>
        </p:nvSpPr>
        <p:spPr>
          <a:xfrm>
            <a:off x="9084197" y="1299999"/>
            <a:ext cx="26418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smtClean="0"/>
              <a:t>S. Sellner </a:t>
            </a:r>
            <a:r>
              <a:rPr lang="de-CH" sz="1100" i="1" dirty="0" smtClean="0"/>
              <a:t>et al.</a:t>
            </a:r>
            <a:r>
              <a:rPr lang="de-CH" sz="1100" dirty="0" smtClean="0"/>
              <a:t>, </a:t>
            </a:r>
            <a:r>
              <a:rPr lang="de-CH" sz="1100" dirty="0" err="1" smtClean="0"/>
              <a:t>NJPhys</a:t>
            </a:r>
            <a:r>
              <a:rPr lang="de-CH" sz="1100" dirty="0" smtClean="0"/>
              <a:t>. </a:t>
            </a:r>
            <a:r>
              <a:rPr lang="de-CH" sz="1100" b="1" dirty="0" smtClean="0"/>
              <a:t>19</a:t>
            </a:r>
            <a:r>
              <a:rPr lang="de-CH" sz="1100" dirty="0" smtClean="0"/>
              <a:t>, 083023 (2017)</a:t>
            </a:r>
            <a:endParaRPr lang="de-CH" sz="1100" dirty="0"/>
          </a:p>
        </p:txBody>
      </p:sp>
      <p:sp>
        <p:nvSpPr>
          <p:cNvPr id="66" name="Rectangle 65"/>
          <p:cNvSpPr/>
          <p:nvPr/>
        </p:nvSpPr>
        <p:spPr>
          <a:xfrm>
            <a:off x="9063488" y="2844106"/>
            <a:ext cx="273202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1400" dirty="0" smtClean="0"/>
              <a:t>30-fold </a:t>
            </a:r>
            <a:r>
              <a:rPr lang="de-CH" sz="1400" dirty="0" err="1" smtClean="0"/>
              <a:t>improved</a:t>
            </a:r>
            <a:r>
              <a:rPr lang="de-CH" sz="1400" dirty="0" smtClean="0"/>
              <a:t> </a:t>
            </a:r>
            <a:r>
              <a:rPr lang="de-CH" sz="1400" dirty="0" err="1" smtClean="0"/>
              <a:t>constraints</a:t>
            </a:r>
            <a:r>
              <a:rPr lang="de-CH" sz="1400" dirty="0" smtClean="0"/>
              <a:t> on </a:t>
            </a:r>
            <a:r>
              <a:rPr lang="de-CH" sz="1400" dirty="0" err="1" smtClean="0"/>
              <a:t>directly</a:t>
            </a:r>
            <a:r>
              <a:rPr lang="de-CH" sz="1400" dirty="0" smtClean="0"/>
              <a:t> </a:t>
            </a:r>
            <a:r>
              <a:rPr lang="de-CH" sz="1400" dirty="0" err="1" smtClean="0"/>
              <a:t>measured</a:t>
            </a:r>
            <a:r>
              <a:rPr lang="de-CH" sz="1400" dirty="0" smtClean="0"/>
              <a:t> </a:t>
            </a:r>
            <a:r>
              <a:rPr lang="de-CH" sz="1400" dirty="0" err="1" smtClean="0"/>
              <a:t>antiproton</a:t>
            </a:r>
            <a:r>
              <a:rPr lang="de-CH" sz="1400" dirty="0" smtClean="0"/>
              <a:t> </a:t>
            </a:r>
            <a:r>
              <a:rPr lang="de-CH" sz="1400" dirty="0" err="1" smtClean="0"/>
              <a:t>lifetime</a:t>
            </a:r>
            <a:endParaRPr lang="de-CH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56579" y="1564641"/>
            <a:ext cx="2189501" cy="1276686"/>
          </a:xfrm>
          <a:prstGeom prst="rect">
            <a:avLst/>
          </a:prstGeom>
          <a:ln w="19050">
            <a:solidFill>
              <a:schemeClr val="bg2">
                <a:lumMod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7417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Possible </a:t>
            </a:r>
            <a:r>
              <a:rPr lang="fr-CH" dirty="0" err="1" smtClean="0"/>
              <a:t>Timeline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6480" y="1015238"/>
            <a:ext cx="10017760" cy="492913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12664" y="3319272"/>
            <a:ext cx="1856232" cy="3474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antiproton Q/M</a:t>
            </a:r>
            <a:endParaRPr lang="en-GB" sz="1400" dirty="0"/>
          </a:p>
        </p:txBody>
      </p:sp>
      <p:pic>
        <p:nvPicPr>
          <p:cNvPr id="6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514" y="4882896"/>
            <a:ext cx="790237" cy="4066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18083" y="2564611"/>
            <a:ext cx="1135248" cy="721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66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Scenarios…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1668060"/>
            <a:ext cx="5553529" cy="4490403"/>
          </a:xfrm>
        </p:spPr>
        <p:txBody>
          <a:bodyPr>
            <a:normAutofit fontScale="92500" lnSpcReduction="10000"/>
          </a:bodyPr>
          <a:lstStyle/>
          <a:p>
            <a:r>
              <a:rPr lang="fr-CH" dirty="0" smtClean="0"/>
              <a:t>confident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able to </a:t>
            </a:r>
            <a:r>
              <a:rPr lang="fr-CH" dirty="0" err="1" smtClean="0"/>
              <a:t>measure</a:t>
            </a:r>
            <a:r>
              <a:rPr lang="fr-CH" dirty="0" smtClean="0"/>
              <a:t> the antiproton </a:t>
            </a:r>
            <a:r>
              <a:rPr lang="fr-CH" dirty="0" err="1" smtClean="0"/>
              <a:t>magnetic</a:t>
            </a:r>
            <a:r>
              <a:rPr lang="fr-CH" dirty="0" smtClean="0"/>
              <a:t> moment to </a:t>
            </a:r>
            <a:r>
              <a:rPr lang="fr-CH" dirty="0" err="1" smtClean="0"/>
              <a:t>order</a:t>
            </a:r>
            <a:r>
              <a:rPr lang="fr-CH" dirty="0" smtClean="0"/>
              <a:t> 100 p.p.t. </a:t>
            </a:r>
            <a:r>
              <a:rPr lang="fr-CH" dirty="0" err="1" smtClean="0"/>
              <a:t>precision</a:t>
            </a:r>
            <a:r>
              <a:rPr lang="fr-CH" dirty="0" smtClean="0"/>
              <a:t>.  </a:t>
            </a:r>
          </a:p>
          <a:p>
            <a:endParaRPr lang="fr-CH" dirty="0"/>
          </a:p>
          <a:p>
            <a:r>
              <a:rPr lang="fr-CH" dirty="0" smtClean="0"/>
              <a:t>Proton/Antiproton charge-to-mass ratio </a:t>
            </a:r>
            <a:r>
              <a:rPr lang="fr-CH" dirty="0" err="1" smtClean="0"/>
              <a:t>measurements</a:t>
            </a:r>
            <a:r>
              <a:rPr lang="fr-CH" dirty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different</a:t>
            </a:r>
            <a:r>
              <a:rPr lang="fr-CH" dirty="0" smtClean="0"/>
              <a:t> </a:t>
            </a:r>
            <a:r>
              <a:rPr lang="fr-CH" dirty="0" err="1" smtClean="0"/>
              <a:t>systematic</a:t>
            </a:r>
            <a:r>
              <a:rPr lang="fr-CH" dirty="0" smtClean="0"/>
              <a:t> </a:t>
            </a:r>
            <a:r>
              <a:rPr lang="fr-CH" dirty="0" err="1" smtClean="0"/>
              <a:t>effects</a:t>
            </a:r>
            <a:r>
              <a:rPr lang="fr-CH" dirty="0" smtClean="0"/>
              <a:t>. </a:t>
            </a:r>
            <a:r>
              <a:rPr lang="fr-CH" dirty="0" err="1" smtClean="0"/>
              <a:t>Maybe</a:t>
            </a:r>
            <a:r>
              <a:rPr lang="fr-CH" dirty="0" smtClean="0"/>
              <a:t> </a:t>
            </a:r>
            <a:r>
              <a:rPr lang="fr-CH" dirty="0" err="1" smtClean="0"/>
              <a:t>slightly</a:t>
            </a:r>
            <a:r>
              <a:rPr lang="fr-CH" dirty="0" smtClean="0"/>
              <a:t> more </a:t>
            </a:r>
            <a:r>
              <a:rPr lang="fr-CH" dirty="0" err="1" smtClean="0"/>
              <a:t>precise</a:t>
            </a:r>
            <a:r>
              <a:rPr lang="fr-CH" dirty="0" smtClean="0"/>
              <a:t>…</a:t>
            </a:r>
          </a:p>
          <a:p>
            <a:endParaRPr lang="fr-CH" dirty="0"/>
          </a:p>
          <a:p>
            <a:pPr marL="0" indent="0">
              <a:buNone/>
            </a:pPr>
            <a:r>
              <a:rPr lang="fr-CH" dirty="0" err="1" smtClean="0"/>
              <a:t>Currently</a:t>
            </a:r>
            <a:r>
              <a:rPr lang="fr-CH" dirty="0" smtClean="0"/>
              <a:t> no perspective to </a:t>
            </a:r>
            <a:r>
              <a:rPr lang="fr-CH" dirty="0" err="1" smtClean="0"/>
              <a:t>further</a:t>
            </a:r>
            <a:r>
              <a:rPr lang="fr-CH" dirty="0" smtClean="0"/>
              <a:t> </a:t>
            </a:r>
            <a:r>
              <a:rPr lang="fr-CH" dirty="0" err="1" smtClean="0"/>
              <a:t>improve</a:t>
            </a:r>
            <a:r>
              <a:rPr lang="fr-CH" dirty="0" smtClean="0"/>
              <a:t> </a:t>
            </a:r>
            <a:r>
              <a:rPr lang="fr-CH" dirty="0" err="1" smtClean="0"/>
              <a:t>these</a:t>
            </a:r>
            <a:r>
              <a:rPr lang="fr-CH" dirty="0" smtClean="0"/>
              <a:t> values in the AD hall. 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0455" y="1037321"/>
            <a:ext cx="5613945" cy="614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latin typeface="+mn-lt"/>
              </a:rPr>
              <a:t>…without the BASE offline lab…</a:t>
            </a:r>
            <a:endParaRPr lang="en-GB" sz="3200" dirty="0">
              <a:latin typeface="+mn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344375" y="1047481"/>
            <a:ext cx="5613945" cy="614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latin typeface="+mn-lt"/>
              </a:rPr>
              <a:t>…with the BASE offline lab…</a:t>
            </a:r>
            <a:endParaRPr lang="en-GB" sz="3200" dirty="0">
              <a:latin typeface="+mn-lt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282871" y="1627420"/>
            <a:ext cx="5553529" cy="449040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smtClean="0"/>
              <a:t>…no </a:t>
            </a:r>
            <a:r>
              <a:rPr lang="fr-CH" dirty="0" err="1" smtClean="0"/>
              <a:t>obvious</a:t>
            </a:r>
            <a:r>
              <a:rPr lang="fr-CH" dirty="0" smtClean="0"/>
              <a:t> </a:t>
            </a:r>
            <a:r>
              <a:rPr lang="fr-CH" dirty="0" err="1" smtClean="0"/>
              <a:t>limits</a:t>
            </a:r>
            <a:r>
              <a:rPr lang="fr-CH" dirty="0" smtClean="0"/>
              <a:t> </a:t>
            </a:r>
            <a:r>
              <a:rPr lang="fr-CH" dirty="0" err="1" smtClean="0"/>
              <a:t>regarding</a:t>
            </a:r>
            <a:r>
              <a:rPr lang="fr-CH" dirty="0" smtClean="0"/>
              <a:t> </a:t>
            </a:r>
            <a:r>
              <a:rPr lang="fr-CH" dirty="0" err="1" smtClean="0"/>
              <a:t>fractional</a:t>
            </a:r>
            <a:r>
              <a:rPr lang="fr-CH" dirty="0" smtClean="0"/>
              <a:t> </a:t>
            </a:r>
            <a:r>
              <a:rPr lang="fr-CH" dirty="0" err="1" smtClean="0"/>
              <a:t>precision</a:t>
            </a:r>
            <a:r>
              <a:rPr lang="fr-CH" dirty="0" smtClean="0"/>
              <a:t>, sub-p.p.t. </a:t>
            </a:r>
            <a:r>
              <a:rPr lang="fr-CH" dirty="0" err="1" smtClean="0"/>
              <a:t>measurements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become</a:t>
            </a:r>
            <a:r>
              <a:rPr lang="fr-CH" dirty="0" smtClean="0"/>
              <a:t> possible. </a:t>
            </a:r>
          </a:p>
          <a:p>
            <a:pPr marL="0" indent="0">
              <a:buNone/>
            </a:pPr>
            <a:endParaRPr lang="fr-CH" dirty="0" smtClean="0"/>
          </a:p>
          <a:p>
            <a:r>
              <a:rPr lang="fr-CH" dirty="0" err="1" smtClean="0"/>
              <a:t>Many</a:t>
            </a:r>
            <a:r>
              <a:rPr lang="fr-CH" dirty="0" smtClean="0"/>
              <a:t> new technologies </a:t>
            </a:r>
            <a:r>
              <a:rPr lang="fr-CH" dirty="0" err="1" smtClean="0"/>
              <a:t>involved</a:t>
            </a:r>
            <a:r>
              <a:rPr lang="fr-CH" dirty="0" smtClean="0"/>
              <a:t>, transport </a:t>
            </a:r>
            <a:r>
              <a:rPr lang="fr-CH" dirty="0" err="1" smtClean="0"/>
              <a:t>trap</a:t>
            </a:r>
            <a:r>
              <a:rPr lang="fr-CH" dirty="0" smtClean="0"/>
              <a:t>, laser </a:t>
            </a:r>
            <a:r>
              <a:rPr lang="fr-CH" dirty="0" err="1" smtClean="0"/>
              <a:t>cooling</a:t>
            </a:r>
            <a:r>
              <a:rPr lang="fr-CH" dirty="0" smtClean="0"/>
              <a:t>, …</a:t>
            </a:r>
            <a:r>
              <a:rPr lang="fr-CH" dirty="0" err="1" smtClean="0"/>
              <a:t>additional</a:t>
            </a:r>
            <a:r>
              <a:rPr lang="fr-CH" dirty="0" smtClean="0"/>
              <a:t> «</a:t>
            </a:r>
            <a:r>
              <a:rPr lang="fr-CH" dirty="0" err="1" smtClean="0"/>
              <a:t>classical</a:t>
            </a:r>
            <a:r>
              <a:rPr lang="fr-CH" dirty="0" smtClean="0"/>
              <a:t> </a:t>
            </a:r>
            <a:r>
              <a:rPr lang="fr-CH" dirty="0" err="1" smtClean="0"/>
              <a:t>Penning</a:t>
            </a:r>
            <a:r>
              <a:rPr lang="fr-CH" dirty="0" smtClean="0"/>
              <a:t> </a:t>
            </a:r>
            <a:r>
              <a:rPr lang="fr-CH" dirty="0" err="1" smtClean="0"/>
              <a:t>trap</a:t>
            </a:r>
            <a:r>
              <a:rPr lang="fr-CH" dirty="0" smtClean="0"/>
              <a:t> </a:t>
            </a:r>
            <a:r>
              <a:rPr lang="fr-CH" dirty="0" err="1" smtClean="0"/>
              <a:t>measurements</a:t>
            </a:r>
            <a:r>
              <a:rPr lang="fr-CH" dirty="0" smtClean="0"/>
              <a:t> possible»… (proton mass, </a:t>
            </a:r>
            <a:r>
              <a:rPr lang="fr-CH" dirty="0" err="1" smtClean="0"/>
              <a:t>electron</a:t>
            </a:r>
            <a:r>
              <a:rPr lang="fr-CH" dirty="0" smtClean="0"/>
              <a:t> mass, etc…)</a:t>
            </a:r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r>
              <a:rPr lang="fr-CH" dirty="0" err="1" smtClean="0"/>
              <a:t>Sky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the </a:t>
            </a:r>
            <a:r>
              <a:rPr lang="fr-CH" dirty="0" err="1" smtClean="0"/>
              <a:t>limit</a:t>
            </a:r>
            <a:r>
              <a:rPr lang="fr-CH" dirty="0" smtClean="0"/>
              <a:t>…:-)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80455" y="1627419"/>
            <a:ext cx="5613945" cy="4490403"/>
          </a:xfrm>
          <a:prstGeom prst="roundRect">
            <a:avLst>
              <a:gd name="adj" fmla="val 2170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6242775" y="1627419"/>
            <a:ext cx="5613945" cy="4490403"/>
          </a:xfrm>
          <a:prstGeom prst="roundRect">
            <a:avLst>
              <a:gd name="adj" fmla="val 2170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6242775" y="1058459"/>
            <a:ext cx="5613945" cy="485861"/>
          </a:xfrm>
          <a:prstGeom prst="roundRect">
            <a:avLst>
              <a:gd name="adj" fmla="val 1889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390615" y="1058459"/>
            <a:ext cx="5613945" cy="485861"/>
          </a:xfrm>
          <a:prstGeom prst="roundRect">
            <a:avLst>
              <a:gd name="adj" fmla="val 20990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20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3000" dirty="0" smtClean="0"/>
              <a:t>Flash – Center for Time, Constants, and </a:t>
            </a:r>
            <a:r>
              <a:rPr lang="fr-CH" sz="3000" dirty="0" err="1" smtClean="0"/>
              <a:t>Fundamental</a:t>
            </a:r>
            <a:r>
              <a:rPr lang="fr-CH" sz="3000" dirty="0" smtClean="0"/>
              <a:t> </a:t>
            </a:r>
            <a:r>
              <a:rPr lang="fr-CH" sz="3000" dirty="0" err="1" smtClean="0"/>
              <a:t>Symmetries</a:t>
            </a:r>
            <a:endParaRPr lang="en-GB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4496" y="1045029"/>
            <a:ext cx="5575554" cy="427155"/>
          </a:xfrm>
        </p:spPr>
        <p:txBody>
          <a:bodyPr>
            <a:normAutofit fontScale="92500" lnSpcReduction="10000"/>
          </a:bodyPr>
          <a:lstStyle/>
          <a:p>
            <a:r>
              <a:rPr lang="fr-CH" dirty="0" smtClean="0"/>
              <a:t>Inauguration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977284" y="2325769"/>
            <a:ext cx="2978136" cy="2960179"/>
          </a:xfrm>
          <a:prstGeom prst="roundRect">
            <a:avLst>
              <a:gd name="adj" fmla="val 12004"/>
            </a:avLst>
          </a:prstGeom>
          <a:solidFill>
            <a:schemeClr val="bg1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2962" y="2558282"/>
            <a:ext cx="738347" cy="945816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410" y="4551912"/>
            <a:ext cx="650728" cy="6507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998" y="2768652"/>
            <a:ext cx="756754" cy="7577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4965" y="3228694"/>
            <a:ext cx="892598" cy="1030897"/>
          </a:xfrm>
          <a:prstGeom prst="rect">
            <a:avLst/>
          </a:prstGeom>
        </p:spPr>
      </p:pic>
      <p:sp>
        <p:nvSpPr>
          <p:cNvPr id="9" name="Left-Right Arrow 8"/>
          <p:cNvSpPr/>
          <p:nvPr/>
        </p:nvSpPr>
        <p:spPr>
          <a:xfrm>
            <a:off x="3034216" y="2768653"/>
            <a:ext cx="957116" cy="235628"/>
          </a:xfrm>
          <a:prstGeom prst="left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eft-Right Arrow 9"/>
          <p:cNvSpPr/>
          <p:nvPr/>
        </p:nvSpPr>
        <p:spPr>
          <a:xfrm rot="18108148">
            <a:off x="3803506" y="4048437"/>
            <a:ext cx="980457" cy="230018"/>
          </a:xfrm>
          <a:prstGeom prst="left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Left-Right Arrow 10"/>
          <p:cNvSpPr/>
          <p:nvPr/>
        </p:nvSpPr>
        <p:spPr>
          <a:xfrm rot="3369763">
            <a:off x="2285208" y="4022933"/>
            <a:ext cx="980457" cy="230018"/>
          </a:xfrm>
          <a:prstGeom prst="left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010" y="2232322"/>
            <a:ext cx="4718304" cy="3147072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463296" y="1045029"/>
            <a:ext cx="5575554" cy="10986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smtClean="0"/>
              <a:t>Combine </a:t>
            </a:r>
            <a:r>
              <a:rPr lang="fr-CH" dirty="0" err="1" smtClean="0"/>
              <a:t>precision</a:t>
            </a:r>
            <a:r>
              <a:rPr lang="fr-CH" dirty="0" smtClean="0"/>
              <a:t> </a:t>
            </a:r>
            <a:r>
              <a:rPr lang="fr-CH" dirty="0" err="1" smtClean="0"/>
              <a:t>traps</a:t>
            </a:r>
            <a:r>
              <a:rPr lang="fr-CH" dirty="0" smtClean="0"/>
              <a:t>, </a:t>
            </a:r>
            <a:r>
              <a:rPr lang="fr-CH" dirty="0" err="1" smtClean="0"/>
              <a:t>clocks</a:t>
            </a:r>
            <a:r>
              <a:rPr lang="fr-CH" dirty="0" smtClean="0"/>
              <a:t> and lasers to challenge the Standard Model at the </a:t>
            </a:r>
            <a:r>
              <a:rPr lang="fr-CH" dirty="0" err="1" smtClean="0"/>
              <a:t>low</a:t>
            </a:r>
            <a:r>
              <a:rPr lang="fr-CH" dirty="0" smtClean="0"/>
              <a:t> </a:t>
            </a:r>
            <a:r>
              <a:rPr lang="fr-CH" dirty="0" err="1" smtClean="0"/>
              <a:t>energy</a:t>
            </a:r>
            <a:r>
              <a:rPr lang="fr-CH" dirty="0" smtClean="0"/>
              <a:t> </a:t>
            </a:r>
            <a:r>
              <a:rPr lang="fr-CH" dirty="0" err="1" smtClean="0"/>
              <a:t>frontier</a:t>
            </a:r>
            <a:endParaRPr lang="en-GB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001776" y="5942149"/>
            <a:ext cx="10214864" cy="43489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H" dirty="0" smtClean="0"/>
              <a:t>7 500 000,- over five </a:t>
            </a:r>
            <a:r>
              <a:rPr lang="fr-CH" dirty="0" err="1" smtClean="0"/>
              <a:t>years</a:t>
            </a:r>
            <a:endParaRPr lang="en-GB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717296" y="2345509"/>
            <a:ext cx="976560" cy="2938411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PI’s</a:t>
            </a:r>
          </a:p>
          <a:p>
            <a:pPr marL="0" indent="0">
              <a:buNone/>
            </a:pPr>
            <a:r>
              <a:rPr lang="en-US" dirty="0" smtClean="0"/>
              <a:t>Blaum</a:t>
            </a:r>
          </a:p>
          <a:p>
            <a:pPr marL="0" indent="0">
              <a:buNone/>
            </a:pPr>
            <a:r>
              <a:rPr lang="en-US" dirty="0" smtClean="0"/>
              <a:t>Ulmer</a:t>
            </a:r>
          </a:p>
          <a:p>
            <a:pPr marL="0" indent="0">
              <a:buNone/>
            </a:pPr>
            <a:r>
              <a:rPr lang="en-US" dirty="0" err="1" smtClean="0"/>
              <a:t>Peik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Katori</a:t>
            </a:r>
          </a:p>
          <a:p>
            <a:pPr marL="0" indent="0">
              <a:buNone/>
            </a:pPr>
            <a:r>
              <a:rPr lang="en-US" dirty="0" smtClean="0"/>
              <a:t>Pfeiffer</a:t>
            </a:r>
          </a:p>
          <a:p>
            <a:pPr marL="0" indent="0">
              <a:buNone/>
            </a:pPr>
            <a:r>
              <a:rPr lang="en-US" dirty="0" smtClean="0"/>
              <a:t>Crespo</a:t>
            </a:r>
          </a:p>
          <a:p>
            <a:pPr marL="0" indent="0">
              <a:buNone/>
            </a:pPr>
            <a:r>
              <a:rPr lang="en-US" dirty="0" smtClean="0"/>
              <a:t>Schmidt</a:t>
            </a:r>
          </a:p>
          <a:p>
            <a:pPr marL="0" indent="0">
              <a:buNone/>
            </a:pPr>
            <a:r>
              <a:rPr lang="en-US" dirty="0" smtClean="0"/>
              <a:t>Udem</a:t>
            </a:r>
          </a:p>
          <a:p>
            <a:pPr marL="0" indent="0">
              <a:buNone/>
            </a:pPr>
            <a:r>
              <a:rPr lang="en-US" dirty="0" smtClean="0"/>
              <a:t>H</a:t>
            </a:r>
            <a:r>
              <a:rPr lang="fr-CH" dirty="0" err="1" smtClean="0"/>
              <a:t>änsch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0564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Summary and Outlook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243" y="1177079"/>
            <a:ext cx="9052264" cy="3427780"/>
          </a:xfrm>
        </p:spPr>
        <p:txBody>
          <a:bodyPr>
            <a:normAutofit lnSpcReduction="10000"/>
          </a:bodyPr>
          <a:lstStyle/>
          <a:p>
            <a:r>
              <a:rPr lang="de-CH" dirty="0" smtClean="0"/>
              <a:t>2019 Run: Q/M </a:t>
            </a:r>
            <a:r>
              <a:rPr lang="de-CH" dirty="0" err="1" smtClean="0"/>
              <a:t>measurement</a:t>
            </a:r>
            <a:r>
              <a:rPr lang="de-CH" dirty="0" smtClean="0"/>
              <a:t> / </a:t>
            </a:r>
            <a:r>
              <a:rPr lang="de-CH" dirty="0" err="1" smtClean="0"/>
              <a:t>Lifetime</a:t>
            </a:r>
            <a:r>
              <a:rPr lang="de-CH" dirty="0" smtClean="0"/>
              <a:t> </a:t>
            </a:r>
            <a:r>
              <a:rPr lang="de-CH" dirty="0" err="1" smtClean="0"/>
              <a:t>measurement</a:t>
            </a:r>
            <a:r>
              <a:rPr lang="de-CH" dirty="0" smtClean="0"/>
              <a:t> / </a:t>
            </a:r>
            <a:r>
              <a:rPr lang="de-CH" dirty="0" err="1" smtClean="0"/>
              <a:t>Improved</a:t>
            </a:r>
            <a:r>
              <a:rPr lang="de-CH" dirty="0" smtClean="0"/>
              <a:t> </a:t>
            </a:r>
            <a:r>
              <a:rPr lang="de-CH" dirty="0" err="1" smtClean="0"/>
              <a:t>experiment</a:t>
            </a:r>
            <a:r>
              <a:rPr lang="de-CH" dirty="0" smtClean="0"/>
              <a:t> </a:t>
            </a:r>
            <a:r>
              <a:rPr lang="de-CH" dirty="0" err="1" smtClean="0"/>
              <a:t>stability</a:t>
            </a:r>
            <a:r>
              <a:rPr lang="de-CH" dirty="0" smtClean="0"/>
              <a:t> / </a:t>
            </a:r>
            <a:r>
              <a:rPr lang="de-CH" dirty="0" err="1" smtClean="0"/>
              <a:t>implemented</a:t>
            </a:r>
            <a:r>
              <a:rPr lang="de-CH" dirty="0" smtClean="0"/>
              <a:t> </a:t>
            </a:r>
            <a:r>
              <a:rPr lang="de-CH" dirty="0" err="1" smtClean="0"/>
              <a:t>phase</a:t>
            </a:r>
            <a:r>
              <a:rPr lang="de-CH" dirty="0" smtClean="0"/>
              <a:t> </a:t>
            </a:r>
            <a:r>
              <a:rPr lang="de-CH" dirty="0" err="1" smtClean="0"/>
              <a:t>methods</a:t>
            </a:r>
            <a:endParaRPr lang="de-CH" dirty="0" smtClean="0"/>
          </a:p>
          <a:p>
            <a:r>
              <a:rPr lang="de-CH" dirty="0" smtClean="0"/>
              <a:t>Publications: </a:t>
            </a:r>
            <a:r>
              <a:rPr lang="de-CH" dirty="0" err="1" smtClean="0"/>
              <a:t>Lowest</a:t>
            </a:r>
            <a:r>
              <a:rPr lang="de-CH" dirty="0" smtClean="0"/>
              <a:t> </a:t>
            </a:r>
            <a:r>
              <a:rPr lang="de-CH" dirty="0" err="1" smtClean="0"/>
              <a:t>heating</a:t>
            </a:r>
            <a:r>
              <a:rPr lang="de-CH" dirty="0" smtClean="0"/>
              <a:t> </a:t>
            </a:r>
            <a:r>
              <a:rPr lang="de-CH" dirty="0" err="1" smtClean="0"/>
              <a:t>rates</a:t>
            </a:r>
            <a:r>
              <a:rPr lang="de-CH" dirty="0" smtClean="0"/>
              <a:t> in traps / </a:t>
            </a:r>
            <a:r>
              <a:rPr lang="de-CH" dirty="0" err="1" smtClean="0"/>
              <a:t>better</a:t>
            </a:r>
            <a:r>
              <a:rPr lang="de-CH" dirty="0" smtClean="0"/>
              <a:t> </a:t>
            </a:r>
            <a:r>
              <a:rPr lang="de-CH" dirty="0" err="1" smtClean="0"/>
              <a:t>magnetic</a:t>
            </a:r>
            <a:r>
              <a:rPr lang="de-CH" dirty="0" smtClean="0"/>
              <a:t> </a:t>
            </a:r>
            <a:r>
              <a:rPr lang="de-CH" dirty="0" err="1" smtClean="0"/>
              <a:t>shielding</a:t>
            </a:r>
            <a:r>
              <a:rPr lang="de-CH" dirty="0" smtClean="0"/>
              <a:t> / </a:t>
            </a:r>
            <a:r>
              <a:rPr lang="de-CH" dirty="0" err="1" smtClean="0"/>
              <a:t>direct</a:t>
            </a:r>
            <a:r>
              <a:rPr lang="de-CH" dirty="0" smtClean="0"/>
              <a:t> </a:t>
            </a:r>
            <a:r>
              <a:rPr lang="de-CH" dirty="0" err="1" smtClean="0"/>
              <a:t>constraints</a:t>
            </a:r>
            <a:r>
              <a:rPr lang="de-CH" dirty="0" smtClean="0"/>
              <a:t> on antimatter-dark matter </a:t>
            </a:r>
            <a:r>
              <a:rPr lang="de-CH" dirty="0" err="1" smtClean="0"/>
              <a:t>coupling</a:t>
            </a:r>
            <a:r>
              <a:rPr lang="de-CH" dirty="0" smtClean="0"/>
              <a:t>. </a:t>
            </a:r>
          </a:p>
          <a:p>
            <a:r>
              <a:rPr lang="de-CH" dirty="0" smtClean="0"/>
              <a:t>Future </a:t>
            </a:r>
            <a:r>
              <a:rPr lang="de-CH" dirty="0" err="1" smtClean="0"/>
              <a:t>program</a:t>
            </a:r>
            <a:r>
              <a:rPr lang="de-CH" dirty="0" smtClean="0"/>
              <a:t>: 100 p.p.t. </a:t>
            </a:r>
            <a:r>
              <a:rPr lang="de-CH" dirty="0" err="1" smtClean="0"/>
              <a:t>measurement</a:t>
            </a:r>
            <a:r>
              <a:rPr lang="de-CH" dirty="0" smtClean="0"/>
              <a:t> of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antiproton</a:t>
            </a:r>
            <a:r>
              <a:rPr lang="de-CH" dirty="0" smtClean="0"/>
              <a:t> </a:t>
            </a:r>
            <a:r>
              <a:rPr lang="de-CH" dirty="0" err="1" smtClean="0"/>
              <a:t>magnetic</a:t>
            </a:r>
            <a:r>
              <a:rPr lang="de-CH" dirty="0" smtClean="0"/>
              <a:t> </a:t>
            </a:r>
            <a:r>
              <a:rPr lang="de-CH" dirty="0" err="1" smtClean="0"/>
              <a:t>moment</a:t>
            </a:r>
            <a:r>
              <a:rPr lang="de-CH" dirty="0" smtClean="0"/>
              <a:t>, </a:t>
            </a:r>
            <a:r>
              <a:rPr lang="de-CH" b="1" dirty="0" smtClean="0">
                <a:solidFill>
                  <a:srgbClr val="C00000"/>
                </a:solidFill>
              </a:rPr>
              <a:t>offline </a:t>
            </a:r>
            <a:r>
              <a:rPr lang="de-CH" b="1" dirty="0" err="1" smtClean="0">
                <a:solidFill>
                  <a:srgbClr val="C00000"/>
                </a:solidFill>
              </a:rPr>
              <a:t>laboratory</a:t>
            </a:r>
            <a:r>
              <a:rPr lang="de-CH" dirty="0" smtClean="0"/>
              <a:t>, transportable </a:t>
            </a:r>
            <a:r>
              <a:rPr lang="de-CH" dirty="0" err="1" smtClean="0"/>
              <a:t>trap</a:t>
            </a:r>
            <a:r>
              <a:rPr lang="de-CH" dirty="0" smtClean="0"/>
              <a:t> </a:t>
            </a:r>
            <a:r>
              <a:rPr lang="de-CH" dirty="0" err="1" smtClean="0"/>
              <a:t>system</a:t>
            </a:r>
            <a:r>
              <a:rPr lang="de-CH" dirty="0" smtClean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0246" y="2934395"/>
            <a:ext cx="2636829" cy="16047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2608" y="1017175"/>
            <a:ext cx="2712179" cy="1893767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5155046"/>
              </p:ext>
            </p:extLst>
          </p:nvPr>
        </p:nvGraphicFramePr>
        <p:xfrm>
          <a:off x="386591" y="4123225"/>
          <a:ext cx="4123061" cy="28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70" name="Graph" r:id="rId5" imgW="4154400" imgH="2901600" progId="Origin50.Graph">
                  <p:embed/>
                </p:oleObj>
              </mc:Choice>
              <mc:Fallback>
                <p:oleObj name="Graph" r:id="rId5" imgW="4154400" imgH="2901600" progId="Origin50.Graph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6591" y="4123225"/>
                        <a:ext cx="4123061" cy="288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1524710"/>
              </p:ext>
            </p:extLst>
          </p:nvPr>
        </p:nvGraphicFramePr>
        <p:xfrm>
          <a:off x="3720569" y="4127786"/>
          <a:ext cx="4123061" cy="28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71" name="Graph" r:id="rId7" imgW="4154400" imgH="2901600" progId="Origin50.Graph">
                  <p:embed/>
                </p:oleObj>
              </mc:Choice>
              <mc:Fallback>
                <p:oleObj name="Graph" r:id="rId7" imgW="4154400" imgH="2901600" progId="Origin50.Graph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720569" y="4127786"/>
                        <a:ext cx="4123061" cy="288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420664" y="5049269"/>
            <a:ext cx="1278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BASE 2016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814133" y="5052378"/>
            <a:ext cx="1278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BASE 2017</a:t>
            </a:r>
            <a:endParaRPr lang="en-GB" dirty="0"/>
          </a:p>
        </p:txBody>
      </p:sp>
      <p:pic>
        <p:nvPicPr>
          <p:cNvPr id="11" name="Picture 2" descr="C:\Users\sulmer\AppData\Local\Microsoft\Windows\Temporary Internet Files\Content.Outlook\DI0AC1Z7\BASELOGO (9)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693" y="4827914"/>
            <a:ext cx="2343611" cy="145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Grafik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645" y="4211407"/>
            <a:ext cx="636994" cy="32777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01395" y="4469218"/>
            <a:ext cx="143661" cy="9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41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1185369" y="3957833"/>
            <a:ext cx="936557" cy="1408213"/>
            <a:chOff x="3192819" y="957769"/>
            <a:chExt cx="1248743" cy="1877618"/>
          </a:xfrm>
        </p:grpSpPr>
        <p:sp>
          <p:nvSpPr>
            <p:cNvPr id="26" name="TextBox 25"/>
            <p:cNvSpPr txBox="1"/>
            <p:nvPr/>
          </p:nvSpPr>
          <p:spPr>
            <a:xfrm>
              <a:off x="3192819" y="2342944"/>
              <a:ext cx="124874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b="1" dirty="0">
                  <a:solidFill>
                    <a:schemeClr val="tx2"/>
                  </a:solidFill>
                </a:rPr>
                <a:t>C. </a:t>
              </a:r>
              <a:r>
                <a:rPr lang="en-GB" sz="900" b="1" dirty="0" err="1">
                  <a:solidFill>
                    <a:schemeClr val="tx2"/>
                  </a:solidFill>
                </a:rPr>
                <a:t>Smorra</a:t>
              </a:r>
              <a:endParaRPr lang="en-GB" sz="900" b="1" dirty="0">
                <a:solidFill>
                  <a:schemeClr val="tx2"/>
                </a:solidFill>
              </a:endParaRPr>
            </a:p>
            <a:p>
              <a:r>
                <a:rPr lang="en-GB" sz="900" b="1" dirty="0" smtClean="0">
                  <a:solidFill>
                    <a:schemeClr val="tx2"/>
                  </a:solidFill>
                </a:rPr>
                <a:t>RIKEN</a:t>
              </a:r>
              <a:endParaRPr lang="en-GB" sz="900" b="1" dirty="0">
                <a:solidFill>
                  <a:schemeClr val="tx2"/>
                </a:solidFill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5776" y="957769"/>
              <a:ext cx="1080000" cy="1402758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1174441" y="992162"/>
            <a:ext cx="883075" cy="1418085"/>
            <a:chOff x="1607385" y="890298"/>
            <a:chExt cx="1309230" cy="2201052"/>
          </a:xfrm>
        </p:grpSpPr>
        <p:sp>
          <p:nvSpPr>
            <p:cNvPr id="25" name="TextBox 24"/>
            <p:cNvSpPr txBox="1"/>
            <p:nvPr/>
          </p:nvSpPr>
          <p:spPr>
            <a:xfrm>
              <a:off x="1607385" y="2518099"/>
              <a:ext cx="1217508" cy="573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b="1" dirty="0">
                  <a:solidFill>
                    <a:schemeClr val="tx2"/>
                  </a:solidFill>
                </a:rPr>
                <a:t>S. Ulmer RIKEN</a:t>
              </a:r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4256" y="890298"/>
              <a:ext cx="1242359" cy="1613638"/>
            </a:xfrm>
            <a:prstGeom prst="rect">
              <a:avLst/>
            </a:prstGeom>
          </p:spPr>
        </p:pic>
      </p:grpSp>
      <p:sp>
        <p:nvSpPr>
          <p:cNvPr id="33" name="Title 1"/>
          <p:cNvSpPr txBox="1">
            <a:spLocks/>
          </p:cNvSpPr>
          <p:nvPr/>
        </p:nvSpPr>
        <p:spPr>
          <a:xfrm>
            <a:off x="1169772" y="315602"/>
            <a:ext cx="9852455" cy="52934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>
                <a:latin typeface="+mn-lt"/>
              </a:rPr>
              <a:t>Thanks for your attention!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153365" y="2492072"/>
            <a:ext cx="1029831" cy="1405534"/>
            <a:chOff x="5717624" y="2867627"/>
            <a:chExt cx="1373107" cy="1874045"/>
          </a:xfrm>
        </p:grpSpPr>
        <p:pic>
          <p:nvPicPr>
            <p:cNvPr id="38" name="Picture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23623" y="2867627"/>
              <a:ext cx="1080000" cy="1402758"/>
            </a:xfrm>
            <a:prstGeom prst="rect">
              <a:avLst/>
            </a:prstGeom>
          </p:spPr>
        </p:pic>
        <p:sp>
          <p:nvSpPr>
            <p:cNvPr id="40" name="TextBox 32"/>
            <p:cNvSpPr txBox="1"/>
            <p:nvPr/>
          </p:nvSpPr>
          <p:spPr>
            <a:xfrm>
              <a:off x="5717624" y="4249229"/>
              <a:ext cx="137310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b="1" dirty="0">
                  <a:solidFill>
                    <a:schemeClr val="tx2"/>
                  </a:solidFill>
                </a:rPr>
                <a:t>M. </a:t>
              </a:r>
              <a:r>
                <a:rPr lang="en-GB" sz="900" b="1" dirty="0" err="1">
                  <a:solidFill>
                    <a:schemeClr val="tx2"/>
                  </a:solidFill>
                </a:rPr>
                <a:t>Borchert</a:t>
              </a:r>
              <a:r>
                <a:rPr lang="en-GB" sz="900" b="1" dirty="0">
                  <a:solidFill>
                    <a:schemeClr val="tx2"/>
                  </a:solidFill>
                </a:rPr>
                <a:t> </a:t>
              </a:r>
            </a:p>
            <a:p>
              <a:r>
                <a:rPr lang="en-GB" sz="900" b="1" dirty="0" smtClean="0">
                  <a:solidFill>
                    <a:schemeClr val="tx2"/>
                  </a:solidFill>
                </a:rPr>
                <a:t>Hannover/RIKEN</a:t>
              </a:r>
              <a:endParaRPr lang="en-GB" sz="900" b="1" dirty="0">
                <a:solidFill>
                  <a:schemeClr val="tx2"/>
                </a:solidFill>
              </a:endParaRPr>
            </a:p>
          </p:txBody>
        </p:sp>
      </p:grpSp>
      <p:pic>
        <p:nvPicPr>
          <p:cNvPr id="45" name="Picture 4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59919" y="967384"/>
            <a:ext cx="830043" cy="1053311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4459418" y="2024299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>
                    <a:lumMod val="25000"/>
                  </a:schemeClr>
                </a:solidFill>
              </a:rPr>
              <a:t>J. Harrington</a:t>
            </a:r>
          </a:p>
          <a:p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MPIK/RIKEN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5597703" y="999188"/>
            <a:ext cx="2967448" cy="4037786"/>
            <a:chOff x="6959305" y="1686779"/>
            <a:chExt cx="2967448" cy="4037786"/>
          </a:xfrm>
        </p:grpSpPr>
        <p:sp>
          <p:nvSpPr>
            <p:cNvPr id="11" name="Content Placeholder 2"/>
            <p:cNvSpPr txBox="1">
              <a:spLocks/>
            </p:cNvSpPr>
            <p:nvPr/>
          </p:nvSpPr>
          <p:spPr>
            <a:xfrm>
              <a:off x="7800872" y="5065920"/>
              <a:ext cx="1624859" cy="658645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 fontScale="62500" lnSpcReduction="20000"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de-CH" sz="1800" b="1" dirty="0"/>
                <a:t>K. Blaum, Y. Matsuda, </a:t>
              </a:r>
            </a:p>
            <a:p>
              <a:pPr marL="0" indent="0">
                <a:buNone/>
              </a:pPr>
              <a:r>
                <a:rPr lang="de-CH" sz="1800" b="1" dirty="0"/>
                <a:t>C. Ospelkaus, W. Quint, </a:t>
              </a:r>
            </a:p>
            <a:p>
              <a:pPr marL="0" indent="0">
                <a:buNone/>
              </a:pPr>
              <a:r>
                <a:rPr lang="de-CH" sz="1800" b="1" dirty="0"/>
                <a:t>J. Walz, Y. Yamazaki</a:t>
              </a:r>
            </a:p>
            <a:p>
              <a:pPr marL="0" indent="0">
                <a:buNone/>
              </a:pPr>
              <a:endParaRPr lang="de-CH" sz="1200" dirty="0"/>
            </a:p>
          </p:txBody>
        </p:sp>
        <p:pic>
          <p:nvPicPr>
            <p:cNvPr id="6" name="Picture 10" descr="http://upload.wikimedia.org/wikipedia/de/archive/a/ab/20100121225806!Altes_Logo_der_Johannes-Gutenberg-Universit%C3%A4t_Mainz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9579" y="3244295"/>
              <a:ext cx="1767174" cy="11991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12" descr="http://www-w2k.gsi.de/dvg-tagung-2006/GSI-logo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38608" y="4290827"/>
              <a:ext cx="691392" cy="220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73436" y="3562672"/>
              <a:ext cx="540060" cy="693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 descr="http://upload.wikimedia.org/wikipedia/en/thumb/c/c9/Max-Planck-Gesellschaft.svg/300px-Max-Planck-Gesellschaft.svg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3736" y="2641026"/>
              <a:ext cx="967154" cy="7866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http://www.qbic.riken.jp/freyiru/2012-PhD-IPA-ETH-RIKEN_files/image005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9305" y="1686779"/>
              <a:ext cx="2027542" cy="8100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http://www.biostat.uni-hannover.de/fileadmin/institut/images/luh_logo.jp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13301" y="4589600"/>
              <a:ext cx="942005" cy="2717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8" descr="http://www.igafa.de/wp-content/uploads/2011/08/PTB-300x195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1958" y="4511062"/>
              <a:ext cx="506540" cy="3292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83418" y="2731923"/>
              <a:ext cx="519498" cy="518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7034537" y="4400945"/>
              <a:ext cx="751115" cy="5029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1598" y="4519900"/>
              <a:ext cx="804578" cy="318174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9100480" y="1729201"/>
              <a:ext cx="766119" cy="818757"/>
            </a:xfrm>
            <a:prstGeom prst="rect">
              <a:avLst/>
            </a:prstGeom>
          </p:spPr>
        </p:pic>
      </p:grpSp>
      <p:pic>
        <p:nvPicPr>
          <p:cNvPr id="43010" name="Picture 2" descr="http://ulmerfsl.riken.jp/Bohman.jp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402" y="3972306"/>
            <a:ext cx="821658" cy="1104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2255319" y="5041096"/>
            <a:ext cx="798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srgbClr val="00B050"/>
                </a:solidFill>
              </a:rPr>
              <a:t>M. Bohman</a:t>
            </a:r>
            <a:endParaRPr lang="en-GB" sz="900" dirty="0">
              <a:solidFill>
                <a:srgbClr val="00B050"/>
              </a:solidFill>
            </a:endParaRPr>
          </a:p>
          <a:p>
            <a:r>
              <a:rPr lang="en-GB" sz="900" dirty="0" smtClean="0">
                <a:solidFill>
                  <a:srgbClr val="00B050"/>
                </a:solidFill>
              </a:rPr>
              <a:t>RIKEN/MPIK</a:t>
            </a:r>
            <a:endParaRPr lang="en-GB" sz="900" dirty="0">
              <a:solidFill>
                <a:srgbClr val="00B050"/>
              </a:solidFill>
            </a:endParaRPr>
          </a:p>
        </p:txBody>
      </p:sp>
      <p:pic>
        <p:nvPicPr>
          <p:cNvPr id="43008" name="Picture 4300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342808" y="3972306"/>
            <a:ext cx="756171" cy="1086453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3317458" y="5036974"/>
            <a:ext cx="824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srgbClr val="00B050"/>
                </a:solidFill>
              </a:rPr>
              <a:t>M. </a:t>
            </a:r>
            <a:r>
              <a:rPr lang="en-GB" sz="900" dirty="0" err="1" smtClean="0">
                <a:solidFill>
                  <a:srgbClr val="00B050"/>
                </a:solidFill>
              </a:rPr>
              <a:t>Wiesinger</a:t>
            </a:r>
            <a:endParaRPr lang="en-GB" sz="900" dirty="0">
              <a:solidFill>
                <a:srgbClr val="00B050"/>
              </a:solidFill>
            </a:endParaRPr>
          </a:p>
          <a:p>
            <a:r>
              <a:rPr lang="en-GB" sz="900" dirty="0" smtClean="0">
                <a:solidFill>
                  <a:srgbClr val="00B050"/>
                </a:solidFill>
              </a:rPr>
              <a:t>RIKEN/MPIK</a:t>
            </a:r>
            <a:endParaRPr lang="en-GB" sz="900" dirty="0">
              <a:solidFill>
                <a:srgbClr val="00B050"/>
              </a:solidFill>
            </a:endParaRPr>
          </a:p>
        </p:txBody>
      </p:sp>
      <p:pic>
        <p:nvPicPr>
          <p:cNvPr id="43009" name="Picture 43008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234" y="988902"/>
            <a:ext cx="837764" cy="1058947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2224642" y="203009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>
                    <a:lumMod val="25000"/>
                  </a:schemeClr>
                </a:solidFill>
              </a:rPr>
              <a:t>J. </a:t>
            </a:r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Devlin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RIKEN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177030" y="6414993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S. </a:t>
            </a:r>
            <a:r>
              <a:rPr lang="en-GB" sz="900" dirty="0" err="1" smtClean="0">
                <a:solidFill>
                  <a:schemeClr val="bg2">
                    <a:lumMod val="25000"/>
                  </a:schemeClr>
                </a:solidFill>
              </a:rPr>
              <a:t>Gavranovic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Mainz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043" y="971704"/>
            <a:ext cx="901870" cy="1052848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3430715" y="2024547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E. Wursten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CERN / RIKEN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672" y="2458523"/>
            <a:ext cx="885984" cy="1100527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2332934" y="35339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S. Erlewein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MPIK/RIKEN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781" y="2458522"/>
            <a:ext cx="790961" cy="1123379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0480" y="2458522"/>
            <a:ext cx="826813" cy="1100528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3292729" y="3530658"/>
            <a:ext cx="1147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M. Fleck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RIKEN/U. Tokyo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242798" y="3537142"/>
            <a:ext cx="1147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M. Sato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RIKEN/U. Tokyo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177395" y="6415605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D. Popper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Mainz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230" y="4098055"/>
            <a:ext cx="1183685" cy="789959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311" y="4900809"/>
            <a:ext cx="1634069" cy="1887252"/>
          </a:xfrm>
          <a:prstGeom prst="rect">
            <a:avLst/>
          </a:prstGeom>
        </p:spPr>
      </p:pic>
      <p:pic>
        <p:nvPicPr>
          <p:cNvPr id="64" name="Picture 2" descr="C:\Users\sulmer\AppData\Local\Microsoft\Windows\Temporary Internet Files\Content.Outlook\DI0AC1Z7\BASELOGO (9).jpg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591" y="5285091"/>
            <a:ext cx="2343611" cy="145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Content Placeholder 3"/>
          <p:cNvPicPr>
            <a:picLocks noGrp="1" noChangeAspect="1"/>
          </p:cNvPicPr>
          <p:nvPr>
            <p:ph idx="1"/>
          </p:nvPr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8493" y="1152887"/>
            <a:ext cx="720000" cy="1082173"/>
          </a:xfr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269" y="2393631"/>
            <a:ext cx="720000" cy="886154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8493" y="2365200"/>
            <a:ext cx="720000" cy="862275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1683" y="1173115"/>
            <a:ext cx="720000" cy="1073829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0496" y="3411913"/>
            <a:ext cx="720000" cy="958501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558" y="5406306"/>
            <a:ext cx="796651" cy="1011911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401" y="5406306"/>
            <a:ext cx="817919" cy="1018727"/>
          </a:xfrm>
          <a:prstGeom prst="rect">
            <a:avLst/>
          </a:prstGeom>
        </p:spPr>
      </p:pic>
      <p:pic>
        <p:nvPicPr>
          <p:cNvPr id="54" name="Grafik 7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502" y="5610898"/>
            <a:ext cx="1475158" cy="759062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4604386" y="6179853"/>
            <a:ext cx="332691" cy="211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07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THANKS Tommy Eriksson…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32513" y="1280159"/>
            <a:ext cx="5697537" cy="521209"/>
          </a:xfrm>
        </p:spPr>
        <p:txBody>
          <a:bodyPr/>
          <a:lstStyle/>
          <a:p>
            <a:r>
              <a:rPr lang="fr-CH" dirty="0" smtClean="0"/>
              <a:t>…for 7 </a:t>
            </a:r>
            <a:r>
              <a:rPr lang="fr-CH" dirty="0" err="1" smtClean="0"/>
              <a:t>fantastic</a:t>
            </a:r>
            <a:r>
              <a:rPr lang="fr-CH" dirty="0" smtClean="0"/>
              <a:t> </a:t>
            </a:r>
            <a:r>
              <a:rPr lang="fr-CH" dirty="0" err="1" smtClean="0"/>
              <a:t>years</a:t>
            </a:r>
            <a:r>
              <a:rPr lang="fr-CH" dirty="0" smtClean="0"/>
              <a:t> of AD </a:t>
            </a:r>
            <a:r>
              <a:rPr lang="fr-CH" dirty="0" err="1" smtClean="0"/>
              <a:t>physics</a:t>
            </a:r>
            <a:r>
              <a:rPr lang="fr-CH" dirty="0" smtClean="0"/>
              <a:t>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59" y="1280159"/>
            <a:ext cx="3317046" cy="44952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840" y="1956816"/>
            <a:ext cx="2573408" cy="3355848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60185" y="6022847"/>
            <a:ext cx="10174287" cy="5212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H" dirty="0" smtClean="0"/>
              <a:t>…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wish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 a happy retirement!!!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242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Single Trap – Double Trap – Triple Trap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284670" y="985160"/>
            <a:ext cx="3877589" cy="5757171"/>
          </a:xfrm>
          <a:prstGeom prst="roundRect">
            <a:avLst>
              <a:gd name="adj" fmla="val 4957"/>
            </a:avLst>
          </a:prstGeom>
          <a:solidFill>
            <a:srgbClr val="FBF49F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304927" y="943600"/>
          <a:ext cx="4085920" cy="285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56" name="Graph" r:id="rId3" imgW="4154400" imgH="2901600" progId="Origin50.Graph">
                  <p:embed/>
                </p:oleObj>
              </mc:Choice>
              <mc:Fallback>
                <p:oleObj name="Graph" r:id="rId3" imgW="4154400" imgH="2901600" progId="Origin50.Graph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4927" y="943600"/>
                        <a:ext cx="4085920" cy="2854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338952" y="3851346"/>
          <a:ext cx="4069148" cy="2842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57" name="Graph" r:id="rId5" imgW="4154400" imgH="2901600" progId="Origin50.Graph">
                  <p:embed/>
                </p:oleObj>
              </mc:Choice>
              <mc:Fallback>
                <p:oleObj name="Graph" r:id="rId5" imgW="4154400" imgH="2901600" progId="Origin50.Graph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8952" y="3851346"/>
                        <a:ext cx="4069148" cy="28423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394552" y="3436334"/>
                <a:ext cx="1462132" cy="6789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CH" b="1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b="1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1" i="1" smtClean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de-CH" b="1" i="0" smtClean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de-CH" b="1" i="0" smtClean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de-CH" b="1" i="0" smtClean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𝐀𝐓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b="1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1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de-CH" b="1" i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de-CH" b="1" i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de-CH" b="1" i="0" smtClean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𝐏</m:t>
                              </m:r>
                              <m:r>
                                <a:rPr lang="de-CH" b="1" i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𝐓</m:t>
                              </m:r>
                            </m:sub>
                          </m:sSub>
                        </m:den>
                      </m:f>
                      <m:r>
                        <a:rPr lang="de-CH" b="1" i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sSup>
                        <m:sSupPr>
                          <m:ctrlPr>
                            <a:rPr lang="de-CH" b="1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CH" b="1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de-CH" b="1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sup>
                      </m:sSup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4552" y="3436334"/>
                <a:ext cx="1462132" cy="67890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ontent Placeholder 2"/>
          <p:cNvSpPr txBox="1">
            <a:spLocks/>
          </p:cNvSpPr>
          <p:nvPr/>
        </p:nvSpPr>
        <p:spPr>
          <a:xfrm>
            <a:off x="427955" y="1191388"/>
            <a:ext cx="2476500" cy="5619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1600" dirty="0" smtClean="0">
                <a:solidFill>
                  <a:srgbClr val="CC6600"/>
                </a:solidFill>
              </a:rPr>
              <a:t>single-trap method </a:t>
            </a:r>
            <a:endParaRPr lang="de-CH" sz="1600" dirty="0">
              <a:solidFill>
                <a:srgbClr val="CC6600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-19620" y="4141025"/>
            <a:ext cx="3496073" cy="7334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1600" dirty="0" smtClean="0">
                <a:solidFill>
                  <a:srgbClr val="CC6600"/>
                </a:solidFill>
              </a:rPr>
              <a:t>multi-trap method </a:t>
            </a:r>
            <a:endParaRPr lang="de-CH" sz="1600" dirty="0">
              <a:solidFill>
                <a:srgbClr val="CC6600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 rot="20020726">
            <a:off x="774374" y="5138386"/>
            <a:ext cx="3658490" cy="3823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1600" b="1" dirty="0" smtClean="0">
                <a:solidFill>
                  <a:srgbClr val="CC6600"/>
                </a:solidFill>
              </a:rPr>
              <a:t>!!! measured !!!</a:t>
            </a:r>
            <a:endParaRPr lang="de-CH" sz="1600" b="1" dirty="0">
              <a:solidFill>
                <a:srgbClr val="CC6600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 rot="20020726">
            <a:off x="1563373" y="2146940"/>
            <a:ext cx="2591550" cy="2929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1600" b="1" dirty="0" smtClean="0">
                <a:solidFill>
                  <a:srgbClr val="CC6600"/>
                </a:solidFill>
              </a:rPr>
              <a:t>!!! measured !!!</a:t>
            </a:r>
            <a:endParaRPr lang="de-CH" sz="1600" b="1" dirty="0">
              <a:solidFill>
                <a:srgbClr val="CC6600"/>
              </a:solidFill>
            </a:endParaRPr>
          </a:p>
        </p:txBody>
      </p:sp>
      <p:graphicFrame>
        <p:nvGraphicFramePr>
          <p:cNvPr id="1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4778901"/>
              </p:ext>
            </p:extLst>
          </p:nvPr>
        </p:nvGraphicFramePr>
        <p:xfrm>
          <a:off x="3902773" y="2637521"/>
          <a:ext cx="4847608" cy="2676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5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1585988"/>
              </p:ext>
            </p:extLst>
          </p:nvPr>
        </p:nvGraphicFramePr>
        <p:xfrm>
          <a:off x="7903060" y="2646662"/>
          <a:ext cx="4445167" cy="2659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6" name="Title 1"/>
          <p:cNvSpPr txBox="1">
            <a:spLocks/>
          </p:cNvSpPr>
          <p:nvPr/>
        </p:nvSpPr>
        <p:spPr>
          <a:xfrm>
            <a:off x="4316992" y="5498642"/>
            <a:ext cx="7863503" cy="614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two years compared to two months…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98539" y="1312811"/>
            <a:ext cx="2541524" cy="1192812"/>
          </a:xfrm>
          <a:prstGeom prst="rect">
            <a:avLst/>
          </a:prstGeom>
        </p:spPr>
      </p:pic>
      <p:pic>
        <p:nvPicPr>
          <p:cNvPr id="18" name="Content Placeholder 3"/>
          <p:cNvPicPr>
            <a:picLocks noGrp="1" noChangeAspect="1"/>
          </p:cNvPicPr>
          <p:nvPr>
            <p:ph idx="1"/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518" y="1278094"/>
            <a:ext cx="3245145" cy="1204088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97202" y="1532220"/>
            <a:ext cx="1823965" cy="896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0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Limits on </a:t>
            </a:r>
            <a:r>
              <a:rPr lang="de-CH" dirty="0" err="1" smtClean="0"/>
              <a:t>Exotic</a:t>
            </a:r>
            <a:r>
              <a:rPr lang="de-CH" dirty="0" smtClean="0"/>
              <a:t> Physics – ONE </a:t>
            </a:r>
            <a:r>
              <a:rPr lang="de-CH" dirty="0" err="1" smtClean="0"/>
              <a:t>example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1045029"/>
            <a:ext cx="11389179" cy="729301"/>
          </a:xfrm>
        </p:spPr>
        <p:txBody>
          <a:bodyPr>
            <a:normAutofit/>
          </a:bodyPr>
          <a:lstStyle/>
          <a:p>
            <a:r>
              <a:rPr lang="de-CH" sz="2000" dirty="0" smtClean="0"/>
              <a:t>Test the Standard Model (CPT invariance) by comparing the fundamental properties of protons and antiprotons with high precision</a:t>
            </a:r>
            <a:endParaRPr lang="de-CH" sz="20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-38105" y="6343153"/>
            <a:ext cx="11389179" cy="461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de-CH" sz="2400" b="1" dirty="0" smtClean="0">
                <a:solidFill>
                  <a:srgbClr val="FF0000"/>
                </a:solidFill>
              </a:rPr>
              <a:t>sensitive: comparisons of particle/antiparticle magnetic moments in traps </a:t>
            </a:r>
            <a:endParaRPr lang="de-CH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123615" y="1890959"/>
                <a:ext cx="4159537" cy="3545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de-CH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CH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de-CH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de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  <m:sSub>
                            <m:sSubPr>
                              <m:ctrlPr>
                                <a:rPr lang="de-CH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de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de-CH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de-CH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de-CH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de-CH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de-CH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de-CH" sz="20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  <m:r>
                                <a:rPr lang="de-CH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de-CH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  <m: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CH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de-CH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sSub>
                            <m:sSubPr>
                              <m:ctrlPr>
                                <a:rPr lang="de-CH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de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  <m:sSup>
                            <m:sSupPr>
                              <m:ctrlPr>
                                <a:rPr lang="de-CH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CH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de-CH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</m:e>
                      </m:d>
                      <m:r>
                        <a:rPr lang="de-CH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𝜓</m:t>
                      </m:r>
                      <m:r>
                        <a:rPr lang="de-CH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 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3615" y="1890959"/>
                <a:ext cx="4159537" cy="354584"/>
              </a:xfrm>
              <a:prstGeom prst="rect">
                <a:avLst/>
              </a:prstGeom>
              <a:blipFill>
                <a:blip r:embed="rId3"/>
                <a:stretch>
                  <a:fillRect b="-241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275359" y="1866245"/>
            <a:ext cx="1227438" cy="4223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31492" y="2458025"/>
            <a:ext cx="1915171" cy="4901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2000" dirty="0" smtClean="0"/>
              <a:t>Dirac equation</a:t>
            </a:r>
            <a:endParaRPr lang="de-CH" sz="2000" dirty="0"/>
          </a:p>
        </p:txBody>
      </p:sp>
      <p:sp>
        <p:nvSpPr>
          <p:cNvPr id="8" name="Rectangle 7"/>
          <p:cNvSpPr/>
          <p:nvPr/>
        </p:nvSpPr>
        <p:spPr>
          <a:xfrm>
            <a:off x="2749933" y="1862123"/>
            <a:ext cx="1668160" cy="4223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846663" y="2437514"/>
            <a:ext cx="2981961" cy="4901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CH" sz="2000" dirty="0" smtClean="0"/>
              <a:t>CPT-odd modifications</a:t>
            </a:r>
            <a:endParaRPr lang="de-CH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397087" y="2955571"/>
                <a:ext cx="5705622" cy="7146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CH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de-CH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de-CH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b>
                          <m:sSubPr>
                            <m:ctrlPr>
                              <a:rPr lang="de-CH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de-CH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5</m:t>
                            </m:r>
                          </m:sub>
                        </m:sSub>
                        <m:sSup>
                          <m:sSupPr>
                            <m:ctrlPr>
                              <a:rPr lang="de-CH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CH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de-CH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  <m: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de-CH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</m:e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</m:mr>
                          <m:m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de-CH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de-CH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de-CH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</m:e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</m:mr>
                          <m:m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de-CH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  <m:d>
                      <m:dPr>
                        <m:ctrlP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de-CH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de-CH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𝒛</m:t>
                                  </m:r>
                                </m:sub>
                              </m:sSub>
                            </m:e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</m:mr>
                          <m:m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𝒛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de-CH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87" y="2955571"/>
                <a:ext cx="5705622" cy="7146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/>
          <p:cNvSpPr txBox="1">
            <a:spLocks/>
          </p:cNvSpPr>
          <p:nvPr/>
        </p:nvSpPr>
        <p:spPr>
          <a:xfrm>
            <a:off x="300828" y="3806270"/>
            <a:ext cx="5597464" cy="713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CH" sz="2000" dirty="0" smtClean="0"/>
              <a:t>Pseudo-magnetic field, with different coupling to matter and antimatter, respectively</a:t>
            </a:r>
            <a:endParaRPr lang="de-CH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567530" y="4651101"/>
                <a:ext cx="2477281" cy="5995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𝑖𝑛𝑡</m:t>
                          </m:r>
                        </m:sub>
                      </m:sSub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̃"/>
                          <m:ctrlP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de-CH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de-CH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de-CH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de-CH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e>
                      </m:acc>
                      <m:d>
                        <m:dPr>
                          <m:ctrlPr>
                            <a:rPr lang="de-CH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de-CH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de-CH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CH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de-CH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CH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sSub>
                                  <m:sSubPr>
                                    <m:ctrlPr>
                                      <a:rPr lang="de-CH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CH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CH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𝒛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530" y="4651101"/>
                <a:ext cx="2477281" cy="599588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ounded Rectangle 15"/>
          <p:cNvSpPr/>
          <p:nvPr/>
        </p:nvSpPr>
        <p:spPr>
          <a:xfrm>
            <a:off x="5696210" y="1766963"/>
            <a:ext cx="2739448" cy="962400"/>
          </a:xfrm>
          <a:prstGeom prst="roundRect">
            <a:avLst/>
          </a:prstGeom>
          <a:solidFill>
            <a:srgbClr val="FBF4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872863" y="1896609"/>
                <a:ext cx="2513946" cy="2877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CH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𝑯</m:t>
                    </m:r>
                    <m:r>
                      <a:rPr lang="de-CH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de-CH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𝝍</m:t>
                    </m:r>
                    <m:r>
                      <a:rPr lang="de-CH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de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CH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𝑯</m:t>
                            </m:r>
                          </m:e>
                          <m:sub>
                            <m:r>
                              <a:rPr lang="de-CH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de-CH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 </m:t>
                        </m:r>
                        <m:sSub>
                          <m:sSubPr>
                            <m:ctrlPr>
                              <a:rPr lang="de-CH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de-CH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𝒆𝒙𝒐𝒕𝒊𝒄</m:t>
                            </m:r>
                          </m:sub>
                        </m:sSub>
                      </m:e>
                    </m:d>
                  </m:oMath>
                </a14:m>
                <a:r>
                  <a:rPr lang="de-CH" b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CH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𝝍</m:t>
                    </m:r>
                  </m:oMath>
                </a14:m>
                <a:endParaRPr lang="de-CH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2863" y="1896609"/>
                <a:ext cx="2513946" cy="287713"/>
              </a:xfrm>
              <a:prstGeom prst="rect">
                <a:avLst/>
              </a:prstGeom>
              <a:blipFill>
                <a:blip r:embed="rId15"/>
                <a:stretch>
                  <a:fillRect l="-3148" t="-2128" b="-297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818330" y="2351882"/>
                <a:ext cx="2609014" cy="2877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sSub>
                        <m:sSubPr>
                          <m:ctrlPr>
                            <a:rPr lang="el-G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de-CH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𝒆𝒙𝒐𝒕𝒊𝒄</m:t>
                          </m:r>
                        </m:sub>
                      </m:sSub>
                      <m:r>
                        <a:rPr lang="de-CH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de-CH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de-CH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CH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𝝍</m:t>
                              </m:r>
                            </m:e>
                          </m:d>
                          <m:sSub>
                            <m:sSubPr>
                              <m:ctrlPr>
                                <a:rPr lang="de-CH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de-CH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𝒆𝒙𝒐𝒕𝒊𝒄</m:t>
                              </m:r>
                            </m:sub>
                          </m:sSub>
                          <m:d>
                            <m:dPr>
                              <m:begChr m:val="|"/>
                              <m:endChr m:val=""/>
                              <m:ctrlPr>
                                <a:rPr lang="de-CH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CH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𝝍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de-CH" b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8330" y="2351882"/>
                <a:ext cx="2609014" cy="287713"/>
              </a:xfrm>
              <a:prstGeom prst="rect">
                <a:avLst/>
              </a:prstGeom>
              <a:blipFill>
                <a:blip r:embed="rId16"/>
                <a:stretch>
                  <a:fillRect t="-172340" r="-3505" b="-2510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840743" y="1550954"/>
            <a:ext cx="2151624" cy="141516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722818" y="4733014"/>
            <a:ext cx="2091795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V. A. </a:t>
            </a:r>
            <a:r>
              <a:rPr lang="en-GB" sz="1200" dirty="0" err="1" smtClean="0"/>
              <a:t>Kostelecky</a:t>
            </a:r>
            <a:r>
              <a:rPr lang="en-GB" sz="1200" dirty="0" smtClean="0"/>
              <a:t>, N. Russell, 0801.0287v10 (2017).</a:t>
            </a:r>
            <a:endParaRPr lang="en-GB" sz="12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471360" y="3143007"/>
            <a:ext cx="5157477" cy="3053034"/>
          </a:xfrm>
          <a:prstGeom prst="rect">
            <a:avLst/>
          </a:prstGeom>
        </p:spPr>
      </p:pic>
      <p:sp>
        <p:nvSpPr>
          <p:cNvPr id="22" name="Content Placeholder 2"/>
          <p:cNvSpPr txBox="1">
            <a:spLocks/>
          </p:cNvSpPr>
          <p:nvPr/>
        </p:nvSpPr>
        <p:spPr>
          <a:xfrm>
            <a:off x="297955" y="5537298"/>
            <a:ext cx="5597464" cy="713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CH" sz="2000" b="1" dirty="0" err="1" smtClean="0">
                <a:solidFill>
                  <a:srgbClr val="236214"/>
                </a:solidFill>
              </a:rPr>
              <a:t>Would</a:t>
            </a:r>
            <a:r>
              <a:rPr lang="de-CH" sz="2000" b="1" dirty="0" smtClean="0">
                <a:solidFill>
                  <a:srgbClr val="236214"/>
                </a:solidFill>
              </a:rPr>
              <a:t> </a:t>
            </a:r>
            <a:r>
              <a:rPr lang="de-CH" sz="2000" b="1" dirty="0" err="1" smtClean="0">
                <a:solidFill>
                  <a:srgbClr val="236214"/>
                </a:solidFill>
              </a:rPr>
              <a:t>correspond</a:t>
            </a:r>
            <a:r>
              <a:rPr lang="de-CH" sz="2000" b="1" dirty="0" smtClean="0">
                <a:solidFill>
                  <a:srgbClr val="236214"/>
                </a:solidFill>
              </a:rPr>
              <a:t> </a:t>
            </a:r>
            <a:r>
              <a:rPr lang="de-CH" sz="2000" b="1" dirty="0" err="1" smtClean="0">
                <a:solidFill>
                  <a:srgbClr val="236214"/>
                </a:solidFill>
              </a:rPr>
              <a:t>to</a:t>
            </a:r>
            <a:r>
              <a:rPr lang="de-CH" sz="2000" b="1" dirty="0" smtClean="0">
                <a:solidFill>
                  <a:srgbClr val="236214"/>
                </a:solidFill>
              </a:rPr>
              <a:t> </a:t>
            </a:r>
            <a:r>
              <a:rPr lang="de-CH" sz="2000" b="1" dirty="0" err="1" smtClean="0">
                <a:solidFill>
                  <a:srgbClr val="236214"/>
                </a:solidFill>
              </a:rPr>
              <a:t>the</a:t>
            </a:r>
            <a:r>
              <a:rPr lang="de-CH" sz="2000" b="1" dirty="0" smtClean="0">
                <a:solidFill>
                  <a:srgbClr val="236214"/>
                </a:solidFill>
              </a:rPr>
              <a:t> </a:t>
            </a:r>
            <a:r>
              <a:rPr lang="de-CH" sz="2000" b="1" dirty="0" err="1" smtClean="0">
                <a:solidFill>
                  <a:srgbClr val="236214"/>
                </a:solidFill>
              </a:rPr>
              <a:t>discovery</a:t>
            </a:r>
            <a:r>
              <a:rPr lang="de-CH" sz="2000" b="1" dirty="0" smtClean="0">
                <a:solidFill>
                  <a:srgbClr val="236214"/>
                </a:solidFill>
              </a:rPr>
              <a:t> of a </a:t>
            </a:r>
            <a:r>
              <a:rPr lang="de-CH" sz="2000" b="1" dirty="0" err="1" smtClean="0">
                <a:solidFill>
                  <a:srgbClr val="236214"/>
                </a:solidFill>
              </a:rPr>
              <a:t>boson</a:t>
            </a:r>
            <a:r>
              <a:rPr lang="de-CH" sz="2000" b="1" dirty="0" smtClean="0">
                <a:solidFill>
                  <a:srgbClr val="236214"/>
                </a:solidFill>
              </a:rPr>
              <a:t> </a:t>
            </a:r>
            <a:r>
              <a:rPr lang="de-CH" sz="2000" b="1" dirty="0" err="1" smtClean="0">
                <a:solidFill>
                  <a:srgbClr val="236214"/>
                </a:solidFill>
              </a:rPr>
              <a:t>field</a:t>
            </a:r>
            <a:r>
              <a:rPr lang="de-CH" sz="2000" b="1" dirty="0" smtClean="0">
                <a:solidFill>
                  <a:srgbClr val="236214"/>
                </a:solidFill>
              </a:rPr>
              <a:t> </a:t>
            </a:r>
            <a:r>
              <a:rPr lang="de-CH" sz="2000" b="1" dirty="0" err="1" smtClean="0">
                <a:solidFill>
                  <a:srgbClr val="236214"/>
                </a:solidFill>
              </a:rPr>
              <a:t>which</a:t>
            </a:r>
            <a:r>
              <a:rPr lang="de-CH" sz="2000" b="1" dirty="0" smtClean="0">
                <a:solidFill>
                  <a:srgbClr val="236214"/>
                </a:solidFill>
              </a:rPr>
              <a:t> </a:t>
            </a:r>
            <a:r>
              <a:rPr lang="de-CH" sz="2000" b="1" dirty="0" err="1" smtClean="0">
                <a:solidFill>
                  <a:srgbClr val="236214"/>
                </a:solidFill>
              </a:rPr>
              <a:t>exclusively</a:t>
            </a:r>
            <a:r>
              <a:rPr lang="de-CH" sz="2000" b="1" dirty="0" smtClean="0">
                <a:solidFill>
                  <a:srgbClr val="236214"/>
                </a:solidFill>
              </a:rPr>
              <a:t> </a:t>
            </a:r>
            <a:r>
              <a:rPr lang="de-CH" sz="2000" b="1" dirty="0" err="1" smtClean="0">
                <a:solidFill>
                  <a:srgbClr val="236214"/>
                </a:solidFill>
              </a:rPr>
              <a:t>couples</a:t>
            </a:r>
            <a:r>
              <a:rPr lang="de-CH" sz="2000" b="1" dirty="0" smtClean="0">
                <a:solidFill>
                  <a:srgbClr val="236214"/>
                </a:solidFill>
              </a:rPr>
              <a:t> </a:t>
            </a:r>
            <a:r>
              <a:rPr lang="de-CH" sz="2000" b="1" dirty="0" err="1" smtClean="0">
                <a:solidFill>
                  <a:srgbClr val="236214"/>
                </a:solidFill>
              </a:rPr>
              <a:t>to</a:t>
            </a:r>
            <a:r>
              <a:rPr lang="de-CH" sz="2000" b="1" dirty="0" smtClean="0">
                <a:solidFill>
                  <a:srgbClr val="236214"/>
                </a:solidFill>
              </a:rPr>
              <a:t> antimatter.</a:t>
            </a:r>
            <a:endParaRPr lang="de-CH" sz="2000" b="1" dirty="0">
              <a:solidFill>
                <a:srgbClr val="23621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47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This Talk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25690">
            <a:off x="6456952" y="771038"/>
            <a:ext cx="4723874" cy="2983927"/>
          </a:xfrm>
          <a:prstGeom prst="rect">
            <a:avLst/>
          </a:prstGeom>
          <a:ln>
            <a:solidFill>
              <a:srgbClr val="2E4482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64430">
            <a:off x="5689132" y="1408467"/>
            <a:ext cx="3436347" cy="2198554"/>
          </a:xfrm>
          <a:prstGeom prst="rect">
            <a:avLst/>
          </a:prstGeom>
          <a:ln>
            <a:solidFill>
              <a:srgbClr val="2E4482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3839" y="2373885"/>
            <a:ext cx="3686285" cy="1750124"/>
          </a:xfrm>
          <a:prstGeom prst="rect">
            <a:avLst/>
          </a:prstGeom>
          <a:ln>
            <a:solidFill>
              <a:srgbClr val="2E4482"/>
            </a:solidFill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1026741"/>
            <a:ext cx="5655129" cy="2987475"/>
          </a:xfrm>
        </p:spPr>
        <p:txBody>
          <a:bodyPr>
            <a:normAutofit/>
          </a:bodyPr>
          <a:lstStyle/>
          <a:p>
            <a:pPr lvl="0"/>
            <a:r>
              <a:rPr lang="en-GB" sz="1800" dirty="0"/>
              <a:t>M. J. Borchert et al., </a:t>
            </a:r>
            <a:r>
              <a:rPr lang="en-GB" sz="1800" b="1" dirty="0"/>
              <a:t>Measurement of Ultralow Heating Rates of a Single Antiproton in a Cryogenic Penning Trap</a:t>
            </a:r>
            <a:r>
              <a:rPr lang="en-GB" sz="1800" dirty="0"/>
              <a:t>, </a:t>
            </a:r>
            <a:r>
              <a:rPr lang="en-GB" sz="1800" dirty="0" err="1"/>
              <a:t>Phys</a:t>
            </a:r>
            <a:r>
              <a:rPr lang="en-GB" sz="1800" dirty="0"/>
              <a:t> Rev. Lett. 122, 043201 (2019).</a:t>
            </a:r>
          </a:p>
          <a:p>
            <a:pPr lvl="0"/>
            <a:r>
              <a:rPr lang="en-GB" sz="1800" dirty="0"/>
              <a:t>J. A. Devlin et al., </a:t>
            </a:r>
            <a:r>
              <a:rPr lang="en-GB" sz="1800" b="1" dirty="0"/>
              <a:t>Superconducting Solenoid System with Adjustable Shielding Factor for Precision Measurements of the Properties of the Antiproton</a:t>
            </a:r>
            <a:r>
              <a:rPr lang="en-GB" sz="1800" dirty="0"/>
              <a:t>, Phys. Rev. Appl. 12, 044012 (2019).</a:t>
            </a:r>
          </a:p>
          <a:p>
            <a:pPr lvl="0"/>
            <a:r>
              <a:rPr lang="en-GB" sz="1800" dirty="0"/>
              <a:t>C. Smorra, et al., </a:t>
            </a:r>
            <a:r>
              <a:rPr lang="en-GB" sz="1800" b="1" dirty="0"/>
              <a:t>Direct limits on the interaction of antiprotons with </a:t>
            </a:r>
            <a:r>
              <a:rPr lang="en-GB" sz="1800" b="1" dirty="0" err="1"/>
              <a:t>axion</a:t>
            </a:r>
            <a:r>
              <a:rPr lang="en-GB" sz="1800" b="1" dirty="0"/>
              <a:t>-like dark matter</a:t>
            </a:r>
            <a:r>
              <a:rPr lang="en-GB" sz="1800" dirty="0"/>
              <a:t>, Nature 575, 310 (2019).</a:t>
            </a:r>
            <a:r>
              <a:rPr lang="en-GB" u="sng" dirty="0"/>
              <a:t> </a:t>
            </a:r>
            <a:endParaRPr lang="en-GB" dirty="0"/>
          </a:p>
          <a:p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46383" y="4324677"/>
            <a:ext cx="5655129" cy="2222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400" dirty="0" smtClean="0"/>
              <a:t>Progress and </a:t>
            </a:r>
            <a:r>
              <a:rPr lang="fr-CH" sz="2400" dirty="0" err="1" smtClean="0"/>
              <a:t>developments</a:t>
            </a:r>
            <a:r>
              <a:rPr lang="fr-CH" sz="2400" dirty="0" smtClean="0"/>
              <a:t> </a:t>
            </a:r>
            <a:r>
              <a:rPr lang="fr-CH" sz="2400" dirty="0" err="1" smtClean="0"/>
              <a:t>during</a:t>
            </a:r>
            <a:r>
              <a:rPr lang="fr-CH" sz="2400" dirty="0" smtClean="0"/>
              <a:t> the 2019 </a:t>
            </a:r>
            <a:r>
              <a:rPr lang="fr-CH" sz="2400" dirty="0" err="1" smtClean="0"/>
              <a:t>run</a:t>
            </a:r>
            <a:endParaRPr lang="fr-CH" sz="2400" dirty="0" smtClean="0"/>
          </a:p>
          <a:p>
            <a:pPr lvl="1"/>
            <a:endParaRPr lang="fr-CH" dirty="0"/>
          </a:p>
          <a:p>
            <a:pPr lvl="1"/>
            <a:r>
              <a:rPr lang="fr-CH" sz="2000" dirty="0" err="1" smtClean="0"/>
              <a:t>Improved</a:t>
            </a:r>
            <a:r>
              <a:rPr lang="fr-CH" sz="2000" dirty="0" smtClean="0"/>
              <a:t> charge-to-mass ratio </a:t>
            </a:r>
            <a:r>
              <a:rPr lang="fr-CH" sz="2000" dirty="0" err="1" smtClean="0"/>
              <a:t>measurement</a:t>
            </a:r>
            <a:endParaRPr lang="fr-CH" sz="2000" dirty="0" smtClean="0"/>
          </a:p>
          <a:p>
            <a:pPr lvl="1"/>
            <a:r>
              <a:rPr lang="fr-CH" sz="2000" dirty="0" err="1" smtClean="0"/>
              <a:t>Implementation</a:t>
            </a:r>
            <a:r>
              <a:rPr lang="fr-CH" sz="2000" dirty="0" smtClean="0"/>
              <a:t> of phase-sensitive </a:t>
            </a:r>
            <a:r>
              <a:rPr lang="fr-CH" sz="2000" dirty="0" err="1" smtClean="0"/>
              <a:t>frequency</a:t>
            </a:r>
            <a:r>
              <a:rPr lang="fr-CH" sz="2000" dirty="0" smtClean="0"/>
              <a:t> </a:t>
            </a:r>
            <a:r>
              <a:rPr lang="fr-CH" sz="2000" dirty="0" err="1" smtClean="0"/>
              <a:t>measurements</a:t>
            </a:r>
            <a:endParaRPr lang="en-GB" sz="2000" dirty="0" smtClean="0"/>
          </a:p>
          <a:p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277791" y="4339917"/>
            <a:ext cx="5655129" cy="2222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400" dirty="0" smtClean="0"/>
              <a:t>BASE future </a:t>
            </a:r>
            <a:r>
              <a:rPr lang="fr-CH" sz="2400" dirty="0" err="1" smtClean="0"/>
              <a:t>proposal</a:t>
            </a:r>
            <a:endParaRPr lang="fr-CH" sz="2400" dirty="0" smtClean="0"/>
          </a:p>
          <a:p>
            <a:pPr lvl="1"/>
            <a:endParaRPr lang="fr-CH" dirty="0"/>
          </a:p>
          <a:p>
            <a:pPr lvl="1"/>
            <a:r>
              <a:rPr lang="fr-CH" sz="2000" dirty="0" err="1" smtClean="0"/>
              <a:t>Improved</a:t>
            </a:r>
            <a:r>
              <a:rPr lang="fr-CH" sz="2000" dirty="0" smtClean="0"/>
              <a:t> </a:t>
            </a:r>
            <a:r>
              <a:rPr lang="fr-CH" sz="2000" dirty="0" err="1" smtClean="0"/>
              <a:t>magnetic</a:t>
            </a:r>
            <a:r>
              <a:rPr lang="fr-CH" sz="2000" dirty="0" smtClean="0"/>
              <a:t> moment </a:t>
            </a:r>
            <a:r>
              <a:rPr lang="fr-CH" sz="2000" dirty="0" err="1" smtClean="0"/>
              <a:t>measurement</a:t>
            </a:r>
            <a:endParaRPr lang="fr-CH" sz="2000" dirty="0" smtClean="0"/>
          </a:p>
          <a:p>
            <a:pPr lvl="1"/>
            <a:r>
              <a:rPr lang="fr-CH" sz="2000" dirty="0" err="1" smtClean="0"/>
              <a:t>Implementation</a:t>
            </a:r>
            <a:r>
              <a:rPr lang="fr-CH" sz="2000" dirty="0" smtClean="0"/>
              <a:t> of a transportable </a:t>
            </a:r>
            <a:r>
              <a:rPr lang="fr-CH" sz="2000" dirty="0" err="1" smtClean="0"/>
              <a:t>trap</a:t>
            </a:r>
            <a:r>
              <a:rPr lang="fr-CH" sz="2000" dirty="0" smtClean="0"/>
              <a:t> for antiprotons</a:t>
            </a:r>
          </a:p>
          <a:p>
            <a:pPr lvl="1"/>
            <a:r>
              <a:rPr lang="fr-CH" sz="2000" dirty="0" smtClean="0"/>
              <a:t>Installation of an offline </a:t>
            </a:r>
            <a:r>
              <a:rPr lang="fr-CH" sz="2000" dirty="0" err="1" smtClean="0"/>
              <a:t>laboratory</a:t>
            </a:r>
            <a:endParaRPr lang="en-GB" sz="2000" dirty="0" smtClean="0"/>
          </a:p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105669">
            <a:off x="10519292" y="1170165"/>
            <a:ext cx="1507463" cy="1203720"/>
          </a:xfrm>
          <a:prstGeom prst="rect">
            <a:avLst/>
          </a:prstGeom>
          <a:ln>
            <a:solidFill>
              <a:srgbClr val="2E4482"/>
            </a:solidFill>
          </a:ln>
        </p:spPr>
      </p:pic>
    </p:spTree>
    <p:extLst>
      <p:ext uri="{BB962C8B-B14F-4D97-AF65-F5344CB8AC3E}">
        <p14:creationId xmlns:p14="http://schemas.microsoft.com/office/powerpoint/2010/main" val="215787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Timeline</a:t>
            </a:r>
            <a:r>
              <a:rPr lang="fr-CH" dirty="0" smtClean="0"/>
              <a:t> 2019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808480" y="3401696"/>
            <a:ext cx="9337040" cy="0"/>
          </a:xfrm>
          <a:prstGeom prst="straightConnector1">
            <a:avLst/>
          </a:prstGeom>
          <a:ln w="28575">
            <a:solidFill>
              <a:srgbClr val="2E4482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499360" y="3241040"/>
            <a:ext cx="0" cy="304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808480" y="3241040"/>
            <a:ext cx="0" cy="304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931920" y="3241040"/>
            <a:ext cx="0" cy="304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241040" y="3241040"/>
            <a:ext cx="0" cy="304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354320" y="3251200"/>
            <a:ext cx="0" cy="304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663440" y="3251200"/>
            <a:ext cx="0" cy="304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807200" y="3251200"/>
            <a:ext cx="0" cy="304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096000" y="3251200"/>
            <a:ext cx="0" cy="304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559040" y="3251200"/>
            <a:ext cx="0" cy="304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8991600" y="3261360"/>
            <a:ext cx="0" cy="304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280400" y="3261360"/>
            <a:ext cx="0" cy="304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0424160" y="3261360"/>
            <a:ext cx="0" cy="304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9733280" y="3261360"/>
            <a:ext cx="0" cy="304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296160" y="35153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2E4482"/>
                </a:solidFill>
              </a:rPr>
              <a:t>01</a:t>
            </a:r>
            <a:endParaRPr lang="en-GB" dirty="0">
              <a:solidFill>
                <a:srgbClr val="2E4482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37840" y="35153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2E4482"/>
                </a:solidFill>
              </a:rPr>
              <a:t>02</a:t>
            </a:r>
            <a:endParaRPr lang="en-GB" dirty="0">
              <a:solidFill>
                <a:srgbClr val="2E448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28720" y="35153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2E4482"/>
                </a:solidFill>
              </a:rPr>
              <a:t>03</a:t>
            </a:r>
            <a:endParaRPr lang="en-GB" dirty="0">
              <a:solidFill>
                <a:srgbClr val="2E4482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470400" y="35153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2E4482"/>
                </a:solidFill>
              </a:rPr>
              <a:t>04</a:t>
            </a:r>
            <a:endParaRPr lang="en-GB" dirty="0">
              <a:solidFill>
                <a:srgbClr val="2E448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40960" y="35153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2E4482"/>
                </a:solidFill>
              </a:rPr>
              <a:t>05</a:t>
            </a:r>
            <a:endParaRPr lang="en-GB" dirty="0">
              <a:solidFill>
                <a:srgbClr val="2E4482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882640" y="35153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2E4482"/>
                </a:solidFill>
              </a:rPr>
              <a:t>06</a:t>
            </a:r>
            <a:endParaRPr lang="en-GB" dirty="0">
              <a:solidFill>
                <a:srgbClr val="2E4482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04000" y="352552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2E4482"/>
                </a:solidFill>
              </a:rPr>
              <a:t>07</a:t>
            </a:r>
            <a:endParaRPr lang="en-GB" dirty="0">
              <a:solidFill>
                <a:srgbClr val="2E4482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345680" y="352552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2E4482"/>
                </a:solidFill>
              </a:rPr>
              <a:t>08</a:t>
            </a:r>
            <a:endParaRPr lang="en-GB" dirty="0">
              <a:solidFill>
                <a:srgbClr val="2E4482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067040" y="352552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2E4482"/>
                </a:solidFill>
              </a:rPr>
              <a:t>09</a:t>
            </a:r>
            <a:endParaRPr lang="en-GB" dirty="0">
              <a:solidFill>
                <a:srgbClr val="2E4482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778240" y="352552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2E4482"/>
                </a:solidFill>
              </a:rPr>
              <a:t>10</a:t>
            </a:r>
            <a:endParaRPr lang="en-GB" dirty="0">
              <a:solidFill>
                <a:srgbClr val="2E448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530080" y="352552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2E4482"/>
                </a:solidFill>
              </a:rPr>
              <a:t>11</a:t>
            </a:r>
            <a:endParaRPr lang="en-GB" dirty="0">
              <a:solidFill>
                <a:srgbClr val="2E4482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220960" y="352552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2E4482"/>
                </a:solidFill>
              </a:rPr>
              <a:t>12</a:t>
            </a:r>
            <a:endParaRPr lang="en-GB" dirty="0">
              <a:solidFill>
                <a:srgbClr val="2E4482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808480" y="1950720"/>
            <a:ext cx="2854960" cy="1026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Peak ratio </a:t>
            </a:r>
            <a:r>
              <a:rPr lang="fr-CH" dirty="0" err="1" smtClean="0"/>
              <a:t>measurements</a:t>
            </a:r>
            <a:r>
              <a:rPr lang="fr-CH" dirty="0" smtClean="0"/>
              <a:t> and </a:t>
            </a:r>
            <a:r>
              <a:rPr lang="fr-CH" dirty="0" err="1" smtClean="0"/>
              <a:t>systematic</a:t>
            </a:r>
            <a:r>
              <a:rPr lang="fr-CH" dirty="0" smtClean="0"/>
              <a:t> </a:t>
            </a:r>
            <a:r>
              <a:rPr lang="fr-CH" dirty="0" err="1" smtClean="0"/>
              <a:t>studies</a:t>
            </a:r>
            <a:endParaRPr lang="en-GB" dirty="0"/>
          </a:p>
        </p:txBody>
      </p:sp>
      <p:sp>
        <p:nvSpPr>
          <p:cNvPr id="39" name="Rectangle 38"/>
          <p:cNvSpPr/>
          <p:nvPr/>
        </p:nvSpPr>
        <p:spPr>
          <a:xfrm>
            <a:off x="4704080" y="1950720"/>
            <a:ext cx="1676400" cy="1026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/>
              <a:t>dip</a:t>
            </a:r>
            <a:r>
              <a:rPr lang="fr-CH" dirty="0" smtClean="0"/>
              <a:t> ratio </a:t>
            </a:r>
            <a:r>
              <a:rPr lang="fr-CH" dirty="0" err="1" smtClean="0"/>
              <a:t>measurements</a:t>
            </a:r>
            <a:endParaRPr lang="en-GB" dirty="0"/>
          </a:p>
        </p:txBody>
      </p:sp>
      <p:sp>
        <p:nvSpPr>
          <p:cNvPr id="40" name="Rectangle 39"/>
          <p:cNvSpPr/>
          <p:nvPr/>
        </p:nvSpPr>
        <p:spPr>
          <a:xfrm>
            <a:off x="3718560" y="4033520"/>
            <a:ext cx="1818640" cy="1026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Installation </a:t>
            </a:r>
            <a:r>
              <a:rPr lang="fr-CH" smtClean="0"/>
              <a:t>of new </a:t>
            </a:r>
            <a:r>
              <a:rPr lang="fr-CH" dirty="0" err="1" smtClean="0"/>
              <a:t>experiment</a:t>
            </a:r>
            <a:r>
              <a:rPr lang="fr-CH" dirty="0" smtClean="0"/>
              <a:t> frame</a:t>
            </a:r>
            <a:endParaRPr lang="en-GB" dirty="0"/>
          </a:p>
        </p:txBody>
      </p:sp>
      <p:sp>
        <p:nvSpPr>
          <p:cNvPr id="41" name="Rectangle 40"/>
          <p:cNvSpPr/>
          <p:nvPr/>
        </p:nvSpPr>
        <p:spPr>
          <a:xfrm>
            <a:off x="3261360" y="1300480"/>
            <a:ext cx="7162800" cy="4368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Dispersive </a:t>
            </a:r>
            <a:r>
              <a:rPr lang="fr-CH" dirty="0" err="1" smtClean="0"/>
              <a:t>frequency</a:t>
            </a:r>
            <a:r>
              <a:rPr lang="fr-CH" dirty="0" smtClean="0"/>
              <a:t> </a:t>
            </a:r>
            <a:r>
              <a:rPr lang="fr-CH" dirty="0" err="1" smtClean="0"/>
              <a:t>measurements</a:t>
            </a:r>
            <a:endParaRPr lang="en-GB" dirty="0"/>
          </a:p>
        </p:txBody>
      </p:sp>
      <p:sp>
        <p:nvSpPr>
          <p:cNvPr id="42" name="Rectangle 41"/>
          <p:cNvSpPr/>
          <p:nvPr/>
        </p:nvSpPr>
        <p:spPr>
          <a:xfrm>
            <a:off x="172720" y="5242560"/>
            <a:ext cx="6207760" cy="4368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Antiproton </a:t>
            </a:r>
            <a:r>
              <a:rPr lang="fr-CH" dirty="0" err="1" smtClean="0"/>
              <a:t>lifetime</a:t>
            </a:r>
            <a:r>
              <a:rPr lang="fr-CH" dirty="0" smtClean="0"/>
              <a:t> </a:t>
            </a:r>
            <a:r>
              <a:rPr lang="fr-CH" dirty="0" err="1" smtClean="0"/>
              <a:t>measurements</a:t>
            </a:r>
            <a:endParaRPr lang="en-GB" dirty="0"/>
          </a:p>
        </p:txBody>
      </p:sp>
      <p:sp>
        <p:nvSpPr>
          <p:cNvPr id="43" name="Rectangle 42"/>
          <p:cNvSpPr/>
          <p:nvPr/>
        </p:nvSpPr>
        <p:spPr>
          <a:xfrm>
            <a:off x="6543040" y="4033520"/>
            <a:ext cx="4419600" cy="1026160"/>
          </a:xfrm>
          <a:prstGeom prst="rect">
            <a:avLst/>
          </a:prstGeom>
          <a:solidFill>
            <a:srgbClr val="2362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Phase </a:t>
            </a:r>
            <a:r>
              <a:rPr lang="fr-CH" dirty="0" err="1" smtClean="0"/>
              <a:t>methods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protons</a:t>
            </a:r>
            <a:endParaRPr lang="en-GB" dirty="0"/>
          </a:p>
        </p:txBody>
      </p:sp>
      <p:sp>
        <p:nvSpPr>
          <p:cNvPr id="44" name="Rectangle 43"/>
          <p:cNvSpPr/>
          <p:nvPr/>
        </p:nvSpPr>
        <p:spPr>
          <a:xfrm>
            <a:off x="6543040" y="1960880"/>
            <a:ext cx="4795520" cy="436880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/>
              <a:t>Development</a:t>
            </a:r>
            <a:r>
              <a:rPr lang="fr-CH" dirty="0" smtClean="0"/>
              <a:t> of upgrades for R1/LS2</a:t>
            </a:r>
            <a:endParaRPr lang="en-GB" dirty="0"/>
          </a:p>
        </p:txBody>
      </p:sp>
      <p:sp>
        <p:nvSpPr>
          <p:cNvPr id="45" name="Rectangle 44"/>
          <p:cNvSpPr/>
          <p:nvPr/>
        </p:nvSpPr>
        <p:spPr>
          <a:xfrm>
            <a:off x="6553200" y="2519680"/>
            <a:ext cx="4785360" cy="436880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Data </a:t>
            </a:r>
            <a:r>
              <a:rPr lang="fr-CH" dirty="0" err="1" smtClean="0"/>
              <a:t>analysis</a:t>
            </a:r>
            <a:r>
              <a:rPr lang="fr-CH" dirty="0" smtClean="0"/>
              <a:t> of Q/M ratio and </a:t>
            </a:r>
            <a:r>
              <a:rPr lang="fr-CH" dirty="0" err="1" smtClean="0"/>
              <a:t>lifetime</a:t>
            </a:r>
            <a:endParaRPr lang="en-GB" dirty="0"/>
          </a:p>
        </p:txBody>
      </p:sp>
      <p:cxnSp>
        <p:nvCxnSpPr>
          <p:cNvPr id="47" name="Straight Connector 46"/>
          <p:cNvCxnSpPr/>
          <p:nvPr/>
        </p:nvCxnSpPr>
        <p:spPr>
          <a:xfrm>
            <a:off x="6461760" y="1818640"/>
            <a:ext cx="12304" cy="420624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172720" y="6248400"/>
            <a:ext cx="6688733" cy="436880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Time-base data </a:t>
            </a:r>
            <a:r>
              <a:rPr lang="fr-CH" dirty="0" err="1" smtClean="0"/>
              <a:t>analysis</a:t>
            </a:r>
            <a:r>
              <a:rPr lang="fr-CH" dirty="0" smtClean="0"/>
              <a:t> of g-factor</a:t>
            </a:r>
            <a:endParaRPr lang="en-GB" dirty="0"/>
          </a:p>
        </p:txBody>
      </p:sp>
      <p:sp>
        <p:nvSpPr>
          <p:cNvPr id="50" name="Rectangle 49"/>
          <p:cNvSpPr/>
          <p:nvPr/>
        </p:nvSpPr>
        <p:spPr>
          <a:xfrm>
            <a:off x="182880" y="5740400"/>
            <a:ext cx="3749040" cy="4368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/>
              <a:t>Characterization</a:t>
            </a:r>
            <a:r>
              <a:rPr lang="fr-CH" dirty="0" smtClean="0"/>
              <a:t> of </a:t>
            </a:r>
            <a:r>
              <a:rPr lang="fr-CH" dirty="0" err="1" smtClean="0"/>
              <a:t>Shielding</a:t>
            </a:r>
            <a:r>
              <a:rPr lang="fr-CH" dirty="0" smtClean="0"/>
              <a:t> </a:t>
            </a:r>
            <a:r>
              <a:rPr lang="fr-CH" dirty="0" err="1" smtClean="0"/>
              <a:t>Coils</a:t>
            </a:r>
            <a:endParaRPr lang="en-GB" dirty="0"/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49" y="3685399"/>
            <a:ext cx="1441394" cy="1465721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6944" y="316322"/>
            <a:ext cx="2809882" cy="1561045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405" y="1072240"/>
            <a:ext cx="1620675" cy="857500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3520" y="2002563"/>
            <a:ext cx="1556624" cy="955986"/>
          </a:xfrm>
          <a:prstGeom prst="rect">
            <a:avLst/>
          </a:prstGeom>
        </p:spPr>
      </p:pic>
      <p:pic>
        <p:nvPicPr>
          <p:cNvPr id="55" name="図 9" descr="屋内, バイク, エンジン, 座る が含まれている画像&#10;&#10;自動的に生成された説明">
            <a:extLst>
              <a:ext uri="{FF2B5EF4-FFF2-40B4-BE49-F238E27FC236}">
                <a16:creationId xmlns:a16="http://schemas.microsoft.com/office/drawing/2014/main" id="{1184CD03-4488-4BF4-A88E-30D7B799EF2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944849" y="3996452"/>
            <a:ext cx="1542175" cy="1107150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72540" y="4155440"/>
            <a:ext cx="1506192" cy="1803400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83787" y="971029"/>
            <a:ext cx="1534755" cy="958321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52917" y="5216239"/>
            <a:ext cx="1990684" cy="1416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10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ounded Rectangle 68"/>
          <p:cNvSpPr/>
          <p:nvPr/>
        </p:nvSpPr>
        <p:spPr>
          <a:xfrm>
            <a:off x="8773293" y="818606"/>
            <a:ext cx="3179805" cy="5172892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2236" y="175500"/>
            <a:ext cx="8229600" cy="705790"/>
          </a:xfrm>
        </p:spPr>
        <p:txBody>
          <a:bodyPr>
            <a:noAutofit/>
          </a:bodyPr>
          <a:lstStyle/>
          <a:p>
            <a:r>
              <a:rPr lang="en-GB" dirty="0"/>
              <a:t>Main Tool: Penning Trap</a:t>
            </a:r>
          </a:p>
        </p:txBody>
      </p:sp>
      <p:grpSp>
        <p:nvGrpSpPr>
          <p:cNvPr id="5" name="Gruppieren 73"/>
          <p:cNvGrpSpPr>
            <a:grpSpLocks/>
          </p:cNvGrpSpPr>
          <p:nvPr/>
        </p:nvGrpSpPr>
        <p:grpSpPr bwMode="auto">
          <a:xfrm>
            <a:off x="1226975" y="1268758"/>
            <a:ext cx="4104456" cy="1008115"/>
            <a:chOff x="4021473" y="1831705"/>
            <a:chExt cx="4105329" cy="1009477"/>
          </a:xfrm>
        </p:grpSpPr>
        <p:graphicFrame>
          <p:nvGraphicFramePr>
            <p:cNvPr id="6" name="Object 19"/>
            <p:cNvGraphicFramePr>
              <a:graphicFrameLocks noChangeAspect="1"/>
            </p:cNvGraphicFramePr>
            <p:nvPr>
              <p:extLst/>
            </p:nvPr>
          </p:nvGraphicFramePr>
          <p:xfrm>
            <a:off x="6154280" y="2166954"/>
            <a:ext cx="1972522" cy="6742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226" name="Equation" r:id="rId3" imgW="1536480" imgH="482400" progId="Equation.DSMT4">
                    <p:embed/>
                  </p:oleObj>
                </mc:Choice>
                <mc:Fallback>
                  <p:oleObj name="Equation" r:id="rId3" imgW="1536480" imgH="4824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54280" y="2166954"/>
                          <a:ext cx="1972522" cy="67422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D3D0DE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ct 18"/>
            <p:cNvGraphicFramePr>
              <a:graphicFrameLocks noChangeAspect="1"/>
            </p:cNvGraphicFramePr>
            <p:nvPr>
              <p:extLst/>
            </p:nvPr>
          </p:nvGraphicFramePr>
          <p:xfrm>
            <a:off x="6140423" y="1837877"/>
            <a:ext cx="773278" cy="4005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227" name="Equation" r:id="rId5" imgW="520560" imgH="253800" progId="Equation.DSMT4">
                    <p:embed/>
                  </p:oleObj>
                </mc:Choice>
                <mc:Fallback>
                  <p:oleObj name="Equation" r:id="rId5" imgW="52056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40423" y="1837877"/>
                          <a:ext cx="773278" cy="40059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D3D0DE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66CC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Textfeld 3"/>
            <p:cNvSpPr txBox="1">
              <a:spLocks noChangeArrowheads="1"/>
            </p:cNvSpPr>
            <p:nvPr/>
          </p:nvSpPr>
          <p:spPr bwMode="auto">
            <a:xfrm>
              <a:off x="4032358" y="2334125"/>
              <a:ext cx="1850035" cy="3390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de-DE" sz="1600" dirty="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axial confinement:</a:t>
              </a:r>
              <a:endParaRPr lang="de-DE" sz="1600" dirty="0">
                <a:solidFill>
                  <a:schemeClr val="tx2"/>
                </a:solidFill>
              </a:endParaRPr>
            </a:p>
          </p:txBody>
        </p:sp>
        <p:sp>
          <p:nvSpPr>
            <p:cNvPr id="9" name="Textfeld 3"/>
            <p:cNvSpPr txBox="1">
              <a:spLocks noChangeArrowheads="1"/>
            </p:cNvSpPr>
            <p:nvPr/>
          </p:nvSpPr>
          <p:spPr bwMode="auto">
            <a:xfrm>
              <a:off x="4021473" y="1831705"/>
              <a:ext cx="2016654" cy="3390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de-DE" sz="1600" dirty="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radial confinement:</a:t>
              </a:r>
              <a:endParaRPr lang="de-DE" sz="1600" dirty="0">
                <a:solidFill>
                  <a:schemeClr val="tx2"/>
                </a:solidFill>
              </a:endParaRPr>
            </a:p>
          </p:txBody>
        </p:sp>
      </p:grpSp>
      <p:graphicFrame>
        <p:nvGraphicFramePr>
          <p:cNvPr id="25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9951595"/>
              </p:ext>
            </p:extLst>
          </p:nvPr>
        </p:nvGraphicFramePr>
        <p:xfrm>
          <a:off x="9488310" y="3307284"/>
          <a:ext cx="1753432" cy="622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228" name="Equation" r:id="rId7" imgW="939600" imgH="431640" progId="Equation.3">
                  <p:embed/>
                </p:oleObj>
              </mc:Choice>
              <mc:Fallback>
                <p:oleObj name="Equation" r:id="rId7" imgW="9396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88310" y="3307284"/>
                        <a:ext cx="1753432" cy="622534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C0000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8678222" y="2777939"/>
            <a:ext cx="3367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C00000"/>
                </a:solidFill>
              </a:rPr>
              <a:t>Cyclotron Frequency</a:t>
            </a:r>
            <a:endParaRPr lang="en-GB" b="1" dirty="0">
              <a:solidFill>
                <a:srgbClr val="C00000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910958" y="901430"/>
            <a:ext cx="2747963" cy="4419600"/>
            <a:chOff x="213631" y="1159791"/>
            <a:chExt cx="2747963" cy="4419600"/>
          </a:xfrm>
        </p:grpSpPr>
        <p:grpSp>
          <p:nvGrpSpPr>
            <p:cNvPr id="35" name="Gruppieren 74"/>
            <p:cNvGrpSpPr>
              <a:grpSpLocks/>
            </p:cNvGrpSpPr>
            <p:nvPr/>
          </p:nvGrpSpPr>
          <p:grpSpPr bwMode="auto">
            <a:xfrm>
              <a:off x="213631" y="1159791"/>
              <a:ext cx="2401888" cy="4392613"/>
              <a:chOff x="159796" y="878102"/>
              <a:chExt cx="2400842" cy="4393070"/>
            </a:xfrm>
          </p:grpSpPr>
          <p:pic>
            <p:nvPicPr>
              <p:cNvPr id="39" name="Grafik 94" descr="ZylindrischeFalle_generic_color_transp.png"/>
              <p:cNvPicPr>
                <a:picLocks noChangeAspect="1"/>
              </p:cNvPicPr>
              <p:nvPr/>
            </p:nvPicPr>
            <p:blipFill>
              <a:blip r:embed="rId9" cstate="print"/>
              <a:srcRect l="8281" t="3430" r="7921" b="1106"/>
              <a:stretch>
                <a:fillRect/>
              </a:stretch>
            </p:blipFill>
            <p:spPr bwMode="auto">
              <a:xfrm rot="-60000">
                <a:off x="376238" y="1219872"/>
                <a:ext cx="2184400" cy="40513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aphicFrame>
            <p:nvGraphicFramePr>
              <p:cNvPr id="40" name="Object 14"/>
              <p:cNvGraphicFramePr>
                <a:graphicFrameLocks noChangeAspect="1"/>
              </p:cNvGraphicFramePr>
              <p:nvPr/>
            </p:nvGraphicFramePr>
            <p:xfrm>
              <a:off x="1236887" y="878102"/>
              <a:ext cx="227013" cy="3206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0229" name="Equation" r:id="rId10" imgW="152280" imgH="203040" progId="Equation.DSMT4">
                      <p:embed/>
                    </p:oleObj>
                  </mc:Choice>
                  <mc:Fallback>
                    <p:oleObj name="Equation" r:id="rId10" imgW="152280" imgH="20304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36887" y="878102"/>
                            <a:ext cx="227013" cy="3206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D3D0DE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8100">
                                <a:solidFill>
                                  <a:srgbClr val="0066CC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1" name="Object 15"/>
              <p:cNvGraphicFramePr>
                <a:graphicFrameLocks noChangeAspect="1"/>
              </p:cNvGraphicFramePr>
              <p:nvPr/>
            </p:nvGraphicFramePr>
            <p:xfrm>
              <a:off x="159796" y="3029746"/>
              <a:ext cx="228600" cy="8874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0230" name="Equation" r:id="rId12" imgW="177480" imgH="634680" progId="Equation.DSMT4">
                      <p:embed/>
                    </p:oleObj>
                  </mc:Choice>
                  <mc:Fallback>
                    <p:oleObj name="Equation" r:id="rId12" imgW="177480" imgH="63468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9796" y="3029746"/>
                            <a:ext cx="228600" cy="88741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D3D0DE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42" name="Gruppieren 58"/>
              <p:cNvGrpSpPr>
                <a:grpSpLocks/>
              </p:cNvGrpSpPr>
              <p:nvPr/>
            </p:nvGrpSpPr>
            <p:grpSpPr bwMode="auto">
              <a:xfrm rot="10800000">
                <a:off x="305779" y="2337169"/>
                <a:ext cx="464939" cy="2356094"/>
                <a:chOff x="2369584" y="2212815"/>
                <a:chExt cx="464939" cy="2356094"/>
              </a:xfrm>
            </p:grpSpPr>
            <p:cxnSp>
              <p:nvCxnSpPr>
                <p:cNvPr id="44" name="Gerade Verbindung 84"/>
                <p:cNvCxnSpPr/>
                <p:nvPr/>
              </p:nvCxnSpPr>
              <p:spPr>
                <a:xfrm flipH="1">
                  <a:off x="2369584" y="3124137"/>
                  <a:ext cx="369727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  <a:headEnd type="oval" w="sm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Gerade Verbindung 87"/>
                <p:cNvCxnSpPr/>
                <p:nvPr/>
              </p:nvCxnSpPr>
              <p:spPr>
                <a:xfrm flipH="1">
                  <a:off x="2394973" y="3406741"/>
                  <a:ext cx="369727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  <a:headEnd type="oval" w="sm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Gerade Verbindung 88"/>
                <p:cNvCxnSpPr/>
                <p:nvPr/>
              </p:nvCxnSpPr>
              <p:spPr>
                <a:xfrm flipH="1">
                  <a:off x="2394973" y="3711573"/>
                  <a:ext cx="369727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  <a:headEnd type="oval" w="sm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7" name="Gruppieren 47"/>
                <p:cNvGrpSpPr>
                  <a:grpSpLocks/>
                </p:cNvGrpSpPr>
                <p:nvPr/>
              </p:nvGrpSpPr>
              <p:grpSpPr bwMode="auto">
                <a:xfrm>
                  <a:off x="2369591" y="2212815"/>
                  <a:ext cx="434782" cy="244500"/>
                  <a:chOff x="2369489" y="2212040"/>
                  <a:chExt cx="433980" cy="245294"/>
                </a:xfrm>
              </p:grpSpPr>
              <p:cxnSp>
                <p:nvCxnSpPr>
                  <p:cNvPr id="54" name="Gerade Verbindung 37"/>
                  <p:cNvCxnSpPr/>
                  <p:nvPr/>
                </p:nvCxnSpPr>
                <p:spPr>
                  <a:xfrm flipH="1">
                    <a:off x="2369489" y="2336282"/>
                    <a:ext cx="369046" cy="0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  <a:headEnd type="none" w="sm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5" name="Gruppieren 46"/>
                  <p:cNvGrpSpPr>
                    <a:grpSpLocks/>
                  </p:cNvGrpSpPr>
                  <p:nvPr/>
                </p:nvGrpSpPr>
                <p:grpSpPr bwMode="auto">
                  <a:xfrm>
                    <a:off x="2738530" y="2212040"/>
                    <a:ext cx="64939" cy="245294"/>
                    <a:chOff x="2983773" y="2390615"/>
                    <a:chExt cx="64939" cy="245294"/>
                  </a:xfrm>
                </p:grpSpPr>
                <p:cxnSp>
                  <p:nvCxnSpPr>
                    <p:cNvPr id="56" name="Gerade Verbindung 41"/>
                    <p:cNvCxnSpPr/>
                    <p:nvPr/>
                  </p:nvCxnSpPr>
                  <p:spPr>
                    <a:xfrm>
                      <a:off x="2983773" y="2390615"/>
                      <a:ext cx="0" cy="245294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" name="Gerade Verbindung 43"/>
                    <p:cNvCxnSpPr/>
                    <p:nvPr/>
                  </p:nvCxnSpPr>
                  <p:spPr>
                    <a:xfrm>
                      <a:off x="3017035" y="2411324"/>
                      <a:ext cx="0" cy="203881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" name="Gerade Verbindung 45"/>
                    <p:cNvCxnSpPr/>
                    <p:nvPr/>
                  </p:nvCxnSpPr>
                  <p:spPr>
                    <a:xfrm>
                      <a:off x="3048712" y="2451140"/>
                      <a:ext cx="0" cy="122648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8" name="Gruppieren 48"/>
                <p:cNvGrpSpPr>
                  <a:grpSpLocks/>
                </p:cNvGrpSpPr>
                <p:nvPr/>
              </p:nvGrpSpPr>
              <p:grpSpPr bwMode="auto">
                <a:xfrm>
                  <a:off x="2394981" y="4322821"/>
                  <a:ext cx="439542" cy="246088"/>
                  <a:chOff x="2394831" y="2218588"/>
                  <a:chExt cx="438731" cy="245295"/>
                </a:xfrm>
              </p:grpSpPr>
              <p:cxnSp>
                <p:nvCxnSpPr>
                  <p:cNvPr id="49" name="Gerade Verbindung 49"/>
                  <p:cNvCxnSpPr/>
                  <p:nvPr/>
                </p:nvCxnSpPr>
                <p:spPr>
                  <a:xfrm flipH="1">
                    <a:off x="2394831" y="2337282"/>
                    <a:ext cx="369046" cy="0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  <a:headEnd type="none" w="sm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0" name="Gruppieren 46"/>
                  <p:cNvGrpSpPr>
                    <a:grpSpLocks/>
                  </p:cNvGrpSpPr>
                  <p:nvPr/>
                </p:nvGrpSpPr>
                <p:grpSpPr bwMode="auto">
                  <a:xfrm>
                    <a:off x="2763871" y="2218588"/>
                    <a:ext cx="69691" cy="245295"/>
                    <a:chOff x="3009114" y="2397163"/>
                    <a:chExt cx="69691" cy="245295"/>
                  </a:xfrm>
                </p:grpSpPr>
                <p:cxnSp>
                  <p:nvCxnSpPr>
                    <p:cNvPr id="51" name="Gerade Verbindung 51"/>
                    <p:cNvCxnSpPr/>
                    <p:nvPr/>
                  </p:nvCxnSpPr>
                  <p:spPr>
                    <a:xfrm>
                      <a:off x="3009114" y="2397163"/>
                      <a:ext cx="0" cy="245295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Gerade Verbindung 52"/>
                    <p:cNvCxnSpPr/>
                    <p:nvPr/>
                  </p:nvCxnSpPr>
                  <p:spPr>
                    <a:xfrm>
                      <a:off x="3042376" y="2419318"/>
                      <a:ext cx="0" cy="200984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Gerade Verbindung 53"/>
                    <p:cNvCxnSpPr/>
                    <p:nvPr/>
                  </p:nvCxnSpPr>
                  <p:spPr>
                    <a:xfrm>
                      <a:off x="3078805" y="2455719"/>
                      <a:ext cx="0" cy="120274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cxnSp>
            <p:nvCxnSpPr>
              <p:cNvPr id="43" name="Gerade Verbindung mit Pfeil 80"/>
              <p:cNvCxnSpPr/>
              <p:nvPr/>
            </p:nvCxnSpPr>
            <p:spPr>
              <a:xfrm flipV="1">
                <a:off x="1533972" y="936846"/>
                <a:ext cx="0" cy="4254943"/>
              </a:xfrm>
              <a:prstGeom prst="straightConnector1">
                <a:avLst/>
              </a:prstGeom>
              <a:ln w="25400">
                <a:solidFill>
                  <a:schemeClr val="tx1">
                    <a:lumMod val="95000"/>
                    <a:lumOff val="5000"/>
                  </a:schemeClr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6" name="Grafik 75" descr="potential_transp.png"/>
            <p:cNvPicPr>
              <a:picLocks noChangeAspect="1"/>
            </p:cNvPicPr>
            <p:nvPr/>
          </p:nvPicPr>
          <p:blipFill>
            <a:blip r:embed="rId14" cstate="print"/>
            <a:srcRect l="16022" t="19810" r="21362" b="22641"/>
            <a:stretch>
              <a:fillRect/>
            </a:stretch>
          </p:blipFill>
          <p:spPr bwMode="auto">
            <a:xfrm>
              <a:off x="1696356" y="1447129"/>
              <a:ext cx="1265238" cy="402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37" name="Object 62"/>
            <p:cNvGraphicFramePr>
              <a:graphicFrameLocks noChangeAspect="1"/>
            </p:cNvGraphicFramePr>
            <p:nvPr>
              <p:extLst/>
            </p:nvPr>
          </p:nvGraphicFramePr>
          <p:xfrm>
            <a:off x="1812244" y="5296816"/>
            <a:ext cx="439737" cy="282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231" name="Equation" r:id="rId15" imgW="342720" imgH="203040" progId="Equation.DSMT4">
                    <p:embed/>
                  </p:oleObj>
                </mc:Choice>
                <mc:Fallback>
                  <p:oleObj name="Equation" r:id="rId15" imgW="342720" imgH="2030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12244" y="5296816"/>
                          <a:ext cx="439737" cy="2825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D3D0DE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38" name="Grafik 77" descr="Proton_transp.png"/>
            <p:cNvPicPr>
              <a:picLocks noChangeAspect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1420131" y="3420391"/>
              <a:ext cx="33655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60" name="Group 5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446147022"/>
              </p:ext>
            </p:extLst>
          </p:nvPr>
        </p:nvGraphicFramePr>
        <p:xfrm>
          <a:off x="1070918" y="5518440"/>
          <a:ext cx="5659395" cy="1136578"/>
        </p:xfrm>
        <a:graphic>
          <a:graphicData uri="http://schemas.openxmlformats.org/drawingml/2006/table">
            <a:tbl>
              <a:tblPr/>
              <a:tblGrid>
                <a:gridCol w="31657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936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84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Axial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B8FC4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B8FC4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6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Magnetron</a:t>
                      </a:r>
                      <a:endParaRPr kumimoji="0" lang="en-US" sz="14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BE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BE2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4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Modified  Cyclotron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B8FC4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B8FC4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6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9977498"/>
              </p:ext>
            </p:extLst>
          </p:nvPr>
        </p:nvGraphicFramePr>
        <p:xfrm>
          <a:off x="5107374" y="5617810"/>
          <a:ext cx="1355725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232" name="Equation" r:id="rId18" imgW="1015920" imgH="774360" progId="Equation.DSMT4">
                  <p:embed/>
                </p:oleObj>
              </mc:Choice>
              <mc:Fallback>
                <p:oleObj name="Equation" r:id="rId18" imgW="1015920" imgH="774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7374" y="5617810"/>
                        <a:ext cx="1355725" cy="965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EC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4" name="Gruppieren 93"/>
          <p:cNvGrpSpPr>
            <a:grpSpLocks/>
          </p:cNvGrpSpPr>
          <p:nvPr/>
        </p:nvGrpSpPr>
        <p:grpSpPr bwMode="auto">
          <a:xfrm>
            <a:off x="9137015" y="1149462"/>
            <a:ext cx="2227968" cy="962592"/>
            <a:chOff x="7178154" y="5550854"/>
            <a:chExt cx="2228520" cy="960822"/>
          </a:xfrm>
        </p:grpSpPr>
        <p:graphicFrame>
          <p:nvGraphicFramePr>
            <p:cNvPr id="65" name="Object 5"/>
            <p:cNvGraphicFramePr>
              <a:graphicFrameLocks noChangeAspect="1"/>
            </p:cNvGraphicFramePr>
            <p:nvPr/>
          </p:nvGraphicFramePr>
          <p:xfrm>
            <a:off x="7217391" y="6055642"/>
            <a:ext cx="1840367" cy="4560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233" name="Equation" r:id="rId20" imgW="1282680" imgH="291960" progId="Equation.DSMT4">
                    <p:embed/>
                  </p:oleObj>
                </mc:Choice>
                <mc:Fallback>
                  <p:oleObj name="Equation" r:id="rId20" imgW="1282680" imgH="29196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17391" y="6055642"/>
                          <a:ext cx="1840367" cy="45603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E7E8ED">
                                  <a:alpha val="30000"/>
                                </a:srgbClr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57150">
                              <a:solidFill>
                                <a:srgbClr val="EAEAEA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6" name="Textfeld 3"/>
            <p:cNvSpPr txBox="1">
              <a:spLocks noChangeArrowheads="1"/>
            </p:cNvSpPr>
            <p:nvPr/>
          </p:nvSpPr>
          <p:spPr bwMode="auto">
            <a:xfrm>
              <a:off x="7178154" y="5550854"/>
              <a:ext cx="2228520" cy="3379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de-DE" sz="1600" b="1" dirty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Invariance-Relation</a:t>
              </a:r>
              <a:endParaRPr lang="de-DE" sz="1600" b="1" dirty="0"/>
            </a:p>
          </p:txBody>
        </p:sp>
      </p:grpSp>
      <p:grpSp>
        <p:nvGrpSpPr>
          <p:cNvPr id="76" name="Gruppieren 70"/>
          <p:cNvGrpSpPr>
            <a:grpSpLocks/>
          </p:cNvGrpSpPr>
          <p:nvPr/>
        </p:nvGrpSpPr>
        <p:grpSpPr bwMode="auto">
          <a:xfrm>
            <a:off x="1325823" y="2398309"/>
            <a:ext cx="4585135" cy="2771761"/>
            <a:chOff x="3479174" y="2185655"/>
            <a:chExt cx="4260664" cy="2409799"/>
          </a:xfrm>
        </p:grpSpPr>
        <p:grpSp>
          <p:nvGrpSpPr>
            <p:cNvPr id="77" name="Gruppieren 61"/>
            <p:cNvGrpSpPr>
              <a:grpSpLocks/>
            </p:cNvGrpSpPr>
            <p:nvPr/>
          </p:nvGrpSpPr>
          <p:grpSpPr bwMode="auto">
            <a:xfrm>
              <a:off x="3479174" y="2185655"/>
              <a:ext cx="4260664" cy="2230229"/>
              <a:chOff x="3603626" y="2889289"/>
              <a:chExt cx="4953019" cy="2063750"/>
            </a:xfrm>
          </p:grpSpPr>
          <p:grpSp>
            <p:nvGrpSpPr>
              <p:cNvPr id="81" name="Gruppieren 71"/>
              <p:cNvGrpSpPr>
                <a:grpSpLocks/>
              </p:cNvGrpSpPr>
              <p:nvPr/>
            </p:nvGrpSpPr>
            <p:grpSpPr bwMode="auto">
              <a:xfrm>
                <a:off x="3603626" y="2889289"/>
                <a:ext cx="4953019" cy="2063750"/>
                <a:chOff x="3646714" y="3008991"/>
                <a:chExt cx="4953597" cy="2063751"/>
              </a:xfrm>
            </p:grpSpPr>
            <p:grpSp>
              <p:nvGrpSpPr>
                <p:cNvPr id="84" name="Gruppieren 61"/>
                <p:cNvGrpSpPr>
                  <a:grpSpLocks/>
                </p:cNvGrpSpPr>
                <p:nvPr/>
              </p:nvGrpSpPr>
              <p:grpSpPr bwMode="auto">
                <a:xfrm>
                  <a:off x="3782152" y="3008991"/>
                  <a:ext cx="4818159" cy="2063751"/>
                  <a:chOff x="4123836" y="4664766"/>
                  <a:chExt cx="4881493" cy="2027582"/>
                </a:xfrm>
              </p:grpSpPr>
              <p:pic>
                <p:nvPicPr>
                  <p:cNvPr id="89" name="Grafik 51" descr="Bewegungen2_transp.png"/>
                  <p:cNvPicPr>
                    <a:picLocks noChangeAspect="1"/>
                  </p:cNvPicPr>
                  <p:nvPr/>
                </p:nvPicPr>
                <p:blipFill>
                  <a:blip r:embed="rId22" cstate="print">
                    <a:lum bright="-100000" contrast="100000"/>
                  </a:blip>
                  <a:srcRect t="34254" r="23553"/>
                  <a:stretch>
                    <a:fillRect/>
                  </a:stretch>
                </p:blipFill>
                <p:spPr bwMode="auto">
                  <a:xfrm>
                    <a:off x="4123836" y="4664766"/>
                    <a:ext cx="3809743" cy="202758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grpSp>
                <p:nvGrpSpPr>
                  <p:cNvPr id="90" name="Gruppieren 57"/>
                  <p:cNvGrpSpPr>
                    <a:grpSpLocks/>
                  </p:cNvGrpSpPr>
                  <p:nvPr/>
                </p:nvGrpSpPr>
                <p:grpSpPr bwMode="auto">
                  <a:xfrm>
                    <a:off x="7897835" y="5141226"/>
                    <a:ext cx="1107494" cy="1023072"/>
                    <a:chOff x="7897835" y="5141226"/>
                    <a:chExt cx="1107494" cy="1023072"/>
                  </a:xfrm>
                </p:grpSpPr>
                <p:cxnSp>
                  <p:nvCxnSpPr>
                    <p:cNvPr id="93" name="Gerade Verbindung mit Pfeil 64"/>
                    <p:cNvCxnSpPr/>
                    <p:nvPr/>
                  </p:nvCxnSpPr>
                  <p:spPr>
                    <a:xfrm>
                      <a:off x="8029780" y="5141226"/>
                      <a:ext cx="0" cy="366844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headEnd type="arrow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4" name="Textfeld 6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897835" y="5523887"/>
                      <a:ext cx="1107494" cy="21894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de-DE" sz="1200" dirty="0">
                          <a:latin typeface="Tahoma" pitchFamily="34" charset="0"/>
                          <a:cs typeface="Tahoma" pitchFamily="34" charset="0"/>
                        </a:rPr>
                        <a:t>Axial Motion</a:t>
                      </a:r>
                    </a:p>
                  </p:txBody>
                </p:sp>
                <p:cxnSp>
                  <p:nvCxnSpPr>
                    <p:cNvPr id="95" name="Gerade Verbindung mit Pfeil 66"/>
                    <p:cNvCxnSpPr/>
                    <p:nvPr/>
                  </p:nvCxnSpPr>
                  <p:spPr>
                    <a:xfrm>
                      <a:off x="8021673" y="5797453"/>
                      <a:ext cx="0" cy="366845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headEnd type="none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91" name="Ellipse 62"/>
                  <p:cNvSpPr/>
                  <p:nvPr/>
                </p:nvSpPr>
                <p:spPr>
                  <a:xfrm>
                    <a:off x="6396302" y="6114605"/>
                    <a:ext cx="255358" cy="90615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cxnSp>
                <p:nvCxnSpPr>
                  <p:cNvPr id="92" name="Gerade Verbindung mit Pfeil 63"/>
                  <p:cNvCxnSpPr/>
                  <p:nvPr/>
                </p:nvCxnSpPr>
                <p:spPr>
                  <a:xfrm rot="-180000" flipV="1">
                    <a:off x="6523981" y="6199374"/>
                    <a:ext cx="87145" cy="4384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headEnd type="none" w="sm" len="med"/>
                    <a:tailEnd type="stealth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5" name="Gerade Verbindung mit Pfeil 56"/>
                <p:cNvCxnSpPr/>
                <p:nvPr/>
              </p:nvCxnSpPr>
              <p:spPr bwMode="auto">
                <a:xfrm flipH="1" flipV="1">
                  <a:off x="5527047" y="4350809"/>
                  <a:ext cx="416074" cy="156198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arrow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6" name="Textfeld 57"/>
                <p:cNvSpPr txBox="1">
                  <a:spLocks noChangeArrowheads="1"/>
                </p:cNvSpPr>
                <p:nvPr/>
              </p:nvSpPr>
              <p:spPr bwMode="auto">
                <a:xfrm>
                  <a:off x="4281413" y="3861701"/>
                  <a:ext cx="2159278" cy="2228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de-DE" sz="1200" dirty="0">
                      <a:latin typeface="Tahoma" pitchFamily="34" charset="0"/>
                      <a:cs typeface="Tahoma" pitchFamily="34" charset="0"/>
                    </a:rPr>
                    <a:t>Modified Cyclotron Motion</a:t>
                  </a:r>
                </a:p>
              </p:txBody>
            </p:sp>
            <p:sp>
              <p:nvSpPr>
                <p:cNvPr id="87" name="Textfeld 58"/>
                <p:cNvSpPr txBox="1">
                  <a:spLocks noChangeArrowheads="1"/>
                </p:cNvSpPr>
                <p:nvPr/>
              </p:nvSpPr>
              <p:spPr bwMode="auto">
                <a:xfrm>
                  <a:off x="3646714" y="4673568"/>
                  <a:ext cx="2228298" cy="2228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de-DE" sz="1200" dirty="0">
                      <a:latin typeface="Tahoma" pitchFamily="34" charset="0"/>
                      <a:cs typeface="Tahoma" pitchFamily="34" charset="0"/>
                    </a:rPr>
                    <a:t>Magnetron Motion</a:t>
                  </a:r>
                </a:p>
              </p:txBody>
            </p:sp>
            <p:cxnSp>
              <p:nvCxnSpPr>
                <p:cNvPr id="88" name="Gerade Verbindung mit Pfeil 59"/>
                <p:cNvCxnSpPr/>
                <p:nvPr/>
              </p:nvCxnSpPr>
              <p:spPr bwMode="auto">
                <a:xfrm flipH="1" flipV="1">
                  <a:off x="4408848" y="4438577"/>
                  <a:ext cx="88016" cy="270744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2" name="Gerade Verbindung mit Pfeil 78"/>
              <p:cNvCxnSpPr/>
              <p:nvPr/>
            </p:nvCxnSpPr>
            <p:spPr>
              <a:xfrm flipV="1">
                <a:off x="4201661" y="3048462"/>
                <a:ext cx="0" cy="804793"/>
              </a:xfrm>
              <a:prstGeom prst="straightConnector1">
                <a:avLst/>
              </a:prstGeom>
              <a:ln w="25400">
                <a:solidFill>
                  <a:schemeClr val="tx1">
                    <a:lumMod val="95000"/>
                    <a:lumOff val="5000"/>
                  </a:schemeClr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83" name="Object 13"/>
              <p:cNvGraphicFramePr>
                <a:graphicFrameLocks noChangeAspect="1"/>
              </p:cNvGraphicFramePr>
              <p:nvPr/>
            </p:nvGraphicFramePr>
            <p:xfrm>
              <a:off x="3859213" y="2922588"/>
              <a:ext cx="227012" cy="3206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0234" name="Equation" r:id="rId23" imgW="152280" imgH="203040" progId="Equation.DSMT4">
                      <p:embed/>
                    </p:oleObj>
                  </mc:Choice>
                  <mc:Fallback>
                    <p:oleObj name="Equation" r:id="rId23" imgW="152280" imgH="20304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59213" y="2922588"/>
                            <a:ext cx="227012" cy="3206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D3D0DE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8100">
                                <a:solidFill>
                                  <a:srgbClr val="0066CC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78" name="Object 57"/>
            <p:cNvGraphicFramePr>
              <a:graphicFrameLocks noChangeAspect="1"/>
            </p:cNvGraphicFramePr>
            <p:nvPr/>
          </p:nvGraphicFramePr>
          <p:xfrm>
            <a:off x="7265001" y="3331028"/>
            <a:ext cx="297273" cy="3828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235" name="Equation" r:id="rId24" imgW="164880" imgH="228600" progId="Equation.DSMT4">
                    <p:embed/>
                  </p:oleObj>
                </mc:Choice>
                <mc:Fallback>
                  <p:oleObj name="Equation" r:id="rId24" imgW="16488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65001" y="3331028"/>
                          <a:ext cx="297273" cy="38282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EC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9" name="Object 59"/>
            <p:cNvGraphicFramePr>
              <a:graphicFrameLocks noChangeAspect="1"/>
            </p:cNvGraphicFramePr>
            <p:nvPr/>
          </p:nvGraphicFramePr>
          <p:xfrm>
            <a:off x="4827365" y="3530598"/>
            <a:ext cx="319088" cy="382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236" name="Equation" r:id="rId26" imgW="177480" imgH="228600" progId="Equation.DSMT4">
                    <p:embed/>
                  </p:oleObj>
                </mc:Choice>
                <mc:Fallback>
                  <p:oleObj name="Equation" r:id="rId26" imgW="17748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27365" y="3530598"/>
                          <a:ext cx="319088" cy="3825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EC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0" name="Object 60"/>
            <p:cNvGraphicFramePr>
              <a:graphicFrameLocks noChangeAspect="1"/>
            </p:cNvGraphicFramePr>
            <p:nvPr/>
          </p:nvGraphicFramePr>
          <p:xfrm>
            <a:off x="4217988" y="4212867"/>
            <a:ext cx="320675" cy="3825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237" name="Equation" r:id="rId28" imgW="177480" imgH="228600" progId="Equation.DSMT4">
                    <p:embed/>
                  </p:oleObj>
                </mc:Choice>
                <mc:Fallback>
                  <p:oleObj name="Equation" r:id="rId28" imgW="17748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17988" y="4212867"/>
                          <a:ext cx="320675" cy="3825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EC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Down Arrow 2"/>
          <p:cNvSpPr/>
          <p:nvPr/>
        </p:nvSpPr>
        <p:spPr>
          <a:xfrm>
            <a:off x="10255990" y="2197647"/>
            <a:ext cx="205946" cy="5455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7" name="Content Placeholder 2"/>
          <p:cNvSpPr txBox="1">
            <a:spLocks/>
          </p:cNvSpPr>
          <p:nvPr/>
        </p:nvSpPr>
        <p:spPr>
          <a:xfrm>
            <a:off x="8687045" y="4605104"/>
            <a:ext cx="3420634" cy="12275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 smtClean="0">
                <a:solidFill>
                  <a:srgbClr val="C00000"/>
                </a:solidFill>
              </a:rPr>
              <a:t>Cyclotron frequency connects measurable quantity to fundamental properties of trapped charged particle </a:t>
            </a:r>
            <a:endParaRPr lang="en-GB" sz="1800" dirty="0">
              <a:solidFill>
                <a:srgbClr val="C00000"/>
              </a:solidFill>
            </a:endParaRPr>
          </a:p>
        </p:txBody>
      </p:sp>
      <p:sp>
        <p:nvSpPr>
          <p:cNvPr id="68" name="Down Arrow 67"/>
          <p:cNvSpPr/>
          <p:nvPr/>
        </p:nvSpPr>
        <p:spPr>
          <a:xfrm>
            <a:off x="10255990" y="4032627"/>
            <a:ext cx="214655" cy="4791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4124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ounded Rectangle 71"/>
          <p:cNvSpPr/>
          <p:nvPr/>
        </p:nvSpPr>
        <p:spPr>
          <a:xfrm>
            <a:off x="9335735" y="818606"/>
            <a:ext cx="2617363" cy="4972594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6213" y="141346"/>
            <a:ext cx="8229600" cy="782960"/>
          </a:xfrm>
        </p:spPr>
        <p:txBody>
          <a:bodyPr>
            <a:normAutofit/>
          </a:bodyPr>
          <a:lstStyle/>
          <a:p>
            <a:r>
              <a:rPr lang="de-CH" sz="4000" dirty="0" smtClean="0"/>
              <a:t>Measurements in Penning traps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81" y="1285236"/>
            <a:ext cx="3096344" cy="5040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000" b="1" dirty="0"/>
              <a:t>Cyclotron Motion</a:t>
            </a:r>
          </a:p>
        </p:txBody>
      </p:sp>
      <p:graphicFrame>
        <p:nvGraphicFramePr>
          <p:cNvPr id="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5654919"/>
              </p:ext>
            </p:extLst>
          </p:nvPr>
        </p:nvGraphicFramePr>
        <p:xfrm>
          <a:off x="5374196" y="2112038"/>
          <a:ext cx="1534840" cy="8028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31" name="Equation" r:id="rId3" imgW="888614" imgH="444307" progId="Equation.DSMT4">
                  <p:embed/>
                </p:oleObj>
              </mc:Choice>
              <mc:Fallback>
                <p:oleObj name="Equation" r:id="rId3" imgW="888614" imgH="444307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4196" y="2112038"/>
                        <a:ext cx="1534840" cy="802803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rgbClr val="EAEAEA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6983561"/>
              </p:ext>
            </p:extLst>
          </p:nvPr>
        </p:nvGraphicFramePr>
        <p:xfrm>
          <a:off x="8353514" y="2521148"/>
          <a:ext cx="423863" cy="33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32" name="Equation" r:id="rId5" imgW="291973" imgH="228501" progId="Equation.DSMT4">
                  <p:embed/>
                </p:oleObj>
              </mc:Choice>
              <mc:Fallback>
                <p:oleObj name="Equation" r:id="rId5" imgW="291973" imgH="228501" progId="Equation.DSMT4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3514" y="2521148"/>
                        <a:ext cx="423863" cy="331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9" name="Group 38"/>
          <p:cNvGrpSpPr/>
          <p:nvPr/>
        </p:nvGrpSpPr>
        <p:grpSpPr>
          <a:xfrm>
            <a:off x="830146" y="1789292"/>
            <a:ext cx="1296987" cy="846138"/>
            <a:chOff x="827584" y="2654870"/>
            <a:chExt cx="1296987" cy="846138"/>
          </a:xfrm>
        </p:grpSpPr>
        <p:sp>
          <p:nvSpPr>
            <p:cNvPr id="7" name="Oval 319"/>
            <p:cNvSpPr>
              <a:spLocks noChangeArrowheads="1"/>
            </p:cNvSpPr>
            <p:nvPr/>
          </p:nvSpPr>
          <p:spPr bwMode="auto">
            <a:xfrm>
              <a:off x="933946" y="3045395"/>
              <a:ext cx="1190625" cy="330200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endParaRPr lang="en-US" baseline="30000"/>
            </a:p>
          </p:txBody>
        </p:sp>
        <p:sp>
          <p:nvSpPr>
            <p:cNvPr id="8" name="Line 327"/>
            <p:cNvSpPr>
              <a:spLocks noChangeShapeType="1"/>
            </p:cNvSpPr>
            <p:nvPr/>
          </p:nvSpPr>
          <p:spPr bwMode="auto">
            <a:xfrm flipV="1">
              <a:off x="1081584" y="2777108"/>
              <a:ext cx="0" cy="447675"/>
            </a:xfrm>
            <a:prstGeom prst="line">
              <a:avLst/>
            </a:prstGeom>
            <a:noFill/>
            <a:ln w="12700">
              <a:solidFill>
                <a:srgbClr val="22456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Line 328"/>
            <p:cNvSpPr>
              <a:spLocks noChangeShapeType="1"/>
            </p:cNvSpPr>
            <p:nvPr/>
          </p:nvSpPr>
          <p:spPr bwMode="auto">
            <a:xfrm flipV="1">
              <a:off x="1224459" y="2777108"/>
              <a:ext cx="0" cy="447675"/>
            </a:xfrm>
            <a:prstGeom prst="line">
              <a:avLst/>
            </a:prstGeom>
            <a:noFill/>
            <a:ln w="12700">
              <a:solidFill>
                <a:srgbClr val="22456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" name="Line 329"/>
            <p:cNvSpPr>
              <a:spLocks noChangeShapeType="1"/>
            </p:cNvSpPr>
            <p:nvPr/>
          </p:nvSpPr>
          <p:spPr bwMode="auto">
            <a:xfrm flipV="1">
              <a:off x="1368921" y="2777108"/>
              <a:ext cx="0" cy="447675"/>
            </a:xfrm>
            <a:prstGeom prst="line">
              <a:avLst/>
            </a:prstGeom>
            <a:noFill/>
            <a:ln w="12700">
              <a:solidFill>
                <a:srgbClr val="22456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Line 330"/>
            <p:cNvSpPr>
              <a:spLocks noChangeShapeType="1"/>
            </p:cNvSpPr>
            <p:nvPr/>
          </p:nvSpPr>
          <p:spPr bwMode="auto">
            <a:xfrm flipV="1">
              <a:off x="1514971" y="2777108"/>
              <a:ext cx="0" cy="447675"/>
            </a:xfrm>
            <a:prstGeom prst="line">
              <a:avLst/>
            </a:prstGeom>
            <a:noFill/>
            <a:ln w="12700">
              <a:solidFill>
                <a:srgbClr val="22456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Line 331"/>
            <p:cNvSpPr>
              <a:spLocks noChangeShapeType="1"/>
            </p:cNvSpPr>
            <p:nvPr/>
          </p:nvSpPr>
          <p:spPr bwMode="auto">
            <a:xfrm flipV="1">
              <a:off x="1657846" y="2777108"/>
              <a:ext cx="0" cy="447675"/>
            </a:xfrm>
            <a:prstGeom prst="line">
              <a:avLst/>
            </a:prstGeom>
            <a:noFill/>
            <a:ln w="12700">
              <a:solidFill>
                <a:srgbClr val="22456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" name="Line 332"/>
            <p:cNvSpPr>
              <a:spLocks noChangeShapeType="1"/>
            </p:cNvSpPr>
            <p:nvPr/>
          </p:nvSpPr>
          <p:spPr bwMode="auto">
            <a:xfrm flipV="1">
              <a:off x="1805484" y="2777108"/>
              <a:ext cx="0" cy="447675"/>
            </a:xfrm>
            <a:prstGeom prst="line">
              <a:avLst/>
            </a:prstGeom>
            <a:noFill/>
            <a:ln w="12700">
              <a:solidFill>
                <a:srgbClr val="22456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Line 333"/>
            <p:cNvSpPr>
              <a:spLocks noChangeShapeType="1"/>
            </p:cNvSpPr>
            <p:nvPr/>
          </p:nvSpPr>
          <p:spPr bwMode="auto">
            <a:xfrm flipV="1">
              <a:off x="1949946" y="2777108"/>
              <a:ext cx="0" cy="447675"/>
            </a:xfrm>
            <a:prstGeom prst="line">
              <a:avLst/>
            </a:prstGeom>
            <a:noFill/>
            <a:ln w="12700">
              <a:solidFill>
                <a:srgbClr val="22456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5" name="Group 56"/>
            <p:cNvGrpSpPr>
              <a:grpSpLocks/>
            </p:cNvGrpSpPr>
            <p:nvPr/>
          </p:nvGrpSpPr>
          <p:grpSpPr bwMode="auto">
            <a:xfrm>
              <a:off x="1543546" y="3232720"/>
              <a:ext cx="203200" cy="268288"/>
              <a:chOff x="1358" y="1456"/>
              <a:chExt cx="128" cy="169"/>
            </a:xfrm>
          </p:grpSpPr>
          <p:sp>
            <p:nvSpPr>
              <p:cNvPr id="18" name="Line 321"/>
              <p:cNvSpPr>
                <a:spLocks noChangeShapeType="1"/>
              </p:cNvSpPr>
              <p:nvPr/>
            </p:nvSpPr>
            <p:spPr bwMode="auto">
              <a:xfrm flipV="1">
                <a:off x="1358" y="1456"/>
                <a:ext cx="128" cy="169"/>
              </a:xfrm>
              <a:prstGeom prst="line">
                <a:avLst/>
              </a:prstGeom>
              <a:noFill/>
              <a:ln w="12700">
                <a:solidFill>
                  <a:srgbClr val="EE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Oval 320"/>
              <p:cNvSpPr>
                <a:spLocks noChangeArrowheads="1"/>
              </p:cNvSpPr>
              <p:nvPr/>
            </p:nvSpPr>
            <p:spPr bwMode="auto">
              <a:xfrm>
                <a:off x="1358" y="1494"/>
                <a:ext cx="110" cy="113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EE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lang="en-US" baseline="30000"/>
              </a:p>
            </p:txBody>
          </p:sp>
        </p:grpSp>
        <p:sp>
          <p:nvSpPr>
            <p:cNvPr id="16" name="Line 325"/>
            <p:cNvSpPr>
              <a:spLocks noChangeShapeType="1"/>
            </p:cNvSpPr>
            <p:nvPr/>
          </p:nvSpPr>
          <p:spPr bwMode="auto">
            <a:xfrm flipH="1">
              <a:off x="1194296" y="3362895"/>
              <a:ext cx="603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aphicFrame>
          <p:nvGraphicFramePr>
            <p:cNvPr id="17" name="Object 18"/>
            <p:cNvGraphicFramePr>
              <a:graphicFrameLocks noChangeAspect="1"/>
            </p:cNvGraphicFramePr>
            <p:nvPr>
              <p:extLst/>
            </p:nvPr>
          </p:nvGraphicFramePr>
          <p:xfrm>
            <a:off x="827584" y="2654870"/>
            <a:ext cx="217487" cy="266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33" name="Equation" r:id="rId7" imgW="152268" imgH="203024" progId="Equation.DSMT4">
                    <p:embed/>
                  </p:oleObj>
                </mc:Choice>
                <mc:Fallback>
                  <p:oleObj name="Equation" r:id="rId7" imgW="152268" imgH="203024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7584" y="2654870"/>
                          <a:ext cx="217487" cy="2667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2" name="Group 61"/>
          <p:cNvGrpSpPr>
            <a:grpSpLocks/>
          </p:cNvGrpSpPr>
          <p:nvPr/>
        </p:nvGrpSpPr>
        <p:grpSpPr bwMode="auto">
          <a:xfrm>
            <a:off x="7459690" y="1772172"/>
            <a:ext cx="1479550" cy="720725"/>
            <a:chOff x="4027" y="1127"/>
            <a:chExt cx="932" cy="454"/>
          </a:xfrm>
        </p:grpSpPr>
        <p:grpSp>
          <p:nvGrpSpPr>
            <p:cNvPr id="23" name="Group 350"/>
            <p:cNvGrpSpPr>
              <a:grpSpLocks/>
            </p:cNvGrpSpPr>
            <p:nvPr/>
          </p:nvGrpSpPr>
          <p:grpSpPr bwMode="auto">
            <a:xfrm>
              <a:off x="4027" y="1201"/>
              <a:ext cx="788" cy="380"/>
              <a:chOff x="521" y="2190"/>
              <a:chExt cx="1226" cy="395"/>
            </a:xfrm>
          </p:grpSpPr>
          <p:sp>
            <p:nvSpPr>
              <p:cNvPr id="27" name="Line 339"/>
              <p:cNvSpPr>
                <a:spLocks noChangeShapeType="1"/>
              </p:cNvSpPr>
              <p:nvPr/>
            </p:nvSpPr>
            <p:spPr bwMode="auto">
              <a:xfrm>
                <a:off x="521" y="2387"/>
                <a:ext cx="27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8" name="Line 343"/>
              <p:cNvSpPr>
                <a:spLocks noChangeShapeType="1"/>
              </p:cNvSpPr>
              <p:nvPr/>
            </p:nvSpPr>
            <p:spPr bwMode="auto">
              <a:xfrm>
                <a:off x="1134" y="2190"/>
                <a:ext cx="61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9" name="Line 347"/>
              <p:cNvSpPr>
                <a:spLocks noChangeShapeType="1"/>
              </p:cNvSpPr>
              <p:nvPr/>
            </p:nvSpPr>
            <p:spPr bwMode="auto">
              <a:xfrm>
                <a:off x="1134" y="2585"/>
                <a:ext cx="61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" name="Line 348"/>
              <p:cNvSpPr>
                <a:spLocks noChangeShapeType="1"/>
              </p:cNvSpPr>
              <p:nvPr/>
            </p:nvSpPr>
            <p:spPr bwMode="auto">
              <a:xfrm flipV="1">
                <a:off x="793" y="2190"/>
                <a:ext cx="341" cy="19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1" name="Line 349"/>
              <p:cNvSpPr>
                <a:spLocks noChangeShapeType="1"/>
              </p:cNvSpPr>
              <p:nvPr/>
            </p:nvSpPr>
            <p:spPr bwMode="auto">
              <a:xfrm>
                <a:off x="793" y="2387"/>
                <a:ext cx="341" cy="19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4" name="Line 351"/>
            <p:cNvSpPr>
              <a:spLocks noChangeShapeType="1"/>
            </p:cNvSpPr>
            <p:nvPr/>
          </p:nvSpPr>
          <p:spPr bwMode="auto">
            <a:xfrm flipV="1">
              <a:off x="4601" y="1208"/>
              <a:ext cx="0" cy="369"/>
            </a:xfrm>
            <a:prstGeom prst="line">
              <a:avLst/>
            </a:prstGeom>
            <a:noFill/>
            <a:ln w="12700">
              <a:solidFill>
                <a:srgbClr val="224568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" name="Line 353"/>
            <p:cNvSpPr>
              <a:spLocks noChangeShapeType="1"/>
            </p:cNvSpPr>
            <p:nvPr/>
          </p:nvSpPr>
          <p:spPr bwMode="auto">
            <a:xfrm rot="10800000" flipV="1">
              <a:off x="4834" y="1127"/>
              <a:ext cx="125" cy="166"/>
            </a:xfrm>
            <a:prstGeom prst="line">
              <a:avLst/>
            </a:prstGeom>
            <a:noFill/>
            <a:ln w="12700">
              <a:solidFill>
                <a:srgbClr val="22456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Oval 354"/>
            <p:cNvSpPr>
              <a:spLocks noChangeArrowheads="1"/>
            </p:cNvSpPr>
            <p:nvPr/>
          </p:nvSpPr>
          <p:spPr bwMode="auto">
            <a:xfrm rot="10800000">
              <a:off x="4851" y="1145"/>
              <a:ext cx="108" cy="111"/>
            </a:xfrm>
            <a:prstGeom prst="ellipse">
              <a:avLst/>
            </a:prstGeom>
            <a:gradFill rotWithShape="1">
              <a:gsLst>
                <a:gs pos="0">
                  <a:srgbClr val="F8F8F8"/>
                </a:gs>
                <a:gs pos="100000">
                  <a:srgbClr val="224568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pPr algn="ctr"/>
              <a:endParaRPr lang="en-US" baseline="30000"/>
            </a:p>
          </p:txBody>
        </p:sp>
      </p:grp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3660752"/>
              </p:ext>
            </p:extLst>
          </p:nvPr>
        </p:nvGraphicFramePr>
        <p:xfrm>
          <a:off x="2928940" y="2105513"/>
          <a:ext cx="1181893" cy="7683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34" name="Equation" r:id="rId9" imgW="685502" imgH="444307" progId="Equation.DSMT4">
                  <p:embed/>
                </p:oleObj>
              </mc:Choice>
              <mc:Fallback>
                <p:oleObj name="Equation" r:id="rId9" imgW="685502" imgH="444307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8940" y="2105513"/>
                        <a:ext cx="1181893" cy="768348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rgbClr val="EAEAEA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Content Placeholder 2"/>
          <p:cNvSpPr txBox="1">
            <a:spLocks/>
          </p:cNvSpPr>
          <p:nvPr/>
        </p:nvSpPr>
        <p:spPr>
          <a:xfrm>
            <a:off x="6481305" y="1268760"/>
            <a:ext cx="3096344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1" dirty="0" err="1">
                <a:solidFill>
                  <a:schemeClr val="tx2"/>
                </a:solidFill>
              </a:rPr>
              <a:t>Larmor</a:t>
            </a:r>
            <a:r>
              <a:rPr lang="en-GB" sz="2000" b="1" dirty="0">
                <a:solidFill>
                  <a:schemeClr val="tx2"/>
                </a:solidFill>
              </a:rPr>
              <a:t> Precession</a:t>
            </a: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87178" y="5873476"/>
            <a:ext cx="11697730" cy="6913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/>
              <a:t>Determinations </a:t>
            </a:r>
            <a:r>
              <a:rPr lang="en-GB" sz="2000" dirty="0"/>
              <a:t>of the </a:t>
            </a:r>
            <a:r>
              <a:rPr lang="en-GB" sz="2000" dirty="0" smtClean="0"/>
              <a:t>q/m ratio and g-factor reduce </a:t>
            </a:r>
            <a:r>
              <a:rPr lang="en-GB" sz="2000" dirty="0"/>
              <a:t>to </a:t>
            </a:r>
            <a:r>
              <a:rPr lang="en-GB" sz="2000" dirty="0" smtClean="0"/>
              <a:t>measurements </a:t>
            </a:r>
            <a:r>
              <a:rPr lang="en-GB" sz="2000" dirty="0"/>
              <a:t>of </a:t>
            </a:r>
            <a:r>
              <a:rPr lang="en-GB" sz="2000" dirty="0" smtClean="0"/>
              <a:t>frequency ratios </a:t>
            </a:r>
            <a:r>
              <a:rPr lang="en-GB" sz="2000" dirty="0"/>
              <a:t>-&gt; in principle </a:t>
            </a:r>
            <a:r>
              <a:rPr lang="en-GB" sz="2000" b="1" dirty="0">
                <a:solidFill>
                  <a:srgbClr val="FF0000"/>
                </a:solidFill>
              </a:rPr>
              <a:t>v</a:t>
            </a:r>
            <a:r>
              <a:rPr lang="en-GB" sz="2000" b="1" dirty="0" smtClean="0">
                <a:solidFill>
                  <a:srgbClr val="FF0000"/>
                </a:solidFill>
              </a:rPr>
              <a:t>ery </a:t>
            </a:r>
            <a:r>
              <a:rPr lang="en-GB" sz="2000" b="1" dirty="0">
                <a:solidFill>
                  <a:srgbClr val="FF0000"/>
                </a:solidFill>
              </a:rPr>
              <a:t>simple </a:t>
            </a:r>
            <a:r>
              <a:rPr lang="en-GB" sz="2000" dirty="0" smtClean="0"/>
              <a:t>experiments </a:t>
            </a:r>
            <a:r>
              <a:rPr lang="en-GB" sz="2000" dirty="0"/>
              <a:t>–&gt; </a:t>
            </a:r>
            <a:r>
              <a:rPr lang="en-GB" sz="2000" b="1" dirty="0">
                <a:solidFill>
                  <a:srgbClr val="FF0000"/>
                </a:solidFill>
              </a:rPr>
              <a:t>full control, </a:t>
            </a:r>
            <a:r>
              <a:rPr lang="en-GB" sz="2000" b="1" dirty="0" smtClean="0">
                <a:solidFill>
                  <a:srgbClr val="FF0000"/>
                </a:solidFill>
              </a:rPr>
              <a:t>(almost) no </a:t>
            </a:r>
            <a:r>
              <a:rPr lang="en-GB" sz="2000" b="1" dirty="0">
                <a:solidFill>
                  <a:srgbClr val="FF0000"/>
                </a:solidFill>
              </a:rPr>
              <a:t>theoretical </a:t>
            </a:r>
            <a:r>
              <a:rPr lang="en-GB" sz="2000" b="1" dirty="0" smtClean="0">
                <a:solidFill>
                  <a:srgbClr val="FF0000"/>
                </a:solidFill>
              </a:rPr>
              <a:t>corrections required.</a:t>
            </a:r>
            <a:r>
              <a:rPr lang="en-GB" sz="2000" dirty="0" smtClean="0"/>
              <a:t> </a:t>
            </a:r>
            <a:endParaRPr lang="en-GB" sz="2000" dirty="0"/>
          </a:p>
        </p:txBody>
      </p:sp>
      <p:grpSp>
        <p:nvGrpSpPr>
          <p:cNvPr id="35" name="Group 56"/>
          <p:cNvGrpSpPr>
            <a:grpSpLocks/>
          </p:cNvGrpSpPr>
          <p:nvPr/>
        </p:nvGrpSpPr>
        <p:grpSpPr bwMode="auto">
          <a:xfrm>
            <a:off x="8712955" y="2276872"/>
            <a:ext cx="203200" cy="268288"/>
            <a:chOff x="1358" y="1456"/>
            <a:chExt cx="128" cy="169"/>
          </a:xfrm>
        </p:grpSpPr>
        <p:sp>
          <p:nvSpPr>
            <p:cNvPr id="36" name="Line 321"/>
            <p:cNvSpPr>
              <a:spLocks noChangeShapeType="1"/>
            </p:cNvSpPr>
            <p:nvPr/>
          </p:nvSpPr>
          <p:spPr bwMode="auto">
            <a:xfrm flipV="1">
              <a:off x="1358" y="1456"/>
              <a:ext cx="128" cy="169"/>
            </a:xfrm>
            <a:prstGeom prst="line">
              <a:avLst/>
            </a:prstGeom>
            <a:noFill/>
            <a:ln w="12700">
              <a:solidFill>
                <a:srgbClr val="EE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7" name="Oval 320"/>
            <p:cNvSpPr>
              <a:spLocks noChangeArrowheads="1"/>
            </p:cNvSpPr>
            <p:nvPr/>
          </p:nvSpPr>
          <p:spPr bwMode="auto">
            <a:xfrm>
              <a:off x="1358" y="1494"/>
              <a:ext cx="110" cy="113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EE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 baseline="30000"/>
            </a:p>
          </p:txBody>
        </p:sp>
      </p:grpSp>
      <p:sp>
        <p:nvSpPr>
          <p:cNvPr id="38" name="Content Placeholder 2"/>
          <p:cNvSpPr txBox="1">
            <a:spLocks/>
          </p:cNvSpPr>
          <p:nvPr/>
        </p:nvSpPr>
        <p:spPr>
          <a:xfrm>
            <a:off x="3246736" y="1417453"/>
            <a:ext cx="3096344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1400" b="1" dirty="0"/>
              <a:t>g: mag. Moment in units of </a:t>
            </a:r>
          </a:p>
          <a:p>
            <a:pPr marL="0" indent="0" algn="ctr">
              <a:buNone/>
            </a:pPr>
            <a:r>
              <a:rPr lang="de-CH" sz="1400" b="1" dirty="0"/>
              <a:t>nuclear magneton</a:t>
            </a:r>
            <a:endParaRPr lang="en-GB" sz="1400" b="1" dirty="0"/>
          </a:p>
        </p:txBody>
      </p:sp>
      <p:sp>
        <p:nvSpPr>
          <p:cNvPr id="6" name="Left-Right-Up Arrow 5"/>
          <p:cNvSpPr/>
          <p:nvPr/>
        </p:nvSpPr>
        <p:spPr>
          <a:xfrm rot="10800000">
            <a:off x="4235320" y="2879784"/>
            <a:ext cx="1008112" cy="792089"/>
          </a:xfrm>
          <a:prstGeom prst="leftRight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34" name="Picture 38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237" y="3122383"/>
            <a:ext cx="2358689" cy="1862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60" name="Picture 4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86" y="3002412"/>
            <a:ext cx="2460539" cy="1878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6471100" y="4964260"/>
            <a:ext cx="2736304" cy="46662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compatLnSpc="0">
            <a:spAutoFit/>
          </a:bodyPr>
          <a:lstStyle/>
          <a:p>
            <a:pPr lvl="0" algn="r" hangingPunct="0"/>
            <a:r>
              <a:rPr lang="en-US" sz="1200" dirty="0">
                <a:ea typeface="SimSun" pitchFamily="2"/>
                <a:cs typeface="Mangal" pitchFamily="2"/>
              </a:rPr>
              <a:t>S. Ulmer, A. Mooser </a:t>
            </a:r>
            <a:r>
              <a:rPr lang="en-US" sz="1200" i="1" dirty="0">
                <a:ea typeface="SimSun" pitchFamily="2"/>
                <a:cs typeface="Mangal" pitchFamily="2"/>
              </a:rPr>
              <a:t>et al.</a:t>
            </a:r>
            <a:r>
              <a:rPr lang="en-US" sz="1200" dirty="0">
                <a:ea typeface="SimSun" pitchFamily="2"/>
                <a:cs typeface="Mangal" pitchFamily="2"/>
              </a:rPr>
              <a:t> </a:t>
            </a:r>
            <a:r>
              <a:rPr lang="en-GB" sz="1200" dirty="0"/>
              <a:t>PRL  106, 253001 (2011)</a:t>
            </a:r>
            <a:endParaRPr lang="en-US" sz="1200" dirty="0">
              <a:ea typeface="SimSun" pitchFamily="2"/>
              <a:cs typeface="Mangal" pitchFamily="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02586" y="5044506"/>
            <a:ext cx="2592035" cy="46662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compatLnSpc="0">
            <a:spAutoFit/>
          </a:bodyPr>
          <a:lstStyle/>
          <a:p>
            <a:pPr lvl="0" algn="r" hangingPunct="0"/>
            <a:r>
              <a:rPr lang="en-US" sz="1200" dirty="0">
                <a:ea typeface="SimSun" pitchFamily="2"/>
                <a:cs typeface="Mangal" pitchFamily="2"/>
              </a:rPr>
              <a:t>S. Ulmer, A. Mooser </a:t>
            </a:r>
            <a:r>
              <a:rPr lang="en-US" sz="1200" i="1" dirty="0">
                <a:ea typeface="SimSun" pitchFamily="2"/>
                <a:cs typeface="Mangal" pitchFamily="2"/>
              </a:rPr>
              <a:t>et al.</a:t>
            </a:r>
            <a:r>
              <a:rPr lang="en-US" sz="1200" dirty="0">
                <a:ea typeface="SimSun" pitchFamily="2"/>
                <a:cs typeface="Mangal" pitchFamily="2"/>
              </a:rPr>
              <a:t> </a:t>
            </a:r>
            <a:r>
              <a:rPr lang="en-GB" sz="1200" dirty="0"/>
              <a:t>PRL  107, 103002 (2011)</a:t>
            </a:r>
            <a:endParaRPr lang="en-US" sz="1200" dirty="0">
              <a:ea typeface="SimSun" pitchFamily="2"/>
              <a:cs typeface="Mangal" pitchFamily="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87039" y="2670646"/>
            <a:ext cx="2279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C00000"/>
                </a:solidFill>
              </a:rPr>
              <a:t>simple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334343" y="2780928"/>
            <a:ext cx="2279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C00000"/>
                </a:solidFill>
              </a:rPr>
              <a:t>difficult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3084172" y="3685059"/>
                <a:ext cx="3317910" cy="930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GB" sz="2400" b="0" i="1" smtClean="0">
                                      <a:latin typeface="Cambria Math"/>
                                      <a:ea typeface="Cambria Math"/>
                                    </a:rPr>
                                    <m:t>𝑝</m:t>
                                  </m:r>
                                </m:e>
                              </m:acc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/>
                                </a:rPr>
                                <m:t>𝑐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en-GB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400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</m:acc>
                            </m:sub>
                          </m:sSub>
                          <m:r>
                            <a:rPr lang="en-GB" sz="2400" i="1">
                              <a:latin typeface="Cambria Math"/>
                            </a:rPr>
                            <m:t>/</m:t>
                          </m:r>
                          <m:sSub>
                            <m:sSubPr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400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</m:acc>
                            </m:sub>
                          </m:sSub>
                          <m:r>
                            <m:rPr>
                              <m:nor/>
                            </m:rPr>
                            <a:rPr lang="en-GB" sz="2400" dirty="0"/>
                            <m:t> </m:t>
                          </m:r>
                        </m:num>
                        <m:den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  <m:r>
                            <a:rPr lang="en-GB" sz="2400" i="1">
                              <a:latin typeface="Cambria Math"/>
                            </a:rPr>
                            <m:t>/</m:t>
                          </m:r>
                          <m:sSub>
                            <m:sSubPr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2400" dirty="0"/>
                            <m:t> 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4172" y="3685059"/>
                <a:ext cx="3317910" cy="930511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3361387" y="4758949"/>
                <a:ext cx="2768899" cy="8138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CH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de-CH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4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</m:den>
                      </m:f>
                      <m:r>
                        <a:rPr lang="de-CH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de-CH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4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sub>
                          </m:sSub>
                        </m:num>
                        <m:den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de-CH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de-CH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4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sub>
                          </m:sSub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de-CH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de-CH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4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de-CH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CH" sz="2400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1387" y="4758949"/>
                <a:ext cx="2768899" cy="813813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0" name="Group 49"/>
          <p:cNvGrpSpPr/>
          <p:nvPr/>
        </p:nvGrpSpPr>
        <p:grpSpPr>
          <a:xfrm>
            <a:off x="9422934" y="1498971"/>
            <a:ext cx="2721755" cy="1415870"/>
            <a:chOff x="755576" y="1268760"/>
            <a:chExt cx="4104456" cy="1903242"/>
          </a:xfrm>
        </p:grpSpPr>
        <p:grpSp>
          <p:nvGrpSpPr>
            <p:cNvPr id="52" name="Group 51"/>
            <p:cNvGrpSpPr/>
            <p:nvPr/>
          </p:nvGrpSpPr>
          <p:grpSpPr>
            <a:xfrm>
              <a:off x="755576" y="1268760"/>
              <a:ext cx="3635896" cy="1872208"/>
              <a:chOff x="792088" y="1628800"/>
              <a:chExt cx="3635896" cy="1872208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792088" y="1628800"/>
                <a:ext cx="3635896" cy="1872208"/>
                <a:chOff x="0" y="1160748"/>
                <a:chExt cx="3635896" cy="1872208"/>
              </a:xfrm>
            </p:grpSpPr>
            <p:grpSp>
              <p:nvGrpSpPr>
                <p:cNvPr id="60" name="Gruppieren 68"/>
                <p:cNvGrpSpPr/>
                <p:nvPr/>
              </p:nvGrpSpPr>
              <p:grpSpPr>
                <a:xfrm>
                  <a:off x="0" y="1160748"/>
                  <a:ext cx="3635896" cy="1872208"/>
                  <a:chOff x="503548" y="944724"/>
                  <a:chExt cx="4058928" cy="2124236"/>
                </a:xfrm>
              </p:grpSpPr>
              <p:pic>
                <p:nvPicPr>
                  <p:cNvPr id="63" name="Grafik 27" descr="Holger_PT_eindruck.png"/>
                  <p:cNvPicPr>
                    <a:picLocks noChangeAspect="1"/>
                  </p:cNvPicPr>
                  <p:nvPr/>
                </p:nvPicPr>
                <p:blipFill>
                  <a:blip r:embed="rId15" cstate="print"/>
                  <a:stretch>
                    <a:fillRect/>
                  </a:stretch>
                </p:blipFill>
                <p:spPr>
                  <a:xfrm>
                    <a:off x="503548" y="944724"/>
                    <a:ext cx="1611538" cy="2124236"/>
                  </a:xfrm>
                  <a:prstGeom prst="rect">
                    <a:avLst/>
                  </a:prstGeom>
                </p:spPr>
              </p:pic>
              <p:pic>
                <p:nvPicPr>
                  <p:cNvPr id="64" name="Picture 100"/>
                  <p:cNvPicPr>
                    <a:picLocks noChangeAspect="1" noChangeArrowheads="1"/>
                  </p:cNvPicPr>
                  <p:nvPr/>
                </p:nvPicPr>
                <p:blipFill>
                  <a:blip r:embed="rId16" cstate="print"/>
                  <a:srcRect/>
                  <a:stretch>
                    <a:fillRect/>
                  </a:stretch>
                </p:blipFill>
                <p:spPr bwMode="auto">
                  <a:xfrm>
                    <a:off x="1811652" y="1196752"/>
                    <a:ext cx="2688340" cy="126014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cxnSp>
                <p:nvCxnSpPr>
                  <p:cNvPr id="65" name="Gerade Verbindung 61"/>
                  <p:cNvCxnSpPr/>
                  <p:nvPr/>
                </p:nvCxnSpPr>
                <p:spPr bwMode="auto">
                  <a:xfrm rot="10800000">
                    <a:off x="1720541" y="1453542"/>
                    <a:ext cx="756084" cy="0"/>
                  </a:xfrm>
                  <a:prstGeom prst="line">
                    <a:avLst/>
                  </a:prstGeom>
                  <a:solidFill>
                    <a:srgbClr val="FFFF66"/>
                  </a:solidFill>
                  <a:ln w="635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66" name="Textfeld 62"/>
                  <p:cNvSpPr txBox="1"/>
                  <p:nvPr/>
                </p:nvSpPr>
                <p:spPr>
                  <a:xfrm>
                    <a:off x="3842398" y="1868345"/>
                    <a:ext cx="720078" cy="24444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800" dirty="0">
                        <a:solidFill>
                          <a:schemeClr val="bg1"/>
                        </a:solidFill>
                      </a:rPr>
                      <a:t>FFT</a:t>
                    </a:r>
                  </a:p>
                </p:txBody>
              </p:sp>
              <p:sp>
                <p:nvSpPr>
                  <p:cNvPr id="67" name="Textfeld 63"/>
                  <p:cNvSpPr txBox="1"/>
                  <p:nvPr/>
                </p:nvSpPr>
                <p:spPr>
                  <a:xfrm>
                    <a:off x="3338340" y="1851967"/>
                    <a:ext cx="720078" cy="24444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800" dirty="0" err="1">
                        <a:solidFill>
                          <a:schemeClr val="bg1"/>
                        </a:solidFill>
                      </a:rPr>
                      <a:t>Amp</a:t>
                    </a:r>
                    <a:endParaRPr lang="de-DE" sz="800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68" name="Textfeld 64"/>
                  <p:cNvSpPr txBox="1"/>
                  <p:nvPr/>
                </p:nvSpPr>
                <p:spPr>
                  <a:xfrm>
                    <a:off x="2853332" y="1849585"/>
                    <a:ext cx="720078" cy="24444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800" dirty="0" err="1">
                        <a:solidFill>
                          <a:schemeClr val="bg1"/>
                        </a:solidFill>
                      </a:rPr>
                      <a:t>Amp</a:t>
                    </a:r>
                    <a:endParaRPr lang="de-DE" sz="800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69" name="Textfeld 65"/>
                  <p:cNvSpPr txBox="1"/>
                  <p:nvPr/>
                </p:nvSpPr>
                <p:spPr>
                  <a:xfrm>
                    <a:off x="2457576" y="1734431"/>
                    <a:ext cx="288032" cy="33756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800" dirty="0">
                        <a:solidFill>
                          <a:schemeClr val="bg1"/>
                        </a:solidFill>
                      </a:rPr>
                      <a:t>R</a:t>
                    </a:r>
                    <a:r>
                      <a:rPr lang="de-DE" sz="800" baseline="-25000" dirty="0">
                        <a:solidFill>
                          <a:schemeClr val="bg1"/>
                        </a:solidFill>
                      </a:rPr>
                      <a:t>p</a:t>
                    </a:r>
                  </a:p>
                </p:txBody>
              </p:sp>
              <p:sp>
                <p:nvSpPr>
                  <p:cNvPr id="70" name="Textfeld 66"/>
                  <p:cNvSpPr txBox="1"/>
                  <p:nvPr/>
                </p:nvSpPr>
                <p:spPr>
                  <a:xfrm>
                    <a:off x="2735796" y="1743666"/>
                    <a:ext cx="288032" cy="33756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800" dirty="0" err="1">
                        <a:solidFill>
                          <a:schemeClr val="bg1"/>
                        </a:solidFill>
                      </a:rPr>
                      <a:t>L</a:t>
                    </a:r>
                    <a:r>
                      <a:rPr lang="de-DE" sz="800" baseline="-25000" dirty="0" err="1">
                        <a:solidFill>
                          <a:schemeClr val="bg1"/>
                        </a:solidFill>
                      </a:rPr>
                      <a:t>p</a:t>
                    </a:r>
                    <a:endParaRPr lang="de-DE" sz="800" baseline="-25000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71" name="Textfeld 67"/>
                  <p:cNvSpPr txBox="1"/>
                  <p:nvPr/>
                </p:nvSpPr>
                <p:spPr>
                  <a:xfrm>
                    <a:off x="2164494" y="1735011"/>
                    <a:ext cx="288032" cy="33756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800" dirty="0" err="1">
                        <a:solidFill>
                          <a:schemeClr val="bg1"/>
                        </a:solidFill>
                      </a:rPr>
                      <a:t>C</a:t>
                    </a:r>
                    <a:r>
                      <a:rPr lang="de-DE" sz="800" baseline="-25000" dirty="0" err="1">
                        <a:solidFill>
                          <a:schemeClr val="bg1"/>
                        </a:solidFill>
                      </a:rPr>
                      <a:t>p</a:t>
                    </a:r>
                    <a:endParaRPr lang="de-DE" sz="800" baseline="-2500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61" name="Ellipse 28"/>
                <p:cNvSpPr/>
                <p:nvPr/>
              </p:nvSpPr>
              <p:spPr bwMode="auto">
                <a:xfrm>
                  <a:off x="769960" y="2164004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de-DE">
                    <a:latin typeface="Arial" charset="0"/>
                  </a:endParaRPr>
                </a:p>
              </p:txBody>
            </p:sp>
            <p:cxnSp>
              <p:nvCxnSpPr>
                <p:cNvPr id="62" name="Gerade Verbindung mit Pfeil 30"/>
                <p:cNvCxnSpPr/>
                <p:nvPr/>
              </p:nvCxnSpPr>
              <p:spPr bwMode="auto">
                <a:xfrm rot="5400000" flipH="1" flipV="1">
                  <a:off x="558793" y="2186862"/>
                  <a:ext cx="468053" cy="3"/>
                </a:xfrm>
                <a:prstGeom prst="straightConnector1">
                  <a:avLst/>
                </a:prstGeom>
                <a:solidFill>
                  <a:srgbClr val="FFFF66"/>
                </a:solidFill>
                <a:ln w="6350" cap="flat" cmpd="sng" algn="ctr">
                  <a:solidFill>
                    <a:srgbClr val="FF0000"/>
                  </a:solidFill>
                  <a:prstDash val="solid"/>
                  <a:round/>
                  <a:headEnd type="stealth" w="med" len="med"/>
                  <a:tailEnd type="stealth"/>
                </a:ln>
                <a:effectLst/>
              </p:spPr>
            </p:cxnSp>
          </p:grpSp>
          <p:sp>
            <p:nvSpPr>
              <p:cNvPr id="55" name="Content Placeholder 2"/>
              <p:cNvSpPr txBox="1">
                <a:spLocks/>
              </p:cNvSpPr>
              <p:nvPr/>
            </p:nvSpPr>
            <p:spPr>
              <a:xfrm>
                <a:off x="2643009" y="3068960"/>
                <a:ext cx="1208911" cy="43204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de-CH" sz="1400" dirty="0"/>
                  <a:t>Resonator</a:t>
                </a:r>
                <a:endParaRPr lang="en-GB" sz="1400" dirty="0"/>
              </a:p>
            </p:txBody>
          </p:sp>
          <p:sp>
            <p:nvSpPr>
              <p:cNvPr id="56" name="Content Placeholder 2"/>
              <p:cNvSpPr txBox="1">
                <a:spLocks/>
              </p:cNvSpPr>
              <p:nvPr/>
            </p:nvSpPr>
            <p:spPr>
              <a:xfrm>
                <a:off x="2931041" y="1700808"/>
                <a:ext cx="1208911" cy="43204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40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de-CH" sz="2000" dirty="0"/>
                  <a:t>Low Noise Amp</a:t>
                </a:r>
                <a:endParaRPr lang="en-GB" sz="2000" dirty="0"/>
              </a:p>
            </p:txBody>
          </p:sp>
          <p:cxnSp>
            <p:nvCxnSpPr>
              <p:cNvPr id="57" name="Straight Arrow Connector 56"/>
              <p:cNvCxnSpPr>
                <a:stCxn id="55" idx="0"/>
              </p:cNvCxnSpPr>
              <p:nvPr/>
            </p:nvCxnSpPr>
            <p:spPr>
              <a:xfrm flipH="1" flipV="1">
                <a:off x="2896971" y="2888942"/>
                <a:ext cx="350494" cy="18001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/>
              <p:cNvCxnSpPr>
                <a:stCxn id="56" idx="2"/>
              </p:cNvCxnSpPr>
              <p:nvPr/>
            </p:nvCxnSpPr>
            <p:spPr>
              <a:xfrm flipH="1">
                <a:off x="3331431" y="2132856"/>
                <a:ext cx="204066" cy="27338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 flipH="1" flipV="1">
                <a:off x="4139952" y="2677775"/>
                <a:ext cx="144016" cy="35517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Content Placeholder 2"/>
            <p:cNvSpPr txBox="1">
              <a:spLocks/>
            </p:cNvSpPr>
            <p:nvPr/>
          </p:nvSpPr>
          <p:spPr>
            <a:xfrm>
              <a:off x="3651121" y="2739954"/>
              <a:ext cx="1208911" cy="432048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de-CH" sz="1400" dirty="0"/>
                <a:t>FFT</a:t>
              </a:r>
              <a:endParaRPr lang="en-GB" sz="14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9379141" y="914399"/>
            <a:ext cx="2514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chemeClr val="bg2">
                    <a:lumMod val="25000"/>
                  </a:schemeClr>
                </a:solidFill>
              </a:rPr>
              <a:t>Image </a:t>
            </a:r>
            <a:r>
              <a:rPr lang="fr-CH" b="1" dirty="0" err="1" smtClean="0">
                <a:solidFill>
                  <a:schemeClr val="bg2">
                    <a:lumMod val="25000"/>
                  </a:schemeClr>
                </a:solidFill>
              </a:rPr>
              <a:t>Current</a:t>
            </a:r>
            <a:r>
              <a:rPr lang="fr-CH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bg2">
                    <a:lumMod val="25000"/>
                  </a:schemeClr>
                </a:solidFill>
              </a:rPr>
              <a:t>Detection</a:t>
            </a:r>
            <a:r>
              <a:rPr lang="fr-CH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9603275" y="3059520"/>
            <a:ext cx="2088402" cy="461665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2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currents: 1 fA</a:t>
            </a:r>
            <a:endParaRPr lang="de-CH" sz="24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74" name="Objec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1832356"/>
              </p:ext>
            </p:extLst>
          </p:nvPr>
        </p:nvGraphicFramePr>
        <p:xfrm>
          <a:off x="9402974" y="3925058"/>
          <a:ext cx="2515521" cy="1767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35" name="Graph" r:id="rId17" imgW="4131360" imgH="2901600" progId="Origin50.Graph">
                  <p:embed/>
                </p:oleObj>
              </mc:Choice>
              <mc:Fallback>
                <p:oleObj name="Graph" r:id="rId17" imgW="4131360" imgH="2901600" progId="Origin50.Graph">
                  <p:embed/>
                  <p:pic>
                    <p:nvPicPr>
                      <p:cNvPr id="34" name="Object 33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9402974" y="3925058"/>
                        <a:ext cx="2515521" cy="17672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" name="TextBox 74"/>
          <p:cNvSpPr txBox="1"/>
          <p:nvPr/>
        </p:nvSpPr>
        <p:spPr>
          <a:xfrm>
            <a:off x="9383494" y="3653252"/>
            <a:ext cx="2514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chemeClr val="bg2">
                    <a:lumMod val="25000"/>
                  </a:schemeClr>
                </a:solidFill>
              </a:rPr>
              <a:t>Single Antiproton Signal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66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532" y="948558"/>
            <a:ext cx="9555438" cy="5839891"/>
          </a:xfr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9358" y="4761719"/>
            <a:ext cx="1373406" cy="981321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1088569" y="948558"/>
            <a:ext cx="9614971" cy="5839892"/>
            <a:chOff x="1631504" y="15067"/>
            <a:chExt cx="9036496" cy="6726302"/>
          </a:xfrm>
        </p:grpSpPr>
        <p:grpSp>
          <p:nvGrpSpPr>
            <p:cNvPr id="21" name="Group 20"/>
            <p:cNvGrpSpPr/>
            <p:nvPr/>
          </p:nvGrpSpPr>
          <p:grpSpPr>
            <a:xfrm>
              <a:off x="9120336" y="15067"/>
              <a:ext cx="1547664" cy="6707887"/>
              <a:chOff x="9120336" y="15067"/>
              <a:chExt cx="1547664" cy="6707887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20336" y="15067"/>
                <a:ext cx="1547664" cy="4422045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20336" y="5707251"/>
                <a:ext cx="1439133" cy="1015703"/>
              </a:xfrm>
              <a:prstGeom prst="rect">
                <a:avLst/>
              </a:prstGeom>
            </p:spPr>
          </p:pic>
          <p:pic>
            <p:nvPicPr>
              <p:cNvPr id="14" name="Content Placeholder 3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20337" y="4365105"/>
                <a:ext cx="1480157" cy="1368177"/>
              </a:xfrm>
              <a:prstGeom prst="rect">
                <a:avLst/>
              </a:prstGeom>
            </p:spPr>
          </p:pic>
        </p:grpSp>
        <p:grpSp>
          <p:nvGrpSpPr>
            <p:cNvPr id="22" name="Group 21"/>
            <p:cNvGrpSpPr/>
            <p:nvPr/>
          </p:nvGrpSpPr>
          <p:grpSpPr>
            <a:xfrm>
              <a:off x="1631504" y="121846"/>
              <a:ext cx="7487803" cy="6619523"/>
              <a:chOff x="1631504" y="121846"/>
              <a:chExt cx="7487803" cy="6619523"/>
            </a:xfrm>
          </p:grpSpPr>
          <p:pic>
            <p:nvPicPr>
              <p:cNvPr id="5" name="Picture 60" descr="turm"/>
              <p:cNvPicPr>
                <a:picLocks noChangeAspect="1" noChangeArrowheads="1"/>
              </p:cNvPicPr>
              <p:nvPr/>
            </p:nvPicPr>
            <p:blipFill>
              <a:blip r:embed="rId7" cstate="print">
                <a:duotone>
                  <a:prstClr val="black"/>
                  <a:schemeClr val="accent3">
                    <a:lumMod val="50000"/>
                    <a:tint val="45000"/>
                    <a:satMod val="400000"/>
                  </a:schemeClr>
                </a:duotone>
                <a:lum bright="45000" contrast="69000"/>
              </a:blip>
              <a:srcRect l="2149" t="5414" r="2149" b="5414"/>
              <a:stretch>
                <a:fillRect/>
              </a:stretch>
            </p:blipFill>
            <p:spPr bwMode="auto">
              <a:xfrm>
                <a:off x="5030773" y="5739548"/>
                <a:ext cx="1354094" cy="100182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43673" y="5733282"/>
                <a:ext cx="1886265" cy="1006647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83004" y="5720479"/>
                <a:ext cx="2736303" cy="1002474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31504" y="121846"/>
                <a:ext cx="1535872" cy="6613884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39958" y="5739547"/>
                <a:ext cx="1518126" cy="998282"/>
              </a:xfrm>
              <a:prstGeom prst="rect">
                <a:avLst/>
              </a:prstGeom>
            </p:spPr>
          </p:pic>
        </p:grpSp>
        <p:grpSp>
          <p:nvGrpSpPr>
            <p:cNvPr id="12" name="Group 11"/>
            <p:cNvGrpSpPr/>
            <p:nvPr/>
          </p:nvGrpSpPr>
          <p:grpSpPr>
            <a:xfrm>
              <a:off x="1631616" y="110994"/>
              <a:ext cx="7500122" cy="954524"/>
              <a:chOff x="1631616" y="110994"/>
              <a:chExt cx="7500122" cy="954524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93855" y="129414"/>
                <a:ext cx="2262808" cy="936104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42439" y="121471"/>
                <a:ext cx="1189299" cy="925629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67377" y="110994"/>
                <a:ext cx="1223579" cy="917684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47658" y="129414"/>
                <a:ext cx="1439652" cy="917684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31616" y="110994"/>
                <a:ext cx="1554514" cy="954524"/>
              </a:xfrm>
              <a:prstGeom prst="rect">
                <a:avLst/>
              </a:prstGeom>
            </p:spPr>
          </p:pic>
        </p:grp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25133" y="234101"/>
            <a:ext cx="10352315" cy="614589"/>
          </a:xfrm>
        </p:spPr>
        <p:txBody>
          <a:bodyPr>
            <a:noAutofit/>
          </a:bodyPr>
          <a:lstStyle/>
          <a:p>
            <a:r>
              <a:rPr lang="en-GB" dirty="0" smtClean="0"/>
              <a:t>Experiment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6905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689" y="1035752"/>
            <a:ext cx="6331776" cy="23469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1005" y="168036"/>
            <a:ext cx="9341230" cy="668434"/>
          </a:xfrm>
        </p:spPr>
        <p:txBody>
          <a:bodyPr>
            <a:noAutofit/>
          </a:bodyPr>
          <a:lstStyle/>
          <a:p>
            <a:r>
              <a:rPr lang="en-GB" sz="4000" dirty="0" smtClean="0"/>
              <a:t>The BASE Trap System</a:t>
            </a:r>
            <a:endParaRPr lang="en-GB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4163317" y="771790"/>
            <a:ext cx="4530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80773" y="787153"/>
            <a:ext cx="446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59202" y="787153"/>
            <a:ext cx="4488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13110" y="787153"/>
            <a:ext cx="446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69748" y="3209206"/>
            <a:ext cx="1512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 Electrodes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38927" y="3196739"/>
            <a:ext cx="1066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Degrader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55888" y="3211206"/>
            <a:ext cx="1342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Spin flip coil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45896" y="3211203"/>
            <a:ext cx="1379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 gun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99952" y="3195469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Pinbase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60158" y="1288558"/>
            <a:ext cx="2202282" cy="5829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Access to beamline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360158" y="2109313"/>
            <a:ext cx="2202282" cy="5829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Particles not continuously available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351180" y="2930070"/>
            <a:ext cx="2202282" cy="58297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Trap for efficient cyclotron cooling</a:t>
            </a:r>
            <a:endParaRPr lang="en-GB" sz="1600" dirty="0"/>
          </a:p>
        </p:txBody>
      </p:sp>
      <p:sp>
        <p:nvSpPr>
          <p:cNvPr id="24" name="Rectangle 23"/>
          <p:cNvSpPr/>
          <p:nvPr/>
        </p:nvSpPr>
        <p:spPr>
          <a:xfrm>
            <a:off x="7532028" y="2918776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GB" sz="1400" dirty="0" smtClean="0"/>
              <a:t>S. Ulmer </a:t>
            </a:r>
            <a:r>
              <a:rPr lang="en-GB" sz="1400" dirty="0"/>
              <a:t>et al., </a:t>
            </a:r>
            <a:r>
              <a:rPr lang="en-GB" sz="1400" dirty="0" smtClean="0"/>
              <a:t>BASE TDR, CDS (2013).</a:t>
            </a:r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7333988"/>
              </p:ext>
            </p:extLst>
          </p:nvPr>
        </p:nvGraphicFramePr>
        <p:xfrm>
          <a:off x="191375" y="3591005"/>
          <a:ext cx="6771877" cy="32507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70" name="Graph" r:id="rId4" imgW="7200000" imgH="3456000" progId="Origin50.Graph">
                  <p:embed/>
                </p:oleObj>
              </mc:Choice>
              <mc:Fallback>
                <p:oleObj name="Graph" r:id="rId4" imgW="7200000" imgH="3456000" progId="Origin50.Graph">
                  <p:embed/>
                  <p:pic>
                    <p:nvPicPr>
                      <p:cNvPr id="25" name="Object 2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1375" y="3591005"/>
                        <a:ext cx="6771877" cy="32507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1" name="Picture 8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02248" y="3767525"/>
            <a:ext cx="3410187" cy="1988461"/>
          </a:xfrm>
          <a:prstGeom prst="rect">
            <a:avLst/>
          </a:prstGeom>
        </p:spPr>
      </p:pic>
      <p:sp>
        <p:nvSpPr>
          <p:cNvPr id="82" name="Rounded Rectangle 81"/>
          <p:cNvSpPr/>
          <p:nvPr/>
        </p:nvSpPr>
        <p:spPr>
          <a:xfrm>
            <a:off x="8125184" y="6005472"/>
            <a:ext cx="2202282" cy="5829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 smtClean="0"/>
              <a:t>pbar</a:t>
            </a:r>
            <a:r>
              <a:rPr lang="en-GB" sz="1600" dirty="0" smtClean="0"/>
              <a:t> lifetime &gt; 11 a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8526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82128</TotalTime>
  <Words>3910</Words>
  <Application>Microsoft Office PowerPoint</Application>
  <PresentationFormat>Widescreen</PresentationFormat>
  <Paragraphs>499</Paragraphs>
  <Slides>37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56" baseType="lpstr">
      <vt:lpstr>SimSun</vt:lpstr>
      <vt:lpstr>AdvOT1ef757c0</vt:lpstr>
      <vt:lpstr>AdvOT7d6df7ab.I</vt:lpstr>
      <vt:lpstr>AdvOTe831afd5</vt:lpstr>
      <vt:lpstr>AdvP40798</vt:lpstr>
      <vt:lpstr>AdvP497E2</vt:lpstr>
      <vt:lpstr>AdvP4C4E51</vt:lpstr>
      <vt:lpstr>AdvP4C4E74</vt:lpstr>
      <vt:lpstr>Arial</vt:lpstr>
      <vt:lpstr>Calibri</vt:lpstr>
      <vt:lpstr>Calibri Light</vt:lpstr>
      <vt:lpstr>Cambria Math</vt:lpstr>
      <vt:lpstr>GreekC</vt:lpstr>
      <vt:lpstr>Mangal</vt:lpstr>
      <vt:lpstr>Tahoma</vt:lpstr>
      <vt:lpstr>Times New Roman</vt:lpstr>
      <vt:lpstr>Office Theme</vt:lpstr>
      <vt:lpstr>Graph</vt:lpstr>
      <vt:lpstr>Equation</vt:lpstr>
      <vt:lpstr>PowerPoint Presentation</vt:lpstr>
      <vt:lpstr>BASE – Collaboration</vt:lpstr>
      <vt:lpstr>PowerPoint Presentation</vt:lpstr>
      <vt:lpstr>This Talk</vt:lpstr>
      <vt:lpstr>Timeline 2019</vt:lpstr>
      <vt:lpstr>Main Tool: Penning Trap</vt:lpstr>
      <vt:lpstr>Measurements in Penning traps</vt:lpstr>
      <vt:lpstr>Experiment</vt:lpstr>
      <vt:lpstr>The BASE Trap System</vt:lpstr>
      <vt:lpstr>A special place (in the universe?) – the BASE trap</vt:lpstr>
      <vt:lpstr>Limits on Antiproton/Dark Matter Coupling</vt:lpstr>
      <vt:lpstr>Axion Wind Model</vt:lpstr>
      <vt:lpstr>Illustration of the concept:</vt:lpstr>
      <vt:lpstr>Limits from SN-1987A</vt:lpstr>
      <vt:lpstr>PowerPoint Presentation</vt:lpstr>
      <vt:lpstr>Recent Progress</vt:lpstr>
      <vt:lpstr>Implementation of Phase Sensitive Detection</vt:lpstr>
      <vt:lpstr>Summary of Achievements / Request</vt:lpstr>
      <vt:lpstr>Laboratory Requirements</vt:lpstr>
      <vt:lpstr>Transportable Trap – BASE STEP</vt:lpstr>
      <vt:lpstr>Possible Locations for BASE-STEP</vt:lpstr>
      <vt:lpstr>Flash: IUPAP Prize for AMO Physics 2019</vt:lpstr>
      <vt:lpstr>The Magnetic Moment of the Antiproton</vt:lpstr>
      <vt:lpstr>BASE – «Short Term» Goal – Magnetic Moment</vt:lpstr>
      <vt:lpstr>Error Budgets of previous measurements</vt:lpstr>
      <vt:lpstr>…if we do all the other homework…</vt:lpstr>
      <vt:lpstr>Cooling trap</vt:lpstr>
      <vt:lpstr>Planned experiment scheme</vt:lpstr>
      <vt:lpstr>Planned Developments</vt:lpstr>
      <vt:lpstr>Possible Timeline</vt:lpstr>
      <vt:lpstr>Scenarios…</vt:lpstr>
      <vt:lpstr>Flash – Center for Time, Constants, and Fundamental Symmetries</vt:lpstr>
      <vt:lpstr>Summary and Outlook</vt:lpstr>
      <vt:lpstr>PowerPoint Presentation</vt:lpstr>
      <vt:lpstr>THANKS Tommy Eriksson…</vt:lpstr>
      <vt:lpstr>Single Trap – Double Trap – Triple Trap</vt:lpstr>
      <vt:lpstr>Limits on Exotic Physics – ONE example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 Ulmer</dc:creator>
  <cp:lastModifiedBy>Stefan Ulmer</cp:lastModifiedBy>
  <cp:revision>396</cp:revision>
  <cp:lastPrinted>2018-12-05T16:05:01Z</cp:lastPrinted>
  <dcterms:created xsi:type="dcterms:W3CDTF">2016-08-02T08:42:32Z</dcterms:created>
  <dcterms:modified xsi:type="dcterms:W3CDTF">2020-01-21T01:02:11Z</dcterms:modified>
</cp:coreProperties>
</file>