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09" r:id="rId1"/>
  </p:sldMasterIdLst>
  <p:notesMasterIdLst>
    <p:notesMasterId r:id="rId16"/>
  </p:notesMasterIdLst>
  <p:handoutMasterIdLst>
    <p:handoutMasterId r:id="rId17"/>
  </p:handoutMasterIdLst>
  <p:sldIdLst>
    <p:sldId id="864" r:id="rId2"/>
    <p:sldId id="850" r:id="rId3"/>
    <p:sldId id="853" r:id="rId4"/>
    <p:sldId id="854" r:id="rId5"/>
    <p:sldId id="855" r:id="rId6"/>
    <p:sldId id="856" r:id="rId7"/>
    <p:sldId id="857" r:id="rId8"/>
    <p:sldId id="858" r:id="rId9"/>
    <p:sldId id="859" r:id="rId10"/>
    <p:sldId id="860" r:id="rId11"/>
    <p:sldId id="863" r:id="rId12"/>
    <p:sldId id="861" r:id="rId13"/>
    <p:sldId id="862" r:id="rId14"/>
    <p:sldId id="852" r:id="rId15"/>
  </p:sldIdLst>
  <p:sldSz cx="12192000" cy="6858000"/>
  <p:notesSz cx="9926638" cy="6669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7703"/>
    <a:srgbClr val="435602"/>
    <a:srgbClr val="1E5AAE"/>
    <a:srgbClr val="FFFFFF"/>
    <a:srgbClr val="F7F7F7"/>
    <a:srgbClr val="FF9900"/>
    <a:srgbClr val="CA8F42"/>
    <a:srgbClr val="6A7D8E"/>
    <a:srgbClr val="A2BAE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70026" autoAdjust="0"/>
  </p:normalViewPr>
  <p:slideViewPr>
    <p:cSldViewPr snapToGrid="0" showGuides="1">
      <p:cViewPr varScale="1">
        <p:scale>
          <a:sx n="45" d="100"/>
          <a:sy n="45" d="100"/>
        </p:scale>
        <p:origin x="1280" y="40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755" y="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3526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755" y="6335260"/>
            <a:ext cx="4300519" cy="3338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34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12/12/2019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63863" y="833438"/>
            <a:ext cx="3998912" cy="225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09498"/>
            <a:ext cx="7941310" cy="2625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34478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6334478"/>
            <a:ext cx="4301543" cy="334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04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06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394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611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287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141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97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909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41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849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670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290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G.P. Di Giovanni - CCC Meeting – 17th May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G.P. Di Giovanni - CCC Meeting – 17th May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242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G.P. Di Giovanni - CCC Meeting – 17th May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31294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17.05.2019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G.P. Di Giovanni - CCC Meeting – 17th May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73582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01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94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90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032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8687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" y="0"/>
            <a:ext cx="121572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1008000"/>
            <a:ext cx="1116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17.05.2019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68000" y="6492875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G.P. Di Giovanni - CCC Meeting – 17th May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246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5" r:id="rId3"/>
    <p:sldLayoutId id="2147483716" r:id="rId4"/>
    <p:sldLayoutId id="2147483718" r:id="rId5"/>
    <p:sldLayoutId id="2147483719" r:id="rId6"/>
    <p:sldLayoutId id="2147483720" r:id="rId7"/>
    <p:sldLayoutId id="2147483721" r:id="rId8"/>
    <p:sldLayoutId id="2147483722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E5AAE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1E5AA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2492946"/>
            <a:ext cx="9144000" cy="930392"/>
          </a:xfrm>
        </p:spPr>
        <p:txBody>
          <a:bodyPr/>
          <a:lstStyle/>
          <a:p>
            <a:r>
              <a:rPr lang="en-US" dirty="0" smtClean="0">
                <a:effectLst/>
              </a:rPr>
              <a:t>PSB Dry Runs</a:t>
            </a:r>
            <a:endParaRPr lang="en-US" dirty="0">
              <a:effectLst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subTitle" idx="1"/>
          </p:nvPr>
        </p:nvSpPr>
        <p:spPr>
          <a:xfrm>
            <a:off x="1524000" y="3765663"/>
            <a:ext cx="9144000" cy="1655762"/>
          </a:xfrm>
        </p:spPr>
        <p:txBody>
          <a:bodyPr>
            <a:noAutofit/>
          </a:bodyPr>
          <a:lstStyle/>
          <a:p>
            <a:r>
              <a:rPr lang="en-US" sz="2200" dirty="0"/>
              <a:t>LIU Commissioning Coordination </a:t>
            </a:r>
            <a:r>
              <a:rPr lang="en-US" sz="2200" dirty="0" smtClean="0"/>
              <a:t>Committee</a:t>
            </a:r>
          </a:p>
          <a:p>
            <a:r>
              <a:rPr lang="en-US" sz="2200" dirty="0" smtClean="0"/>
              <a:t>13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December </a:t>
            </a:r>
            <a:r>
              <a:rPr lang="en-US" sz="2200" dirty="0" smtClean="0"/>
              <a:t>2019</a:t>
            </a:r>
          </a:p>
          <a:p>
            <a:endParaRPr lang="en-US" sz="1050" dirty="0" smtClean="0"/>
          </a:p>
          <a:p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</a:rPr>
              <a:t>Akroh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, F.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</a:rPr>
              <a:t>Chapuis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, J.F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</a:rPr>
              <a:t>Comblin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en-US" sz="2200" dirty="0" smtClean="0"/>
              <a:t> G.P. Di Giovanni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, B.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</a:rPr>
              <a:t>Mikulec</a:t>
            </a:r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Expert Dry Run (I)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10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194401"/>
              </p:ext>
            </p:extLst>
          </p:nvPr>
        </p:nvGraphicFramePr>
        <p:xfrm>
          <a:off x="142875" y="706715"/>
          <a:ext cx="11901487" cy="5303520"/>
        </p:xfrm>
        <a:graphic>
          <a:graphicData uri="http://schemas.openxmlformats.org/drawingml/2006/table">
            <a:tbl>
              <a:tblPr firstRow="1" bandRow="1"/>
              <a:tblGrid>
                <a:gridCol w="2332963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1338747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5412912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2816865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LLRF</a:t>
                      </a:r>
                    </a:p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(to be repeated for 4 rings)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VME &amp; NIM Power supply checks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RF synoptic can be used to control LL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Working sets and knob checks 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Timing generation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 Train reception by cable and 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fiber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of local LL B train simulator, official simulated B Train and measured B Train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RF train generation and distribution, FREV, TFB(old and new), Q-Meter, injection synchro, PSB extraction synchro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RF Train reception from PS for synchro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MHz reception and distribution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Frequency program generation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Voltage program/frequency generation and distribution to cavity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Cavity ready signals check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Gap voltage reception check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Cavity current reception check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functions required to program system, voltage, blow-up etc.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Visualization of all functions and signals on OASIS and samplers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Phase pick-up power check.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Synchro signal switching for destination and harmonic number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of all signals distributed to OASIS, digital and analogue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Tomoscope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app. + programming &amp; operation of HW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 infrastructure</a:t>
                      </a:r>
                    </a:p>
                    <a:p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Tomoscope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application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RF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Synoptics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Samplers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78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Expert Dry Run (II)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11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408193"/>
              </p:ext>
            </p:extLst>
          </p:nvPr>
        </p:nvGraphicFramePr>
        <p:xfrm>
          <a:off x="473772" y="1478243"/>
          <a:ext cx="11246296" cy="3779520"/>
        </p:xfrm>
        <a:graphic>
          <a:graphicData uri="http://schemas.openxmlformats.org/drawingml/2006/table">
            <a:tbl>
              <a:tblPr firstRow="1" bandRow="1"/>
              <a:tblGrid>
                <a:gridCol w="2204531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1936086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881659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3224020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Transverse Feedback</a:t>
                      </a:r>
                    </a:p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(digital electronics)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Power amplifier performance</a:t>
                      </a:r>
                    </a:p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Verify the cable length/connection</a:t>
                      </a:r>
                    </a:p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Perform pattern injection tests</a:t>
                      </a:r>
                    </a:p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Excitation signal generation</a:t>
                      </a:r>
                    </a:p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Logging in DB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Calibration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932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B-Train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Inspector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Panel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electronics (calibration,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WhiteRabbit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transmission to TE-MSC-MM lab) in simulated mode</a:t>
                      </a:r>
                    </a:p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electronics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 current regulation mode</a:t>
                      </a:r>
                    </a:p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electronics in field regulation mode with cavities </a:t>
                      </a:r>
                    </a:p>
                    <a:p>
                      <a:pPr marL="180975" lvl="0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Logging to DB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POPS-B (current/field regulation test)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(field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 test)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089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PSB Scraper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Mask positioning 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Reading of the temperature sensors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Scrapers Control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559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08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EPC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12</a:t>
            </a:fld>
            <a:endParaRPr lang="en-GB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680305"/>
              </p:ext>
            </p:extLst>
          </p:nvPr>
        </p:nvGraphicFramePr>
        <p:xfrm>
          <a:off x="473772" y="2414404"/>
          <a:ext cx="11246296" cy="1529080"/>
        </p:xfrm>
        <a:graphic>
          <a:graphicData uri="http://schemas.openxmlformats.org/drawingml/2006/table">
            <a:tbl>
              <a:tblPr firstRow="1" bandRow="1"/>
              <a:tblGrid>
                <a:gridCol w="2204531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2116980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321993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3602792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BT.BHZ10 switching magnet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Multi-PPM, multi-destination control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Verify the interlock response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Configure FEI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Logging to DB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FGC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Makerule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3401" y="999458"/>
            <a:ext cx="107009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smtClean="0"/>
              <a:t>Check of </a:t>
            </a:r>
            <a:r>
              <a:rPr lang="en-GB" dirty="0"/>
              <a:t>c</a:t>
            </a:r>
            <a:r>
              <a:rPr lang="en-GB" dirty="0" smtClean="0"/>
              <a:t>onfiguration</a:t>
            </a:r>
            <a:r>
              <a:rPr lang="en-GB" dirty="0"/>
              <a:t>, </a:t>
            </a:r>
            <a:r>
              <a:rPr lang="en-GB" dirty="0" smtClean="0"/>
              <a:t>state</a:t>
            </a:r>
            <a:r>
              <a:rPr lang="en-GB" dirty="0"/>
              <a:t>, </a:t>
            </a:r>
            <a:r>
              <a:rPr lang="en-GB" dirty="0" smtClean="0"/>
              <a:t>control</a:t>
            </a:r>
            <a:r>
              <a:rPr lang="en-GB" dirty="0"/>
              <a:t>, </a:t>
            </a:r>
            <a:r>
              <a:rPr lang="en-GB" dirty="0" smtClean="0"/>
              <a:t>acquisition </a:t>
            </a:r>
            <a:r>
              <a:rPr lang="en-GB" dirty="0"/>
              <a:t>+ </a:t>
            </a:r>
            <a:r>
              <a:rPr lang="en-GB" dirty="0" smtClean="0"/>
              <a:t>OASIS for </a:t>
            </a:r>
            <a:r>
              <a:rPr lang="en-US" dirty="0" smtClean="0"/>
              <a:t>each power converter is a critical part of the HW </a:t>
            </a:r>
          </a:p>
          <a:p>
            <a:r>
              <a:rPr lang="en-US" dirty="0" smtClean="0"/>
              <a:t>    Commissioning → validate shape, ripple, synchronization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smtClean="0"/>
              <a:t>Several of the dry runs described before already include EPC system in the chain </a:t>
            </a:r>
            <a:r>
              <a:rPr lang="en-US" smtClean="0"/>
              <a:t>of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05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Miscellanea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13</a:t>
            </a:fld>
            <a:endParaRPr lang="en-GB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691991"/>
              </p:ext>
            </p:extLst>
          </p:nvPr>
        </p:nvGraphicFramePr>
        <p:xfrm>
          <a:off x="467716" y="777339"/>
          <a:ext cx="11246296" cy="5374640"/>
        </p:xfrm>
        <a:graphic>
          <a:graphicData uri="http://schemas.openxmlformats.org/drawingml/2006/table">
            <a:tbl>
              <a:tblPr firstRow="1" bandRow="1"/>
              <a:tblGrid>
                <a:gridCol w="2204531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2116980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737099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3187686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Interlock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 GUI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 Monitor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FEI PSB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WIC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 GUI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 all instances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 settings and interlock acquisition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power converters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Verify that the correct interlock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displayed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all failure scenario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 alarms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FGC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 conditions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Septa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Blade alignment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839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Timing: 24 to 32 users</a:t>
                      </a:r>
                      <a:endParaRPr lang="en-US" sz="1400" b="1" i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Sequencer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Manager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machine behaviour after migration from 24 to 32 timing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the presence of 8 new timing users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PLS number of user ZERO=first position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map/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unmap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cyclses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wset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update with 8 new users. 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PPM behaviour on operational device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1827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Timing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 Manager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destination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inhibit by destination in CCC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Check inhibit sequence change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422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 sequences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Sequencer Manager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special sequences for dedicated measurement cycles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29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42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9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12900" y="94753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PSB Upgrade Snapshot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50345" y="906114"/>
            <a:ext cx="3317110" cy="500400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025" indent="0" algn="ctr">
              <a:buFont typeface="Arial" panose="020B0604020202020204" pitchFamily="34" charset="0"/>
              <a:buNone/>
            </a:pPr>
            <a:r>
              <a:rPr lang="en-US" sz="1800" b="1" dirty="0" smtClean="0"/>
              <a:t>Instrumentation</a:t>
            </a:r>
          </a:p>
          <a:p>
            <a:pPr lvl="1"/>
            <a:endParaRPr lang="en-US" sz="1600" dirty="0" smtClean="0"/>
          </a:p>
          <a:p>
            <a:pPr marL="266700" lvl="1" indent="-174625"/>
            <a:r>
              <a:rPr lang="en-US" sz="1600" dirty="0" smtClean="0"/>
              <a:t>H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/H</a:t>
            </a:r>
            <a:r>
              <a:rPr lang="en-US" sz="2800" baseline="30000" dirty="0" smtClean="0"/>
              <a:t>-</a:t>
            </a:r>
          </a:p>
          <a:p>
            <a:pPr marL="266700" lvl="1" indent="-174625"/>
            <a:endParaRPr lang="en-US" sz="400" baseline="30000" dirty="0" smtClean="0"/>
          </a:p>
          <a:p>
            <a:pPr marL="266700" lvl="1" indent="-174625"/>
            <a:r>
              <a:rPr lang="en-US" sz="1600" dirty="0" err="1" smtClean="0"/>
              <a:t>TbT</a:t>
            </a:r>
            <a:r>
              <a:rPr lang="en-US" sz="1600" dirty="0" smtClean="0"/>
              <a:t> BPMs</a:t>
            </a:r>
          </a:p>
          <a:p>
            <a:pPr marL="266700" lvl="1" indent="-174625"/>
            <a:endParaRPr lang="en-US" sz="400" dirty="0" smtClean="0"/>
          </a:p>
          <a:p>
            <a:pPr marL="266700" lvl="1" indent="-174625"/>
            <a:r>
              <a:rPr lang="en-US" sz="1600" dirty="0" smtClean="0"/>
              <a:t>Diamond and IC BLMs</a:t>
            </a:r>
          </a:p>
          <a:p>
            <a:pPr marL="266700" lvl="1" indent="-174625"/>
            <a:endParaRPr lang="en-US" sz="400" dirty="0" smtClean="0"/>
          </a:p>
          <a:p>
            <a:pPr marL="266700" lvl="1" indent="-174625"/>
            <a:r>
              <a:rPr lang="en-US" sz="1600" dirty="0" smtClean="0"/>
              <a:t>Matching Monitors</a:t>
            </a:r>
          </a:p>
          <a:p>
            <a:pPr marL="266700" lvl="1" indent="-174625"/>
            <a:endParaRPr lang="en-US" sz="400" dirty="0" smtClean="0"/>
          </a:p>
          <a:p>
            <a:pPr marL="266700" lvl="1" indent="-174625"/>
            <a:r>
              <a:rPr lang="en-US" sz="1600" dirty="0" smtClean="0"/>
              <a:t>Wire scanners</a:t>
            </a:r>
          </a:p>
          <a:p>
            <a:pPr marL="266700" lvl="1" indent="-174625"/>
            <a:endParaRPr lang="en-US" sz="400" dirty="0" smtClean="0"/>
          </a:p>
          <a:p>
            <a:pPr marL="266700" lvl="1" indent="-174625"/>
            <a:r>
              <a:rPr lang="en-US" sz="1600" dirty="0" smtClean="0"/>
              <a:t>Tune/</a:t>
            </a:r>
            <a:r>
              <a:rPr lang="en-US" sz="1600" dirty="0" err="1" smtClean="0"/>
              <a:t>Quadrupolar</a:t>
            </a:r>
            <a:r>
              <a:rPr lang="en-US" sz="1600" dirty="0" smtClean="0"/>
              <a:t> PU</a:t>
            </a:r>
          </a:p>
          <a:p>
            <a:pPr lvl="1"/>
            <a:endParaRPr lang="en-US" sz="1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882360" y="906114"/>
            <a:ext cx="3311221" cy="50040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 algn="ctr">
              <a:buNone/>
            </a:pPr>
            <a:r>
              <a:rPr lang="en-US" sz="1800" dirty="0" smtClean="0">
                <a:latin typeface="+mj-lt"/>
              </a:rPr>
              <a:t>Operation</a:t>
            </a:r>
          </a:p>
          <a:p>
            <a:pPr lvl="1" algn="l"/>
            <a:endParaRPr lang="en-US" sz="1600" dirty="0" smtClean="0">
              <a:latin typeface="+mj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Cycle </a:t>
            </a:r>
            <a:r>
              <a:rPr lang="en-US" sz="1600" dirty="0" smtClean="0">
                <a:latin typeface="+mn-lt"/>
              </a:rPr>
              <a:t>generation and tune control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Interlock: BIS, External Conditions, SIS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+mn-lt"/>
              </a:rPr>
              <a:t>Synchronisation</a:t>
            </a:r>
            <a:r>
              <a:rPr lang="en-US" sz="1600" dirty="0" smtClean="0">
                <a:latin typeface="+mn-lt"/>
              </a:rPr>
              <a:t> adjustment of equipment (distribution, injection, extraction, recombination)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Operational applications</a:t>
            </a:r>
            <a:endParaRPr lang="en-US" sz="1600" dirty="0">
              <a:latin typeface="+mn-lt"/>
            </a:endParaRPr>
          </a:p>
          <a:p>
            <a:pPr lvl="1" algn="l"/>
            <a:endParaRPr lang="en-US" sz="1600" dirty="0" smtClean="0">
              <a:latin typeface="+mj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86838" y="906114"/>
            <a:ext cx="3342096" cy="5004000"/>
          </a:xfrm>
          <a:prstGeom prst="rect">
            <a:avLst/>
          </a:prstGeom>
          <a:solidFill>
            <a:schemeClr val="tx2">
              <a:alpha val="2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13200" marR="0" indent="-241200" algn="just" defTabSz="914400" rtl="0" eaLnBrk="1" fontAlgn="auto" latinLnBrk="0" hangingPunct="1">
              <a:lnSpc>
                <a:spcPct val="100000"/>
              </a:lnSpc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marR="0" indent="-241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marR="0" indent="-198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kumimoji="0" lang="en-US" sz="14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 algn="ctr">
              <a:buNone/>
            </a:pPr>
            <a:r>
              <a:rPr lang="en-US" sz="1800" dirty="0" smtClean="0">
                <a:latin typeface="+mj-lt"/>
              </a:rPr>
              <a:t>Upgrade</a:t>
            </a:r>
          </a:p>
          <a:p>
            <a:pPr marL="266700" lvl="1" indent="-174625" algn="l"/>
            <a:endParaRPr lang="en-US" sz="1600" dirty="0" smtClean="0">
              <a:latin typeface="+mj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n-lt"/>
                <a:cs typeface="Times New Roman" panose="02020603050405020304" pitchFamily="18" charset="0"/>
              </a:rPr>
              <a:t>New </a:t>
            </a:r>
            <a:r>
              <a:rPr lang="en-GB" sz="1600" dirty="0">
                <a:latin typeface="+mn-lt"/>
                <a:cs typeface="Times New Roman" panose="02020603050405020304" pitchFamily="18" charset="0"/>
              </a:rPr>
              <a:t>injection and extraction </a:t>
            </a:r>
            <a:r>
              <a:rPr lang="en-GB" sz="1600" dirty="0" smtClean="0">
                <a:latin typeface="+mn-lt"/>
                <a:cs typeface="Times New Roman" panose="02020603050405020304" pitchFamily="18" charset="0"/>
              </a:rPr>
              <a:t>energies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GB" sz="800" dirty="0" smtClean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New H</a:t>
            </a:r>
            <a:r>
              <a:rPr lang="en-US" sz="2000" b="1" baseline="30000" dirty="0" smtClean="0">
                <a:latin typeface="+mn-lt"/>
              </a:rPr>
              <a:t>-</a:t>
            </a:r>
            <a:r>
              <a:rPr lang="en-US" sz="1600" dirty="0" smtClean="0">
                <a:latin typeface="+mn-lt"/>
              </a:rPr>
              <a:t> injection schema: Stripping foil, transverse &amp; longitudinal painting, beta-beating correction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New RF system (</a:t>
            </a:r>
            <a:r>
              <a:rPr lang="en-US" sz="1600" dirty="0" err="1" smtClean="0">
                <a:latin typeface="+mn-lt"/>
              </a:rPr>
              <a:t>Finemet</a:t>
            </a:r>
            <a:r>
              <a:rPr lang="en-US" sz="1600" dirty="0" smtClean="0">
                <a:latin typeface="+mn-lt"/>
              </a:rPr>
              <a:t>) and LLRF control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POPS-B control: beta-beating corrections, special </a:t>
            </a:r>
            <a:r>
              <a:rPr lang="en-US" sz="1600" dirty="0">
                <a:latin typeface="+mn-lt"/>
              </a:rPr>
              <a:t>t</a:t>
            </a:r>
            <a:r>
              <a:rPr lang="en-US" sz="1600" dirty="0" smtClean="0">
                <a:latin typeface="+mn-lt"/>
              </a:rPr>
              <a:t>rims, </a:t>
            </a:r>
            <a:r>
              <a:rPr lang="en-US" sz="1600" dirty="0" err="1" smtClean="0">
                <a:latin typeface="+mn-lt"/>
              </a:rPr>
              <a:t>etc</a:t>
            </a:r>
            <a:r>
              <a:rPr lang="en-US" sz="1600" dirty="0" smtClean="0">
                <a:latin typeface="+mn-lt"/>
              </a:rPr>
              <a:t>, </a:t>
            </a:r>
            <a:r>
              <a:rPr lang="en-US" sz="1600" dirty="0" err="1" smtClean="0">
                <a:latin typeface="+mn-lt"/>
              </a:rPr>
              <a:t>etc</a:t>
            </a:r>
            <a:r>
              <a:rPr lang="en-US" sz="1600" dirty="0" smtClean="0">
                <a:latin typeface="+mn-lt"/>
              </a:rPr>
              <a:t> 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B-Train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Transverse Feedback</a:t>
            </a: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endParaRPr lang="en-US" sz="400" dirty="0" smtClean="0">
              <a:latin typeface="+mn-lt"/>
            </a:endParaRPr>
          </a:p>
          <a:p>
            <a:pPr marL="263525" lvl="1" indent="-1714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n-lt"/>
              </a:rPr>
              <a:t>New Extraction Kicker control</a:t>
            </a:r>
          </a:p>
          <a:p>
            <a:pPr lvl="1" algn="ctr"/>
            <a:endParaRPr lang="en-US" sz="1600" dirty="0" smtClean="0">
              <a:latin typeface="+mj-lt"/>
            </a:endParaRPr>
          </a:p>
          <a:p>
            <a:pPr lvl="1" algn="ctr"/>
            <a:endParaRPr lang="en-US" sz="1600" dirty="0" smtClean="0">
              <a:latin typeface="+mj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7339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Overview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340171" y="1101492"/>
            <a:ext cx="1151513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/>
              <a:t>In previous </a:t>
            </a:r>
            <a:r>
              <a:rPr lang="en-US" dirty="0" smtClean="0"/>
              <a:t>years in the PSB we were used to refer </a:t>
            </a:r>
            <a:r>
              <a:rPr lang="en-US" dirty="0"/>
              <a:t>to Dry Run as test with </a:t>
            </a:r>
            <a:r>
              <a:rPr lang="en-US" dirty="0" smtClean="0"/>
              <a:t>experts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+mj-lt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The current definition of Dry run is: </a:t>
            </a:r>
            <a:r>
              <a:rPr lang="en-US" b="1" dirty="0">
                <a:solidFill>
                  <a:srgbClr val="FF0000"/>
                </a:solidFill>
              </a:rPr>
              <a:t>full (sub-)system functionality tests in operational </a:t>
            </a:r>
            <a:r>
              <a:rPr lang="en-US" b="1" dirty="0" smtClean="0">
                <a:solidFill>
                  <a:srgbClr val="FF0000"/>
                </a:solidFill>
              </a:rPr>
              <a:t>conditions (from K. Li, SPS Dry Run).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smtClean="0"/>
              <a:t>Plan </a:t>
            </a:r>
            <a:r>
              <a:rPr lang="en-US" dirty="0"/>
              <a:t>and schedule tests per equipment or system ideally </a:t>
            </a:r>
            <a:r>
              <a:rPr lang="en-US" b="1" dirty="0">
                <a:solidFill>
                  <a:srgbClr val="FF0000"/>
                </a:solidFill>
              </a:rPr>
              <a:t>from highest level (application)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through LSA/INCA and FESA </a:t>
            </a:r>
            <a:r>
              <a:rPr lang="en-US" b="1" dirty="0">
                <a:solidFill>
                  <a:srgbClr val="FF0000"/>
                </a:solidFill>
              </a:rPr>
              <a:t>down to </a:t>
            </a:r>
            <a:r>
              <a:rPr lang="en-US" b="1" dirty="0" smtClean="0">
                <a:solidFill>
                  <a:srgbClr val="FF0000"/>
                </a:solidFill>
              </a:rPr>
              <a:t>hardware.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The ‘verticality’ is the key aspect of the test.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In these slides we present </a:t>
            </a:r>
            <a:r>
              <a:rPr lang="en-US" dirty="0" smtClean="0"/>
              <a:t>the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i</a:t>
            </a:r>
            <a:r>
              <a:rPr lang="en-US" dirty="0" smtClean="0"/>
              <a:t>dentified list of tests.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smtClean="0"/>
              <a:t>The integration in the Hardware Commissioning planning will follow.</a:t>
            </a:r>
            <a:endParaRPr lang="en-GB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10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Beam Instrumentation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053019"/>
              </p:ext>
            </p:extLst>
          </p:nvPr>
        </p:nvGraphicFramePr>
        <p:xfrm>
          <a:off x="187890" y="639776"/>
          <a:ext cx="11887199" cy="5735320"/>
        </p:xfrm>
        <a:graphic>
          <a:graphicData uri="http://schemas.openxmlformats.org/drawingml/2006/table">
            <a:tbl>
              <a:tblPr firstRow="1" bandRow="1"/>
              <a:tblGrid>
                <a:gridCol w="2330163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2237622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586659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3732755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Injection/Extraction Trajectory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Injection/Extraction Trajectory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application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BPMs reading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DB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Timing (change of destination)</a:t>
                      </a:r>
                    </a:p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BPM calibration signal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Optical/mechanical/electrical offsets 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FESA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53683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Injection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/Extraction Trajectory</a:t>
                      </a:r>
                    </a:p>
                    <a:p>
                      <a:endParaRPr lang="en-US" sz="8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Ring Orbit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YASP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Optics uploader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BPMs reading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(time integrated for rings)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Optics according to destination/beam type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Transitional FGC setting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Timing (destination)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Open Bump (position/angle at injection/extraction)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 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BPM calibration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MADX Optics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FGC for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correctors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Optical/mechanical/electrical offsets in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FESA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Parameter Knobs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Multi-turn Ring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Orbit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Turn-by-Turn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application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BPMs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turn-by-turn reading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Gain setting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calibration procedure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BPM calibration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Optical/mechanical/electrical offsets 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FESA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667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BCT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Watchdog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BCTTRIC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Watchdogs with new medium ring BCT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Wetting of BCT gates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Calibration signals</a:t>
                      </a:r>
                    </a:p>
                    <a:p>
                      <a:pPr marL="180975" marR="0" lvl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BCT calibration signal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 Timing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244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BTV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BTV application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Screen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movement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Acquisition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different settings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Alarms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530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2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Beam Instrumentation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508706"/>
              </p:ext>
            </p:extLst>
          </p:nvPr>
        </p:nvGraphicFramePr>
        <p:xfrm>
          <a:off x="484405" y="732226"/>
          <a:ext cx="11246296" cy="5308600"/>
        </p:xfrm>
        <a:graphic>
          <a:graphicData uri="http://schemas.openxmlformats.org/drawingml/2006/table">
            <a:tbl>
              <a:tblPr firstRow="1" bandRow="1"/>
              <a:tblGrid>
                <a:gridCol w="2113460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2208051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540642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3384143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BLM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BLM Surveillance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Ring BLM Viewer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BLM reading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Threshold management</a:t>
                      </a:r>
                    </a:p>
                    <a:p>
                      <a:pPr marL="90488" marR="0" lvl="0" indent="-90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OASIS signal for diamond BLMs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Logging in DB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Virtual parameter in knobs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Laser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BLM calibration signal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53683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Transverse Profile Measurements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Wirescanner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application:</a:t>
                      </a:r>
                    </a:p>
                    <a:p>
                      <a:endParaRPr lang="en-US" sz="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“Old” WS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LIU  WS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Acquisition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different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gain and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speed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Automatic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retrieval of the 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tune-dependent optics parameters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 bunch-by-bunch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LIU WS</a:t>
                      </a:r>
                    </a:p>
                    <a:p>
                      <a:pPr marL="90488" indent="-90488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Logging in DB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FESA class with simulated data NXCALS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MADX Optics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Matching Monitor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Matching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Monitor application?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ABT scripts</a:t>
                      </a:r>
                    </a:p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Acquisition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different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gain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In/Out movement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Interlock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when inserting grids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 calibration signal?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OASIS, SIS, NXCALS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 Condition Tested (slide 11)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Detailed procedure for dedicated MD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667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4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/H</a:t>
                      </a:r>
                      <a:r>
                        <a:rPr lang="en-US" sz="14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Monitor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4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/H</a:t>
                      </a:r>
                      <a:r>
                        <a:rPr lang="en-US" sz="14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Monitor</a:t>
                      </a:r>
                      <a:r>
                        <a:rPr lang="en-GB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application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Acquisition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different gain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Alarms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199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 GRIDs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 Grid application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different optics settings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 reading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 calibration signal?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604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69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New PSB Injection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805979"/>
              </p:ext>
            </p:extLst>
          </p:nvPr>
        </p:nvGraphicFramePr>
        <p:xfrm>
          <a:off x="472852" y="731290"/>
          <a:ext cx="11246296" cy="5308600"/>
        </p:xfrm>
        <a:graphic>
          <a:graphicData uri="http://schemas.openxmlformats.org/drawingml/2006/table">
            <a:tbl>
              <a:tblPr firstRow="1" bandRow="1"/>
              <a:tblGrid>
                <a:gridCol w="2204531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2116980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4076214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2848571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Distributor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Cruise Control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Vary number of turns and verify the distributor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response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Synchronisation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Chopper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 (Virtual Devices)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Kicker </a:t>
                      </a:r>
                      <a:r>
                        <a:rPr lang="en-US" sz="14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SloW</a:t>
                      </a:r>
                      <a:endParaRPr lang="en-US" sz="14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Cruise Control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Load/read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KSW functions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Vary number of injected turns and verify the KSW response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 (Virtual Devices)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667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Bumper Slows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Cruise Control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Vary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number of injected turns and control the flat-top length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Asynchronous control of the flat-top length (for optics measurements, beam commissioning)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 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Knobs/FGC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55199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QSTRIP Beta-beating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ompensation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ABP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Scripts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Tune-dependent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generation of the beta-beating compensation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 the compensation in HW and test expected response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Knobs/FGC</a:t>
                      </a: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US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Makerules</a:t>
                      </a:r>
                      <a:endParaRPr lang="en-US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361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Stripping Foil</a:t>
                      </a:r>
                      <a:endParaRPr lang="en-GB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lang="en-GB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Foil movement and no foil positioning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Snapshot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each foil before beam impact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BTV IN/OUT + Interlock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285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7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Early Beam Extraction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7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652479"/>
              </p:ext>
            </p:extLst>
          </p:nvPr>
        </p:nvGraphicFramePr>
        <p:xfrm>
          <a:off x="473772" y="2293292"/>
          <a:ext cx="11246296" cy="3169920"/>
        </p:xfrm>
        <a:graphic>
          <a:graphicData uri="http://schemas.openxmlformats.org/drawingml/2006/table">
            <a:tbl>
              <a:tblPr firstRow="1" bandRow="1"/>
              <a:tblGrid>
                <a:gridCol w="2451097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1870414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846100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3078685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Extraction/Recombination Kickers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Supercycle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only 1 beam type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Anticipate extraction time to C275.xxx with xxx &lt; 100 and verify the response of the kicker.</a:t>
                      </a:r>
                    </a:p>
                    <a:p>
                      <a:endParaRPr lang="en-US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975" indent="-180975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/>
                        <a:t>Reliability run </a:t>
                      </a:r>
                      <a:r>
                        <a:rPr lang="en-US" sz="1400" dirty="0" smtClean="0"/>
                        <a:t>of extraction kicker at injection: Without beam, triggering on injection timing &amp; acquire KFA14 current waveform on OASIS. Several hours needed to accumulate sufficient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statistics.</a:t>
                      </a:r>
                    </a:p>
                    <a:p>
                      <a:pPr algn="l"/>
                      <a:endParaRPr lang="en-US" sz="1400" dirty="0" smtClean="0"/>
                    </a:p>
                    <a:p>
                      <a:pPr marL="180975" indent="-180975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Logging in DB.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 (Virtual Devices)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3401" y="999458"/>
            <a:ext cx="112894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 smtClean="0"/>
              <a:t>Early extraction after maximum 100 turns is critical to be able to commission the matching monitor and be able to</a:t>
            </a:r>
          </a:p>
          <a:p>
            <a:r>
              <a:rPr lang="en-US" dirty="0" smtClean="0"/>
              <a:t>    study the Linac4 matching at the PSB injection and give the option to anticipate the commissioning of the extraction </a:t>
            </a:r>
          </a:p>
          <a:p>
            <a:r>
              <a:rPr lang="en-US" dirty="0" smtClean="0"/>
              <a:t>    line at 160 MeV.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72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Other OP Applications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682590"/>
              </p:ext>
            </p:extLst>
          </p:nvPr>
        </p:nvGraphicFramePr>
        <p:xfrm>
          <a:off x="473772" y="1203281"/>
          <a:ext cx="11246296" cy="3418840"/>
        </p:xfrm>
        <a:graphic>
          <a:graphicData uri="http://schemas.openxmlformats.org/drawingml/2006/table">
            <a:tbl>
              <a:tblPr firstRow="1" bandRow="1"/>
              <a:tblGrid>
                <a:gridCol w="2204531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2116980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700765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3224020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Tune Setting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Tune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Control Application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Modify tune and verify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trims for main quadrupoles, </a:t>
                      </a:r>
                      <a:r>
                        <a:rPr lang="en-US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qstrips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FGC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</a:p>
                    <a:p>
                      <a:r>
                        <a:rPr lang="en-US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Makerules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MADX Optics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22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 Generation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POPS-B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Cycle generation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Generate operational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1.4 GeV and 2.0 GeV, load and play in the </a:t>
                      </a:r>
                      <a:r>
                        <a:rPr lang="en-US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supercycle</a:t>
                      </a:r>
                      <a:endParaRPr lang="en-US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MD variations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Verify thresholds with FGC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FGC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B-Train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946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Tune/</a:t>
                      </a:r>
                      <a:r>
                        <a:rPr lang="en-US" sz="14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Chromaticy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Measurement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Q-meter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 that the new hardware is compatible with the old application (the interface should not have been changed)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Knobs</a:t>
                      </a:r>
                    </a:p>
                    <a:p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120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1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/>
          <p:cNvSpPr txBox="1">
            <a:spLocks/>
          </p:cNvSpPr>
          <p:nvPr/>
        </p:nvSpPr>
        <p:spPr>
          <a:xfrm>
            <a:off x="0" y="11430"/>
            <a:ext cx="12192000" cy="77724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E5A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 smtClean="0">
                <a:effectLst/>
                <a:latin typeface="+mn-lt"/>
              </a:rPr>
              <a:t>RF</a:t>
            </a:r>
            <a:endParaRPr lang="en-US" sz="4400" dirty="0">
              <a:effectLst/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9</a:t>
            </a:fld>
            <a:endParaRPr lang="en-GB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013685"/>
              </p:ext>
            </p:extLst>
          </p:nvPr>
        </p:nvGraphicFramePr>
        <p:xfrm>
          <a:off x="473772" y="1088224"/>
          <a:ext cx="11246296" cy="2992120"/>
        </p:xfrm>
        <a:graphic>
          <a:graphicData uri="http://schemas.openxmlformats.org/drawingml/2006/table">
            <a:tbl>
              <a:tblPr firstRow="1" bandRow="1"/>
              <a:tblGrid>
                <a:gridCol w="2204531">
                  <a:extLst>
                    <a:ext uri="{9D8B030D-6E8A-4147-A177-3AD203B41FA5}">
                      <a16:colId xmlns:a16="http://schemas.microsoft.com/office/drawing/2014/main" val="1121742977"/>
                    </a:ext>
                  </a:extLst>
                </a:gridCol>
                <a:gridCol w="2116980">
                  <a:extLst>
                    <a:ext uri="{9D8B030D-6E8A-4147-A177-3AD203B41FA5}">
                      <a16:colId xmlns:a16="http://schemas.microsoft.com/office/drawing/2014/main" val="1533219875"/>
                    </a:ext>
                  </a:extLst>
                </a:gridCol>
                <a:gridCol w="3955101">
                  <a:extLst>
                    <a:ext uri="{9D8B030D-6E8A-4147-A177-3AD203B41FA5}">
                      <a16:colId xmlns:a16="http://schemas.microsoft.com/office/drawing/2014/main" val="357604545"/>
                    </a:ext>
                  </a:extLst>
                </a:gridCol>
                <a:gridCol w="2969684">
                  <a:extLst>
                    <a:ext uri="{9D8B030D-6E8A-4147-A177-3AD203B41FA5}">
                      <a16:colId xmlns:a16="http://schemas.microsoft.com/office/drawing/2014/main" val="139856931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Dry Run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Level Application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Tested Dependencies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Requirements</a:t>
                      </a:r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12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Tomography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Tomoscope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 PU signal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 timing/trigger behaviour with 2 connexion on each scope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Loading data from previous year to check reconstruction algorithm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DB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BPM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calibration signal</a:t>
                      </a:r>
                    </a:p>
                    <a:p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OASIS (signal, trigger/timing, attenuators)</a:t>
                      </a:r>
                      <a:endParaRPr lang="en-US" sz="14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946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Shape Monitor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BSM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Application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 application and scope functionalities</a:t>
                      </a:r>
                    </a:p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in DB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OASIS</a:t>
                      </a:r>
                    </a:p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NXCALS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120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Transverse Feedback (old analog system)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TFB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Inspector panel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 control behaviour with FESA class.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MTG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443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95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eigetone">
      <a:dk1>
        <a:srgbClr val="2B2B2B"/>
      </a:dk1>
      <a:lt1>
        <a:srgbClr val="FFFFFF"/>
      </a:lt1>
      <a:dk2>
        <a:srgbClr val="44546A"/>
      </a:dk2>
      <a:lt2>
        <a:srgbClr val="FFFFFF"/>
      </a:lt2>
      <a:accent1>
        <a:srgbClr val="B06660"/>
      </a:accent1>
      <a:accent2>
        <a:srgbClr val="CA8F42"/>
      </a:accent2>
      <a:accent3>
        <a:srgbClr val="AB9C73"/>
      </a:accent3>
      <a:accent4>
        <a:srgbClr val="5E7703"/>
      </a:accent4>
      <a:accent5>
        <a:srgbClr val="6A7D8E"/>
      </a:accent5>
      <a:accent6>
        <a:srgbClr val="2B2B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16051</TotalTime>
  <Words>1525</Words>
  <Application>Microsoft Office PowerPoint</Application>
  <PresentationFormat>Widescreen</PresentationFormat>
  <Paragraphs>446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Optima</vt:lpstr>
      <vt:lpstr>Times New Roman</vt:lpstr>
      <vt:lpstr>Wingdings</vt:lpstr>
      <vt:lpstr>Office Theme</vt:lpstr>
      <vt:lpstr>PSB Dry Runs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GP</dc:creator>
  <cp:lastModifiedBy>Gian Piero Di Giovanni</cp:lastModifiedBy>
  <cp:revision>1830</cp:revision>
  <cp:lastPrinted>2016-01-20T15:41:09Z</cp:lastPrinted>
  <dcterms:created xsi:type="dcterms:W3CDTF">2016-01-05T14:08:19Z</dcterms:created>
  <dcterms:modified xsi:type="dcterms:W3CDTF">2019-12-12T19:18:17Z</dcterms:modified>
</cp:coreProperties>
</file>