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3"/>
  </p:sldMasterIdLst>
  <p:notesMasterIdLst>
    <p:notesMasterId r:id="rId28"/>
  </p:notesMasterIdLst>
  <p:handoutMasterIdLst>
    <p:handoutMasterId r:id="rId29"/>
  </p:handoutMasterIdLst>
  <p:sldIdLst>
    <p:sldId id="355" r:id="rId4"/>
    <p:sldId id="819" r:id="rId5"/>
    <p:sldId id="821" r:id="rId6"/>
    <p:sldId id="806" r:id="rId7"/>
    <p:sldId id="823" r:id="rId8"/>
    <p:sldId id="822" r:id="rId9"/>
    <p:sldId id="796" r:id="rId10"/>
    <p:sldId id="824" r:id="rId11"/>
    <p:sldId id="807" r:id="rId12"/>
    <p:sldId id="812" r:id="rId13"/>
    <p:sldId id="829" r:id="rId14"/>
    <p:sldId id="830" r:id="rId15"/>
    <p:sldId id="814" r:id="rId16"/>
    <p:sldId id="798" r:id="rId17"/>
    <p:sldId id="818" r:id="rId18"/>
    <p:sldId id="833" r:id="rId19"/>
    <p:sldId id="826" r:id="rId20"/>
    <p:sldId id="813" r:id="rId21"/>
    <p:sldId id="831" r:id="rId22"/>
    <p:sldId id="815" r:id="rId23"/>
    <p:sldId id="810" r:id="rId24"/>
    <p:sldId id="832" r:id="rId25"/>
    <p:sldId id="809" r:id="rId26"/>
    <p:sldId id="834" r:id="rId27"/>
  </p:sldIdLst>
  <p:sldSz cx="10160000" cy="7620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8C4"/>
    <a:srgbClr val="404040"/>
    <a:srgbClr val="084F90"/>
    <a:srgbClr val="034595"/>
    <a:srgbClr val="497EC8"/>
    <a:srgbClr val="F4EE00"/>
    <a:srgbClr val="CCFF33"/>
    <a:srgbClr val="005490"/>
    <a:srgbClr val="D4D4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5" autoAdjust="0"/>
    <p:restoredTop sz="96866" autoAdjust="0"/>
  </p:normalViewPr>
  <p:slideViewPr>
    <p:cSldViewPr>
      <p:cViewPr varScale="1">
        <p:scale>
          <a:sx n="118" d="100"/>
          <a:sy n="118" d="100"/>
        </p:scale>
        <p:origin x="828" y="84"/>
      </p:cViewPr>
      <p:guideLst>
        <p:guide orient="horz" pos="2400"/>
        <p:guide pos="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376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75" cy="4940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83" y="0"/>
            <a:ext cx="2945875" cy="49402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F9E0DE8-4563-4BBB-82D8-466F5B26FA08}" type="datetimeFigureOut">
              <a:rPr lang="en-US" altLang="en-US"/>
              <a:pPr>
                <a:defRPr/>
              </a:pPr>
              <a:t>12/4/2019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058"/>
            <a:ext cx="2945875" cy="4940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83" y="9377058"/>
            <a:ext cx="2945875" cy="49402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B5F3327F-0025-4855-A966-D7739C7ABF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75" cy="4940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183" y="0"/>
            <a:ext cx="2945875" cy="49402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AF24AA3D-D7FB-4B13-9260-93C7258CB12C}" type="datetimeFigureOut">
              <a:rPr lang="en-US" altLang="en-US"/>
              <a:pPr>
                <a:defRPr/>
              </a:pPr>
              <a:t>12/4/2019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45" y="4689318"/>
            <a:ext cx="5438787" cy="4443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058"/>
            <a:ext cx="2945875" cy="4940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183" y="9377058"/>
            <a:ext cx="2945875" cy="49402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B6542A3-8CA7-44D8-BF3C-A2B9AA2085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 txBox="1">
            <a:spLocks/>
          </p:cNvSpPr>
          <p:nvPr userDrawn="1"/>
        </p:nvSpPr>
        <p:spPr bwMode="auto">
          <a:xfrm>
            <a:off x="514350" y="7142163"/>
            <a:ext cx="2825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3E2700C3-C6EA-4EF5-9AAB-4D9D40FE4F8F}" type="slidenum">
              <a:rPr lang="en-US" altLang="en-US" sz="1300" smtClean="0">
                <a:solidFill>
                  <a:srgbClr val="005490"/>
                </a:solidFill>
                <a:latin typeface="+mj-lt"/>
              </a:rPr>
              <a:pPr>
                <a:defRPr/>
              </a:pPr>
              <a:t>‹#›</a:t>
            </a:fld>
            <a:endParaRPr lang="en-US" altLang="en-US" sz="1300" dirty="0">
              <a:solidFill>
                <a:srgbClr val="00549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37380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 txBox="1">
            <a:spLocks/>
          </p:cNvSpPr>
          <p:nvPr userDrawn="1"/>
        </p:nvSpPr>
        <p:spPr bwMode="auto">
          <a:xfrm>
            <a:off x="514350" y="7142163"/>
            <a:ext cx="2825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07BEA1AC-6F7C-48E3-909F-8C6D12E69300}" type="slidenum">
              <a:rPr lang="en-US" altLang="en-US" sz="1300" smtClean="0">
                <a:solidFill>
                  <a:srgbClr val="005490"/>
                </a:solidFill>
                <a:latin typeface="+mj-lt"/>
              </a:rPr>
              <a:pPr>
                <a:defRPr/>
              </a:pPr>
              <a:t>‹#›</a:t>
            </a:fld>
            <a:endParaRPr lang="en-US" altLang="en-US" sz="1300" dirty="0">
              <a:solidFill>
                <a:srgbClr val="00549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03832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D1AAF-72A5-43FD-898A-17BDC6690B2A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E80-9178-4A46-9B43-16A55CEF5B7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2"/>
          <p:cNvSpPr txBox="1">
            <a:spLocks/>
          </p:cNvSpPr>
          <p:nvPr userDrawn="1"/>
        </p:nvSpPr>
        <p:spPr bwMode="auto">
          <a:xfrm>
            <a:off x="514350" y="7142163"/>
            <a:ext cx="2825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07BEA1AC-6F7C-48E3-909F-8C6D12E69300}" type="slidenum">
              <a:rPr lang="en-US" altLang="en-US" sz="1300" smtClean="0">
                <a:solidFill>
                  <a:srgbClr val="005490"/>
                </a:solidFill>
                <a:latin typeface="+mj-lt"/>
              </a:rPr>
              <a:pPr>
                <a:defRPr/>
              </a:pPr>
              <a:t>‹#›</a:t>
            </a:fld>
            <a:endParaRPr lang="en-US" altLang="en-US" sz="1300" dirty="0">
              <a:solidFill>
                <a:srgbClr val="00549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254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/>
          </p:cNvSpPr>
          <p:nvPr/>
        </p:nvSpPr>
        <p:spPr bwMode="auto">
          <a:xfrm>
            <a:off x="0" y="0"/>
            <a:ext cx="101600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2000">
                <a:srgbClr val="030795"/>
              </a:gs>
              <a:gs pos="100000">
                <a:srgbClr val="0F20A6">
                  <a:alpha val="77000"/>
                </a:srgbClr>
              </a:gs>
              <a:gs pos="6000">
                <a:srgbClr val="000090">
                  <a:alpha val="0"/>
                </a:srgbClr>
              </a:gs>
            </a:gsLst>
            <a:lin ang="150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8382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Arial" panose="020B0604020202020204" pitchFamily="34" charset="0"/>
              </a:rPr>
              <a:t>Fifth level</a:t>
            </a:r>
          </a:p>
        </p:txBody>
      </p:sp>
      <p:sp>
        <p:nvSpPr>
          <p:cNvPr id="1030" name="Rectangle 3"/>
          <p:cNvSpPr>
            <a:spLocks/>
          </p:cNvSpPr>
          <p:nvPr/>
        </p:nvSpPr>
        <p:spPr bwMode="auto">
          <a:xfrm rot="5400000">
            <a:off x="4775200" y="2235200"/>
            <a:ext cx="609600" cy="10160000"/>
          </a:xfrm>
          <a:prstGeom prst="rect">
            <a:avLst/>
          </a:prstGeom>
          <a:solidFill>
            <a:srgbClr val="F9F9F9"/>
          </a:solidFill>
          <a:ln>
            <a:solidFill>
              <a:schemeClr val="accent3">
                <a:lumMod val="95000"/>
              </a:schemeClr>
            </a:solidFill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2" name="Rectangle 5"/>
          <p:cNvSpPr>
            <a:spLocks/>
          </p:cNvSpPr>
          <p:nvPr/>
        </p:nvSpPr>
        <p:spPr bwMode="auto">
          <a:xfrm>
            <a:off x="1955800" y="7175500"/>
            <a:ext cx="6356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200" dirty="0" err="1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Saclay</a:t>
            </a:r>
            <a:r>
              <a:rPr lang="en-US" altLang="en-US" sz="1200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– 02/12/2019 </a:t>
            </a:r>
            <a:r>
              <a:rPr lang="en-US" altLang="en-US" sz="1200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– </a:t>
            </a:r>
            <a:r>
              <a:rPr lang="en-US" altLang="en-US" sz="1200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MQ and MQYY cold measurement system</a:t>
            </a:r>
            <a:r>
              <a:rPr lang="en-US" altLang="en-US" sz="1200" baseline="0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proposal</a:t>
            </a:r>
            <a:r>
              <a:rPr lang="en-US" altLang="en-US" sz="1200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 </a:t>
            </a:r>
            <a:endParaRPr lang="en-US" altLang="en-US" sz="1200" dirty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8547100"/>
            <a:ext cx="152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Group 7"/>
          <p:cNvGrpSpPr>
            <a:grpSpLocks/>
          </p:cNvGrpSpPr>
          <p:nvPr/>
        </p:nvGrpSpPr>
        <p:grpSpPr bwMode="auto">
          <a:xfrm>
            <a:off x="8813800" y="6989763"/>
            <a:ext cx="1233488" cy="630237"/>
            <a:chOff x="5712882" y="5810377"/>
            <a:chExt cx="1110506" cy="604954"/>
          </a:xfrm>
        </p:grpSpPr>
        <p:pic>
          <p:nvPicPr>
            <p:cNvPr id="1034" name="Picture 1" descr="te_h_60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2882" y="6245142"/>
              <a:ext cx="1110506" cy="1701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2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2111" y="5810377"/>
              <a:ext cx="432048" cy="446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3" name="Picture 1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7086600"/>
            <a:ext cx="12795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j-lt"/>
          <a:ea typeface="ＭＳ Ｐゴシック" panose="020B0600070205080204" pitchFamily="34" charset="-128"/>
          <a:cs typeface="ＭＳ Ｐゴシック" charset="0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anose="05000000000000000000" pitchFamily="2" charset="2"/>
        <a:buChar char="è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/>
          <a:sym typeface="Arial" panose="020B0604020202020204" pitchFamily="34" charset="0"/>
        </a:defRPr>
      </a:lvl5pPr>
      <a:lvl6pPr marL="27368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279400" y="1524000"/>
            <a:ext cx="9652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254000" bIns="50800"/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ctr">
              <a:lnSpc>
                <a:spcPct val="200000"/>
              </a:lnSpc>
              <a:spcAft>
                <a:spcPts val="0"/>
              </a:spcAft>
              <a:buNone/>
            </a:pPr>
            <a:r>
              <a:rPr lang="en-US" sz="2800" dirty="0" smtClean="0"/>
              <a:t>MQ and MQYY </a:t>
            </a:r>
          </a:p>
          <a:p>
            <a:pPr marL="44450" indent="0" algn="ctr">
              <a:lnSpc>
                <a:spcPct val="200000"/>
              </a:lnSpc>
              <a:spcAft>
                <a:spcPts val="0"/>
              </a:spcAft>
              <a:buNone/>
            </a:pPr>
            <a:r>
              <a:rPr lang="en-US" sz="2800" dirty="0"/>
              <a:t>v</a:t>
            </a:r>
            <a:r>
              <a:rPr lang="en-US" sz="2800" dirty="0" smtClean="0"/>
              <a:t>ertical cold </a:t>
            </a:r>
            <a:r>
              <a:rPr lang="en-GB" sz="2800" dirty="0" smtClean="0"/>
              <a:t>magnetic measurement systems</a:t>
            </a:r>
          </a:p>
          <a:p>
            <a:pPr marL="44450" indent="0" algn="ctr">
              <a:lnSpc>
                <a:spcPct val="200000"/>
              </a:lnSpc>
              <a:spcAft>
                <a:spcPts val="0"/>
              </a:spcAft>
              <a:buNone/>
            </a:pPr>
            <a:r>
              <a:rPr lang="en-US" sz="2200" dirty="0" smtClean="0"/>
              <a:t>(</a:t>
            </a:r>
            <a:r>
              <a:rPr lang="fr-CH" sz="2200" dirty="0"/>
              <a:t>KE3586 CEA-CERN collaboration</a:t>
            </a:r>
            <a:r>
              <a:rPr lang="en-US" sz="2200" dirty="0" smtClean="0"/>
              <a:t>)</a:t>
            </a:r>
          </a:p>
          <a:p>
            <a:pPr marL="44450" indent="0" algn="ctr">
              <a:lnSpc>
                <a:spcPct val="200000"/>
              </a:lnSpc>
              <a:spcAft>
                <a:spcPts val="0"/>
              </a:spcAft>
              <a:buNone/>
            </a:pPr>
            <a:endParaRPr lang="en-US" sz="1800" dirty="0"/>
          </a:p>
          <a:p>
            <a:pPr marL="44450" indent="0" algn="r">
              <a:lnSpc>
                <a:spcPct val="200000"/>
              </a:lnSpc>
              <a:spcAft>
                <a:spcPts val="0"/>
              </a:spcAft>
              <a:buNone/>
            </a:pPr>
            <a:r>
              <a:rPr lang="en-US" sz="1700" dirty="0" smtClean="0"/>
              <a:t>D</a:t>
            </a:r>
            <a:r>
              <a:rPr lang="en-US" sz="1700" dirty="0"/>
              <a:t>. </a:t>
            </a:r>
            <a:r>
              <a:rPr lang="en-US" sz="1700" dirty="0" smtClean="0"/>
              <a:t>Akhmedyanov, A. P. Foussat, </a:t>
            </a:r>
            <a:r>
              <a:rPr lang="en-US" sz="1700" dirty="0"/>
              <a:t>C. </a:t>
            </a:r>
            <a:r>
              <a:rPr lang="en-US" sz="1700" u="sng" dirty="0"/>
              <a:t>Petrone</a:t>
            </a:r>
            <a:r>
              <a:rPr lang="en-US" sz="1700" dirty="0"/>
              <a:t>, S. </a:t>
            </a:r>
            <a:r>
              <a:rPr lang="en-US" sz="1700" dirty="0" smtClean="0"/>
              <a:t>Russenschuck</a:t>
            </a:r>
            <a:endParaRPr lang="en-GB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3364012" y="838200"/>
            <a:ext cx="2898576" cy="6096000"/>
            <a:chOff x="5376242" y="152400"/>
            <a:chExt cx="3121905" cy="7467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1685" y="152400"/>
              <a:ext cx="703226" cy="7467600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9001" y="152400"/>
              <a:ext cx="753401" cy="700938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 rot="16200000">
              <a:off x="6229219" y="4167520"/>
              <a:ext cx="45878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16200000">
              <a:off x="6862405" y="4187138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16200000">
              <a:off x="7991566" y="4193647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145406" y="2039545"/>
              <a:ext cx="714375" cy="320024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6793940" y="1904524"/>
              <a:ext cx="994847" cy="372927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>
              <a:off x="5689600" y="2705101"/>
              <a:ext cx="0" cy="588070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 rot="5400000">
              <a:off x="5969590" y="232140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5958883" y="290947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7" name="TextBox 36"/>
            <p:cNvSpPr txBox="1"/>
            <p:nvPr/>
          </p:nvSpPr>
          <p:spPr>
            <a:xfrm rot="16200000">
              <a:off x="5219760" y="2867163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622.5</a:t>
              </a:r>
              <a:endParaRPr lang="en-GB" sz="1400" dirty="0"/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 flipH="1">
              <a:off x="5684020" y="6412806"/>
              <a:ext cx="9283" cy="708103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/>
            <p:cNvCxnSpPr/>
            <p:nvPr/>
          </p:nvCxnSpPr>
          <p:spPr bwMode="auto">
            <a:xfrm rot="5400000">
              <a:off x="5944959" y="6029109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5942472" y="6737212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2" name="TextBox 41"/>
            <p:cNvSpPr txBox="1"/>
            <p:nvPr/>
          </p:nvSpPr>
          <p:spPr>
            <a:xfrm rot="16200000">
              <a:off x="5288719" y="650819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807</a:t>
              </a:r>
              <a:endParaRPr lang="en-GB" sz="1400" dirty="0"/>
            </a:p>
          </p:txBody>
        </p:sp>
      </p:grpSp>
      <p:sp>
        <p:nvSpPr>
          <p:cNvPr id="55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763000" cy="647700"/>
          </a:xfrm>
        </p:spPr>
        <p:txBody>
          <a:bodyPr/>
          <a:lstStyle/>
          <a:p>
            <a:r>
              <a:rPr lang="en-US" dirty="0" smtClean="0"/>
              <a:t>Second method proposed and studied: vertical coils arrays – </a:t>
            </a:r>
            <a:r>
              <a:rPr lang="en-US" b="1" dirty="0" smtClean="0"/>
              <a:t>OPTION #1</a:t>
            </a:r>
            <a:endParaRPr lang="en-GB" b="1" dirty="0"/>
          </a:p>
        </p:txBody>
      </p:sp>
      <p:sp>
        <p:nvSpPr>
          <p:cNvPr id="58" name="Rectangle 57"/>
          <p:cNvSpPr/>
          <p:nvPr/>
        </p:nvSpPr>
        <p:spPr>
          <a:xfrm>
            <a:off x="70846" y="838200"/>
            <a:ext cx="382130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1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coil array </a:t>
            </a: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for MQs (in PCB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)</a:t>
            </a:r>
            <a:endParaRPr lang="en-GB" b="1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Measurement radius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17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5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sections of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810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</a:p>
          <a:p>
            <a:pPr algn="ctr">
              <a:lnSpc>
                <a:spcPct val="150000"/>
              </a:lnSpc>
            </a:pPr>
            <a:r>
              <a:rPr lang="en-US" altLang="en-US" u="sng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inner diameter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40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761003" y="887789"/>
            <a:ext cx="382771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1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coil array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for MQYYs (in PCB)</a:t>
            </a:r>
          </a:p>
          <a:p>
            <a:pPr algn="ctr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Measurement radius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30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mm </a:t>
            </a:r>
            <a:endParaRPr lang="en-US" alt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5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sections of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925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</a:p>
          <a:p>
            <a:pPr algn="ctr">
              <a:lnSpc>
                <a:spcPct val="150000"/>
              </a:lnSpc>
            </a:pPr>
            <a:r>
              <a:rPr lang="en-US" altLang="en-US" u="sng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inner diameter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66 mm</a:t>
            </a:r>
            <a:endParaRPr lang="en-GB" b="1" dirty="0"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 bwMode="auto">
          <a:xfrm>
            <a:off x="1752897" y="2905191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1" name="Down Arrow 60"/>
          <p:cNvSpPr/>
          <p:nvPr/>
        </p:nvSpPr>
        <p:spPr bwMode="auto">
          <a:xfrm>
            <a:off x="7451057" y="2958904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4191571" y="838200"/>
            <a:ext cx="211819" cy="533400"/>
          </a:xfrm>
          <a:prstGeom prst="rect">
            <a:avLst/>
          </a:prstGeom>
          <a:solidFill>
            <a:srgbClr val="C5C8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4876402" y="838200"/>
            <a:ext cx="211819" cy="533400"/>
          </a:xfrm>
          <a:prstGeom prst="rect">
            <a:avLst/>
          </a:prstGeom>
          <a:solidFill>
            <a:srgbClr val="C5C8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262588" y="5245935"/>
            <a:ext cx="3038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u="sng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Can be critical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and delicate 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6" name="Down Arrow 65"/>
          <p:cNvSpPr/>
          <p:nvPr/>
        </p:nvSpPr>
        <p:spPr bwMode="auto">
          <a:xfrm>
            <a:off x="7451057" y="4740003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33713" y="3626099"/>
            <a:ext cx="3554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Mounting and dismounting </a:t>
            </a:r>
          </a:p>
          <a:p>
            <a:pPr algn="ctr"/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procedure and tool need to be studied and defined</a:t>
            </a:r>
            <a:endParaRPr lang="en-US" altLang="en-US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74070" y="5245935"/>
            <a:ext cx="3038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u="sng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Can be critical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and delicate 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9" name="Down Arrow 68"/>
          <p:cNvSpPr/>
          <p:nvPr/>
        </p:nvSpPr>
        <p:spPr bwMode="auto">
          <a:xfrm>
            <a:off x="1762539" y="4740003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907829" y="3626099"/>
            <a:ext cx="3554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Mounting and dismounting </a:t>
            </a:r>
          </a:p>
          <a:p>
            <a:pPr algn="ctr"/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procedure and tool need to be studied and defined</a:t>
            </a:r>
            <a:endParaRPr lang="en-US" altLang="en-US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074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3364012" y="838200"/>
            <a:ext cx="2898576" cy="6096000"/>
            <a:chOff x="5376242" y="152400"/>
            <a:chExt cx="3121905" cy="7467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1685" y="152400"/>
              <a:ext cx="703226" cy="7467600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9001" y="152400"/>
              <a:ext cx="753401" cy="700938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 rot="16200000">
              <a:off x="6229219" y="4167520"/>
              <a:ext cx="45878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16200000">
              <a:off x="6862405" y="4187138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16200000">
              <a:off x="7991566" y="4193647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145406" y="2039545"/>
              <a:ext cx="714375" cy="320024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6793940" y="1904524"/>
              <a:ext cx="994847" cy="372927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>
              <a:off x="5689600" y="2705101"/>
              <a:ext cx="0" cy="588070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 rot="5400000">
              <a:off x="5969590" y="232140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5958883" y="290947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7" name="TextBox 36"/>
            <p:cNvSpPr txBox="1"/>
            <p:nvPr/>
          </p:nvSpPr>
          <p:spPr>
            <a:xfrm rot="16200000">
              <a:off x="5219760" y="2867163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622.5</a:t>
              </a:r>
              <a:endParaRPr lang="en-GB" sz="1400" dirty="0"/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 flipH="1">
              <a:off x="5684020" y="6412806"/>
              <a:ext cx="9283" cy="708103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/>
            <p:cNvCxnSpPr/>
            <p:nvPr/>
          </p:nvCxnSpPr>
          <p:spPr bwMode="auto">
            <a:xfrm rot="5400000">
              <a:off x="5944959" y="6029109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5942472" y="6737212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2" name="TextBox 41"/>
            <p:cNvSpPr txBox="1"/>
            <p:nvPr/>
          </p:nvSpPr>
          <p:spPr>
            <a:xfrm rot="16200000">
              <a:off x="5288719" y="650819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807</a:t>
              </a:r>
              <a:endParaRPr lang="en-GB" sz="1400" dirty="0"/>
            </a:p>
          </p:txBody>
        </p:sp>
      </p:grpSp>
      <p:sp>
        <p:nvSpPr>
          <p:cNvPr id="55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763000" cy="647700"/>
          </a:xfrm>
        </p:spPr>
        <p:txBody>
          <a:bodyPr/>
          <a:lstStyle/>
          <a:p>
            <a:r>
              <a:rPr lang="en-US" dirty="0" smtClean="0"/>
              <a:t>Second method proposed and studied: vertical coils arrays – OPTION #2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67640" y="838200"/>
            <a:ext cx="382771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coil array for MQs (in PCB)</a:t>
            </a:r>
            <a:endParaRPr lang="en-GB" b="1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Measurement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radius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17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5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sections of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810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</a:p>
          <a:p>
            <a:pPr algn="ctr">
              <a:lnSpc>
                <a:spcPct val="150000"/>
              </a:lnSpc>
            </a:pPr>
            <a:r>
              <a:rPr lang="en-US" altLang="en-US" u="sng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inner diameter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40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769005" y="887789"/>
            <a:ext cx="382130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coil array for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MQYYs (in PCB)</a:t>
            </a:r>
          </a:p>
          <a:p>
            <a:pPr algn="ctr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Measurement radius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30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  <a:endParaRPr lang="en-US" altLang="en-US" b="1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5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sections of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925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</a:p>
          <a:p>
            <a:pPr algn="ctr">
              <a:lnSpc>
                <a:spcPct val="150000"/>
              </a:lnSpc>
            </a:pPr>
            <a:r>
              <a:rPr lang="en-US" altLang="en-US" u="sng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inner diameter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66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endParaRPr lang="en-GB" dirty="0"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0" name="Down Arrow 59"/>
          <p:cNvSpPr/>
          <p:nvPr/>
        </p:nvSpPr>
        <p:spPr bwMode="auto">
          <a:xfrm>
            <a:off x="1752897" y="2905191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1" name="Down Arrow 60"/>
          <p:cNvSpPr/>
          <p:nvPr/>
        </p:nvSpPr>
        <p:spPr bwMode="auto">
          <a:xfrm>
            <a:off x="7451057" y="2958904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6" name="Down Arrow 65"/>
          <p:cNvSpPr/>
          <p:nvPr/>
        </p:nvSpPr>
        <p:spPr bwMode="auto">
          <a:xfrm>
            <a:off x="7451057" y="4740003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33713" y="3626099"/>
            <a:ext cx="3554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Mounting procedure once only at beginning of the measurement campaign 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56556" y="5247267"/>
            <a:ext cx="37188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Coil array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safely stored vertically </a:t>
            </a:r>
            <a:endParaRPr lang="en-US" alt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inside the </a:t>
            </a:r>
            <a:r>
              <a:rPr lang="en-US" altLang="en-US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9" name="Down Arrow 68"/>
          <p:cNvSpPr/>
          <p:nvPr/>
        </p:nvSpPr>
        <p:spPr bwMode="auto">
          <a:xfrm>
            <a:off x="1762539" y="4740003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005155" y="3638711"/>
            <a:ext cx="3554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Mounting procedure once only at beginning of the measurement campaign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858648" y="5259879"/>
            <a:ext cx="36575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Coil array safely stored vertically </a:t>
            </a:r>
            <a:endParaRPr lang="en-US" alt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inside the </a:t>
            </a:r>
            <a:r>
              <a:rPr lang="en-US" altLang="en-US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623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763000" cy="647700"/>
          </a:xfrm>
        </p:spPr>
        <p:txBody>
          <a:bodyPr/>
          <a:lstStyle/>
          <a:p>
            <a:r>
              <a:rPr lang="en-US" dirty="0" smtClean="0"/>
              <a:t>Second method proposed and studied: vertical coils arrays – OPTION #3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99322" y="839805"/>
            <a:ext cx="55764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coil array for MQs measure both magnet types</a:t>
            </a:r>
            <a:endParaRPr lang="en-GB" b="1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Measurement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radius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17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6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sections of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810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(one extra segment MQ type)</a:t>
            </a:r>
          </a:p>
          <a:p>
            <a:pPr algn="ctr">
              <a:lnSpc>
                <a:spcPct val="150000"/>
              </a:lnSpc>
            </a:pPr>
            <a:r>
              <a:rPr lang="en-US" altLang="en-US" u="sng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inner diameter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40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 </a:t>
            </a:r>
            <a:r>
              <a:rPr 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BUT LONGER</a:t>
            </a:r>
            <a:endParaRPr lang="en-GB" b="1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66363" y="3541850"/>
            <a:ext cx="5885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 </a:t>
            </a:r>
            <a:r>
              <a:rPr lang="en-US" altLang="en-US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instead than 4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(</a:t>
            </a:r>
            <a:r>
              <a:rPr lang="en-US" altLang="en-US" u="sng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saving 2 </a:t>
            </a:r>
            <a:r>
              <a:rPr lang="en-US" altLang="en-US" u="sng" dirty="0" err="1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 coil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arrays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instead than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4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(</a:t>
            </a:r>
            <a:r>
              <a:rPr lang="en-US" altLang="en-US" u="sng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saving 2 coil </a:t>
            </a:r>
            <a:r>
              <a:rPr lang="en-US" altLang="en-US" u="sng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arrays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)</a:t>
            </a:r>
            <a:endParaRPr lang="en-US" alt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920562" y="800100"/>
            <a:ext cx="4112321" cy="6172200"/>
            <a:chOff x="5340687" y="152400"/>
            <a:chExt cx="4091306" cy="74676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9977" y="156446"/>
              <a:ext cx="888720" cy="746355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1685" y="152400"/>
              <a:ext cx="703226" cy="74676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9001" y="152400"/>
              <a:ext cx="753401" cy="7009389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 rot="16200000">
              <a:off x="6229219" y="4167520"/>
              <a:ext cx="45878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 rot="16200000">
              <a:off x="6862405" y="4187138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 rot="16200000">
              <a:off x="7991566" y="4193647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 rot="16200000">
              <a:off x="6145406" y="2039545"/>
              <a:ext cx="714375" cy="320024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rot="16200000">
              <a:off x="7842195" y="1788817"/>
              <a:ext cx="856185" cy="679674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 AC modified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rot="16200000">
              <a:off x="6764785" y="1902891"/>
              <a:ext cx="978918" cy="392120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 bwMode="auto">
            <a:xfrm>
              <a:off x="5689600" y="2705101"/>
              <a:ext cx="0" cy="588070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/>
          </p:nvCxnSpPr>
          <p:spPr bwMode="auto">
            <a:xfrm rot="5400000">
              <a:off x="5969590" y="232140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 rot="5400000">
              <a:off x="5958883" y="290947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" name="Straight Arrow Connector 51"/>
            <p:cNvCxnSpPr/>
            <p:nvPr/>
          </p:nvCxnSpPr>
          <p:spPr bwMode="auto">
            <a:xfrm>
              <a:off x="9104297" y="2705101"/>
              <a:ext cx="0" cy="664271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/>
            <p:cNvCxnSpPr/>
            <p:nvPr/>
          </p:nvCxnSpPr>
          <p:spPr bwMode="auto">
            <a:xfrm rot="5400000">
              <a:off x="8927087" y="232140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53"/>
            <p:cNvCxnSpPr/>
            <p:nvPr/>
          </p:nvCxnSpPr>
          <p:spPr bwMode="auto">
            <a:xfrm rot="5400000">
              <a:off x="8887805" y="2985675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56" name="TextBox 55"/>
            <p:cNvSpPr txBox="1"/>
            <p:nvPr/>
          </p:nvSpPr>
          <p:spPr>
            <a:xfrm rot="16200000">
              <a:off x="5178624" y="2908879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622.5</a:t>
              </a:r>
              <a:endParaRPr lang="en-GB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8962153" y="2970879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726.5</a:t>
              </a:r>
              <a:endParaRPr lang="en-GB" sz="1400" dirty="0"/>
            </a:p>
          </p:txBody>
        </p:sp>
        <p:cxnSp>
          <p:nvCxnSpPr>
            <p:cNvPr id="62" name="Straight Arrow Connector 61"/>
            <p:cNvCxnSpPr/>
            <p:nvPr/>
          </p:nvCxnSpPr>
          <p:spPr bwMode="auto">
            <a:xfrm flipH="1">
              <a:off x="5684020" y="6412806"/>
              <a:ext cx="9283" cy="708103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3" name="Straight Connector 62"/>
            <p:cNvCxnSpPr/>
            <p:nvPr/>
          </p:nvCxnSpPr>
          <p:spPr bwMode="auto">
            <a:xfrm rot="5400000">
              <a:off x="5944959" y="6029109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4" name="Straight Connector 63"/>
            <p:cNvCxnSpPr/>
            <p:nvPr/>
          </p:nvCxnSpPr>
          <p:spPr bwMode="auto">
            <a:xfrm rot="5400000">
              <a:off x="5942472" y="6737212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5" name="TextBox 64"/>
            <p:cNvSpPr txBox="1"/>
            <p:nvPr/>
          </p:nvSpPr>
          <p:spPr>
            <a:xfrm rot="16200000">
              <a:off x="5279438" y="6684728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807</a:t>
              </a:r>
              <a:endParaRPr lang="en-GB" sz="1400" dirty="0"/>
            </a:p>
          </p:txBody>
        </p:sp>
        <p:cxnSp>
          <p:nvCxnSpPr>
            <p:cNvPr id="70" name="Straight Arrow Connector 69"/>
            <p:cNvCxnSpPr/>
            <p:nvPr/>
          </p:nvCxnSpPr>
          <p:spPr bwMode="auto">
            <a:xfrm>
              <a:off x="8838676" y="7011194"/>
              <a:ext cx="1" cy="559748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rot="5400000">
              <a:off x="8504470" y="6574392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71"/>
            <p:cNvCxnSpPr/>
            <p:nvPr/>
          </p:nvCxnSpPr>
          <p:spPr bwMode="auto">
            <a:xfrm rot="5400000">
              <a:off x="8599496" y="7187245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3" name="TextBox 72"/>
            <p:cNvSpPr txBox="1"/>
            <p:nvPr/>
          </p:nvSpPr>
          <p:spPr>
            <a:xfrm rot="16200000">
              <a:off x="8800282" y="696904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665</a:t>
              </a:r>
              <a:endParaRPr lang="en-GB" sz="1400" dirty="0"/>
            </a:p>
          </p:txBody>
        </p:sp>
      </p:grpSp>
      <p:cxnSp>
        <p:nvCxnSpPr>
          <p:cNvPr id="90" name="Straight Connector 89"/>
          <p:cNvCxnSpPr/>
          <p:nvPr/>
        </p:nvCxnSpPr>
        <p:spPr bwMode="auto">
          <a:xfrm flipV="1">
            <a:off x="6794500" y="800100"/>
            <a:ext cx="1381814" cy="6131652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1" name="Straight Connector 90"/>
          <p:cNvCxnSpPr/>
          <p:nvPr/>
        </p:nvCxnSpPr>
        <p:spPr bwMode="auto">
          <a:xfrm>
            <a:off x="6794500" y="800100"/>
            <a:ext cx="1381814" cy="6131652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2" name="Down Arrow 91"/>
          <p:cNvSpPr/>
          <p:nvPr/>
        </p:nvSpPr>
        <p:spPr bwMode="auto">
          <a:xfrm>
            <a:off x="2613048" y="3086130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87201" y="2774679"/>
            <a:ext cx="740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ea typeface="Calibri" panose="020F0502020204030204" pitchFamily="34" charset="0"/>
              </a:rPr>
              <a:t>PRO</a:t>
            </a:r>
            <a:endParaRPr lang="en-GB" dirty="0"/>
          </a:p>
        </p:txBody>
      </p:sp>
      <p:sp>
        <p:nvSpPr>
          <p:cNvPr id="93" name="Down Arrow 92"/>
          <p:cNvSpPr/>
          <p:nvPr/>
        </p:nvSpPr>
        <p:spPr bwMode="auto">
          <a:xfrm>
            <a:off x="2543295" y="4610130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2315680" y="4307968"/>
            <a:ext cx="9124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ea typeface="Calibri" panose="020F0502020204030204" pitchFamily="34" charset="0"/>
              </a:rPr>
              <a:t>CONT</a:t>
            </a:r>
            <a:endParaRPr lang="en-GB" dirty="0"/>
          </a:p>
        </p:txBody>
      </p:sp>
      <p:sp>
        <p:nvSpPr>
          <p:cNvPr id="95" name="Rectangle 94"/>
          <p:cNvSpPr/>
          <p:nvPr/>
        </p:nvSpPr>
        <p:spPr>
          <a:xfrm>
            <a:off x="215046" y="5101771"/>
            <a:ext cx="54856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Measurement radius smaller for the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MQYY </a:t>
            </a:r>
            <a:endParaRPr lang="en-US" altLang="en-US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Less resolution on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higher-order multipoles. </a:t>
            </a:r>
            <a:endParaRPr lang="en-US" altLang="en-US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 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longer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 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coil array one segment more</a:t>
            </a:r>
          </a:p>
        </p:txBody>
      </p:sp>
    </p:spTree>
    <p:extLst>
      <p:ext uri="{BB962C8B-B14F-4D97-AF65-F5344CB8AC3E}">
        <p14:creationId xmlns:p14="http://schemas.microsoft.com/office/powerpoint/2010/main" val="4147091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62374" y="-3459226"/>
            <a:ext cx="1661303" cy="101339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023398" y="1828800"/>
            <a:ext cx="631070" cy="382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MQYY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763000" cy="647700"/>
          </a:xfrm>
        </p:spPr>
        <p:txBody>
          <a:bodyPr/>
          <a:lstStyle/>
          <a:p>
            <a:r>
              <a:rPr lang="en-US" dirty="0" smtClean="0"/>
              <a:t>Second method proposed and studied: vertical coils arrays – OPTION #3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600180" y="691371"/>
            <a:ext cx="29856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MQYY using MQ coil arrays</a:t>
            </a:r>
            <a:endParaRPr lang="en-GB" dirty="0">
              <a:latin typeface="+mj-l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471" y="3110196"/>
            <a:ext cx="3938354" cy="313820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59584" y="2924413"/>
            <a:ext cx="4724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For option #3 alignment supports also along the MQYY magnet are needed to fulfil the gap between magnet bore and </a:t>
            </a:r>
            <a:r>
              <a:rPr lang="en-GB" dirty="0" err="1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Alignment structure on magnets ends for all options (#1,#2 or #3) are need </a:t>
            </a:r>
          </a:p>
          <a:p>
            <a:pPr algn="ctr">
              <a:lnSpc>
                <a:spcPct val="150000"/>
              </a:lnSpc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" name="Down Arrow 1"/>
          <p:cNvSpPr/>
          <p:nvPr/>
        </p:nvSpPr>
        <p:spPr bwMode="auto">
          <a:xfrm>
            <a:off x="568707" y="3429000"/>
            <a:ext cx="228600" cy="30480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3207484" y="1014696"/>
            <a:ext cx="228600" cy="30480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4864424" y="1017288"/>
            <a:ext cx="228600" cy="30480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4" name="Down Arrow 13"/>
          <p:cNvSpPr/>
          <p:nvPr/>
        </p:nvSpPr>
        <p:spPr bwMode="auto">
          <a:xfrm>
            <a:off x="6446675" y="1014696"/>
            <a:ext cx="228600" cy="30480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1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-Up Arrow 2"/>
          <p:cNvSpPr/>
          <p:nvPr/>
        </p:nvSpPr>
        <p:spPr bwMode="auto">
          <a:xfrm rot="13380402">
            <a:off x="4368661" y="832870"/>
            <a:ext cx="1422681" cy="1382260"/>
          </a:xfrm>
          <a:prstGeom prst="leftUpArrow">
            <a:avLst>
              <a:gd name="adj1" fmla="val 10699"/>
              <a:gd name="adj2" fmla="val 15877"/>
              <a:gd name="adj3" fmla="val 25134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77506" y="1219200"/>
            <a:ext cx="168578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MQs coil array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041900" y="958711"/>
            <a:ext cx="0" cy="3537089"/>
          </a:xfrm>
          <a:prstGeom prst="line">
            <a:avLst/>
          </a:prstGeom>
          <a:solidFill>
            <a:schemeClr val="accent1"/>
          </a:solidFill>
          <a:ln w="82550">
            <a:solidFill>
              <a:schemeClr val="accent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74311"/>
              </p:ext>
            </p:extLst>
          </p:nvPr>
        </p:nvGraphicFramePr>
        <p:xfrm>
          <a:off x="549918" y="1840178"/>
          <a:ext cx="433477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090">
                  <a:extLst>
                    <a:ext uri="{9D8B030D-6E8A-4147-A177-3AD203B41FA5}">
                      <a16:colId xmlns:a16="http://schemas.microsoft.com/office/drawing/2014/main" val="274556001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642602999"/>
                    </a:ext>
                  </a:extLst>
                </a:gridCol>
                <a:gridCol w="1280481">
                  <a:extLst>
                    <a:ext uri="{9D8B030D-6E8A-4147-A177-3AD203B41FA5}">
                      <a16:colId xmlns:a16="http://schemas.microsoft.com/office/drawing/2014/main" val="15571042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Price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CHF 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dirty="0" smtClean="0"/>
                        <a:t>Details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36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32.000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G11 support structure for shaft + rollers + cabling </a:t>
                      </a:r>
                      <a:endParaRPr lang="en-GB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5</a:t>
                      </a:r>
                      <a:r>
                        <a:rPr lang="en-US" baseline="0" dirty="0" smtClean="0"/>
                        <a:t> x </a:t>
                      </a:r>
                      <a:r>
                        <a:rPr lang="en-US" dirty="0" smtClean="0"/>
                        <a:t>0.81 m</a:t>
                      </a:r>
                    </a:p>
                    <a:p>
                      <a:pPr algn="ctr"/>
                      <a:r>
                        <a:rPr lang="en-US" dirty="0" smtClean="0"/>
                        <a:t>+ 1 spare </a:t>
                      </a:r>
                      <a:endParaRPr lang="en-GB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4357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8.000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Design + production Printed</a:t>
                      </a:r>
                      <a:r>
                        <a:rPr lang="en-US" baseline="0" dirty="0" smtClean="0"/>
                        <a:t> circuit board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x 0.75 m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+ 1 spare</a:t>
                      </a:r>
                      <a:endParaRPr lang="en-GB" dirty="0" smtClean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708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5.000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Extension tube + cabling 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4819922"/>
                  </a:ext>
                </a:extLst>
              </a:tr>
            </a:tbl>
          </a:graphicData>
        </a:graphic>
      </p:graphicFrame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458200" cy="647700"/>
          </a:xfrm>
        </p:spPr>
        <p:txBody>
          <a:bodyPr/>
          <a:lstStyle/>
          <a:p>
            <a:r>
              <a:rPr lang="en-US" dirty="0" smtClean="0"/>
              <a:t>OPTIONS: cost estimations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778580"/>
              </p:ext>
            </p:extLst>
          </p:nvPr>
        </p:nvGraphicFramePr>
        <p:xfrm>
          <a:off x="598119" y="4379684"/>
          <a:ext cx="4091356" cy="386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364">
                  <a:extLst>
                    <a:ext uri="{9D8B030D-6E8A-4147-A177-3AD203B41FA5}">
                      <a16:colId xmlns:a16="http://schemas.microsoft.com/office/drawing/2014/main" val="3948159618"/>
                    </a:ext>
                  </a:extLst>
                </a:gridCol>
                <a:gridCol w="2666992">
                  <a:extLst>
                    <a:ext uri="{9D8B030D-6E8A-4147-A177-3AD203B41FA5}">
                      <a16:colId xmlns:a16="http://schemas.microsoft.com/office/drawing/2014/main" val="3598463499"/>
                    </a:ext>
                  </a:extLst>
                </a:gridCol>
              </a:tblGrid>
              <a:tr h="386523"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~45 000 CHF</a:t>
                      </a:r>
                      <a:r>
                        <a:rPr lang="en-US" u="sng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endParaRPr lang="en-GB" u="sng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 Vertical coil array MQ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283613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6354334" y="1229030"/>
            <a:ext cx="18290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MQYY coil array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368894"/>
              </p:ext>
            </p:extLst>
          </p:nvPr>
        </p:nvGraphicFramePr>
        <p:xfrm>
          <a:off x="5194300" y="1840178"/>
          <a:ext cx="433477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090">
                  <a:extLst>
                    <a:ext uri="{9D8B030D-6E8A-4147-A177-3AD203B41FA5}">
                      <a16:colId xmlns:a16="http://schemas.microsoft.com/office/drawing/2014/main" val="274556001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642602999"/>
                    </a:ext>
                  </a:extLst>
                </a:gridCol>
                <a:gridCol w="1280481">
                  <a:extLst>
                    <a:ext uri="{9D8B030D-6E8A-4147-A177-3AD203B41FA5}">
                      <a16:colId xmlns:a16="http://schemas.microsoft.com/office/drawing/2014/main" val="15571042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Price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CHF 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dirty="0" smtClean="0"/>
                        <a:t>Details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36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35.000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G11 support structure for shaft + rollers + cabling </a:t>
                      </a:r>
                      <a:endParaRPr lang="en-GB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5</a:t>
                      </a:r>
                      <a:r>
                        <a:rPr lang="en-US" baseline="0" dirty="0" smtClean="0"/>
                        <a:t> x </a:t>
                      </a:r>
                      <a:r>
                        <a:rPr lang="en-US" dirty="0" smtClean="0"/>
                        <a:t>0.925 m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+ 1 spare </a:t>
                      </a:r>
                      <a:endParaRPr lang="en-GB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4357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10.000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Design + production Printed</a:t>
                      </a:r>
                      <a:r>
                        <a:rPr lang="en-US" baseline="0" dirty="0" smtClean="0"/>
                        <a:t> circuit board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x 0.85* m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+ 1 spare</a:t>
                      </a:r>
                      <a:endParaRPr lang="en-GB" dirty="0" smtClean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708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5.000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Extension tube + cabling </a:t>
                      </a:r>
                      <a:endParaRPr lang="en-GB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4819922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47232"/>
              </p:ext>
            </p:extLst>
          </p:nvPr>
        </p:nvGraphicFramePr>
        <p:xfrm>
          <a:off x="5262616" y="4390730"/>
          <a:ext cx="4304805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784">
                  <a:extLst>
                    <a:ext uri="{9D8B030D-6E8A-4147-A177-3AD203B41FA5}">
                      <a16:colId xmlns:a16="http://schemas.microsoft.com/office/drawing/2014/main" val="3948159618"/>
                    </a:ext>
                  </a:extLst>
                </a:gridCol>
                <a:gridCol w="2811021">
                  <a:extLst>
                    <a:ext uri="{9D8B030D-6E8A-4147-A177-3AD203B41FA5}">
                      <a16:colId xmlns:a16="http://schemas.microsoft.com/office/drawing/2014/main" val="3598463499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~50 000 CHF</a:t>
                      </a:r>
                      <a:r>
                        <a:rPr lang="en-US" u="sng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endParaRPr lang="en-GB" u="sng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 Vertical coil array MQYY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283613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5156200" y="4114800"/>
            <a:ext cx="41000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dk1"/>
                </a:solidFill>
                <a:latin typeface="+mj-lt"/>
              </a:rPr>
              <a:t>*bigger than standard fabrication process at CERN  (&lt;750 mm) </a:t>
            </a:r>
            <a:endParaRPr lang="en-GB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0174" y="4267200"/>
            <a:ext cx="442749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#1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183496"/>
              </p:ext>
            </p:extLst>
          </p:nvPr>
        </p:nvGraphicFramePr>
        <p:xfrm>
          <a:off x="610819" y="5362723"/>
          <a:ext cx="4091356" cy="386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364">
                  <a:extLst>
                    <a:ext uri="{9D8B030D-6E8A-4147-A177-3AD203B41FA5}">
                      <a16:colId xmlns:a16="http://schemas.microsoft.com/office/drawing/2014/main" val="3948159618"/>
                    </a:ext>
                  </a:extLst>
                </a:gridCol>
                <a:gridCol w="2666992">
                  <a:extLst>
                    <a:ext uri="{9D8B030D-6E8A-4147-A177-3AD203B41FA5}">
                      <a16:colId xmlns:a16="http://schemas.microsoft.com/office/drawing/2014/main" val="3598463499"/>
                    </a:ext>
                  </a:extLst>
                </a:gridCol>
              </a:tblGrid>
              <a:tr h="386523"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~90 000 CHF</a:t>
                      </a:r>
                      <a:r>
                        <a:rPr lang="en-US" u="sng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endParaRPr lang="en-GB" u="sng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 Vertical coil array MQ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283613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80708"/>
              </p:ext>
            </p:extLst>
          </p:nvPr>
        </p:nvGraphicFramePr>
        <p:xfrm>
          <a:off x="5275316" y="5373769"/>
          <a:ext cx="4304805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084">
                  <a:extLst>
                    <a:ext uri="{9D8B030D-6E8A-4147-A177-3AD203B41FA5}">
                      <a16:colId xmlns:a16="http://schemas.microsoft.com/office/drawing/2014/main" val="3948159618"/>
                    </a:ext>
                  </a:extLst>
                </a:gridCol>
                <a:gridCol w="2823721">
                  <a:extLst>
                    <a:ext uri="{9D8B030D-6E8A-4147-A177-3AD203B41FA5}">
                      <a16:colId xmlns:a16="http://schemas.microsoft.com/office/drawing/2014/main" val="3598463499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~100.000 CHF</a:t>
                      </a:r>
                      <a:r>
                        <a:rPr lang="en-US" u="sng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endParaRPr lang="en-GB" u="sng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 Vertical coil array MQYY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283613"/>
                  </a:ext>
                </a:extLst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102874" y="5250239"/>
            <a:ext cx="442749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#2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268190"/>
              </p:ext>
            </p:extLst>
          </p:nvPr>
        </p:nvGraphicFramePr>
        <p:xfrm>
          <a:off x="610819" y="6083192"/>
          <a:ext cx="4091356" cy="386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364">
                  <a:extLst>
                    <a:ext uri="{9D8B030D-6E8A-4147-A177-3AD203B41FA5}">
                      <a16:colId xmlns:a16="http://schemas.microsoft.com/office/drawing/2014/main" val="3948159618"/>
                    </a:ext>
                  </a:extLst>
                </a:gridCol>
                <a:gridCol w="2666992">
                  <a:extLst>
                    <a:ext uri="{9D8B030D-6E8A-4147-A177-3AD203B41FA5}">
                      <a16:colId xmlns:a16="http://schemas.microsoft.com/office/drawing/2014/main" val="3598463499"/>
                    </a:ext>
                  </a:extLst>
                </a:gridCol>
              </a:tblGrid>
              <a:tr h="386523"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~95 000 CHF</a:t>
                      </a:r>
                      <a:r>
                        <a:rPr lang="en-US" u="sng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endParaRPr lang="en-GB" u="sng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 Vertical coil array MQ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283613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202362"/>
              </p:ext>
            </p:extLst>
          </p:nvPr>
        </p:nvGraphicFramePr>
        <p:xfrm>
          <a:off x="5275316" y="6094238"/>
          <a:ext cx="4304805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0664">
                  <a:extLst>
                    <a:ext uri="{9D8B030D-6E8A-4147-A177-3AD203B41FA5}">
                      <a16:colId xmlns:a16="http://schemas.microsoft.com/office/drawing/2014/main" val="3948159618"/>
                    </a:ext>
                  </a:extLst>
                </a:gridCol>
                <a:gridCol w="2884141">
                  <a:extLst>
                    <a:ext uri="{9D8B030D-6E8A-4147-A177-3AD203B41FA5}">
                      <a16:colId xmlns:a16="http://schemas.microsoft.com/office/drawing/2014/main" val="3598463499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u="none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-</a:t>
                      </a:r>
                      <a:endParaRPr lang="en-GB" u="none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 Vertical coil array MQ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283613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02874" y="5970708"/>
            <a:ext cx="442749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#3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095640" y="4796501"/>
            <a:ext cx="67943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dk1"/>
                </a:solidFill>
                <a:latin typeface="+mj-lt"/>
              </a:rPr>
              <a:t>NOTE option #1 very difficult for </a:t>
            </a:r>
            <a:r>
              <a:rPr lang="en-US" sz="1200" dirty="0">
                <a:solidFill>
                  <a:schemeClr val="dk1"/>
                </a:solidFill>
                <a:latin typeface="+mj-lt"/>
              </a:rPr>
              <a:t>the point of view of </a:t>
            </a:r>
            <a:r>
              <a:rPr lang="en-US" sz="1200" dirty="0" smtClean="0">
                <a:solidFill>
                  <a:schemeClr val="dk1"/>
                </a:solidFill>
                <a:latin typeface="+mj-lt"/>
              </a:rPr>
              <a:t>handling: see next slides for the assembling phase</a:t>
            </a: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6220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array insertion in the </a:t>
            </a:r>
            <a:r>
              <a:rPr lang="en-US" dirty="0" err="1" smtClean="0"/>
              <a:t>anticryostat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91" y="4201459"/>
            <a:ext cx="5253163" cy="27327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41" y="771525"/>
            <a:ext cx="5400036" cy="2647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00" y="4182409"/>
            <a:ext cx="4495800" cy="2751791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 bwMode="auto">
          <a:xfrm>
            <a:off x="2464604" y="3519969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16200000">
            <a:off x="5232532" y="5358294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 flipV="1">
            <a:off x="7800767" y="3544233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5904" y="2845491"/>
            <a:ext cx="2396875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Insertion horizontally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35996" y="3455471"/>
            <a:ext cx="46342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Handling tools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 put vertical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Is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it possible to handle </a:t>
            </a:r>
            <a:r>
              <a:rPr lang="en-GB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one AC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at time? </a:t>
            </a:r>
          </a:p>
          <a:p>
            <a:pPr algn="ctr"/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46200" y="6427908"/>
            <a:ext cx="3314561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Mounting upper holding parts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044" y="793301"/>
            <a:ext cx="2096646" cy="27186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30141" y="1030049"/>
            <a:ext cx="5080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One shaft at the time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5" name="Striped Right Arrow 14"/>
          <p:cNvSpPr/>
          <p:nvPr/>
        </p:nvSpPr>
        <p:spPr bwMode="auto">
          <a:xfrm rot="13035670">
            <a:off x="2241448" y="6287242"/>
            <a:ext cx="446311" cy="349355"/>
          </a:xfrm>
          <a:prstGeom prst="stripedRight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26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assembling phase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92"/>
          <a:stretch/>
        </p:blipFill>
        <p:spPr>
          <a:xfrm rot="5400000">
            <a:off x="5280025" y="2238375"/>
            <a:ext cx="6019800" cy="32194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800" y="912814"/>
            <a:ext cx="6019800" cy="2352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Handling tool for the coil array assembling phase: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mounting process of the array will be done horizontally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Support is required during the insertion for larger diameter part of the 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anticryostat</a:t>
            </a:r>
            <a:endParaRPr lang="en-US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2" y="3943855"/>
            <a:ext cx="5400036" cy="2647475"/>
          </a:xfrm>
          <a:prstGeom prst="rect">
            <a:avLst/>
          </a:prstGeom>
        </p:spPr>
      </p:pic>
      <p:sp>
        <p:nvSpPr>
          <p:cNvPr id="7" name="Pentagon 6"/>
          <p:cNvSpPr/>
          <p:nvPr/>
        </p:nvSpPr>
        <p:spPr bwMode="auto">
          <a:xfrm rot="17085554" flipV="1">
            <a:off x="3162511" y="5773096"/>
            <a:ext cx="728982" cy="381000"/>
          </a:xfrm>
          <a:prstGeom prst="homePlate">
            <a:avLst>
              <a:gd name="adj" fmla="val 151159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8" name="Pentagon 7"/>
          <p:cNvSpPr/>
          <p:nvPr/>
        </p:nvSpPr>
        <p:spPr bwMode="auto">
          <a:xfrm rot="5400000" flipV="1">
            <a:off x="3334570" y="3388026"/>
            <a:ext cx="406492" cy="251690"/>
          </a:xfrm>
          <a:prstGeom prst="homePlate">
            <a:avLst>
              <a:gd name="adj" fmla="val 151159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9" name="Pentagon 8"/>
          <p:cNvSpPr/>
          <p:nvPr/>
        </p:nvSpPr>
        <p:spPr bwMode="auto">
          <a:xfrm flipV="1">
            <a:off x="5900418" y="1807960"/>
            <a:ext cx="719457" cy="270840"/>
          </a:xfrm>
          <a:prstGeom prst="homePlate">
            <a:avLst>
              <a:gd name="adj" fmla="val 151159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576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2027645" y="838200"/>
            <a:ext cx="6406393" cy="6096000"/>
            <a:chOff x="2528761" y="152400"/>
            <a:chExt cx="6899992" cy="74676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8761" y="2198426"/>
              <a:ext cx="1690327" cy="402655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9977" y="156446"/>
              <a:ext cx="888720" cy="746355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1685" y="152400"/>
              <a:ext cx="703226" cy="7467600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9001" y="152400"/>
              <a:ext cx="753401" cy="7009389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607832" y="6096000"/>
              <a:ext cx="1582484" cy="506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MRU support</a:t>
              </a:r>
              <a:endParaRPr lang="en-GB" dirty="0"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 rot="16200000">
              <a:off x="6229219" y="4167520"/>
              <a:ext cx="45878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16200000">
              <a:off x="6862405" y="4187138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16200000">
              <a:off x="7991566" y="4193647"/>
              <a:ext cx="631070" cy="3820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</a:t>
              </a:r>
              <a:endPara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145406" y="2039545"/>
              <a:ext cx="714375" cy="320024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7820355" y="1751952"/>
              <a:ext cx="963180" cy="646405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 AC modified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6793940" y="1904524"/>
              <a:ext cx="994847" cy="372927"/>
            </a:xfrm>
            <a:prstGeom prst="rect">
              <a:avLst/>
            </a:prstGeom>
            <a:solidFill>
              <a:schemeClr val="accent1"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100" dirty="0" smtClean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MQYY AC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 rot="5400000">
              <a:off x="4225992" y="5609638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 rot="5400000">
              <a:off x="4225992" y="1918526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7" name="TextBox 26"/>
            <p:cNvSpPr txBox="1"/>
            <p:nvPr/>
          </p:nvSpPr>
          <p:spPr>
            <a:xfrm rot="16200000">
              <a:off x="4372623" y="4206374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1300</a:t>
              </a:r>
              <a:endParaRPr lang="en-GB" sz="1400" dirty="0"/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6095382" y="152400"/>
              <a:ext cx="753402" cy="144116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cxnSp>
          <p:nvCxnSpPr>
            <p:cNvPr id="36" name="Straight Connector 35"/>
            <p:cNvCxnSpPr>
              <a:endCxn id="33" idx="1"/>
            </p:cNvCxnSpPr>
            <p:nvPr/>
          </p:nvCxnSpPr>
          <p:spPr bwMode="auto">
            <a:xfrm flipV="1">
              <a:off x="3371253" y="872983"/>
              <a:ext cx="2724129" cy="1326576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" name="Straight Arrow Connector 5"/>
            <p:cNvCxnSpPr/>
            <p:nvPr/>
          </p:nvCxnSpPr>
          <p:spPr bwMode="auto">
            <a:xfrm>
              <a:off x="4484440" y="2302223"/>
              <a:ext cx="0" cy="3691112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5689600" y="2705101"/>
              <a:ext cx="0" cy="588070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 rot="5400000">
              <a:off x="5969590" y="232140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5958883" y="290947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Arrow Connector 30"/>
            <p:cNvCxnSpPr/>
            <p:nvPr/>
          </p:nvCxnSpPr>
          <p:spPr bwMode="auto">
            <a:xfrm>
              <a:off x="9104297" y="2705101"/>
              <a:ext cx="0" cy="664271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 rot="5400000">
              <a:off x="8927087" y="2321404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4" name="Straight Connector 33"/>
            <p:cNvCxnSpPr/>
            <p:nvPr/>
          </p:nvCxnSpPr>
          <p:spPr bwMode="auto">
            <a:xfrm rot="5400000">
              <a:off x="8887805" y="2985675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7" name="TextBox 36"/>
            <p:cNvSpPr txBox="1"/>
            <p:nvPr/>
          </p:nvSpPr>
          <p:spPr>
            <a:xfrm rot="16200000">
              <a:off x="5219760" y="2867163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622.5</a:t>
              </a:r>
              <a:endParaRPr lang="en-GB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8958913" y="2961341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726.5</a:t>
              </a:r>
              <a:endParaRPr lang="en-GB" sz="1400" dirty="0"/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 flipH="1">
              <a:off x="5684020" y="6412806"/>
              <a:ext cx="9283" cy="708103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/>
            <p:cNvCxnSpPr/>
            <p:nvPr/>
          </p:nvCxnSpPr>
          <p:spPr bwMode="auto">
            <a:xfrm rot="5400000">
              <a:off x="5944959" y="6029109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5942472" y="6737212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2" name="TextBox 41"/>
            <p:cNvSpPr txBox="1"/>
            <p:nvPr/>
          </p:nvSpPr>
          <p:spPr>
            <a:xfrm rot="16200000">
              <a:off x="5288719" y="650819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807</a:t>
              </a:r>
              <a:endParaRPr lang="en-GB" sz="1400" dirty="0"/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>
              <a:off x="8838676" y="7011194"/>
              <a:ext cx="1" cy="559748"/>
            </a:xfrm>
            <a:prstGeom prst="straightConnector1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headEnd type="triangle"/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rot="5400000">
              <a:off x="8504470" y="6574392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>
              <a:off x="8599496" y="7187245"/>
              <a:ext cx="0" cy="767395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6" name="TextBox 45"/>
            <p:cNvSpPr txBox="1"/>
            <p:nvPr/>
          </p:nvSpPr>
          <p:spPr>
            <a:xfrm rot="16200000">
              <a:off x="8800282" y="696904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665</a:t>
              </a:r>
              <a:endParaRPr lang="en-GB" sz="1400" dirty="0"/>
            </a:p>
          </p:txBody>
        </p:sp>
      </p:grpSp>
      <p:sp>
        <p:nvSpPr>
          <p:cNvPr id="48" name="Rectangle 47"/>
          <p:cNvSpPr/>
          <p:nvPr/>
        </p:nvSpPr>
        <p:spPr bwMode="auto">
          <a:xfrm>
            <a:off x="6056893" y="838200"/>
            <a:ext cx="665205" cy="11764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7047493" y="838200"/>
            <a:ext cx="699507" cy="11764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763000" cy="647700"/>
          </a:xfrm>
        </p:spPr>
        <p:txBody>
          <a:bodyPr/>
          <a:lstStyle/>
          <a:p>
            <a:r>
              <a:rPr lang="en-US" dirty="0" smtClean="0"/>
              <a:t>Motor units for vertical coils arrays for all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4152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812" y="762000"/>
            <a:ext cx="1959516" cy="6248400"/>
          </a:xfrm>
          <a:prstGeom prst="rect">
            <a:avLst/>
          </a:prstGeom>
        </p:spPr>
      </p:pic>
      <p:cxnSp>
        <p:nvCxnSpPr>
          <p:cNvPr id="4" name="Straight Connector 3"/>
          <p:cNvCxnSpPr>
            <a:endCxn id="5" idx="1"/>
          </p:cNvCxnSpPr>
          <p:nvPr/>
        </p:nvCxnSpPr>
        <p:spPr bwMode="auto">
          <a:xfrm>
            <a:off x="6134633" y="1600200"/>
            <a:ext cx="1447799" cy="190352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7582432" y="1621275"/>
            <a:ext cx="6511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MRU</a:t>
            </a:r>
            <a:endParaRPr lang="en-GB" sz="1600" dirty="0"/>
          </a:p>
        </p:txBody>
      </p:sp>
      <p:cxnSp>
        <p:nvCxnSpPr>
          <p:cNvPr id="10" name="Straight Connector 9"/>
          <p:cNvCxnSpPr>
            <a:endCxn id="11" idx="1"/>
          </p:cNvCxnSpPr>
          <p:nvPr/>
        </p:nvCxnSpPr>
        <p:spPr bwMode="auto">
          <a:xfrm flipV="1">
            <a:off x="6122485" y="2765585"/>
            <a:ext cx="1459947" cy="244315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582432" y="2596308"/>
            <a:ext cx="169950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MRU connection</a:t>
            </a:r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363233" y="3343504"/>
            <a:ext cx="1219200" cy="22860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6484917" y="3567759"/>
            <a:ext cx="1097516" cy="40723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7582433" y="3403968"/>
            <a:ext cx="203292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Supporting structure</a:t>
            </a:r>
            <a:endParaRPr lang="en-GB" sz="1600" dirty="0"/>
          </a:p>
        </p:txBody>
      </p:sp>
      <p:cxnSp>
        <p:nvCxnSpPr>
          <p:cNvPr id="17" name="Straight Connector 16"/>
          <p:cNvCxnSpPr>
            <a:endCxn id="18" idx="1"/>
          </p:cNvCxnSpPr>
          <p:nvPr/>
        </p:nvCxnSpPr>
        <p:spPr bwMode="auto">
          <a:xfrm flipV="1">
            <a:off x="6122485" y="4416142"/>
            <a:ext cx="1459947" cy="269369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582432" y="4246865"/>
            <a:ext cx="129073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Shaft holder</a:t>
            </a:r>
            <a:endParaRPr lang="en-GB" sz="1600" dirty="0"/>
          </a:p>
        </p:txBody>
      </p:sp>
      <p:cxnSp>
        <p:nvCxnSpPr>
          <p:cNvPr id="19" name="Straight Connector 18"/>
          <p:cNvCxnSpPr>
            <a:endCxn id="20" idx="1"/>
          </p:cNvCxnSpPr>
          <p:nvPr/>
        </p:nvCxnSpPr>
        <p:spPr bwMode="auto">
          <a:xfrm flipV="1">
            <a:off x="6107912" y="5914563"/>
            <a:ext cx="1474520" cy="320839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7582432" y="5745286"/>
            <a:ext cx="154080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Extension tube</a:t>
            </a:r>
            <a:endParaRPr lang="en-GB" sz="16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6107912" y="3751585"/>
            <a:ext cx="1398321" cy="243389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6107912" y="3984153"/>
            <a:ext cx="1398321" cy="11357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7582432" y="3826233"/>
            <a:ext cx="237436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Intermediate connection</a:t>
            </a:r>
            <a:endParaRPr lang="en-GB" sz="160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763000" cy="647700"/>
          </a:xfrm>
        </p:spPr>
        <p:txBody>
          <a:bodyPr/>
          <a:lstStyle/>
          <a:p>
            <a:r>
              <a:rPr lang="en-US" dirty="0" smtClean="0"/>
              <a:t>Motor units for vertical coils arrays for all OPTIONs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84" y="4261853"/>
            <a:ext cx="4055176" cy="262935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3"/>
          <a:stretch/>
        </p:blipFill>
        <p:spPr>
          <a:xfrm>
            <a:off x="930070" y="791776"/>
            <a:ext cx="2514600" cy="337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066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needed 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576357"/>
              </p:ext>
            </p:extLst>
          </p:nvPr>
        </p:nvGraphicFramePr>
        <p:xfrm>
          <a:off x="50800" y="1524000"/>
          <a:ext cx="9949443" cy="395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695">
                  <a:extLst>
                    <a:ext uri="{9D8B030D-6E8A-4147-A177-3AD203B41FA5}">
                      <a16:colId xmlns:a16="http://schemas.microsoft.com/office/drawing/2014/main" val="2745560010"/>
                    </a:ext>
                  </a:extLst>
                </a:gridCol>
                <a:gridCol w="2051494">
                  <a:extLst>
                    <a:ext uri="{9D8B030D-6E8A-4147-A177-3AD203B41FA5}">
                      <a16:colId xmlns:a16="http://schemas.microsoft.com/office/drawing/2014/main" val="642602999"/>
                    </a:ext>
                  </a:extLst>
                </a:gridCol>
                <a:gridCol w="2248127">
                  <a:extLst>
                    <a:ext uri="{9D8B030D-6E8A-4147-A177-3AD203B41FA5}">
                      <a16:colId xmlns:a16="http://schemas.microsoft.com/office/drawing/2014/main" val="1557104239"/>
                    </a:ext>
                  </a:extLst>
                </a:gridCol>
                <a:gridCol w="2248127">
                  <a:extLst>
                    <a:ext uri="{9D8B030D-6E8A-4147-A177-3AD203B41FA5}">
                      <a16:colId xmlns:a16="http://schemas.microsoft.com/office/drawing/2014/main" val="23454739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Option #1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Option #2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Option #3</a:t>
                      </a:r>
                      <a:endParaRPr lang="en-GB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36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Measurement type  </a:t>
                      </a:r>
                      <a:endParaRPr lang="en-GB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1 aperture at time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5 sections</a:t>
                      </a:r>
                      <a:endParaRPr lang="en-GB" dirty="0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2 apertures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at the same time</a:t>
                      </a:r>
                      <a:endParaRPr lang="en-GB" dirty="0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2 apertures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at the same time</a:t>
                      </a:r>
                      <a:endParaRPr lang="en-GB" dirty="0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799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Motor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unit (</a:t>
                      </a:r>
                      <a:r>
                        <a:rPr lang="en-US" i="1" dirty="0" err="1" smtClean="0"/>
                        <a:t>u</a:t>
                      </a:r>
                      <a:r>
                        <a:rPr lang="en-US" dirty="0" err="1" smtClean="0"/>
                        <a:t>RU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0" dirty="0" smtClean="0"/>
                        <a:t> 2 </a:t>
                      </a:r>
                      <a:r>
                        <a:rPr lang="en-US" dirty="0" smtClean="0"/>
                        <a:t>units</a:t>
                      </a:r>
                      <a:r>
                        <a:rPr lang="en-US" i="1" dirty="0" smtClean="0"/>
                        <a:t> (</a:t>
                      </a:r>
                      <a:r>
                        <a:rPr lang="en-US" i="1" dirty="0" err="1" smtClean="0"/>
                        <a:t>u</a:t>
                      </a:r>
                      <a:r>
                        <a:rPr lang="en-US" dirty="0" err="1" smtClean="0"/>
                        <a:t>RU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0" dirty="0" smtClean="0"/>
                        <a:t>2 units (</a:t>
                      </a:r>
                      <a:r>
                        <a:rPr lang="en-US" i="1" dirty="0" err="1" smtClean="0"/>
                        <a:t>u</a:t>
                      </a:r>
                      <a:r>
                        <a:rPr lang="en-US" dirty="0" err="1" smtClean="0"/>
                        <a:t>RU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0431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Motor controllers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035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</a:t>
                      </a:r>
                      <a:r>
                        <a:rPr lang="en-US" dirty="0" smtClean="0"/>
                        <a:t>ast </a:t>
                      </a:r>
                      <a:r>
                        <a:rPr lang="en-US" b="1" dirty="0" smtClean="0"/>
                        <a:t>D</a:t>
                      </a:r>
                      <a:r>
                        <a:rPr lang="en-US" dirty="0" smtClean="0"/>
                        <a:t>igital </a:t>
                      </a:r>
                      <a:r>
                        <a:rPr lang="en-US" b="1" dirty="0" err="1" smtClean="0"/>
                        <a:t>I</a:t>
                      </a:r>
                      <a:r>
                        <a:rPr lang="en-US" dirty="0" err="1" smtClean="0"/>
                        <a:t>nteg</a:t>
                      </a:r>
                      <a:r>
                        <a:rPr lang="en-US" dirty="0" smtClean="0"/>
                        <a:t>. # (scheme)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 (5 abs-5 comp)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r>
                        <a:rPr lang="en-US" baseline="0" dirty="0" smtClean="0"/>
                        <a:t> (coil in series)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</a:t>
                      </a:r>
                      <a:r>
                        <a:rPr lang="en-US" baseline="0" dirty="0" smtClean="0"/>
                        <a:t> (coil in series)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43577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Encoder Card # </a:t>
                      </a:r>
                      <a:r>
                        <a:rPr lang="en-US" baseline="0" dirty="0" smtClean="0"/>
                        <a:t>(channels)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(1)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(2)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(2)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925734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Electronic rack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49548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Patch panels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368162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Magnet current measurement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needed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needed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needed</a:t>
                      </a:r>
                      <a:endParaRPr lang="en-GB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037126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7150" y="5798542"/>
            <a:ext cx="1013460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NOTE: Space for the electronic rack (~ 8 m</a:t>
            </a:r>
            <a:r>
              <a:rPr lang="en-GB" baseline="300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) &lt;8 m away from the vertical measuring station </a:t>
            </a:r>
          </a:p>
        </p:txBody>
      </p:sp>
    </p:spTree>
    <p:extLst>
      <p:ext uri="{BB962C8B-B14F-4D97-AF65-F5344CB8AC3E}">
        <p14:creationId xmlns:p14="http://schemas.microsoft.com/office/powerpoint/2010/main" val="987003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 and reference line</a:t>
            </a:r>
            <a:endParaRPr lang="en-GB" dirty="0"/>
          </a:p>
        </p:txBody>
      </p:sp>
      <p:sp>
        <p:nvSpPr>
          <p:cNvPr id="3" name="Left-Up Arrow 2"/>
          <p:cNvSpPr/>
          <p:nvPr/>
        </p:nvSpPr>
        <p:spPr bwMode="auto">
          <a:xfrm rot="13380402">
            <a:off x="4296582" y="2236915"/>
            <a:ext cx="1422681" cy="1382260"/>
          </a:xfrm>
          <a:prstGeom prst="leftUpArrow">
            <a:avLst>
              <a:gd name="adj1" fmla="val 10699"/>
              <a:gd name="adj2" fmla="val 15877"/>
              <a:gd name="adj3" fmla="val 25134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1025" y="2244787"/>
            <a:ext cx="3827715" cy="1891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6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MQs</a:t>
            </a:r>
            <a:endParaRPr lang="en-GB" b="1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aperture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56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</a:p>
          <a:p>
            <a:pPr algn="ctr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magnetic 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length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3.2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</a:t>
            </a:r>
            <a:endParaRPr lang="en-US" altLang="en-US" b="1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u="sng" dirty="0" err="1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inner diameter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40 mm</a:t>
            </a:r>
            <a:endParaRPr lang="en-GB" b="1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40820" y="2244787"/>
            <a:ext cx="3827715" cy="1891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</a:t>
            </a: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MQYYs</a:t>
            </a:r>
            <a:endParaRPr lang="en-GB" altLang="en-US" b="1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aperture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90 </a:t>
            </a:r>
            <a:r>
              <a:rPr lang="en-US" altLang="en-US" b="1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mm</a:t>
            </a:r>
          </a:p>
          <a:p>
            <a:pPr algn="ctr">
              <a:lnSpc>
                <a:spcPct val="150000"/>
              </a:lnSpc>
            </a:pP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MQYY magnetic length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3.7 m</a:t>
            </a:r>
            <a:endParaRPr lang="en-US" altLang="en-US" b="1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en-US" u="sng" dirty="0" err="1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alt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inner diameter </a:t>
            </a:r>
            <a:r>
              <a:rPr lang="en-US" altLang="en-US" b="1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66 mm</a:t>
            </a:r>
            <a:endParaRPr lang="en-GB" b="1" dirty="0"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29138" y="715548"/>
            <a:ext cx="5080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45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+mj-lt"/>
              </a:rPr>
              <a:t>MQ and MQYY </a:t>
            </a:r>
          </a:p>
          <a:p>
            <a:pPr marL="4445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en-US" dirty="0">
                <a:latin typeface="+mj-lt"/>
              </a:rPr>
              <a:t>v</a:t>
            </a:r>
            <a:r>
              <a:rPr lang="en-US" dirty="0" smtClean="0">
                <a:latin typeface="+mj-lt"/>
              </a:rPr>
              <a:t>ertical cold </a:t>
            </a:r>
            <a:r>
              <a:rPr lang="en-GB" dirty="0">
                <a:latin typeface="+mj-lt"/>
              </a:rPr>
              <a:t>magnetic </a:t>
            </a:r>
            <a:r>
              <a:rPr lang="en-GB" dirty="0" smtClean="0">
                <a:latin typeface="+mj-lt"/>
              </a:rPr>
              <a:t>measurements (STAARQ)</a:t>
            </a:r>
            <a:endParaRPr lang="en-GB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24504" r="65792"/>
          <a:stretch/>
        </p:blipFill>
        <p:spPr>
          <a:xfrm>
            <a:off x="1574800" y="4572000"/>
            <a:ext cx="2286000" cy="21740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4471"/>
          <a:stretch/>
        </p:blipFill>
        <p:spPr>
          <a:xfrm>
            <a:off x="5286892" y="4094976"/>
            <a:ext cx="3710765" cy="287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62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224" y="1066800"/>
            <a:ext cx="985837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Vertical scanner study showed certain limits w.r.t. long coil </a:t>
            </a:r>
            <a:r>
              <a:rPr 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array with 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stated </a:t>
            </a:r>
            <a:r>
              <a:rPr 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requirements </a:t>
            </a:r>
          </a:p>
          <a:p>
            <a:pPr marL="342900" indent="-342900" algn="just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Option #2 and #3 are most practicable for long </a:t>
            </a:r>
            <a:r>
              <a:rPr 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coil array 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(for </a:t>
            </a:r>
            <a:r>
              <a:rPr 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MQYY: 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accuracy vs costs)</a:t>
            </a:r>
          </a:p>
          <a:p>
            <a:pPr marL="342900" indent="-342900" algn="just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Option #3 requests 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design adjusted in length even though it saves two 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anticryostats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and 2 coil arrays for MQYY </a:t>
            </a:r>
          </a:p>
          <a:p>
            <a:pPr marL="342900" indent="-342900" algn="just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Handling tool for the 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anticryostat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with coil inside are required to improve rigidity 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Handling tool are needed for the coil array assembling phase (assemble the sections)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Space </a:t>
            </a: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for the electronic rack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next to the </a:t>
            </a: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vertical measuring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station is required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Real time magnet current needs to be provided to the magnetic measurement system</a:t>
            </a: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377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3632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697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facility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1162110"/>
            <a:ext cx="9102725" cy="51558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3200" y="762000"/>
            <a:ext cx="1028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est la mise en place des anti cryostats avec le cryostat posé sur la plateforme d’assemblage.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546600" y="6400800"/>
            <a:ext cx="4799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les </a:t>
            </a:r>
            <a:r>
              <a:rPr lang="fr-FR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AC seront toujours stockés à la verticale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7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762000"/>
            <a:ext cx="8382000" cy="628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1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7543800" cy="647700"/>
          </a:xfrm>
        </p:spPr>
        <p:txBody>
          <a:bodyPr/>
          <a:lstStyle/>
          <a:p>
            <a:r>
              <a:rPr lang="en-US" dirty="0" smtClean="0"/>
              <a:t>First method studied: vertical coils scanner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84200" y="1066800"/>
            <a:ext cx="9372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First method proposed and studied: vertical coil scanner</a:t>
            </a:r>
          </a:p>
          <a:p>
            <a:pPr algn="ctr">
              <a:lnSpc>
                <a:spcPct val="200000"/>
              </a:lnSpc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Main rewards associate to this strategy:  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Profit from the existing coils used for old MQs measurements (cost saving)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US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Minimalist and simple coil displacement system (worthy cost/efficiency ratio)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06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7848600" cy="647700"/>
          </a:xfrm>
        </p:spPr>
        <p:txBody>
          <a:bodyPr/>
          <a:lstStyle/>
          <a:p>
            <a:r>
              <a:rPr lang="en-US" dirty="0" smtClean="0"/>
              <a:t>Existing measurement devices for MQs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39583" r="-1563" b="43750"/>
          <a:stretch/>
        </p:blipFill>
        <p:spPr>
          <a:xfrm>
            <a:off x="364246" y="834330"/>
            <a:ext cx="9478793" cy="122307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58" r="5264" b="15790"/>
          <a:stretch/>
        </p:blipFill>
        <p:spPr>
          <a:xfrm rot="5400000">
            <a:off x="7683069" y="2816858"/>
            <a:ext cx="2895600" cy="16287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4" t="16147" r="28596" b="19853"/>
          <a:stretch/>
        </p:blipFill>
        <p:spPr>
          <a:xfrm flipH="1">
            <a:off x="369160" y="2116394"/>
            <a:ext cx="2133600" cy="16174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21933" y="4445027"/>
            <a:ext cx="6172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+mn-lt"/>
                <a:cs typeface="ＭＳ Ｐゴシック"/>
              </a:rPr>
              <a:t>Shafts need to be unglued and disassembled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cs typeface="ＭＳ Ｐゴシック"/>
              </a:rPr>
              <a:t>Ceramics </a:t>
            </a:r>
            <a:r>
              <a:rPr lang="en-US" dirty="0">
                <a:solidFill>
                  <a:schemeClr val="tx1"/>
                </a:solidFill>
                <a:latin typeface="+mn-lt"/>
                <a:cs typeface="ＭＳ Ｐゴシック"/>
              </a:rPr>
              <a:t>modifications are difficult and 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ＭＳ Ｐゴシック"/>
              </a:rPr>
              <a:t>expensive</a:t>
            </a:r>
            <a:endParaRPr lang="en-US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0456" y="6220006"/>
            <a:ext cx="51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New </a:t>
            </a:r>
            <a:r>
              <a:rPr lang="en-US" u="sng" dirty="0" smtClean="0">
                <a:solidFill>
                  <a:schemeClr val="tx1"/>
                </a:solidFill>
                <a:latin typeface="+mn-lt"/>
                <a:cs typeface="ＭＳ Ｐゴシック"/>
              </a:rPr>
              <a:t>coils need </a:t>
            </a:r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to be designed and developed</a:t>
            </a:r>
            <a:endParaRPr lang="en-GB" u="sng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44450" y="3332075"/>
            <a:ext cx="59248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+mn-lt"/>
                <a:cs typeface="ＭＳ Ｐゴシック"/>
              </a:rPr>
              <a:t>No possible to use vertically without modifications</a:t>
            </a:r>
            <a:endParaRPr lang="en-GB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5071332" y="5410200"/>
            <a:ext cx="609600" cy="76200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46" y="3835952"/>
            <a:ext cx="2135339" cy="30220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458309" y="2201672"/>
            <a:ext cx="59248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+mn-lt"/>
                <a:cs typeface="ＭＳ Ｐゴシック"/>
              </a:rPr>
              <a:t>Existing horizontal </a:t>
            </a:r>
            <a:r>
              <a:rPr lang="en-US" dirty="0" smtClean="0">
                <a:solidFill>
                  <a:schemeClr val="tx1"/>
                </a:solidFill>
                <a:latin typeface="+mn-lt"/>
                <a:cs typeface="ＭＳ Ｐゴシック"/>
              </a:rPr>
              <a:t>induction coil</a:t>
            </a:r>
            <a:endParaRPr lang="en-GB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1879600" y="2234705"/>
            <a:ext cx="152400" cy="254955"/>
          </a:xfrm>
          <a:prstGeom prst="straightConnector1">
            <a:avLst/>
          </a:prstGeom>
          <a:solidFill>
            <a:schemeClr val="accent1"/>
          </a:solidFill>
          <a:ln w="666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9446278" y="3277175"/>
            <a:ext cx="152400" cy="254955"/>
          </a:xfrm>
          <a:prstGeom prst="straightConnector1">
            <a:avLst/>
          </a:prstGeom>
          <a:solidFill>
            <a:schemeClr val="accent1"/>
          </a:solidFill>
          <a:ln w="666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Down Arrow 17"/>
          <p:cNvSpPr/>
          <p:nvPr/>
        </p:nvSpPr>
        <p:spPr bwMode="auto">
          <a:xfrm>
            <a:off x="5071332" y="3837726"/>
            <a:ext cx="609600" cy="76200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075666" y="2585929"/>
            <a:ext cx="609600" cy="76200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1727200" y="3792794"/>
            <a:ext cx="152400" cy="254955"/>
          </a:xfrm>
          <a:prstGeom prst="straightConnector1">
            <a:avLst/>
          </a:prstGeom>
          <a:solidFill>
            <a:schemeClr val="accent1"/>
          </a:solidFill>
          <a:ln w="666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5376132" y="5526961"/>
            <a:ext cx="4543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  <a:cs typeface="ＭＳ Ｐゴシック"/>
              </a:rPr>
              <a:t>Not opportune to re-use: costly and risky</a:t>
            </a:r>
            <a:endParaRPr lang="en-GB" dirty="0">
              <a:solidFill>
                <a:srgbClr val="FF0000"/>
              </a:solidFill>
              <a:latin typeface="+mn-lt"/>
              <a:cs typeface="ＭＳ Ｐゴシック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31353" y="3913588"/>
            <a:ext cx="3020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  <a:cs typeface="ＭＳ Ｐゴシック"/>
              </a:rPr>
              <a:t>Modifications</a:t>
            </a:r>
            <a:endParaRPr lang="en-GB" dirty="0">
              <a:solidFill>
                <a:srgbClr val="FF0000"/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9736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7543800" cy="647700"/>
          </a:xfrm>
        </p:spPr>
        <p:txBody>
          <a:bodyPr/>
          <a:lstStyle/>
          <a:p>
            <a:r>
              <a:rPr lang="en-US" dirty="0" smtClean="0"/>
              <a:t>First method studied: vertical coils scanner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84200" y="1066800"/>
            <a:ext cx="9372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First method proposed and studied: vertical coil scanner</a:t>
            </a:r>
          </a:p>
          <a:p>
            <a:pPr algn="ctr">
              <a:lnSpc>
                <a:spcPct val="200000"/>
              </a:lnSpc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Main </a:t>
            </a:r>
            <a:r>
              <a:rPr 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rewards associate 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to this strategy:  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Profit from the existing coils used for old MQs measurements (cost saving)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US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Minimalist and simple coil displacement system (cost effectiveness)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 flipV="1">
            <a:off x="1117600" y="314325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1117600" y="312420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2255724" y="3800445"/>
            <a:ext cx="51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New </a:t>
            </a:r>
            <a:r>
              <a:rPr lang="en-US" u="sng" dirty="0" smtClean="0">
                <a:solidFill>
                  <a:schemeClr val="tx1"/>
                </a:solidFill>
                <a:latin typeface="+mn-lt"/>
                <a:cs typeface="ＭＳ Ｐゴシック"/>
              </a:rPr>
              <a:t>coils need </a:t>
            </a:r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to be designed and developed</a:t>
            </a:r>
            <a:endParaRPr lang="en-GB" u="sng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4622800" y="3467130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38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7543800" cy="647700"/>
          </a:xfrm>
        </p:spPr>
        <p:txBody>
          <a:bodyPr/>
          <a:lstStyle/>
          <a:p>
            <a:r>
              <a:rPr lang="en-US" dirty="0" smtClean="0"/>
              <a:t>First method studied: vertical coils scanner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84200" y="1066800"/>
            <a:ext cx="9372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First method proposed and studied: vertical coil scanner</a:t>
            </a:r>
          </a:p>
          <a:p>
            <a:pPr algn="ctr">
              <a:lnSpc>
                <a:spcPct val="200000"/>
              </a:lnSpc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Main rewards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associate to this strategy:  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Profit from the existing coils used for old MQs measurements (cost saving)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Minimalist and simple coil displacement system (cost 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effectiveness)</a:t>
            </a:r>
            <a:endParaRPr lang="en-US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No manual actions due to safety reasons -&gt; </a:t>
            </a:r>
            <a:r>
              <a:rPr lang="en-GB" u="sng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automatic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system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The </a:t>
            </a: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translation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intervention time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has an impact -&gt; </a:t>
            </a:r>
            <a:r>
              <a:rPr lang="en-GB" u="sng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additional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 coil segments?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1117600" y="314325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1117600" y="312420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255724" y="3800445"/>
            <a:ext cx="51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New </a:t>
            </a:r>
            <a:r>
              <a:rPr lang="en-US" u="sng" dirty="0" smtClean="0">
                <a:solidFill>
                  <a:schemeClr val="tx1"/>
                </a:solidFill>
                <a:latin typeface="+mn-lt"/>
                <a:cs typeface="ＭＳ Ｐゴシック"/>
              </a:rPr>
              <a:t>coils need </a:t>
            </a:r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to be designed and developed</a:t>
            </a:r>
            <a:endParaRPr lang="en-GB" u="sng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622800" y="3467130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31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01"/>
          <a:stretch/>
        </p:blipFill>
        <p:spPr>
          <a:xfrm rot="10800000" flipV="1">
            <a:off x="8737600" y="647700"/>
            <a:ext cx="1070374" cy="6348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880780"/>
            <a:ext cx="3958347" cy="18624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514" y="988216"/>
            <a:ext cx="1814568" cy="14778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254" y="1216816"/>
            <a:ext cx="987471" cy="798254"/>
          </a:xfrm>
          <a:prstGeom prst="rect">
            <a:avLst/>
          </a:prstGeom>
          <a:effectLst/>
        </p:spPr>
      </p:pic>
      <p:cxnSp>
        <p:nvCxnSpPr>
          <p:cNvPr id="10" name="Straight Arrow Connector 9"/>
          <p:cNvCxnSpPr/>
          <p:nvPr/>
        </p:nvCxnSpPr>
        <p:spPr bwMode="auto">
          <a:xfrm flipH="1" flipV="1">
            <a:off x="5764650" y="1727138"/>
            <a:ext cx="1346242" cy="175478"/>
          </a:xfrm>
          <a:prstGeom prst="straightConnector1">
            <a:avLst/>
          </a:prstGeom>
          <a:solidFill>
            <a:schemeClr val="accent1"/>
          </a:solidFill>
          <a:ln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7543800" cy="647700"/>
          </a:xfrm>
        </p:spPr>
        <p:txBody>
          <a:bodyPr/>
          <a:lstStyle/>
          <a:p>
            <a:r>
              <a:rPr lang="en-US" dirty="0" smtClean="0"/>
              <a:t>First method studied: vertical coils scanner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473080"/>
              </p:ext>
            </p:extLst>
          </p:nvPr>
        </p:nvGraphicFramePr>
        <p:xfrm>
          <a:off x="723925" y="3048000"/>
          <a:ext cx="371951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055">
                  <a:extLst>
                    <a:ext uri="{9D8B030D-6E8A-4147-A177-3AD203B41FA5}">
                      <a16:colId xmlns:a16="http://schemas.microsoft.com/office/drawing/2014/main" val="2745560010"/>
                    </a:ext>
                  </a:extLst>
                </a:gridCol>
                <a:gridCol w="2263458">
                  <a:extLst>
                    <a:ext uri="{9D8B030D-6E8A-4147-A177-3AD203B41FA5}">
                      <a16:colId xmlns:a16="http://schemas.microsoft.com/office/drawing/2014/main" val="6426029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Price (CHF)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6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10000 CHF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structure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4357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2500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CHF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Precise Rails 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28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10000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CHF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Precise Plate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08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CHF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Linear encoder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23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CHF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Motor and mechanics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175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51760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567814" y="5646027"/>
            <a:ext cx="78313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The initial study and based on previous experience on translating systems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3375" y="6448395"/>
            <a:ext cx="7848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chemeClr val="tx1"/>
                </a:solidFill>
                <a:latin typeface="+mn-lt"/>
                <a:cs typeface="ＭＳ Ｐゴシック"/>
              </a:rPr>
              <a:t>Expensive and time consuming for developing and operating </a:t>
            </a:r>
            <a:endParaRPr lang="en-GB" u="sng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4399076" y="6053515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90683" y="3183797"/>
            <a:ext cx="2966261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Test Facility integration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Software development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Data post processing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…  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868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7543800" cy="647700"/>
          </a:xfrm>
        </p:spPr>
        <p:txBody>
          <a:bodyPr/>
          <a:lstStyle/>
          <a:p>
            <a:r>
              <a:rPr lang="en-US" dirty="0" smtClean="0"/>
              <a:t>First method studied: vertical coils scanner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84200" y="1066800"/>
            <a:ext cx="9372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First method proposed and studied: vertical coil scanner</a:t>
            </a:r>
          </a:p>
          <a:p>
            <a:pPr algn="ctr">
              <a:lnSpc>
                <a:spcPct val="200000"/>
              </a:lnSpc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Main rewards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associate to this strategy:  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Profit from the existing coils used for old MQs measurements (cost saving)</a:t>
            </a: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-"/>
            </a:pPr>
            <a:r>
              <a:rPr lang="en-US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Minimalist and simple coil displacement system (cost effectiveness)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No manual actions due to safety reasons -&gt; automatic system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The translation intervention time has an impact -&gt; additional coil </a:t>
            </a:r>
            <a:r>
              <a:rPr lang="en-GB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segments?</a:t>
            </a: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GB" dirty="0" smtClean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-"/>
            </a:pPr>
            <a:endParaRPr lang="en-GB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1117600" y="314325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1117600" y="312420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255724" y="3800445"/>
            <a:ext cx="51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New </a:t>
            </a:r>
            <a:r>
              <a:rPr lang="en-US" u="sng" dirty="0" smtClean="0">
                <a:solidFill>
                  <a:schemeClr val="tx1"/>
                </a:solidFill>
                <a:latin typeface="+mn-lt"/>
                <a:cs typeface="ＭＳ Ｐゴシック"/>
              </a:rPr>
              <a:t>coils need </a:t>
            </a:r>
            <a:r>
              <a:rPr lang="en-US" u="sng" dirty="0">
                <a:solidFill>
                  <a:schemeClr val="tx1"/>
                </a:solidFill>
                <a:latin typeface="+mn-lt"/>
                <a:cs typeface="ＭＳ Ｐゴシック"/>
              </a:rPr>
              <a:t>to be designed and developed</a:t>
            </a:r>
            <a:endParaRPr lang="en-GB" u="sng" dirty="0">
              <a:solidFill>
                <a:schemeClr val="tx1"/>
              </a:solidFill>
              <a:latin typeface="+mn-lt"/>
              <a:cs typeface="ＭＳ Ｐゴシック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622800" y="3409965"/>
            <a:ext cx="457200" cy="419070"/>
          </a:xfrm>
          <a:prstGeom prst="downArrow">
            <a:avLst>
              <a:gd name="adj1" fmla="val 31250"/>
              <a:gd name="adj2" fmla="val 34375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1346200" y="4400551"/>
            <a:ext cx="7010400" cy="1695449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1193800" y="4400550"/>
            <a:ext cx="7239000" cy="161925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77042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71600"/>
            <a:ext cx="9220200" cy="5181600"/>
          </a:xfrm>
        </p:spPr>
        <p:txBody>
          <a:bodyPr/>
          <a:lstStyle/>
          <a:p>
            <a:pPr marL="44450" indent="0">
              <a:buNone/>
            </a:pPr>
            <a:r>
              <a:rPr lang="en-US" dirty="0" smtClean="0"/>
              <a:t>Studied proposals 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Vertical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 coil s</a:t>
            </a:r>
            <a:r>
              <a:rPr lang="en-US" b="1" dirty="0"/>
              <a:t>canner</a:t>
            </a:r>
          </a:p>
          <a:p>
            <a:pPr lvl="2"/>
            <a:r>
              <a:rPr lang="en-US" dirty="0"/>
              <a:t>One scanner system -&gt; </a:t>
            </a:r>
            <a:r>
              <a:rPr lang="en-US" dirty="0" smtClean="0"/>
              <a:t>different </a:t>
            </a:r>
            <a:r>
              <a:rPr lang="en-US" dirty="0"/>
              <a:t>measurement positions for each aperture</a:t>
            </a:r>
            <a:endParaRPr lang="en-GB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Vertical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coil 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array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en-US" u="sng" dirty="0" err="1">
                <a:ea typeface="Calibri" panose="020F0502020204030204" pitchFamily="34" charset="0"/>
              </a:rPr>
              <a:t>anticryostat</a:t>
            </a:r>
            <a:r>
              <a:rPr lang="en-US" b="1" dirty="0" smtClean="0"/>
              <a:t> </a:t>
            </a:r>
            <a:r>
              <a:rPr lang="en-US" dirty="0" smtClean="0"/>
              <a:t>options: </a:t>
            </a:r>
          </a:p>
          <a:p>
            <a:pPr lvl="1"/>
            <a:endParaRPr lang="en-US" b="1" dirty="0" smtClean="0"/>
          </a:p>
          <a:p>
            <a:pPr lvl="2"/>
            <a:r>
              <a:rPr lang="en-US" b="1" dirty="0" smtClean="0"/>
              <a:t>1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coil array</a:t>
            </a:r>
            <a:r>
              <a:rPr lang="en-US" dirty="0" smtClean="0"/>
              <a:t> for two apertures </a:t>
            </a:r>
            <a:r>
              <a:rPr lang="en-US" dirty="0"/>
              <a:t>-&gt; one aperture at </a:t>
            </a:r>
            <a:r>
              <a:rPr lang="en-US" dirty="0" smtClean="0"/>
              <a:t>time</a:t>
            </a:r>
          </a:p>
          <a:p>
            <a:pPr lvl="2"/>
            <a:endParaRPr lang="en-US" dirty="0" smtClean="0"/>
          </a:p>
          <a:p>
            <a:pPr lvl="2"/>
            <a:r>
              <a:rPr lang="en-US" b="1" dirty="0" smtClean="0"/>
              <a:t>2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coil </a:t>
            </a: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arrays</a:t>
            </a:r>
            <a:r>
              <a:rPr lang="en-US" dirty="0" smtClean="0"/>
              <a:t> for two </a:t>
            </a:r>
            <a:r>
              <a:rPr lang="en-US" dirty="0"/>
              <a:t>apertures -&gt; </a:t>
            </a:r>
            <a:r>
              <a:rPr lang="en-US" dirty="0" smtClean="0"/>
              <a:t>two apertures at the same time</a:t>
            </a:r>
          </a:p>
          <a:p>
            <a:pPr lvl="2"/>
            <a:endParaRPr lang="en-US" dirty="0" smtClean="0"/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1574800" y="276225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Straight Connector 4"/>
          <p:cNvCxnSpPr/>
          <p:nvPr/>
        </p:nvCxnSpPr>
        <p:spPr bwMode="auto">
          <a:xfrm>
            <a:off x="1574800" y="2743200"/>
            <a:ext cx="7086600" cy="457200"/>
          </a:xfrm>
          <a:prstGeom prst="line">
            <a:avLst/>
          </a:prstGeom>
          <a:solidFill>
            <a:schemeClr val="accent1"/>
          </a:solidFill>
          <a:ln w="25400">
            <a:solidFill>
              <a:srgbClr val="C00000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7586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47fee5a2-4333-4b09-bdef-499697882e1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CC21C665E3884B93D0F30D06B89E6C" ma:contentTypeVersion="1" ma:contentTypeDescription="Create a new document." ma:contentTypeScope="" ma:versionID="34e751a5622cda601cd4f8789795adbe">
  <xsd:schema xmlns:xsd="http://www.w3.org/2001/XMLSchema" xmlns:xs="http://www.w3.org/2001/XMLSchema" xmlns:p="http://schemas.microsoft.com/office/2006/metadata/properties" xmlns:ns2="47fee5a2-4333-4b09-bdef-499697882e15" targetNamespace="http://schemas.microsoft.com/office/2006/metadata/properties" ma:root="true" ma:fieldsID="e8ae7ef357e012583c7628d5b32469e7" ns2:_="">
    <xsd:import namespace="47fee5a2-4333-4b09-bdef-499697882e15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fee5a2-4333-4b09-bdef-499697882e15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2449C7-51C7-4916-AF30-6C5927B0C90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7fee5a2-4333-4b09-bdef-499697882e1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2DDEC92-DA24-4A12-ADEC-C70DE375CE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fee5a2-4333-4b09-bdef-499697882e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23302</TotalTime>
  <Pages>0</Pages>
  <Words>1432</Words>
  <Characters>0</Characters>
  <Application>Microsoft Office PowerPoint</Application>
  <PresentationFormat>Custom</PresentationFormat>
  <Lines>0</Lines>
  <Paragraphs>298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ＭＳ Ｐゴシック</vt:lpstr>
      <vt:lpstr>ＭＳ Ｐゴシック</vt:lpstr>
      <vt:lpstr>Arial</vt:lpstr>
      <vt:lpstr>Calibri</vt:lpstr>
      <vt:lpstr>Wingdings</vt:lpstr>
      <vt:lpstr>AT-MEL_template</vt:lpstr>
      <vt:lpstr>PowerPoint Presentation</vt:lpstr>
      <vt:lpstr>Project objective and reference line</vt:lpstr>
      <vt:lpstr>First method studied: vertical coils scanner</vt:lpstr>
      <vt:lpstr>Existing measurement devices for MQs</vt:lpstr>
      <vt:lpstr>First method studied: vertical coils scanner</vt:lpstr>
      <vt:lpstr>First method studied: vertical coils scanner</vt:lpstr>
      <vt:lpstr>First method studied: vertical coils scanner</vt:lpstr>
      <vt:lpstr>First method studied: vertical coils scanner</vt:lpstr>
      <vt:lpstr>Proposals</vt:lpstr>
      <vt:lpstr>Second method proposed and studied: vertical coils arrays – OPTION #1</vt:lpstr>
      <vt:lpstr>Second method proposed and studied: vertical coils arrays – OPTION #2</vt:lpstr>
      <vt:lpstr>Second method proposed and studied: vertical coils arrays – OPTION #3</vt:lpstr>
      <vt:lpstr>Second method proposed and studied: vertical coils arrays – OPTION #3</vt:lpstr>
      <vt:lpstr>OPTIONS: cost estimations</vt:lpstr>
      <vt:lpstr>Coil array insertion in the anticryostat</vt:lpstr>
      <vt:lpstr>Coil assembling phase </vt:lpstr>
      <vt:lpstr>Motor units for vertical coils arrays for all OPTIONs</vt:lpstr>
      <vt:lpstr>Motor units for vertical coils arrays for all OPTIONs</vt:lpstr>
      <vt:lpstr>Electronic needed </vt:lpstr>
      <vt:lpstr>Conclusions</vt:lpstr>
      <vt:lpstr>Thank you for your attention</vt:lpstr>
      <vt:lpstr>Spare slides</vt:lpstr>
      <vt:lpstr>Test facility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Carlo Petrone</dc:creator>
  <cp:keywords/>
  <dc:description/>
  <cp:lastModifiedBy>Carlo Petrone</cp:lastModifiedBy>
  <cp:revision>1247</cp:revision>
  <cp:lastPrinted>2019-06-19T08:56:00Z</cp:lastPrinted>
  <dcterms:modified xsi:type="dcterms:W3CDTF">2019-12-04T12:40:35Z</dcterms:modified>
</cp:coreProperties>
</file>