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64" r:id="rId2"/>
    <p:sldId id="265" r:id="rId3"/>
    <p:sldId id="269" r:id="rId4"/>
    <p:sldId id="270" r:id="rId5"/>
    <p:sldId id="271" r:id="rId6"/>
    <p:sldId id="273" r:id="rId7"/>
    <p:sldId id="274" r:id="rId8"/>
    <p:sldId id="275" r:id="rId9"/>
    <p:sldId id="276" r:id="rId10"/>
    <p:sldId id="272" r:id="rId11"/>
    <p:sldId id="278" r:id="rId12"/>
    <p:sldId id="280" r:id="rId13"/>
    <p:sldId id="282" r:id="rId14"/>
    <p:sldId id="281" r:id="rId15"/>
    <p:sldId id="27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99BF"/>
    <a:srgbClr val="0055A1"/>
    <a:srgbClr val="7FA9D0"/>
    <a:srgbClr val="80A9D0"/>
    <a:srgbClr val="0D428C"/>
    <a:srgbClr val="2A70B0"/>
    <a:srgbClr val="3A557D"/>
    <a:srgbClr val="256198"/>
    <a:srgbClr val="4177AB"/>
    <a:srgbClr val="667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89" autoAdjust="0"/>
    <p:restoredTop sz="96959" autoAdjust="0"/>
  </p:normalViewPr>
  <p:slideViewPr>
    <p:cSldViewPr snapToGrid="0" snapToObjects="1">
      <p:cViewPr varScale="1">
        <p:scale>
          <a:sx n="123" d="100"/>
          <a:sy n="123" d="100"/>
        </p:scale>
        <p:origin x="200" y="7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34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 smtClean="0"/>
              <a:t>LIU-PS BD WG, 13.12.2019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  <a:p>
            <a:pPr lvl="4" eaLnBrk="1" latinLnBrk="0" hangingPunct="1"/>
            <a:endParaRPr lang="en-US" dirty="0" smtClean="0"/>
          </a:p>
          <a:p>
            <a:pPr lvl="4" eaLnBrk="1" latinLnBrk="0" hangingPunct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 smtClean="0"/>
              <a:t>LIU-PS BD WG, 13.12.2019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US" smtClean="0"/>
              <a:t>LIU-PS BD WG, 13.12.2019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 ft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ndico.cern.ch/event/857161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emf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Zero-dispersion optics for horizontal emittance measurements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A. Huschauer, H. </a:t>
            </a:r>
            <a:r>
              <a:rPr lang="en-GB" sz="1800" dirty="0" err="1" smtClean="0"/>
              <a:t>Rafique</a:t>
            </a:r>
            <a:endParaRPr lang="en-GB" sz="1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613261" y="4637255"/>
            <a:ext cx="3657600" cy="669683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rgbClr val="0055A1"/>
              </a:buClr>
              <a:buSzPct val="80000"/>
              <a:buFont typeface="Arial"/>
              <a:buNone/>
              <a:tabLst/>
              <a:defRPr kumimoji="0" sz="1867" b="0" kern="1200" baseline="0">
                <a:solidFill>
                  <a:srgbClr val="0055A1"/>
                </a:solidFill>
                <a:latin typeface="+mn-lt"/>
                <a:ea typeface="+mn-ea"/>
                <a:cs typeface="+mn-cs"/>
              </a:defRPr>
            </a:lvl1pPr>
            <a:lvl2pPr marL="635000" indent="-223838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90000"/>
              <a:buFont typeface="Arial"/>
              <a:buNone/>
              <a:tabLst/>
              <a:defRPr kumimoji="0" sz="16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44563" indent="-195263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5000"/>
              <a:buFont typeface="Arial"/>
              <a:buNone/>
              <a:tabLst/>
              <a:defRPr kumimoji="0" sz="1333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Acknowledgments:</a:t>
            </a:r>
          </a:p>
          <a:p>
            <a:r>
              <a:rPr lang="en-GB" sz="1800" dirty="0" smtClean="0"/>
              <a:t>H. </a:t>
            </a:r>
            <a:r>
              <a:rPr lang="en-GB" sz="1800" dirty="0" err="1" smtClean="0"/>
              <a:t>Bartosik</a:t>
            </a:r>
            <a:r>
              <a:rPr lang="en-GB" sz="1800" dirty="0" smtClean="0"/>
              <a:t>, M. Fraser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Aperture considerations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2887" y="1076896"/>
                <a:ext cx="11687175" cy="2043951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No aperture limitations expected for LHC-type beams</a:t>
                </a:r>
              </a:p>
              <a:p>
                <a:pPr lvl="1"/>
                <a:r>
                  <a:rPr lang="en-US" sz="1800" dirty="0" smtClean="0"/>
                  <a:t>assuming 2018 BCMS parameters at 2 GeV and considering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charset="0"/>
                      </a:rPr>
                      <m:t>3</m:t>
                    </m:r>
                    <m:sSub>
                      <m:sSubPr>
                        <m:ctrlPr>
                          <a:rPr lang="en-US" sz="18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latin typeface="Cambria Math" charset="0"/>
                          </a:rPr>
                          <m:t>𝑥</m:t>
                        </m:r>
                        <m:r>
                          <a:rPr lang="en-US" sz="1800" b="0" i="1" smtClean="0">
                            <a:latin typeface="Cambria Math" charset="0"/>
                          </a:rPr>
                          <m:t>, </m:t>
                        </m:r>
                        <m:r>
                          <a:rPr lang="en-US" sz="1800" b="0" i="1" smtClean="0">
                            <a:latin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8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1800" dirty="0" smtClean="0">
                        <a:latin typeface="Cambria Math" charset="0"/>
                      </a:rPr>
                      <m:t>2</m:t>
                    </m:r>
                    <m:sSub>
                      <m:sSubPr>
                        <m:ctrlPr>
                          <a:rPr lang="en-US" sz="1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latin typeface="Cambria Math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1800" dirty="0" smtClean="0"/>
                  <a:t> for the shown envelopes</a:t>
                </a:r>
              </a:p>
              <a:p>
                <a:pPr lvl="1"/>
                <a:r>
                  <a:rPr lang="en-US" sz="1800" dirty="0"/>
                  <a:t>c</a:t>
                </a:r>
                <a:r>
                  <a:rPr lang="en-US" sz="1800" dirty="0" smtClean="0"/>
                  <a:t>onsidering the configuration with large beta-beating from the previous slide</a:t>
                </a:r>
                <a:endParaRPr lang="en-GB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87" y="1076896"/>
                <a:ext cx="11687175" cy="2043951"/>
              </a:xfrm>
              <a:blipFill rotWithShape="0">
                <a:blip r:embed="rId2"/>
                <a:stretch>
                  <a:fillRect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4" y="2435046"/>
            <a:ext cx="10800000" cy="29586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611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Solutions at other locations</a:t>
            </a:r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11" y="2007560"/>
            <a:ext cx="5400000" cy="31109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100" y="2007560"/>
            <a:ext cx="5400000" cy="311096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964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Solutions at other locations</a:t>
            </a:r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11" y="2007560"/>
            <a:ext cx="5400000" cy="31109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100" y="2007560"/>
            <a:ext cx="5400000" cy="311096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611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Space charge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6"/>
            <a:ext cx="11687175" cy="2043951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PyORBIT</a:t>
            </a:r>
            <a:r>
              <a:rPr lang="en-US" sz="2000" dirty="0" smtClean="0"/>
              <a:t> space charge simulations to compare performance of the zero-dispersion optics at PI.BSG48 to the nominal (low-chromaticity) optics</a:t>
            </a:r>
          </a:p>
          <a:p>
            <a:pPr lvl="1"/>
            <a:r>
              <a:rPr lang="en-US" sz="1600" dirty="0" smtClean="0"/>
              <a:t>Transverse emittances show emittance exchange due to the Montague resonance</a:t>
            </a:r>
          </a:p>
          <a:p>
            <a:pPr lvl="1"/>
            <a:r>
              <a:rPr lang="en-US" sz="1600" dirty="0" smtClean="0"/>
              <a:t>Effect appears to be smaller in the vertical plane than in the nominal case </a:t>
            </a:r>
            <a:r>
              <a:rPr lang="en-US" sz="1600" dirty="0" smtClean="0">
                <a:sym typeface="Wingdings"/>
              </a:rPr>
              <a:t> reduced space charge tune spread due to new optics?</a:t>
            </a:r>
            <a:endParaRPr lang="en-GB" sz="1600" dirty="0" smtClean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512" y="2682642"/>
            <a:ext cx="3240000" cy="32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781" y="2682642"/>
            <a:ext cx="3240000" cy="32400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08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Space charge simulations</a:t>
            </a:r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157" y="2605132"/>
            <a:ext cx="3657600" cy="3657600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42887" y="1076895"/>
            <a:ext cx="11687175" cy="5012177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PyORBIT</a:t>
            </a:r>
            <a:r>
              <a:rPr lang="en-US" sz="2000" dirty="0" smtClean="0"/>
              <a:t> space charge simulations to compare performance of the zero-dispersion optics at PI.BSG48 to the nominal (low-chromaticity) optics</a:t>
            </a:r>
          </a:p>
          <a:p>
            <a:pPr lvl="1"/>
            <a:r>
              <a:rPr lang="en-US" sz="1600" dirty="0" smtClean="0"/>
              <a:t>Transverse emittances show emittance exchange due to the Montague resonance</a:t>
            </a:r>
          </a:p>
          <a:p>
            <a:pPr lvl="1"/>
            <a:r>
              <a:rPr lang="en-US" sz="1600" dirty="0" smtClean="0"/>
              <a:t>Effect appears to be smaller in the vertical plane than in the nominal case </a:t>
            </a:r>
            <a:r>
              <a:rPr lang="en-US" sz="1600" dirty="0" smtClean="0">
                <a:sym typeface="Wingdings"/>
              </a:rPr>
              <a:t> reduced space charge forces due to new optics?</a:t>
            </a:r>
          </a:p>
          <a:p>
            <a:r>
              <a:rPr lang="en-GB" sz="2000" dirty="0" smtClean="0"/>
              <a:t>Dispersion function reconstructed from the bunch distribution</a:t>
            </a:r>
            <a:br>
              <a:rPr lang="en-GB" sz="2000" dirty="0" smtClean="0"/>
            </a:br>
            <a:r>
              <a:rPr lang="en-GB" sz="2000" dirty="0" smtClean="0"/>
              <a:t>actually appears even smaller than Twiss indicates</a:t>
            </a:r>
          </a:p>
          <a:p>
            <a:pPr lvl="1"/>
            <a:r>
              <a:rPr lang="en-GB" sz="1600" dirty="0" smtClean="0"/>
              <a:t>Optics modification by the additional defocusing of the space charge forces?</a:t>
            </a:r>
          </a:p>
          <a:p>
            <a:pPr lvl="1"/>
            <a:r>
              <a:rPr lang="en-GB" sz="1600" dirty="0" smtClean="0"/>
              <a:t>Could be very beneficial in operation:</a:t>
            </a:r>
          </a:p>
          <a:p>
            <a:pPr lvl="2"/>
            <a:r>
              <a:rPr lang="en-GB" sz="1600" dirty="0" smtClean="0"/>
              <a:t>Reaching zero dispersion appears limited by the available strengths, </a:t>
            </a:r>
            <a:br>
              <a:rPr lang="en-GB" sz="1600" dirty="0" smtClean="0"/>
            </a:br>
            <a:r>
              <a:rPr lang="en-GB" sz="1600" dirty="0" smtClean="0"/>
              <a:t>further reduction would go in the right direction</a:t>
            </a:r>
          </a:p>
          <a:p>
            <a:pPr lvl="2"/>
            <a:r>
              <a:rPr lang="en-GB" sz="1600" dirty="0" smtClean="0"/>
              <a:t>During commissioning: scan the dispersion and identify minimum profile </a:t>
            </a:r>
            <a:br>
              <a:rPr lang="en-GB" sz="1600" dirty="0" smtClean="0"/>
            </a:br>
            <a:r>
              <a:rPr lang="en-GB" sz="1600" dirty="0" smtClean="0"/>
              <a:t>width using BGI or WS</a:t>
            </a:r>
          </a:p>
          <a:p>
            <a:pPr lvl="2"/>
            <a:r>
              <a:rPr lang="en-GB" sz="1600" dirty="0" smtClean="0"/>
              <a:t>Verify that this is true for all locations around the ring</a:t>
            </a:r>
          </a:p>
          <a:p>
            <a:pPr lvl="1"/>
            <a:r>
              <a:rPr lang="en-GB" sz="1600" dirty="0" smtClean="0"/>
              <a:t>Mismatch won’t be an issue when adiabatically ramping to the new </a:t>
            </a:r>
            <a:br>
              <a:rPr lang="en-GB" sz="1600" dirty="0" smtClean="0"/>
            </a:br>
            <a:r>
              <a:rPr lang="en-GB" sz="1600" dirty="0" smtClean="0"/>
              <a:t>optics configuration</a:t>
            </a:r>
            <a:endParaRPr lang="en-GB" sz="16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62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6"/>
            <a:ext cx="11687175" cy="5032959"/>
          </a:xfrm>
        </p:spPr>
        <p:txBody>
          <a:bodyPr>
            <a:noAutofit/>
          </a:bodyPr>
          <a:lstStyle/>
          <a:p>
            <a:r>
              <a:rPr lang="en-US" sz="1800" dirty="0" smtClean="0"/>
              <a:t>LEQ provide a lot of flexibility to achieve zero dispersion at any location around the ring</a:t>
            </a:r>
          </a:p>
          <a:p>
            <a:pPr lvl="1"/>
            <a:r>
              <a:rPr lang="en-US" sz="1600" dirty="0" smtClean="0"/>
              <a:t>Potential to gain more insight into the effects hampering the emittance preservation between PSB and PS</a:t>
            </a:r>
          </a:p>
          <a:p>
            <a:pPr lvl="1"/>
            <a:r>
              <a:rPr lang="en-US" sz="1600" dirty="0" smtClean="0"/>
              <a:t>Available power converter strengths at 2 GeV is on the limit </a:t>
            </a:r>
          </a:p>
          <a:p>
            <a:pPr lvl="1"/>
            <a:r>
              <a:rPr lang="en-US" sz="1600" dirty="0" smtClean="0"/>
              <a:t>Space charge simulations indicate that the dispersion seen by the beam is actually different from the zero-intensity dispersion</a:t>
            </a:r>
            <a:endParaRPr lang="en-US" sz="1600" dirty="0" smtClean="0"/>
          </a:p>
          <a:p>
            <a:r>
              <a:rPr lang="en-US" sz="1800" dirty="0" smtClean="0"/>
              <a:t>Several measurements required to validate and commission the optics:</a:t>
            </a:r>
          </a:p>
          <a:p>
            <a:pPr lvl="1"/>
            <a:r>
              <a:rPr lang="en-US" sz="1600" dirty="0" smtClean="0"/>
              <a:t>Beta-beating </a:t>
            </a:r>
            <a:r>
              <a:rPr lang="en-US" sz="1600" dirty="0" smtClean="0"/>
              <a:t>and dispersion measurements required for </a:t>
            </a:r>
            <a:r>
              <a:rPr lang="en-US" sz="1600" dirty="0" smtClean="0"/>
              <a:t>validation</a:t>
            </a:r>
          </a:p>
          <a:p>
            <a:pPr lvl="1"/>
            <a:r>
              <a:rPr lang="en-US" sz="1600" dirty="0"/>
              <a:t>Adiabatic ramp to zero dispersion after beam </a:t>
            </a:r>
            <a:r>
              <a:rPr lang="en-US" sz="1600" dirty="0" smtClean="0"/>
              <a:t>injection while recording the beam size (ideally with BGI) to identify optimum setting</a:t>
            </a:r>
          </a:p>
          <a:p>
            <a:pPr lvl="1"/>
            <a:r>
              <a:rPr lang="en-US" sz="1600" dirty="0" smtClean="0"/>
              <a:t>Implement dispersion knobs in LSA to simplify the procedure</a:t>
            </a:r>
            <a:endParaRPr lang="en-US" sz="1600" dirty="0" smtClean="0"/>
          </a:p>
          <a:p>
            <a:pPr lvl="1"/>
            <a:r>
              <a:rPr lang="en-US" sz="1600" dirty="0"/>
              <a:t>Z</a:t>
            </a:r>
            <a:r>
              <a:rPr lang="en-US" sz="1600" dirty="0" smtClean="0"/>
              <a:t>ero-dispersion </a:t>
            </a:r>
            <a:r>
              <a:rPr lang="en-US" sz="1600" dirty="0" smtClean="0"/>
              <a:t>optics </a:t>
            </a:r>
            <a:r>
              <a:rPr lang="en-US" sz="1600" dirty="0" smtClean="0"/>
              <a:t>could then be implemented as </a:t>
            </a:r>
            <a:r>
              <a:rPr lang="en-US" sz="1600" dirty="0" smtClean="0"/>
              <a:t>dedicated measurement optics </a:t>
            </a:r>
            <a:r>
              <a:rPr lang="en-US" sz="1600" smtClean="0"/>
              <a:t>on </a:t>
            </a:r>
            <a:r>
              <a:rPr lang="en-US" sz="1600" smtClean="0"/>
              <a:t>the LHC </a:t>
            </a:r>
            <a:r>
              <a:rPr lang="en-US" sz="1600" dirty="0" smtClean="0"/>
              <a:t>flat bottom</a:t>
            </a:r>
          </a:p>
          <a:p>
            <a:r>
              <a:rPr lang="en-US" sz="1800" dirty="0" smtClean="0"/>
              <a:t>Further </a:t>
            </a:r>
            <a:r>
              <a:rPr lang="en-US" sz="1800" dirty="0" smtClean="0"/>
              <a:t>optimization </a:t>
            </a:r>
            <a:r>
              <a:rPr lang="en-US" sz="1800" dirty="0" smtClean="0"/>
              <a:t>of the setup in simulations</a:t>
            </a:r>
            <a:endParaRPr lang="en-US" sz="1800" dirty="0" smtClean="0"/>
          </a:p>
          <a:p>
            <a:pPr lvl="1"/>
            <a:r>
              <a:rPr lang="en-US" sz="1600" dirty="0" smtClean="0"/>
              <a:t>Quadrupole selection for a given </a:t>
            </a:r>
            <a:r>
              <a:rPr lang="en-US" sz="1600" dirty="0" smtClean="0"/>
              <a:t>instrument/location</a:t>
            </a:r>
            <a:endParaRPr lang="en-US" sz="1600" dirty="0" smtClean="0"/>
          </a:p>
          <a:p>
            <a:pPr lvl="1"/>
            <a:r>
              <a:rPr lang="en-US" sz="1600" dirty="0" smtClean="0"/>
              <a:t>Exploitation of additional available circuits (QKE, QLB, doublets, triplets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/>
              <a:t>Check impact of space charge on dispersion at different </a:t>
            </a:r>
            <a:r>
              <a:rPr lang="en-US" sz="1600" dirty="0" smtClean="0"/>
              <a:t>locations</a:t>
            </a:r>
          </a:p>
          <a:p>
            <a:pPr lvl="1"/>
            <a:r>
              <a:rPr lang="en-US" sz="1600" dirty="0" smtClean="0"/>
              <a:t>Simulate adiabatic ramp to zero dispersion optics with space charge</a:t>
            </a:r>
            <a:endParaRPr lang="en-US" sz="1600" dirty="0" smtClean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514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872913" cy="491613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epic quest of horizontal emittance preservation between PSB and PS</a:t>
            </a:r>
          </a:p>
          <a:p>
            <a:pPr lvl="1"/>
            <a:r>
              <a:rPr lang="en-GB" sz="2000" dirty="0" smtClean="0"/>
              <a:t>Multiple effects expected to contribute to discrepancy between PSB and PS horizontal emittance measurements (see e.g. presentation by Matt at </a:t>
            </a:r>
            <a:r>
              <a:rPr lang="en-GB" sz="2000" dirty="0" smtClean="0">
                <a:hlinkClick r:id="rId3"/>
              </a:rPr>
              <a:t>LIU-PS BD WG #36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Challenge of beam size measurements with resolution in the sub-mm range</a:t>
            </a:r>
          </a:p>
          <a:p>
            <a:pPr lvl="1"/>
            <a:r>
              <a:rPr lang="en-GB" sz="2000" dirty="0"/>
              <a:t>Important dispersive contribution to the beam size in both </a:t>
            </a:r>
            <a:r>
              <a:rPr lang="en-GB" sz="2000" dirty="0" smtClean="0"/>
              <a:t>accelerators</a:t>
            </a:r>
          </a:p>
          <a:p>
            <a:pPr lvl="2"/>
            <a:r>
              <a:rPr lang="en-GB" sz="2000" dirty="0" smtClean="0"/>
              <a:t>will become even more important in the future with large longitudinal emittance beams at 2 GeV</a:t>
            </a:r>
            <a:endParaRPr lang="en-GB" sz="2000" dirty="0" smtClean="0"/>
          </a:p>
          <a:p>
            <a:pPr lvl="1"/>
            <a:endParaRPr lang="en-GB" sz="500" dirty="0" smtClean="0"/>
          </a:p>
          <a:p>
            <a:r>
              <a:rPr lang="en-GB" sz="2400" dirty="0" smtClean="0"/>
              <a:t>Zero-dispersion optics could be a useful tool to evaluate </a:t>
            </a:r>
            <a:r>
              <a:rPr lang="en-GB" sz="2400" dirty="0" err="1" smtClean="0"/>
              <a:t>betatronic</a:t>
            </a:r>
            <a:r>
              <a:rPr lang="en-GB" sz="2400" dirty="0" smtClean="0"/>
              <a:t> </a:t>
            </a:r>
            <a:r>
              <a:rPr lang="en-GB" sz="2400" dirty="0" smtClean="0"/>
              <a:t>emittance</a:t>
            </a:r>
            <a:endParaRPr lang="en-GB" sz="2400" dirty="0" smtClean="0"/>
          </a:p>
          <a:p>
            <a:pPr lvl="1"/>
            <a:r>
              <a:rPr lang="en-GB" sz="2000" dirty="0" smtClean="0"/>
              <a:t>Would remove the necessity of </a:t>
            </a:r>
            <a:r>
              <a:rPr lang="en-GB" sz="2000" dirty="0" err="1" smtClean="0"/>
              <a:t>deconvolving</a:t>
            </a:r>
            <a:r>
              <a:rPr lang="en-GB" sz="2000" dirty="0" smtClean="0"/>
              <a:t> the horizontal and longitudinal distributions</a:t>
            </a:r>
          </a:p>
          <a:p>
            <a:pPr lvl="1"/>
            <a:r>
              <a:rPr lang="en-GB" sz="2000" dirty="0" smtClean="0"/>
              <a:t>Individually powered LEQ enable us to create a dispersion wave that reaches zero at basically each SEM grid, WS or </a:t>
            </a:r>
            <a:r>
              <a:rPr lang="en-GB" sz="2000" dirty="0" smtClean="0"/>
              <a:t>BGI</a:t>
            </a:r>
            <a:endParaRPr lang="en-GB" sz="2000" dirty="0"/>
          </a:p>
          <a:p>
            <a:pPr lvl="1"/>
            <a:endParaRPr lang="en-GB" sz="2000" dirty="0" smtClean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9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Reminder: standard </a:t>
            </a:r>
            <a:r>
              <a:rPr lang="en-GB" dirty="0" smtClean="0"/>
              <a:t>optics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2887" y="1076897"/>
                <a:ext cx="11687175" cy="258070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GB" dirty="0" smtClean="0"/>
                  <a:t>Bare machine optics</a:t>
                </a:r>
              </a:p>
              <a:p>
                <a:pPr lvl="1"/>
                <a:r>
                  <a:rPr lang="en-GB" dirty="0" smtClean="0"/>
                  <a:t>Optics defined by the main magnets only, no use of PFW or LEQ</a:t>
                </a:r>
              </a:p>
              <a:p>
                <a:pPr lvl="1"/>
                <a:r>
                  <a:rPr lang="en-GB" dirty="0" smtClean="0"/>
                  <a:t>Very regular lattice, only perturbation comes from the 20 long SSs</a:t>
                </a:r>
              </a:p>
              <a:p>
                <a:pPr lvl="1"/>
                <a:r>
                  <a:rPr lang="en-GB" dirty="0" smtClean="0"/>
                  <a:t>No dispersion-free region</a:t>
                </a:r>
              </a:p>
              <a:p>
                <a:r>
                  <a:rPr lang="en-GB" dirty="0" smtClean="0"/>
                  <a:t>LHC (low-chromaticity) optics</a:t>
                </a:r>
              </a:p>
              <a:p>
                <a:pPr lvl="1"/>
                <a:r>
                  <a:rPr lang="en-GB" dirty="0" smtClean="0"/>
                  <a:t>PFW used to correct chromaticity, LEQ used to recover tune change and programme operational working point (6.210, 6.245)</a:t>
                </a:r>
              </a:p>
              <a:p>
                <a:pPr lvl="1"/>
                <a:r>
                  <a:rPr lang="en-GB" dirty="0" smtClean="0"/>
                  <a:t>LEQ introduce minor beta-beating 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2−3% 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𝛿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𝑅𝑀𝑆</m:t>
                        </m:r>
                      </m:sub>
                    </m:sSub>
                  </m:oMath>
                </a14:m>
                <a:r>
                  <a:rPr lang="en-GB" dirty="0" smtClean="0"/>
                  <a:t>) and dispersion wave at the operational WP</a:t>
                </a:r>
              </a:p>
              <a:p>
                <a:pPr lvl="2"/>
                <a:r>
                  <a:rPr lang="en-GB" sz="2100" dirty="0" smtClean="0"/>
                  <a:t>all F LEQ and all D LEQ are operationally powered in series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87" y="1076897"/>
                <a:ext cx="11687175" cy="2580703"/>
              </a:xfrm>
              <a:blipFill rotWithShape="0">
                <a:blip r:embed="rId2"/>
                <a:stretch>
                  <a:fillRect t="-3546" b="-3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512" y="3541644"/>
            <a:ext cx="5400000" cy="28811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512" y="3541644"/>
            <a:ext cx="5400000" cy="2881178"/>
          </a:xfrm>
          <a:prstGeom prst="rect">
            <a:avLst/>
          </a:prstGeom>
        </p:spPr>
      </p:pic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794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Modification of the dispersion function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2887" y="1076896"/>
                <a:ext cx="11687175" cy="4235333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/>
                  <a:t>O</a:t>
                </a:r>
                <a:r>
                  <a:rPr lang="en-GB" sz="2400" dirty="0" smtClean="0"/>
                  <a:t>ptics (and especially the dispersion function) can be significantly modified with a set of quadrupoles</a:t>
                </a:r>
              </a:p>
              <a:p>
                <a:pPr lvl="1"/>
                <a:r>
                  <a:rPr lang="en-GB" sz="2000" dirty="0" smtClean="0"/>
                  <a:t>As done at extraction by the QKE or in the future at injection by the QLB</a:t>
                </a:r>
              </a:p>
              <a:p>
                <a:pPr lvl="1"/>
                <a:r>
                  <a:rPr lang="en-GB" sz="2000" dirty="0" smtClean="0"/>
                  <a:t>Example TOF extraction: QKE powered to increase kick of KFA71, while reducing the horizontal dispersion and therefore the horizontal beam size at SMH16 at the same time (due to reduction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GB" sz="2000" dirty="0" smtClean="0"/>
                  <a:t> to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6.15</m:t>
                    </m:r>
                  </m:oMath>
                </a14:m>
                <a:r>
                  <a:rPr lang="en-GB" sz="2000" dirty="0" smtClean="0"/>
                  <a:t>)</a:t>
                </a:r>
              </a:p>
              <a:p>
                <a:pPr lvl="1"/>
                <a:r>
                  <a:rPr lang="en-GB" sz="2000" dirty="0" smtClean="0"/>
                  <a:t>Disadvantage of these circuits: </a:t>
                </a:r>
              </a:p>
              <a:p>
                <a:pPr lvl="2"/>
                <a:r>
                  <a:rPr lang="en-GB" sz="2000" dirty="0" smtClean="0"/>
                  <a:t>2 elements powered in series, </a:t>
                </a:r>
              </a:p>
              <a:p>
                <a:pPr lvl="2"/>
                <a:r>
                  <a:rPr lang="en-GB" sz="2000" dirty="0" smtClean="0"/>
                  <a:t>effect localized due to fixed position of the </a:t>
                </a:r>
                <a:br>
                  <a:rPr lang="en-GB" sz="2000" dirty="0" smtClean="0"/>
                </a:br>
                <a:r>
                  <a:rPr lang="en-GB" sz="2000" dirty="0" smtClean="0"/>
                  <a:t>elements</a:t>
                </a:r>
              </a:p>
              <a:p>
                <a:pPr lvl="2"/>
                <a:r>
                  <a:rPr lang="en-GB" sz="2000" dirty="0"/>
                  <a:t>l</a:t>
                </a:r>
                <a:r>
                  <a:rPr lang="en-GB" sz="2000" dirty="0" smtClean="0"/>
                  <a:t>ittle control over the optics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87" y="1076896"/>
                <a:ext cx="11687175" cy="4235333"/>
              </a:xfrm>
              <a:blipFill rotWithShape="0">
                <a:blip r:embed="rId2"/>
                <a:stretch>
                  <a:fillRect t="-1009" r="-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684" y="3018109"/>
            <a:ext cx="5400000" cy="3378662"/>
          </a:xfrm>
          <a:prstGeom prst="rect">
            <a:avLst/>
          </a:prstGeom>
        </p:spPr>
      </p:pic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455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Modification of the dispersion function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2887" y="1076897"/>
                <a:ext cx="11687175" cy="1704404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/>
                  <a:t>LEQ are equipped with individual power supplies</a:t>
                </a:r>
              </a:p>
              <a:p>
                <a:pPr lvl="1"/>
                <a:r>
                  <a:rPr lang="en-US" sz="1600" dirty="0"/>
                  <a:t>Enables an improved control over the optics </a:t>
                </a:r>
                <a:r>
                  <a:rPr lang="en-US" sz="1600" dirty="0" smtClean="0"/>
                  <a:t>functions</a:t>
                </a:r>
              </a:p>
              <a:p>
                <a:pPr lvl="1"/>
                <a:r>
                  <a:rPr lang="en-US" sz="1600" dirty="0"/>
                  <a:t>Selection of several adjacent LEQ allows to achieve zero (or almost zero) dispersion at any location around the ring (plots below show reduction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charset="0"/>
                          </a:rPr>
                          <m:t>𝐷</m:t>
                        </m:r>
                      </m:e>
                      <m:sub>
                        <m:r>
                          <a:rPr lang="en-US" sz="1600" i="1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/>
                  <a:t> at BSG48)</a:t>
                </a:r>
              </a:p>
              <a:p>
                <a:pPr lvl="2">
                  <a:buSzPct val="100000"/>
                  <a:buFont typeface="AppleSymbols" charset="0"/>
                  <a:buChar char="⊕"/>
                </a:pPr>
                <a:r>
                  <a:rPr lang="en-US" sz="1200" dirty="0">
                    <a:sym typeface="Wingdings"/>
                  </a:rPr>
                  <a:t>Seems to be a very flexible option to achieve zero dispersion </a:t>
                </a:r>
                <a:endParaRPr lang="en-US" sz="1200" dirty="0"/>
              </a:p>
              <a:p>
                <a:pPr lvl="2">
                  <a:buSzPct val="100000"/>
                  <a:buFont typeface="AppleSymbols" charset="0"/>
                  <a:buChar char="⊖"/>
                </a:pPr>
                <a:r>
                  <a:rPr lang="en-US" sz="1200" dirty="0"/>
                  <a:t>already running into power converter limitations at 2 GeV </a:t>
                </a:r>
                <a:endParaRPr lang="en-GB" sz="1200" dirty="0"/>
              </a:p>
              <a:p>
                <a:pPr lvl="1"/>
                <a:endParaRPr lang="en-US" sz="16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87" y="1076897"/>
                <a:ext cx="11687175" cy="1704404"/>
              </a:xfrm>
              <a:blipFill rotWithShape="0">
                <a:blip r:embed="rId2"/>
                <a:stretch>
                  <a:fillRect t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4" y="2781300"/>
            <a:ext cx="10800000" cy="329820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86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Modification of the dispersion function</a:t>
            </a:r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4" y="2781300"/>
            <a:ext cx="10800000" cy="32982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4" y="2781300"/>
            <a:ext cx="10800000" cy="32982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4" y="2781300"/>
            <a:ext cx="10800000" cy="32982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4" y="2781300"/>
            <a:ext cx="10800000" cy="32982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4" y="2781300"/>
            <a:ext cx="10800000" cy="329820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2887" y="1076897"/>
                <a:ext cx="11687175" cy="1704404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/>
                  <a:t>LEQ are equipped with individual power supplies</a:t>
                </a:r>
              </a:p>
              <a:p>
                <a:pPr lvl="1"/>
                <a:r>
                  <a:rPr lang="en-US" sz="1600" dirty="0"/>
                  <a:t>Enables an improved control over the optics </a:t>
                </a:r>
                <a:r>
                  <a:rPr lang="en-US" sz="1600" dirty="0" smtClean="0"/>
                  <a:t>functions</a:t>
                </a:r>
              </a:p>
              <a:p>
                <a:pPr lvl="1"/>
                <a:r>
                  <a:rPr lang="en-US" sz="1600" dirty="0" smtClean="0"/>
                  <a:t>Selection of several adjacent LEQ allows to achieve zero (or almost zero) dispersion at any location around the ring (plots below show reduction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charset="0"/>
                          </a:rPr>
                          <m:t>𝐷</m:t>
                        </m:r>
                      </m:e>
                      <m:sub>
                        <m:r>
                          <a:rPr lang="en-US" sz="1600" i="1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/>
                  <a:t> at BSG48)</a:t>
                </a:r>
              </a:p>
              <a:p>
                <a:pPr lvl="2">
                  <a:buSzPct val="100000"/>
                  <a:buFont typeface="AppleSymbols" charset="0"/>
                  <a:buChar char="⊕"/>
                </a:pPr>
                <a:r>
                  <a:rPr lang="en-US" sz="1200" dirty="0">
                    <a:sym typeface="Wingdings"/>
                  </a:rPr>
                  <a:t>Seems to be a very flexible option to achieve zero dispersion </a:t>
                </a:r>
                <a:endParaRPr lang="en-US" sz="1200" dirty="0"/>
              </a:p>
              <a:p>
                <a:pPr lvl="2">
                  <a:buSzPct val="100000"/>
                  <a:buFont typeface="AppleSymbols" charset="0"/>
                  <a:buChar char="⊖"/>
                </a:pPr>
                <a:r>
                  <a:rPr lang="en-US" sz="1200" dirty="0"/>
                  <a:t>already running into power converter limitations at 2 GeV </a:t>
                </a:r>
                <a:endParaRPr lang="en-GB" sz="1200" dirty="0"/>
              </a:p>
            </p:txBody>
          </p:sp>
        </mc:Choice>
        <mc:Fallback>
          <p:sp>
            <p:nvSpPr>
              <p:cNvPr id="1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87" y="1076897"/>
                <a:ext cx="11687175" cy="1704404"/>
              </a:xfrm>
              <a:blipFill rotWithShape="0">
                <a:blip r:embed="rId7"/>
                <a:stretch>
                  <a:fillRect t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961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Modification of the dispersion function</a:t>
            </a:r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6" r="49401"/>
          <a:stretch/>
        </p:blipFill>
        <p:spPr>
          <a:xfrm>
            <a:off x="6596742" y="3336125"/>
            <a:ext cx="5464629" cy="30097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2887" y="1076897"/>
                <a:ext cx="11687175" cy="4909036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/>
                  <a:t>LEQ are equipped with individual power supplies</a:t>
                </a:r>
              </a:p>
              <a:p>
                <a:pPr lvl="1"/>
                <a:r>
                  <a:rPr lang="en-US" sz="1600" dirty="0"/>
                  <a:t>Enables an improved control over the optics </a:t>
                </a:r>
                <a:r>
                  <a:rPr lang="en-US" sz="1600" dirty="0" smtClean="0"/>
                  <a:t>functions</a:t>
                </a:r>
              </a:p>
              <a:p>
                <a:pPr lvl="1"/>
                <a:r>
                  <a:rPr lang="en-US" sz="1600" dirty="0" smtClean="0"/>
                  <a:t>Selection of several adjacent LEQ allows to achieve zero (or almost zero) dispersion at any location around the ring (plots below show reduction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charset="0"/>
                          </a:rPr>
                          <m:t>𝐷</m:t>
                        </m:r>
                      </m:e>
                      <m:sub>
                        <m:r>
                          <a:rPr lang="en-US" sz="1600" i="1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/>
                  <a:t> at BSG48)</a:t>
                </a:r>
              </a:p>
              <a:p>
                <a:pPr lvl="2">
                  <a:buSzPct val="100000"/>
                  <a:buFont typeface="AppleSymbols" charset="0"/>
                  <a:buChar char="⊕"/>
                </a:pPr>
                <a:r>
                  <a:rPr lang="en-US" sz="1200" dirty="0">
                    <a:sym typeface="Wingdings"/>
                  </a:rPr>
                  <a:t>Seems to be a very flexible option to achieve zero dispersion </a:t>
                </a:r>
                <a:endParaRPr lang="en-US" sz="1200" dirty="0"/>
              </a:p>
              <a:p>
                <a:pPr lvl="2">
                  <a:buSzPct val="100000"/>
                  <a:buFont typeface="AppleSymbols" charset="0"/>
                  <a:buChar char="⊖"/>
                </a:pPr>
                <a:r>
                  <a:rPr lang="en-US" sz="1200" dirty="0"/>
                  <a:t>already running into power converter limitations at 2 GeV </a:t>
                </a:r>
                <a:endParaRPr lang="en-US" sz="1200" dirty="0" smtClean="0"/>
              </a:p>
              <a:p>
                <a:endParaRPr lang="en-US" sz="500" dirty="0" smtClean="0"/>
              </a:p>
              <a:p>
                <a:r>
                  <a:rPr lang="en-US" sz="1800" dirty="0" smtClean="0"/>
                  <a:t>60 </a:t>
                </a:r>
                <a:r>
                  <a:rPr lang="en-US" sz="1800" dirty="0"/>
                  <a:t>different sets of 10 adjacent quadrupoles can be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n-US" sz="1800" dirty="0" smtClean="0"/>
                  <a:t>selected </a:t>
                </a:r>
                <a:r>
                  <a:rPr lang="en-US" sz="1800" dirty="0"/>
                  <a:t>to reduce the dispersion</a:t>
                </a:r>
              </a:p>
              <a:p>
                <a:pPr lvl="1"/>
                <a:r>
                  <a:rPr lang="en-US" sz="1600" dirty="0"/>
                  <a:t>Each configuration impacts beta-beating an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n-US" sz="1600" dirty="0" smtClean="0"/>
                  <a:t>WP </a:t>
                </a:r>
                <a:r>
                  <a:rPr lang="en-US" sz="1600" dirty="0"/>
                  <a:t>differently</a:t>
                </a:r>
              </a:p>
              <a:p>
                <a:pPr lvl="1"/>
                <a:r>
                  <a:rPr lang="en-US" sz="1600" dirty="0"/>
                  <a:t>Features of an optimum configuration:</a:t>
                </a:r>
              </a:p>
              <a:p>
                <a:pPr lvl="2"/>
                <a:r>
                  <a:rPr lang="en-US" sz="1600" dirty="0"/>
                  <a:t>zero dispersion at desired location</a:t>
                </a:r>
              </a:p>
              <a:p>
                <a:pPr lvl="2"/>
                <a:r>
                  <a:rPr lang="en-US" sz="1600" dirty="0"/>
                  <a:t>minimal modification of WP to avoid overlap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n-US" sz="1600" dirty="0" smtClean="0"/>
                  <a:t>with </a:t>
                </a:r>
                <a:r>
                  <a:rPr lang="en-US" sz="1600" dirty="0"/>
                  <a:t>resonances</a:t>
                </a:r>
              </a:p>
              <a:p>
                <a:pPr lvl="2"/>
                <a:r>
                  <a:rPr lang="en-US" sz="1600" dirty="0"/>
                  <a:t>small beta-beating to reduce additional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n-US" sz="1600" dirty="0" smtClean="0"/>
                  <a:t>resonance </a:t>
                </a:r>
                <a:r>
                  <a:rPr lang="en-US" sz="1600" dirty="0"/>
                  <a:t>excitation</a:t>
                </a:r>
                <a:endParaRPr lang="en-US" dirty="0"/>
              </a:p>
              <a:p>
                <a:pPr lvl="2"/>
                <a:endParaRPr lang="en-US" sz="1500" dirty="0"/>
              </a:p>
              <a:p>
                <a:pPr>
                  <a:buSzPct val="100000"/>
                  <a:buFont typeface="AppleSymbols" charset="0"/>
                  <a:buChar char="⊖"/>
                </a:pPr>
                <a:endParaRPr lang="en-GB" dirty="0"/>
              </a:p>
              <a:p>
                <a:pPr>
                  <a:buSzPct val="100000"/>
                  <a:buFont typeface="AppleSymbols" charset="0"/>
                  <a:buChar char="⊖"/>
                </a:pPr>
                <a:endParaRPr lang="en-GB" sz="2000" dirty="0"/>
              </a:p>
            </p:txBody>
          </p:sp>
        </mc:Choice>
        <mc:Fallback>
          <p:sp>
            <p:nvSpPr>
              <p:cNvPr id="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87" y="1076897"/>
                <a:ext cx="11687175" cy="4909036"/>
              </a:xfrm>
              <a:blipFill rotWithShape="0">
                <a:blip r:embed="rId3"/>
                <a:stretch>
                  <a:fillRect t="-7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823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026" y="1709246"/>
            <a:ext cx="6120000" cy="39429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Different solutions to reduce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𝑫</m:t>
                        </m:r>
                      </m:e>
                      <m:sub>
                        <m:r>
                          <a:rPr lang="en-US" b="1" i="1" smtClean="0">
                            <a:latin typeface="Cambria Math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dirty="0" smtClean="0"/>
                  <a:t> at </a:t>
                </a:r>
                <a:r>
                  <a:rPr lang="en-GB" dirty="0" smtClean="0"/>
                  <a:t>PI.BSG48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1870" b="-15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026" y="1709247"/>
            <a:ext cx="6120000" cy="39429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6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two different solutions at PI.BSG48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170440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Significant reduction of beta-beating achievable for almost unchanged dispersion</a:t>
            </a:r>
          </a:p>
          <a:p>
            <a:r>
              <a:rPr lang="en-US" sz="2000" dirty="0" smtClean="0"/>
              <a:t>Optimum solution for each device/location shall be carefully studied </a:t>
            </a:r>
          </a:p>
          <a:p>
            <a:pPr>
              <a:buSzPct val="100000"/>
              <a:buFont typeface="AppleSymbols" charset="0"/>
              <a:buChar char="⊖"/>
            </a:pPr>
            <a:endParaRPr lang="en-GB" sz="2000" dirty="0" smtClean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smtClean="0"/>
              <a:t>LIU-PS BD WG, 13.12.2019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01" y="2383207"/>
            <a:ext cx="5400000" cy="311096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915" y="2383207"/>
            <a:ext cx="5400000" cy="311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2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21217</TotalTime>
  <Words>1054</Words>
  <Application>Microsoft Macintosh PowerPoint</Application>
  <PresentationFormat>Widescreen</PresentationFormat>
  <Paragraphs>128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.AppleSystemUIFont</vt:lpstr>
      <vt:lpstr>AppleSymbols</vt:lpstr>
      <vt:lpstr>Calibri</vt:lpstr>
      <vt:lpstr>Cambria Math</vt:lpstr>
      <vt:lpstr>Courier New</vt:lpstr>
      <vt:lpstr>Wingdings</vt:lpstr>
      <vt:lpstr>Arial</vt:lpstr>
      <vt:lpstr>CERNCorporate4-3</vt:lpstr>
      <vt:lpstr>Zero-dispersion optics for horizontal emittance measurements</vt:lpstr>
      <vt:lpstr>Motivation</vt:lpstr>
      <vt:lpstr>Reminder: standard optics</vt:lpstr>
      <vt:lpstr>Modification of the dispersion function</vt:lpstr>
      <vt:lpstr>Modification of the dispersion function</vt:lpstr>
      <vt:lpstr>Modification of the dispersion function</vt:lpstr>
      <vt:lpstr>Modification of the dispersion function</vt:lpstr>
      <vt:lpstr>Different solutions to reduce D_x at PI.BSG48</vt:lpstr>
      <vt:lpstr>Comparison of two different solutions at PI.BSG48</vt:lpstr>
      <vt:lpstr>Aperture considerations</vt:lpstr>
      <vt:lpstr>Solutions at other locations</vt:lpstr>
      <vt:lpstr>Solutions at other locations</vt:lpstr>
      <vt:lpstr>Space charge simulations</vt:lpstr>
      <vt:lpstr>Space charge simulations</vt:lpstr>
      <vt:lpstr>Conclusions and outlook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Alexander Huschauer</cp:lastModifiedBy>
  <cp:revision>630</cp:revision>
  <dcterms:created xsi:type="dcterms:W3CDTF">2018-06-08T15:21:36Z</dcterms:created>
  <dcterms:modified xsi:type="dcterms:W3CDTF">2019-12-13T13:43:19Z</dcterms:modified>
</cp:coreProperties>
</file>