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63" r:id="rId5"/>
    <p:sldId id="262" r:id="rId6"/>
    <p:sldId id="294" r:id="rId7"/>
    <p:sldId id="267" r:id="rId8"/>
    <p:sldId id="268" r:id="rId9"/>
    <p:sldId id="295" r:id="rId10"/>
    <p:sldId id="275" r:id="rId11"/>
    <p:sldId id="290" r:id="rId12"/>
    <p:sldId id="276" r:id="rId13"/>
    <p:sldId id="277" r:id="rId14"/>
    <p:sldId id="296" r:id="rId15"/>
    <p:sldId id="303" r:id="rId16"/>
    <p:sldId id="269" r:id="rId17"/>
    <p:sldId id="271" r:id="rId18"/>
    <p:sldId id="283" r:id="rId19"/>
    <p:sldId id="298" r:id="rId20"/>
    <p:sldId id="284" r:id="rId21"/>
    <p:sldId id="299" r:id="rId22"/>
    <p:sldId id="279" r:id="rId23"/>
    <p:sldId id="280" r:id="rId24"/>
    <p:sldId id="281" r:id="rId25"/>
    <p:sldId id="272" r:id="rId26"/>
    <p:sldId id="273" r:id="rId27"/>
    <p:sldId id="278" r:id="rId28"/>
    <p:sldId id="302" r:id="rId29"/>
    <p:sldId id="291" r:id="rId30"/>
    <p:sldId id="297" r:id="rId31"/>
    <p:sldId id="288" r:id="rId32"/>
    <p:sldId id="289" r:id="rId33"/>
    <p:sldId id="293" r:id="rId34"/>
    <p:sldId id="304" r:id="rId35"/>
    <p:sldId id="270" r:id="rId36"/>
    <p:sldId id="292" r:id="rId37"/>
    <p:sldId id="301" r:id="rId38"/>
    <p:sldId id="266" r:id="rId39"/>
    <p:sldId id="300" r:id="rId40"/>
    <p:sldId id="286" r:id="rId41"/>
    <p:sldId id="287" r:id="rId42"/>
    <p:sldId id="305" r:id="rId4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788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524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HL-LHC Cost &amp; Schedule Review 2019 - WPXX – WP Leader’s name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HL-LHC Cost &amp; Schedule Review 2019 - WPXX – WP Leader’s name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92408" y="1779662"/>
            <a:ext cx="7200000" cy="1350000"/>
          </a:xfrm>
        </p:spPr>
        <p:txBody>
          <a:bodyPr/>
          <a:lstStyle/>
          <a:p>
            <a:r>
              <a:rPr lang="en-GB" sz="3000" dirty="0" smtClean="0">
                <a:solidFill>
                  <a:schemeClr val="bg2"/>
                </a:solidFill>
              </a:rPr>
              <a:t>Conceptual Design of the DFH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400" dirty="0" err="1" smtClean="0"/>
              <a:t>DFH</a:t>
            </a:r>
            <a:r>
              <a:rPr lang="en-GB" sz="2400" dirty="0" smtClean="0"/>
              <a:t> Conceptual </a:t>
            </a:r>
            <a:r>
              <a:rPr lang="en-GB" sz="2400" dirty="0"/>
              <a:t>D</a:t>
            </a:r>
            <a:r>
              <a:rPr lang="en-GB" sz="2400" dirty="0" smtClean="0"/>
              <a:t>esign </a:t>
            </a:r>
            <a:r>
              <a:rPr lang="en-GB" sz="2400" dirty="0"/>
              <a:t>Review 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74152" y="3219822"/>
            <a:ext cx="6810216" cy="1080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 smtClean="0"/>
          </a:p>
          <a:p>
            <a:endParaRPr lang="en-GB" sz="1100" dirty="0"/>
          </a:p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r>
              <a:rPr lang="en-US" dirty="0" smtClean="0"/>
              <a:t>, R. </a:t>
            </a:r>
            <a:r>
              <a:rPr lang="en-US" dirty="0" err="1" smtClean="0"/>
              <a:t>Betemps</a:t>
            </a:r>
            <a:r>
              <a:rPr lang="en-US" dirty="0" smtClean="0"/>
              <a:t>, </a:t>
            </a:r>
            <a:r>
              <a:rPr lang="en-US" dirty="0" smtClean="0"/>
              <a:t>S. </a:t>
            </a:r>
            <a:r>
              <a:rPr lang="en-US" dirty="0" err="1" smtClean="0"/>
              <a:t>Claudet</a:t>
            </a:r>
            <a:r>
              <a:rPr lang="en-US" dirty="0" smtClean="0"/>
              <a:t>, P</a:t>
            </a:r>
            <a:r>
              <a:rPr lang="en-US" dirty="0"/>
              <a:t>. Cruikshank, J. </a:t>
            </a:r>
            <a:r>
              <a:rPr lang="en-US" dirty="0" err="1"/>
              <a:t>Fleiter</a:t>
            </a:r>
            <a:r>
              <a:rPr lang="en-US" dirty="0"/>
              <a:t>, </a:t>
            </a:r>
            <a:r>
              <a:rPr lang="en-US" dirty="0" smtClean="0"/>
              <a:t> J. </a:t>
            </a:r>
            <a:r>
              <a:rPr lang="en-US" dirty="0" err="1" smtClean="0"/>
              <a:t>Hurte</a:t>
            </a:r>
            <a:r>
              <a:rPr lang="en-US" dirty="0" smtClean="0"/>
              <a:t>, Y. </a:t>
            </a:r>
            <a:r>
              <a:rPr lang="en-US" dirty="0" err="1" smtClean="0"/>
              <a:t>Leclercq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74152" y="4424362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15 </a:t>
            </a:r>
            <a:r>
              <a:rPr lang="en-GB" b="0" i="0" dirty="0">
                <a:solidFill>
                  <a:schemeClr val="bg2"/>
                </a:solidFill>
              </a:rPr>
              <a:t>November 2019 - CERN</a:t>
            </a:r>
          </a:p>
          <a:p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920000" cy="540000"/>
          </a:xfrm>
        </p:spPr>
        <p:txBody>
          <a:bodyPr/>
          <a:lstStyle/>
          <a:p>
            <a:r>
              <a:rPr lang="en-US" dirty="0" smtClean="0"/>
              <a:t>Helium mass flow rate in the DFH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7" y="1264666"/>
            <a:ext cx="3420428" cy="293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629928" y="4236668"/>
            <a:ext cx="31005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https://arxiv.org/abs/1501.07166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9888" y="611219"/>
            <a:ext cx="220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 5.4 g/s for Triplets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79888" y="874470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 2.5 g/s for Matching Sections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5242"/>
          <a:stretch/>
        </p:blipFill>
        <p:spPr>
          <a:xfrm>
            <a:off x="3923928" y="776463"/>
            <a:ext cx="5055935" cy="3852941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85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395536" y="-34207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699542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DFH in the HL-LHC Cold Powering System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 Functionality</a:t>
            </a:r>
          </a:p>
          <a:p>
            <a:r>
              <a:rPr lang="en-US" sz="2600" dirty="0" smtClean="0"/>
              <a:t>The DDFH in Demo 1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</a:t>
            </a:r>
            <a:r>
              <a:rPr lang="en-US" sz="2600" dirty="0">
                <a:solidFill>
                  <a:schemeClr val="bg1">
                    <a:lumMod val="75000"/>
                  </a:schemeClr>
                </a:solidFill>
              </a:rPr>
              <a:t>C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oncept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02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36816"/>
            <a:ext cx="6669766" cy="419920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-62538"/>
            <a:ext cx="7920000" cy="540000"/>
          </a:xfrm>
        </p:spPr>
        <p:txBody>
          <a:bodyPr/>
          <a:lstStyle/>
          <a:p>
            <a:r>
              <a:rPr lang="en-US" dirty="0" smtClean="0"/>
              <a:t>Demo 1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181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62538"/>
            <a:ext cx="7920000" cy="540000"/>
          </a:xfrm>
        </p:spPr>
        <p:txBody>
          <a:bodyPr/>
          <a:lstStyle/>
          <a:p>
            <a:r>
              <a:rPr lang="en-US" dirty="0" smtClean="0"/>
              <a:t>DDFH in Demo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r="4681"/>
          <a:stretch/>
        </p:blipFill>
        <p:spPr bwMode="auto">
          <a:xfrm>
            <a:off x="339431" y="1059582"/>
            <a:ext cx="8033089" cy="274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 rot="16200000">
            <a:off x="6694971" y="3056545"/>
            <a:ext cx="218557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022845"/>
            <a:ext cx="400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size SC Link cryostat – 2 </a:t>
            </a:r>
            <a:r>
              <a:rPr lang="en-US" dirty="0" smtClean="0">
                <a:sym typeface="Symbol" panose="05050102010706020507" pitchFamily="18" charset="2"/>
              </a:rPr>
              <a:t> 18 kA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292455" y="2499742"/>
            <a:ext cx="1008112" cy="627544"/>
          </a:xfrm>
          <a:prstGeom prst="rect">
            <a:avLst/>
          </a:prstGeom>
          <a:noFill/>
          <a:ln w="3175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8982" y="564756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System test in SM-18 (completed in March 2019)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80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292" y="699542"/>
            <a:ext cx="7920000" cy="3680222"/>
          </a:xfrm>
        </p:spPr>
        <p:txBody>
          <a:bodyPr>
            <a:normAutofit fontScale="85000" lnSpcReduction="10000"/>
          </a:bodyPr>
          <a:lstStyle/>
          <a:p>
            <a:r>
              <a:rPr lang="en-US" sz="2600" dirty="0" smtClean="0"/>
              <a:t>Construction of DDFX demonstrator</a:t>
            </a:r>
          </a:p>
          <a:p>
            <a:pPr lvl="1"/>
            <a:r>
              <a:rPr lang="en-US" sz="2600" dirty="0"/>
              <a:t>Double chamber with </a:t>
            </a:r>
            <a:r>
              <a:rPr lang="en-US" sz="2600" dirty="0" smtClean="0"/>
              <a:t>thermal </a:t>
            </a:r>
            <a:r>
              <a:rPr lang="en-US" sz="2600" dirty="0"/>
              <a:t>shield </a:t>
            </a:r>
            <a:r>
              <a:rPr lang="en-US" sz="2600" dirty="0" smtClean="0"/>
              <a:t>(thermally floating</a:t>
            </a:r>
            <a:r>
              <a:rPr lang="en-US" sz="2600" dirty="0" smtClean="0"/>
              <a:t>)</a:t>
            </a:r>
          </a:p>
          <a:p>
            <a:pPr lvl="1"/>
            <a:r>
              <a:rPr lang="en-US" sz="2600" dirty="0" smtClean="0"/>
              <a:t>Acceptable heat load</a:t>
            </a:r>
          </a:p>
          <a:p>
            <a:pPr lvl="1"/>
            <a:r>
              <a:rPr lang="en-US" sz="2600" dirty="0" smtClean="0"/>
              <a:t>Assembly process </a:t>
            </a:r>
            <a:endParaRPr lang="en-US" sz="2600" dirty="0"/>
          </a:p>
          <a:p>
            <a:r>
              <a:rPr lang="en-US" sz="2600" dirty="0" smtClean="0"/>
              <a:t>Realization of two 18 kA splices</a:t>
            </a:r>
          </a:p>
          <a:p>
            <a:r>
              <a:rPr lang="en-US" sz="2600" dirty="0" smtClean="0"/>
              <a:t>Splices fixed to the cold mass</a:t>
            </a:r>
            <a:endParaRPr lang="en-US" sz="2600" dirty="0"/>
          </a:p>
          <a:p>
            <a:r>
              <a:rPr lang="en-US" sz="2600" dirty="0" smtClean="0"/>
              <a:t>Optimization of splices’ cooling - </a:t>
            </a:r>
            <a:r>
              <a:rPr lang="en-US" sz="2600" dirty="0" err="1" smtClean="0"/>
              <a:t>GHe</a:t>
            </a:r>
            <a:endParaRPr lang="en-US" sz="2600" dirty="0" smtClean="0"/>
          </a:p>
          <a:p>
            <a:r>
              <a:rPr lang="en-US" sz="2600" dirty="0" smtClean="0"/>
              <a:t>Routing of HTS and MgB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cables</a:t>
            </a:r>
          </a:p>
          <a:p>
            <a:r>
              <a:rPr lang="en-US" sz="2600" dirty="0" smtClean="0"/>
              <a:t>Routing out of instrumentation (from cold mass to RT)</a:t>
            </a:r>
            <a:endParaRPr lang="en-US" sz="2600" dirty="0"/>
          </a:p>
          <a:p>
            <a:r>
              <a:rPr lang="en-US" sz="2600" dirty="0" smtClean="0"/>
              <a:t>Vertical leads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0207" y="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DDFH in Demo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0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r="2895"/>
          <a:stretch/>
        </p:blipFill>
        <p:spPr>
          <a:xfrm>
            <a:off x="2483768" y="540000"/>
            <a:ext cx="3600400" cy="25717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4843" y="-6217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DDFH in Demo 1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0" t="17868" b="20533"/>
          <a:stretch/>
        </p:blipFill>
        <p:spPr>
          <a:xfrm rot="5400000">
            <a:off x="-1057619" y="1563111"/>
            <a:ext cx="4555599" cy="23762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63461" y="1204353"/>
            <a:ext cx="353745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lvl="1" algn="ctr" defTabSz="609585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dirty="0">
                <a:solidFill>
                  <a:srgbClr val="5A5A5A"/>
                </a:solidFill>
              </a:rPr>
              <a:t>MgB</a:t>
            </a:r>
            <a:r>
              <a:rPr lang="en-US" baseline="-25000" dirty="0">
                <a:solidFill>
                  <a:srgbClr val="5A5A5A"/>
                </a:solidFill>
              </a:rPr>
              <a:t>2</a:t>
            </a:r>
            <a:r>
              <a:rPr lang="en-US" dirty="0">
                <a:solidFill>
                  <a:srgbClr val="5A5A5A"/>
                </a:solidFill>
              </a:rPr>
              <a:t>/HTS splices:</a:t>
            </a:r>
            <a:r>
              <a:rPr lang="en-US" b="1" dirty="0">
                <a:solidFill>
                  <a:srgbClr val="5A5A5A"/>
                </a:solidFill>
              </a:rPr>
              <a:t>1.9 n</a:t>
            </a:r>
            <a:r>
              <a:rPr lang="el-GR" b="1" dirty="0">
                <a:solidFill>
                  <a:srgbClr val="5A5A5A"/>
                </a:solidFill>
              </a:rPr>
              <a:t>Ω</a:t>
            </a:r>
            <a:r>
              <a:rPr lang="en-US" b="1" dirty="0">
                <a:solidFill>
                  <a:srgbClr val="5A5A5A"/>
                </a:solidFill>
              </a:rPr>
              <a:t> </a:t>
            </a:r>
            <a:endParaRPr lang="en-US" b="1" dirty="0" smtClean="0">
              <a:solidFill>
                <a:srgbClr val="5A5A5A"/>
              </a:solidFill>
            </a:endParaRPr>
          </a:p>
          <a:p>
            <a:pPr marL="609585" lvl="1" algn="ctr" defTabSz="609585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dirty="0">
                <a:solidFill>
                  <a:srgbClr val="5A5A5A"/>
                </a:solidFill>
              </a:rPr>
              <a:t>a</a:t>
            </a:r>
            <a:r>
              <a:rPr lang="en-US" dirty="0" smtClean="0">
                <a:solidFill>
                  <a:srgbClr val="5A5A5A"/>
                </a:solidFill>
              </a:rPr>
              <a:t>t 18 kA (</a:t>
            </a:r>
            <a:r>
              <a:rPr lang="en-US" b="1" dirty="0" smtClean="0">
                <a:solidFill>
                  <a:srgbClr val="5A5A5A"/>
                </a:solidFill>
              </a:rPr>
              <a:t>measured)</a:t>
            </a:r>
            <a:endParaRPr lang="en-US" b="1" dirty="0">
              <a:solidFill>
                <a:srgbClr val="5A5A5A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84168" y="2075414"/>
            <a:ext cx="3114720" cy="2403520"/>
            <a:chOff x="6228184" y="2104352"/>
            <a:chExt cx="3114720" cy="24035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28184" y="2104352"/>
              <a:ext cx="3114720" cy="240352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020272" y="3507854"/>
              <a:ext cx="1050929" cy="646331"/>
            </a:xfrm>
            <a:prstGeom prst="rect">
              <a:avLst/>
            </a:prstGeom>
            <a:noFill/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 </a:t>
              </a:r>
              <a:r>
                <a:rPr lang="en-US" dirty="0" smtClean="0">
                  <a:sym typeface="Symbol" panose="05050102010706020507" pitchFamily="18" charset="2"/>
                </a:rPr>
                <a:t></a:t>
              </a:r>
              <a:r>
                <a:rPr lang="en-US" dirty="0" smtClean="0"/>
                <a:t> 17 K</a:t>
              </a:r>
            </a:p>
            <a:p>
              <a:r>
                <a:rPr lang="en-US" dirty="0" err="1" smtClean="0"/>
                <a:t>GHe</a:t>
              </a:r>
              <a:endParaRPr lang="en-GB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91909" y="3374871"/>
            <a:ext cx="38082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Expected </a:t>
            </a:r>
            <a:r>
              <a:rPr lang="en-US" b="1" dirty="0">
                <a:solidFill>
                  <a:srgbClr val="5A5A5A"/>
                </a:solidFill>
              </a:rPr>
              <a:t>18 kA splice </a:t>
            </a:r>
            <a:r>
              <a:rPr lang="en-US" dirty="0">
                <a:solidFill>
                  <a:srgbClr val="5A5A5A"/>
                </a:solidFill>
              </a:rPr>
              <a:t>resistance of </a:t>
            </a:r>
            <a:r>
              <a:rPr lang="en-US" b="1" dirty="0">
                <a:solidFill>
                  <a:srgbClr val="5A5A5A"/>
                </a:solidFill>
              </a:rPr>
              <a:t>1.7 n</a:t>
            </a:r>
            <a:r>
              <a:rPr lang="el-GR" b="1" dirty="0">
                <a:solidFill>
                  <a:srgbClr val="5A5A5A"/>
                </a:solidFill>
              </a:rPr>
              <a:t>Ω</a:t>
            </a:r>
            <a:r>
              <a:rPr lang="en-US" b="1" dirty="0">
                <a:solidFill>
                  <a:srgbClr val="5A5A5A"/>
                </a:solidFill>
              </a:rPr>
              <a:t> </a:t>
            </a:r>
            <a:r>
              <a:rPr lang="en-US" dirty="0" smtClean="0">
                <a:solidFill>
                  <a:srgbClr val="5A5A5A"/>
                </a:solidFill>
              </a:rPr>
              <a:t>(prediction based </a:t>
            </a:r>
            <a:r>
              <a:rPr lang="en-US" dirty="0" err="1" smtClean="0">
                <a:solidFill>
                  <a:srgbClr val="5A5A5A"/>
                </a:solidFill>
              </a:rPr>
              <a:t>based</a:t>
            </a:r>
            <a:r>
              <a:rPr lang="en-US" dirty="0" smtClean="0">
                <a:solidFill>
                  <a:srgbClr val="5A5A5A"/>
                </a:solidFill>
              </a:rPr>
              <a:t> </a:t>
            </a:r>
            <a:r>
              <a:rPr lang="en-US" dirty="0">
                <a:solidFill>
                  <a:srgbClr val="5A5A5A"/>
                </a:solidFill>
              </a:rPr>
              <a:t>on FEM simulation </a:t>
            </a:r>
            <a:r>
              <a:rPr lang="en-US" dirty="0" smtClean="0">
                <a:solidFill>
                  <a:srgbClr val="5A5A5A"/>
                </a:solidFill>
              </a:rPr>
              <a:t>validated via  measurements in </a:t>
            </a:r>
            <a:r>
              <a:rPr lang="en-US" dirty="0" err="1" smtClean="0">
                <a:solidFill>
                  <a:srgbClr val="5A5A5A"/>
                </a:solidFill>
              </a:rPr>
              <a:t>LHe</a:t>
            </a:r>
            <a:r>
              <a:rPr lang="en-US" dirty="0" smtClean="0">
                <a:solidFill>
                  <a:srgbClr val="5A5A5A"/>
                </a:solidFill>
              </a:rPr>
              <a:t> </a:t>
            </a:r>
            <a:r>
              <a:rPr lang="en-US" dirty="0">
                <a:solidFill>
                  <a:srgbClr val="5A5A5A"/>
                </a:solidFill>
              </a:rPr>
              <a:t>at </a:t>
            </a:r>
            <a:r>
              <a:rPr lang="en-US" dirty="0" smtClean="0">
                <a:solidFill>
                  <a:srgbClr val="5A5A5A"/>
                </a:solidFill>
              </a:rPr>
              <a:t>4.5 </a:t>
            </a:r>
            <a:r>
              <a:rPr lang="en-US" dirty="0">
                <a:solidFill>
                  <a:srgbClr val="5A5A5A"/>
                </a:solidFill>
              </a:rPr>
              <a:t>K)</a:t>
            </a:r>
          </a:p>
        </p:txBody>
      </p:sp>
    </p:spTree>
    <p:extLst>
      <p:ext uri="{BB962C8B-B14F-4D97-AF65-F5344CB8AC3E}">
        <p14:creationId xmlns:p14="http://schemas.microsoft.com/office/powerpoint/2010/main" val="33855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395536" y="-34207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699542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DFH in the HL-LHC Cold Powering System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 Functionality</a:t>
            </a:r>
          </a:p>
          <a:p>
            <a:r>
              <a:rPr lang="en-US" sz="2600" dirty="0" smtClean="0">
                <a:solidFill>
                  <a:schemeClr val="bg1">
                    <a:lumMod val="85000"/>
                  </a:schemeClr>
                </a:solidFill>
              </a:rPr>
              <a:t>The DDFH in Demo 1</a:t>
            </a:r>
          </a:p>
          <a:p>
            <a:r>
              <a:rPr lang="en-US" sz="2600" dirty="0" smtClean="0"/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</a:t>
            </a:r>
            <a:r>
              <a:rPr lang="en-US" sz="2600" dirty="0">
                <a:solidFill>
                  <a:schemeClr val="bg1">
                    <a:lumMod val="75000"/>
                  </a:schemeClr>
                </a:solidFill>
              </a:rPr>
              <a:t>C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oncept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9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68963"/>
            <a:ext cx="3815544" cy="540000"/>
          </a:xfrm>
        </p:spPr>
        <p:txBody>
          <a:bodyPr/>
          <a:lstStyle/>
          <a:p>
            <a:pPr algn="l"/>
            <a:r>
              <a:rPr lang="en-US" sz="2400" b="0" dirty="0" smtClean="0">
                <a:solidFill>
                  <a:schemeClr val="tx1"/>
                </a:solidFill>
              </a:rPr>
              <a:t>DFH Working Reference  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42" b="16654"/>
          <a:stretch/>
        </p:blipFill>
        <p:spPr>
          <a:xfrm>
            <a:off x="1304103" y="1981237"/>
            <a:ext cx="6659494" cy="18002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7" b="23425"/>
          <a:stretch/>
        </p:blipFill>
        <p:spPr>
          <a:xfrm>
            <a:off x="1331640" y="3869473"/>
            <a:ext cx="6829015" cy="131939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38292" y="-10729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DDFX Design Evolution</a:t>
            </a:r>
            <a:endParaRPr lang="en-GB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1857843" y="4863858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A. Ballarino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0193" y="908963"/>
            <a:ext cx="8533314" cy="1600325"/>
          </a:xfrm>
        </p:spPr>
        <p:txBody>
          <a:bodyPr>
            <a:noAutofit/>
          </a:bodyPr>
          <a:lstStyle/>
          <a:p>
            <a:r>
              <a:rPr lang="en-GB" sz="2000" b="1" dirty="0"/>
              <a:t>Two modules </a:t>
            </a:r>
            <a:r>
              <a:rPr lang="en-GB" sz="2000" dirty="0"/>
              <a:t>each 4 m long </a:t>
            </a:r>
            <a:r>
              <a:rPr lang="en-GB" sz="2000" dirty="0" smtClean="0"/>
              <a:t>ø - </a:t>
            </a:r>
            <a:r>
              <a:rPr lang="en-GB" sz="2000" dirty="0"/>
              <a:t>1,2 m (length without current leads)</a:t>
            </a:r>
          </a:p>
          <a:p>
            <a:r>
              <a:rPr lang="en-GB" sz="2000" dirty="0"/>
              <a:t>Total length  with current leads  </a:t>
            </a:r>
            <a:r>
              <a:rPr lang="en-GB" sz="2000" dirty="0" smtClean="0">
                <a:solidFill>
                  <a:schemeClr val="tx2"/>
                </a:solidFill>
                <a:sym typeface="Symbol" panose="05050102010706020507" pitchFamily="18" charset="2"/>
              </a:rPr>
              <a:t> </a:t>
            </a:r>
            <a:r>
              <a:rPr lang="en-GB" sz="2000" dirty="0" smtClean="0">
                <a:solidFill>
                  <a:schemeClr val="tx2"/>
                </a:solidFill>
              </a:rPr>
              <a:t>15 </a:t>
            </a:r>
            <a:r>
              <a:rPr lang="en-GB" sz="2000" dirty="0">
                <a:solidFill>
                  <a:schemeClr val="tx2"/>
                </a:solidFill>
              </a:rPr>
              <a:t>m (plus SC Link in between)</a:t>
            </a:r>
          </a:p>
          <a:p>
            <a:r>
              <a:rPr lang="en-GB" sz="2000" dirty="0" smtClean="0"/>
              <a:t>SC Link in between modules: </a:t>
            </a:r>
            <a:r>
              <a:rPr lang="en-GB" sz="2000" dirty="0" smtClean="0">
                <a:sym typeface="Symbol" panose="05050102010706020507" pitchFamily="18" charset="2"/>
              </a:rPr>
              <a:t> </a:t>
            </a:r>
            <a:r>
              <a:rPr lang="en-GB" sz="2000" dirty="0" smtClean="0"/>
              <a:t>14.7 m</a:t>
            </a:r>
          </a:p>
          <a:p>
            <a:r>
              <a:rPr lang="en-GB" sz="2000" dirty="0" smtClean="0">
                <a:sym typeface="Symbol" panose="05050102010706020507" pitchFamily="18" charset="2"/>
              </a:rPr>
              <a:t> 30 m in the tunnel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865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395536" y="-34207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699542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DFH in the HL-LHC Cold Powering System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 Functionality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DDFH in Demo 1</a:t>
            </a:r>
          </a:p>
          <a:p>
            <a:r>
              <a:rPr lang="en-US" sz="2600" dirty="0" smtClean="0"/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Concept 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9327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DFHX Concept – The cryostat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t="36426" r="17617"/>
          <a:stretch/>
        </p:blipFill>
        <p:spPr>
          <a:xfrm>
            <a:off x="580727" y="1534254"/>
            <a:ext cx="7660750" cy="13938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4897" y="3289093"/>
            <a:ext cx="27142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accent5"/>
                </a:solidFill>
              </a:rPr>
              <a:t>One single module</a:t>
            </a:r>
            <a:endParaRPr lang="en-GB" sz="2200" b="1" dirty="0">
              <a:solidFill>
                <a:schemeClr val="accent5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80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5025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548141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DFH in the HL-LHC Cold Powering System</a:t>
            </a:r>
          </a:p>
          <a:p>
            <a:r>
              <a:rPr lang="en-US" sz="2600" dirty="0" smtClean="0"/>
              <a:t>DFH Functionality</a:t>
            </a:r>
          </a:p>
          <a:p>
            <a:r>
              <a:rPr lang="en-US" sz="2600" dirty="0" smtClean="0"/>
              <a:t>The DDFH in Demo 1</a:t>
            </a:r>
          </a:p>
          <a:p>
            <a:r>
              <a:rPr lang="en-US" sz="2600" dirty="0" smtClean="0"/>
              <a:t>DFH: Design evolution</a:t>
            </a:r>
          </a:p>
          <a:p>
            <a:r>
              <a:rPr lang="en-US" sz="2600" dirty="0" smtClean="0"/>
              <a:t>DFH: </a:t>
            </a:r>
            <a:r>
              <a:rPr lang="en-US" sz="2600" dirty="0"/>
              <a:t>C</a:t>
            </a:r>
            <a:r>
              <a:rPr lang="en-US" sz="2600" dirty="0" smtClean="0"/>
              <a:t>oncept</a:t>
            </a:r>
          </a:p>
          <a:p>
            <a:r>
              <a:rPr lang="en-US" sz="2600" dirty="0" smtClean="0"/>
              <a:t>SC Link connection to DFH: surface vs underground assembly</a:t>
            </a:r>
          </a:p>
          <a:p>
            <a:r>
              <a:rPr lang="en-US" sz="2600" dirty="0" smtClean="0"/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1785"/>
          <a:stretch/>
        </p:blipFill>
        <p:spPr>
          <a:xfrm>
            <a:off x="755576" y="987574"/>
            <a:ext cx="7292015" cy="323413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DFHX Concept – Cryostat with Current Leads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127560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0.75 </a:t>
            </a:r>
            <a:r>
              <a:rPr lang="en-US" sz="1600" dirty="0" err="1" smtClean="0"/>
              <a:t>deg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444208" y="28191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705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4" y="771550"/>
            <a:ext cx="8560846" cy="28072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3469" y="110483"/>
            <a:ext cx="7920000" cy="540000"/>
          </a:xfrm>
        </p:spPr>
        <p:txBody>
          <a:bodyPr/>
          <a:lstStyle/>
          <a:p>
            <a:r>
              <a:rPr lang="en-US" dirty="0" smtClean="0"/>
              <a:t>DFHX Concept – Cryostat with Current Leads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7979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t="15348" b="7322"/>
          <a:stretch/>
        </p:blipFill>
        <p:spPr>
          <a:xfrm>
            <a:off x="1387980" y="2588690"/>
            <a:ext cx="7402328" cy="24873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532" y="0"/>
            <a:ext cx="7920000" cy="540000"/>
          </a:xfrm>
        </p:spPr>
        <p:txBody>
          <a:bodyPr/>
          <a:lstStyle/>
          <a:p>
            <a:r>
              <a:rPr lang="en-US" dirty="0" smtClean="0"/>
              <a:t>DFH Concept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21" name="TextBox 20"/>
          <p:cNvSpPr txBox="1"/>
          <p:nvPr/>
        </p:nvSpPr>
        <p:spPr>
          <a:xfrm>
            <a:off x="354532" y="339502"/>
            <a:ext cx="83322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Module 1:</a:t>
            </a:r>
            <a:r>
              <a:rPr lang="en-US" sz="2200" dirty="0" smtClean="0"/>
              <a:t> </a:t>
            </a:r>
            <a:r>
              <a:rPr lang="en-GB" sz="2200" dirty="0"/>
              <a:t> </a:t>
            </a: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It </a:t>
            </a:r>
            <a:r>
              <a:rPr lang="en-GB" b="1" dirty="0" smtClean="0"/>
              <a:t>splays </a:t>
            </a:r>
            <a:r>
              <a:rPr lang="en-GB" b="1" dirty="0"/>
              <a:t>and </a:t>
            </a:r>
            <a:r>
              <a:rPr lang="en-GB" b="1" dirty="0" smtClean="0"/>
              <a:t>shuffles all </a:t>
            </a:r>
            <a:r>
              <a:rPr lang="en-GB" b="1" dirty="0"/>
              <a:t>MgB</a:t>
            </a:r>
            <a:r>
              <a:rPr lang="en-GB" b="1" baseline="-25000" dirty="0"/>
              <a:t>2</a:t>
            </a:r>
            <a:r>
              <a:rPr lang="en-GB" b="1" dirty="0"/>
              <a:t> cables </a:t>
            </a:r>
            <a:r>
              <a:rPr lang="en-GB" dirty="0"/>
              <a:t>coming out from the SC Link</a:t>
            </a:r>
            <a:r>
              <a:rPr lang="en-GB" dirty="0" smtClean="0"/>
              <a:t>.</a:t>
            </a:r>
          </a:p>
          <a:p>
            <a:pPr defTabSz="355600"/>
            <a:r>
              <a:rPr lang="en-GB" dirty="0" smtClean="0"/>
              <a:t>	The </a:t>
            </a:r>
            <a:r>
              <a:rPr lang="en-GB" dirty="0"/>
              <a:t>3</a:t>
            </a:r>
            <a:r>
              <a:rPr lang="en-GB" dirty="0" smtClean="0"/>
              <a:t> </a:t>
            </a:r>
            <a:r>
              <a:rPr lang="en-GB" dirty="0"/>
              <a:t>kA MgB</a:t>
            </a:r>
            <a:r>
              <a:rPr lang="en-GB" baseline="-25000" dirty="0"/>
              <a:t>2</a:t>
            </a:r>
            <a:r>
              <a:rPr lang="en-GB" dirty="0"/>
              <a:t> cables are routed out from the shuffling module (into </a:t>
            </a:r>
            <a:r>
              <a:rPr lang="en-GB" dirty="0" smtClean="0"/>
              <a:t>Module 	2</a:t>
            </a:r>
            <a:r>
              <a:rPr lang="en-GB" dirty="0"/>
              <a:t>) via a single pipe </a:t>
            </a:r>
            <a:r>
              <a:rPr lang="en-GB" dirty="0" smtClean="0"/>
              <a:t>containing </a:t>
            </a:r>
            <a:r>
              <a:rPr lang="en-GB" dirty="0"/>
              <a:t>the six </a:t>
            </a:r>
            <a:r>
              <a:rPr lang="en-GB" dirty="0" smtClean="0"/>
              <a:t>3 </a:t>
            </a:r>
            <a:r>
              <a:rPr lang="en-GB" dirty="0"/>
              <a:t>kA coaxial MgB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cables. </a:t>
            </a:r>
            <a:r>
              <a:rPr lang="en-US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It contain </a:t>
            </a:r>
            <a:r>
              <a:rPr lang="en-GB" dirty="0"/>
              <a:t>the </a:t>
            </a:r>
            <a:r>
              <a:rPr lang="en-GB" b="1" dirty="0"/>
              <a:t>7 kA and 18 kA joints between MgB2 and HTS</a:t>
            </a:r>
            <a:r>
              <a:rPr lang="en-GB" dirty="0"/>
              <a:t>. The length of each of the </a:t>
            </a:r>
            <a:r>
              <a:rPr lang="en-GB" b="1" dirty="0"/>
              <a:t>five pipes </a:t>
            </a:r>
            <a:r>
              <a:rPr lang="en-GB" dirty="0"/>
              <a:t>allocated for the joints (four pipes, one for each of the 18 kA joints, and one pipe for the three 7 kA joints) </a:t>
            </a:r>
            <a:r>
              <a:rPr lang="en-GB" dirty="0" smtClean="0"/>
              <a:t>is </a:t>
            </a:r>
            <a:r>
              <a:rPr lang="en-GB" dirty="0" smtClean="0">
                <a:sym typeface="Symbol" panose="05050102010706020507" pitchFamily="18" charset="2"/>
              </a:rPr>
              <a:t></a:t>
            </a:r>
            <a:r>
              <a:rPr lang="en-GB" dirty="0" smtClean="0"/>
              <a:t> </a:t>
            </a:r>
            <a:r>
              <a:rPr lang="en-GB" dirty="0"/>
              <a:t>300 </a:t>
            </a:r>
            <a:r>
              <a:rPr lang="en-GB" dirty="0" smtClean="0"/>
              <a:t>mm.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46413" y="384324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487934" y="390086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47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354532" y="435509"/>
            <a:ext cx="8494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B050"/>
                </a:solidFill>
              </a:rPr>
              <a:t>Module 2:</a:t>
            </a:r>
            <a:r>
              <a:rPr lang="en-US" sz="2200" dirty="0" smtClean="0">
                <a:solidFill>
                  <a:srgbClr val="00B050"/>
                </a:solidFill>
              </a:rPr>
              <a:t> </a:t>
            </a:r>
            <a:r>
              <a:rPr lang="en-GB" sz="2200" dirty="0" smtClean="0">
                <a:solidFill>
                  <a:srgbClr val="00B05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This module routes out the HTS cables of the 7 kA and 18 kA current leads, and contains the box that splays and shuffles the </a:t>
            </a:r>
            <a:r>
              <a:rPr lang="en-GB" sz="2200" dirty="0" smtClean="0"/>
              <a:t>3 </a:t>
            </a:r>
            <a:r>
              <a:rPr lang="en-GB" sz="2200" dirty="0"/>
              <a:t>kA MgB</a:t>
            </a:r>
            <a:r>
              <a:rPr lang="en-GB" sz="2200" baseline="-25000" dirty="0"/>
              <a:t>2</a:t>
            </a:r>
            <a:r>
              <a:rPr lang="en-GB" sz="2200" dirty="0"/>
              <a:t> cables to Module 3.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4532" y="0"/>
            <a:ext cx="7920000" cy="540000"/>
          </a:xfrm>
        </p:spPr>
        <p:txBody>
          <a:bodyPr/>
          <a:lstStyle/>
          <a:p>
            <a:r>
              <a:rPr lang="en-US" dirty="0" smtClean="0"/>
              <a:t>DFH Concept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5348" b="7322"/>
          <a:stretch/>
        </p:blipFill>
        <p:spPr>
          <a:xfrm>
            <a:off x="872204" y="2052038"/>
            <a:ext cx="7402328" cy="248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3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4532" y="0"/>
            <a:ext cx="7920000" cy="540000"/>
          </a:xfrm>
        </p:spPr>
        <p:txBody>
          <a:bodyPr/>
          <a:lstStyle/>
          <a:p>
            <a:r>
              <a:rPr lang="en-US" dirty="0" smtClean="0"/>
              <a:t>DFH Concept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4982" y="287947"/>
            <a:ext cx="857181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C000"/>
                </a:solidFill>
              </a:rPr>
              <a:t>Module 3:</a:t>
            </a:r>
            <a:r>
              <a:rPr lang="en-US" sz="2200" dirty="0" smtClean="0">
                <a:solidFill>
                  <a:srgbClr val="FFC000"/>
                </a:solidFill>
              </a:rPr>
              <a:t> </a:t>
            </a:r>
            <a:r>
              <a:rPr lang="en-GB" sz="2200" dirty="0" smtClean="0">
                <a:solidFill>
                  <a:srgbClr val="00B05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This module contains the </a:t>
            </a:r>
            <a:r>
              <a:rPr lang="en-GB" sz="2000" b="1" dirty="0"/>
              <a:t>3</a:t>
            </a:r>
            <a:r>
              <a:rPr lang="en-GB" sz="2000" b="1" dirty="0" smtClean="0"/>
              <a:t> </a:t>
            </a:r>
            <a:r>
              <a:rPr lang="en-GB" sz="2000" b="1" dirty="0"/>
              <a:t>kA joints between MgB</a:t>
            </a:r>
            <a:r>
              <a:rPr lang="en-GB" sz="2000" b="1" baseline="-25000" dirty="0"/>
              <a:t>2</a:t>
            </a:r>
            <a:r>
              <a:rPr lang="en-GB" sz="2000" b="1" dirty="0"/>
              <a:t> and HTS</a:t>
            </a:r>
            <a:r>
              <a:rPr lang="en-GB" sz="2000" dirty="0"/>
              <a:t>, and it </a:t>
            </a:r>
            <a:r>
              <a:rPr lang="en-GB" sz="2000" b="1" dirty="0"/>
              <a:t>routes out the </a:t>
            </a:r>
            <a:r>
              <a:rPr lang="en-GB" sz="2000" b="1" dirty="0" smtClean="0"/>
              <a:t>3 </a:t>
            </a:r>
            <a:r>
              <a:rPr lang="en-GB" sz="2000" b="1" dirty="0"/>
              <a:t>kA HTS cables</a:t>
            </a:r>
            <a:r>
              <a:rPr lang="en-GB" sz="2000" dirty="0"/>
              <a:t>. The length allocated for the two joints to the coaxial cables is 450 mm. There are </a:t>
            </a:r>
            <a:r>
              <a:rPr lang="en-GB" sz="2000" b="1" dirty="0"/>
              <a:t>three pipes for the MgB</a:t>
            </a:r>
            <a:r>
              <a:rPr lang="en-GB" sz="2000" b="1" baseline="-25000" dirty="0"/>
              <a:t>2</a:t>
            </a:r>
            <a:r>
              <a:rPr lang="en-GB" sz="2000" b="1" dirty="0"/>
              <a:t> to HTS joints</a:t>
            </a:r>
            <a:r>
              <a:rPr lang="en-GB" sz="2000" dirty="0"/>
              <a:t>, and each pipe contains four joints (two coaxial MgB</a:t>
            </a:r>
            <a:r>
              <a:rPr lang="en-GB" sz="2000" baseline="-25000" dirty="0"/>
              <a:t>2</a:t>
            </a:r>
            <a:r>
              <a:rPr lang="en-GB" sz="2000" dirty="0"/>
              <a:t> cables connected to four HTS cables).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023" t="15348" r="1672" b="7322"/>
          <a:stretch/>
        </p:blipFill>
        <p:spPr>
          <a:xfrm>
            <a:off x="1331640" y="2246880"/>
            <a:ext cx="7128792" cy="2487369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358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680222"/>
          </a:xfrm>
        </p:spPr>
        <p:txBody>
          <a:bodyPr/>
          <a:lstStyle/>
          <a:p>
            <a:r>
              <a:rPr lang="en-US" dirty="0" smtClean="0"/>
              <a:t>Each DFH module is assembled </a:t>
            </a:r>
            <a:r>
              <a:rPr lang="en-US" dirty="0" smtClean="0"/>
              <a:t>separately</a:t>
            </a:r>
            <a:r>
              <a:rPr lang="en-US" dirty="0" smtClean="0"/>
              <a:t>. The modules are then put together for the routing and the splicing of the superconducting cables.</a:t>
            </a:r>
          </a:p>
          <a:p>
            <a:r>
              <a:rPr lang="en-US" dirty="0" smtClean="0"/>
              <a:t>The length of the HTS part of the leads is maintained to less than 2.5 m.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4532" y="0"/>
            <a:ext cx="7920000" cy="540000"/>
          </a:xfrm>
        </p:spPr>
        <p:txBody>
          <a:bodyPr/>
          <a:lstStyle/>
          <a:p>
            <a:r>
              <a:rPr lang="en-US" dirty="0" smtClean="0"/>
              <a:t>DFH Concept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64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051076"/>
            <a:ext cx="6837785" cy="319116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532" y="0"/>
            <a:ext cx="7920000" cy="540000"/>
          </a:xfrm>
        </p:spPr>
        <p:txBody>
          <a:bodyPr/>
          <a:lstStyle/>
          <a:p>
            <a:r>
              <a:rPr lang="en-US" dirty="0" smtClean="0"/>
              <a:t>DFH Concept – </a:t>
            </a:r>
            <a:r>
              <a:rPr lang="en-US" dirty="0" err="1" smtClean="0"/>
              <a:t>GHe</a:t>
            </a:r>
            <a:r>
              <a:rPr lang="en-US" dirty="0" smtClean="0"/>
              <a:t> flow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2" name="TextBox 1"/>
          <p:cNvSpPr txBox="1"/>
          <p:nvPr/>
        </p:nvSpPr>
        <p:spPr>
          <a:xfrm>
            <a:off x="865264" y="300379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 Link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635646"/>
            <a:ext cx="768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HTS</a:t>
            </a:r>
          </a:p>
          <a:p>
            <a:r>
              <a:rPr lang="en-US" dirty="0" err="1" smtClean="0"/>
              <a:t>T</a:t>
            </a:r>
            <a:r>
              <a:rPr lang="en-US" baseline="-25000" dirty="0" err="1" smtClean="0"/>
              <a:t>splices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8463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893" y="-84352"/>
            <a:ext cx="7920000" cy="540000"/>
          </a:xfrm>
        </p:spPr>
        <p:txBody>
          <a:bodyPr/>
          <a:lstStyle/>
          <a:p>
            <a:r>
              <a:rPr lang="en-US" dirty="0" smtClean="0"/>
              <a:t>Mock-up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1"/>
          <a:stretch/>
        </p:blipFill>
        <p:spPr>
          <a:xfrm rot="5400000">
            <a:off x="5659796" y="1298595"/>
            <a:ext cx="3495906" cy="3072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6" t="7724" b="5559"/>
          <a:stretch/>
        </p:blipFill>
        <p:spPr>
          <a:xfrm rot="5400000">
            <a:off x="2616562" y="1453663"/>
            <a:ext cx="3601793" cy="2664296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0" y="270000"/>
            <a:ext cx="2641600" cy="198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60" y="2479683"/>
            <a:ext cx="2844800" cy="213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31771" y="54813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Building 288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2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04249" y="0"/>
            <a:ext cx="7920000" cy="540000"/>
          </a:xfrm>
        </p:spPr>
        <p:txBody>
          <a:bodyPr/>
          <a:lstStyle/>
          <a:p>
            <a:r>
              <a:rPr lang="en-US" dirty="0" smtClean="0"/>
              <a:t>From Concept to Design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032290" y="658395"/>
            <a:ext cx="7591959" cy="2399835"/>
            <a:chOff x="1032290" y="658395"/>
            <a:chExt cx="7591959" cy="23998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18069" b="7322"/>
            <a:stretch/>
          </p:blipFill>
          <p:spPr>
            <a:xfrm>
              <a:off x="1221921" y="658395"/>
              <a:ext cx="7402328" cy="239983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32290" y="2184632"/>
              <a:ext cx="10919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50"/>
                  </a:solidFill>
                </a:rPr>
                <a:t>** L = 802</a:t>
              </a:r>
            </a:p>
            <a:p>
              <a:r>
                <a:rPr lang="en-US" sz="1600" dirty="0" smtClean="0">
                  <a:solidFill>
                    <a:srgbClr val="00B050"/>
                  </a:solidFill>
                  <a:sym typeface="Symbol" panose="05050102010706020507" pitchFamily="18" charset="2"/>
                </a:rPr>
                <a:t>     600</a:t>
              </a:r>
              <a:endParaRPr lang="en-GB" sz="1600" dirty="0">
                <a:solidFill>
                  <a:srgbClr val="00B05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45803" y="2286977"/>
              <a:ext cx="10057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50"/>
                  </a:solidFill>
                </a:rPr>
                <a:t>* L = 500</a:t>
              </a:r>
            </a:p>
            <a:p>
              <a:r>
                <a:rPr lang="en-US" sz="1600" dirty="0" smtClean="0">
                  <a:solidFill>
                    <a:srgbClr val="00B050"/>
                  </a:solidFill>
                  <a:sym typeface="Symbol" panose="05050102010706020507" pitchFamily="18" charset="2"/>
                </a:rPr>
                <a:t>   284</a:t>
              </a:r>
              <a:endParaRPr lang="en-GB" sz="1600" dirty="0">
                <a:solidFill>
                  <a:srgbClr val="00B05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29356" y="1799726"/>
              <a:ext cx="4026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solidFill>
                    <a:srgbClr val="00B050"/>
                  </a:solidFill>
                </a:rPr>
                <a:t>**</a:t>
              </a:r>
              <a:endParaRPr lang="en-GB" sz="2200" dirty="0">
                <a:solidFill>
                  <a:srgbClr val="00B05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23084" y="1830531"/>
              <a:ext cx="29367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rgbClr val="00B050"/>
                  </a:solidFill>
                </a:rPr>
                <a:t>*</a:t>
              </a:r>
              <a:endParaRPr lang="en-GB" sz="22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4249" y="2865520"/>
            <a:ext cx="7660750" cy="1837342"/>
            <a:chOff x="704249" y="2865520"/>
            <a:chExt cx="7660750" cy="1837342"/>
          </a:xfrm>
        </p:grpSpPr>
        <p:sp>
          <p:nvSpPr>
            <p:cNvPr id="12" name="TextBox 11"/>
            <p:cNvSpPr txBox="1"/>
            <p:nvPr/>
          </p:nvSpPr>
          <p:spPr>
            <a:xfrm>
              <a:off x="1643557" y="4333530"/>
              <a:ext cx="6493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*** Taking into account size of Cutting/Welding machines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04249" y="2865520"/>
              <a:ext cx="7660750" cy="1393802"/>
              <a:chOff x="580727" y="1534254"/>
              <a:chExt cx="7660750" cy="139380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/>
              <a:srcRect t="36426" r="17617"/>
              <a:stretch/>
            </p:blipFill>
            <p:spPr>
              <a:xfrm>
                <a:off x="580727" y="1534254"/>
                <a:ext cx="7660750" cy="1393802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4788024" y="2510425"/>
                <a:ext cx="18774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500 - 910***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mm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21115" y="2510425"/>
                <a:ext cx="889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3.90 m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 flipH="1">
            <a:off x="2991919" y="4764118"/>
            <a:ext cx="378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Green: 3D design, Black: concept </a:t>
            </a:r>
            <a:endParaRPr lang="en-GB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0595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54" y="771550"/>
            <a:ext cx="8560846" cy="280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3803674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Iteration with transport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015285" y="257175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1.4* 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33962" y="10598"/>
            <a:ext cx="7920000" cy="540000"/>
          </a:xfrm>
        </p:spPr>
        <p:txBody>
          <a:bodyPr/>
          <a:lstStyle/>
          <a:p>
            <a:r>
              <a:rPr lang="en-US" dirty="0" smtClean="0"/>
              <a:t>From Concept to Design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1607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5025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548141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DFH in the HL-LHC Cold Powering System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 Functionality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DDFH in Demo 1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</a:t>
            </a:r>
            <a:r>
              <a:rPr lang="en-US" sz="2600" dirty="0">
                <a:solidFill>
                  <a:schemeClr val="bg1">
                    <a:lumMod val="75000"/>
                  </a:schemeClr>
                </a:solidFill>
              </a:rPr>
              <a:t>C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oncept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6357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11" y="-92546"/>
            <a:ext cx="7920000" cy="540000"/>
          </a:xfrm>
        </p:spPr>
        <p:txBody>
          <a:bodyPr/>
          <a:lstStyle/>
          <a:p>
            <a:r>
              <a:rPr lang="en-US" dirty="0" smtClean="0"/>
              <a:t>DFH Design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t="31355" r="2756" b="36445"/>
          <a:stretch/>
        </p:blipFill>
        <p:spPr>
          <a:xfrm>
            <a:off x="656271" y="708164"/>
            <a:ext cx="7831458" cy="1513664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6" t="7835" r="11323" b="24957"/>
          <a:stretch/>
        </p:blipFill>
        <p:spPr>
          <a:xfrm>
            <a:off x="1187624" y="2221828"/>
            <a:ext cx="5112854" cy="2866205"/>
          </a:xfr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3419872" y="474161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next presentation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7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395536" y="-34207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699542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DFH in the HL-LHC Cold Powering System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 Functionality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DDFH in Demo 1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Concept </a:t>
            </a:r>
          </a:p>
          <a:p>
            <a:r>
              <a:rPr lang="en-US" sz="2600" dirty="0" smtClean="0"/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42086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001" y="964029"/>
            <a:ext cx="4073470" cy="297748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2655" y="-122813"/>
            <a:ext cx="7920000" cy="540000"/>
          </a:xfrm>
        </p:spPr>
        <p:txBody>
          <a:bodyPr/>
          <a:lstStyle/>
          <a:p>
            <a:r>
              <a:rPr lang="en-US" dirty="0" smtClean="0"/>
              <a:t>DFH Concept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00190" y="267494"/>
            <a:ext cx="430600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5"/>
                </a:solidFill>
              </a:rPr>
              <a:t>Compact concept: possibility of lowering the </a:t>
            </a:r>
            <a:r>
              <a:rPr lang="en-US" b="1" dirty="0" smtClean="0">
                <a:solidFill>
                  <a:srgbClr val="00B050"/>
                </a:solidFill>
              </a:rPr>
              <a:t>full system in the tunnel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after test at the surface</a:t>
            </a:r>
            <a:r>
              <a:rPr lang="en-US" dirty="0" smtClean="0">
                <a:solidFill>
                  <a:schemeClr val="accent5"/>
                </a:solidFill>
              </a:rPr>
              <a:t>. In addition to system cost reduction because (one module and shorter length of MgB</a:t>
            </a:r>
            <a:r>
              <a:rPr lang="en-US" baseline="-25000" dirty="0" smtClean="0">
                <a:solidFill>
                  <a:schemeClr val="accent5"/>
                </a:solidFill>
              </a:rPr>
              <a:t>2</a:t>
            </a:r>
            <a:r>
              <a:rPr lang="en-US" dirty="0" smtClean="0">
                <a:solidFill>
                  <a:schemeClr val="accent5"/>
                </a:solidFill>
              </a:rPr>
              <a:t> and SC Link), the main advantages are:</a:t>
            </a:r>
          </a:p>
          <a:p>
            <a:pPr marL="361950" indent="-361950" algn="just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Performance of </a:t>
            </a:r>
            <a:r>
              <a:rPr lang="en-US" b="1" dirty="0" smtClean="0">
                <a:solidFill>
                  <a:srgbClr val="00B050"/>
                </a:solidFill>
              </a:rPr>
              <a:t>all assembly  </a:t>
            </a:r>
            <a:r>
              <a:rPr lang="en-US" dirty="0" smtClean="0">
                <a:solidFill>
                  <a:schemeClr val="accent5"/>
                </a:solidFill>
              </a:rPr>
              <a:t>operations </a:t>
            </a:r>
            <a:r>
              <a:rPr lang="en-US" b="1" dirty="0" smtClean="0">
                <a:solidFill>
                  <a:srgbClr val="00B050"/>
                </a:solidFill>
              </a:rPr>
              <a:t>at the surface</a:t>
            </a:r>
            <a:r>
              <a:rPr lang="en-US" dirty="0" smtClean="0">
                <a:solidFill>
                  <a:schemeClr val="accent5"/>
                </a:solidFill>
              </a:rPr>
              <a:t>;</a:t>
            </a:r>
          </a:p>
          <a:p>
            <a:pPr marL="342900" indent="-342900" algn="just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B050"/>
                </a:solidFill>
              </a:rPr>
              <a:t>Full qualification </a:t>
            </a:r>
            <a:r>
              <a:rPr lang="en-US" dirty="0" smtClean="0">
                <a:solidFill>
                  <a:schemeClr val="accent5"/>
                </a:solidFill>
              </a:rPr>
              <a:t>of the system </a:t>
            </a:r>
            <a:r>
              <a:rPr lang="en-US" b="1" dirty="0" smtClean="0">
                <a:solidFill>
                  <a:srgbClr val="00B050"/>
                </a:solidFill>
              </a:rPr>
              <a:t>at the surface </a:t>
            </a:r>
            <a:r>
              <a:rPr lang="en-US" dirty="0" smtClean="0">
                <a:solidFill>
                  <a:schemeClr val="accent5"/>
                </a:solidFill>
              </a:rPr>
              <a:t>(including splices);</a:t>
            </a:r>
          </a:p>
          <a:p>
            <a:pPr marL="342900" indent="-342900" algn="just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B050"/>
                </a:solidFill>
              </a:rPr>
              <a:t>No manipulation </a:t>
            </a:r>
            <a:r>
              <a:rPr lang="en-US" dirty="0" smtClean="0">
                <a:solidFill>
                  <a:schemeClr val="accent5"/>
                </a:solidFill>
              </a:rPr>
              <a:t>of cables (handling/cutting/splicing) </a:t>
            </a:r>
            <a:r>
              <a:rPr lang="en-US" b="1" dirty="0" smtClean="0">
                <a:solidFill>
                  <a:srgbClr val="00B050"/>
                </a:solidFill>
              </a:rPr>
              <a:t>after qualification at the surface</a:t>
            </a:r>
            <a:r>
              <a:rPr lang="en-US" dirty="0" smtClean="0">
                <a:solidFill>
                  <a:schemeClr val="accent5"/>
                </a:solidFill>
              </a:rPr>
              <a:t>;</a:t>
            </a:r>
          </a:p>
          <a:p>
            <a:pPr marL="342900" indent="-342900" algn="just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B050"/>
                </a:solidFill>
              </a:rPr>
              <a:t>Test station for SC Links </a:t>
            </a:r>
            <a:r>
              <a:rPr lang="en-US" dirty="0" smtClean="0">
                <a:solidFill>
                  <a:schemeClr val="accent5"/>
                </a:solidFill>
              </a:rPr>
              <a:t>largely </a:t>
            </a:r>
            <a:r>
              <a:rPr lang="en-US" b="1" dirty="0" smtClean="0">
                <a:solidFill>
                  <a:srgbClr val="00B050"/>
                </a:solidFill>
              </a:rPr>
              <a:t>simplified</a:t>
            </a:r>
            <a:r>
              <a:rPr lang="en-US" dirty="0" smtClean="0">
                <a:solidFill>
                  <a:schemeClr val="accent5"/>
                </a:solidFill>
              </a:rPr>
              <a:t> (use of series DFH and current leads</a:t>
            </a:r>
            <a:r>
              <a:rPr lang="en-US" dirty="0" smtClean="0">
                <a:solidFill>
                  <a:schemeClr val="accent5"/>
                </a:solidFill>
              </a:rPr>
              <a:t>).</a:t>
            </a: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dirty="0">
                <a:solidFill>
                  <a:schemeClr val="accent5"/>
                </a:solidFill>
              </a:rPr>
              <a:t>	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72" y="886015"/>
            <a:ext cx="5353526" cy="358330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3962" y="10598"/>
            <a:ext cx="7920000" cy="540000"/>
          </a:xfrm>
        </p:spPr>
        <p:txBody>
          <a:bodyPr/>
          <a:lstStyle/>
          <a:p>
            <a:r>
              <a:rPr lang="en-US" dirty="0" smtClean="0"/>
              <a:t>From Concept to Design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105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966"/>
            <a:ext cx="7920000" cy="540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75" y="627534"/>
            <a:ext cx="7920000" cy="368022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 3D DFH </a:t>
            </a:r>
            <a:r>
              <a:rPr lang="en-US" sz="2400" b="1" dirty="0" smtClean="0"/>
              <a:t>concept</a:t>
            </a:r>
            <a:r>
              <a:rPr lang="en-US" sz="2400" dirty="0" smtClean="0"/>
              <a:t> has been </a:t>
            </a:r>
            <a:r>
              <a:rPr lang="en-US" sz="2400" b="1" dirty="0" smtClean="0"/>
              <a:t>developed </a:t>
            </a:r>
          </a:p>
          <a:p>
            <a:r>
              <a:rPr lang="en-US" sz="2400" dirty="0" smtClean="0"/>
              <a:t>The compact concept brings in </a:t>
            </a:r>
            <a:r>
              <a:rPr lang="en-US" sz="2400" b="1" dirty="0" smtClean="0"/>
              <a:t>several advantages </a:t>
            </a:r>
            <a:r>
              <a:rPr lang="en-US" sz="2400" dirty="0" smtClean="0"/>
              <a:t>and  guarantee full WP6a functionality </a:t>
            </a:r>
          </a:p>
          <a:p>
            <a:r>
              <a:rPr lang="en-US" sz="2400" dirty="0" smtClean="0"/>
              <a:t>To date, the concept has been validated with a </a:t>
            </a:r>
            <a:r>
              <a:rPr lang="en-US" sz="2400" b="1" dirty="0" smtClean="0"/>
              <a:t>mock-up</a:t>
            </a:r>
            <a:r>
              <a:rPr lang="en-US" sz="2400" dirty="0" smtClean="0"/>
              <a:t> and </a:t>
            </a:r>
            <a:r>
              <a:rPr lang="en-US" sz="2400" dirty="0"/>
              <a:t>engineered in a </a:t>
            </a:r>
            <a:r>
              <a:rPr lang="en-US" sz="2400" b="1" dirty="0"/>
              <a:t>3D </a:t>
            </a:r>
            <a:r>
              <a:rPr lang="en-US" sz="2400" b="1" dirty="0" smtClean="0"/>
              <a:t>design</a:t>
            </a:r>
          </a:p>
          <a:p>
            <a:r>
              <a:rPr lang="en-US" sz="2400" b="1" dirty="0" smtClean="0"/>
              <a:t>Experience from Demo 1 </a:t>
            </a:r>
            <a:r>
              <a:rPr lang="en-US" sz="2400" dirty="0" smtClean="0"/>
              <a:t>has been essential for validating several aspects of the proposed concept</a:t>
            </a:r>
            <a:endParaRPr lang="en-US" sz="2400" dirty="0"/>
          </a:p>
          <a:p>
            <a:r>
              <a:rPr lang="en-US" sz="2400" dirty="0" smtClean="0"/>
              <a:t>Possibility of </a:t>
            </a:r>
            <a:r>
              <a:rPr lang="en-US" sz="2400" b="1" dirty="0" smtClean="0"/>
              <a:t>lowering the system in the tunnel after cryogenic tests </a:t>
            </a:r>
            <a:r>
              <a:rPr lang="en-US" sz="2400" dirty="0" smtClean="0"/>
              <a:t>brings in a huge advantage for the system    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0795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351800" y="2031750"/>
            <a:ext cx="6440400" cy="1225800"/>
          </a:xfrm>
        </p:spPr>
        <p:txBody>
          <a:bodyPr/>
          <a:lstStyle/>
          <a:p>
            <a:r>
              <a:rPr lang="en-US" i="0" dirty="0" smtClean="0"/>
              <a:t>Additional slides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22846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4925"/>
            <a:ext cx="7920000" cy="540000"/>
          </a:xfrm>
        </p:spPr>
        <p:txBody>
          <a:bodyPr/>
          <a:lstStyle/>
          <a:p>
            <a:r>
              <a:rPr lang="en-US" sz="2400" dirty="0" smtClean="0"/>
              <a:t>HV Levels - Triplets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8" y="1085566"/>
            <a:ext cx="7437503" cy="24537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48" y="553368"/>
            <a:ext cx="2679838" cy="4381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8733" y="3633357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RT</a:t>
            </a:r>
            <a:r>
              <a:rPr lang="en-US" sz="1600" dirty="0" smtClean="0"/>
              <a:t> = Room </a:t>
            </a:r>
            <a:r>
              <a:rPr lang="en-US" sz="1600" dirty="0"/>
              <a:t>Temperature (20 ± 5 °</a:t>
            </a:r>
            <a:r>
              <a:rPr lang="en-US" sz="1600" dirty="0" smtClean="0"/>
              <a:t>C)</a:t>
            </a:r>
          </a:p>
          <a:p>
            <a:r>
              <a:rPr lang="en-US" sz="1600" b="1" dirty="0" smtClean="0"/>
              <a:t>NOC</a:t>
            </a:r>
            <a:r>
              <a:rPr lang="en-US" sz="1600" dirty="0" smtClean="0"/>
              <a:t> = Nominal Operating Conditions. For all WP6s components, it corresponds to </a:t>
            </a:r>
          </a:p>
          <a:p>
            <a:r>
              <a:rPr lang="en-US" sz="1600" dirty="0" err="1" smtClean="0"/>
              <a:t>GHe</a:t>
            </a:r>
            <a:r>
              <a:rPr lang="en-US" sz="1600" dirty="0" smtClean="0"/>
              <a:t> at RT and </a:t>
            </a:r>
            <a:r>
              <a:rPr lang="en-US" sz="1600" dirty="0"/>
              <a:t>1.30 ± 0.05 bar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5116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6800" y="135000"/>
            <a:ext cx="7920000" cy="540000"/>
          </a:xfrm>
        </p:spPr>
        <p:txBody>
          <a:bodyPr/>
          <a:lstStyle/>
          <a:p>
            <a:r>
              <a:rPr lang="en-US" sz="2400" dirty="0" smtClean="0"/>
              <a:t>HV Levels – Matching Sections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66800" y="710740"/>
            <a:ext cx="508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D2: treated as for a 18 kA circuit – conservative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44243"/>
          <a:stretch/>
        </p:blipFill>
        <p:spPr>
          <a:xfrm>
            <a:off x="622344" y="1304920"/>
            <a:ext cx="7437503" cy="136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4413" y="104875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 kA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34" y="2941874"/>
            <a:ext cx="8650070" cy="690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34305" y="26165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34934" y="3820761"/>
            <a:ext cx="8492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D2 correctors: 0.6 kA rating, Worst case to ground = 590 V, Components test: 5.7 kV (RT) -  </a:t>
            </a:r>
          </a:p>
          <a:p>
            <a:r>
              <a:rPr lang="en-US" sz="1600" dirty="0" smtClean="0"/>
              <a:t>Components test 2.860 kV (NOC)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105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Cost &amp; Schedule Review 2019 - WPXX – WP Leader’s name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7211"/>
          <a:stretch/>
        </p:blipFill>
        <p:spPr>
          <a:xfrm rot="5400000">
            <a:off x="113143" y="1125951"/>
            <a:ext cx="2983572" cy="28508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5" t="10883"/>
          <a:stretch/>
        </p:blipFill>
        <p:spPr>
          <a:xfrm rot="5400000">
            <a:off x="6203752" y="1402680"/>
            <a:ext cx="3028723" cy="22973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3" r="17188"/>
          <a:stretch/>
        </p:blipFill>
        <p:spPr>
          <a:xfrm>
            <a:off x="3215872" y="1088327"/>
            <a:ext cx="3202672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616" y="-119362"/>
            <a:ext cx="7920000" cy="54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Cold Powering System</a:t>
            </a:r>
            <a:endParaRPr lang="en-GB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593321" y="3828941"/>
            <a:ext cx="1025784" cy="996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662570" y="4030219"/>
            <a:ext cx="19307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014498" y="4624285"/>
            <a:ext cx="25788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662570" y="3412634"/>
            <a:ext cx="0" cy="6175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2014498" y="3403628"/>
            <a:ext cx="11435" cy="1222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92540" y="4246261"/>
            <a:ext cx="2200781" cy="161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554558" y="4138231"/>
            <a:ext cx="2038763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549525" y="3403628"/>
            <a:ext cx="10069" cy="734603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176516" y="4516273"/>
            <a:ext cx="241680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2166579" y="3412634"/>
            <a:ext cx="9938" cy="110363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90462" y="2651597"/>
            <a:ext cx="1296144" cy="756084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Rectangle 16"/>
          <p:cNvSpPr/>
          <p:nvPr/>
        </p:nvSpPr>
        <p:spPr>
          <a:xfrm>
            <a:off x="1796446" y="1113895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/>
          <p:cNvSpPr/>
          <p:nvPr/>
        </p:nvSpPr>
        <p:spPr>
          <a:xfrm>
            <a:off x="2066476" y="1104118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>
            <a:off x="2390512" y="1113895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854771" y="2076226"/>
            <a:ext cx="7409" cy="8673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21496" y="2086003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52351" y="2086003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284528" y="3029639"/>
            <a:ext cx="162000" cy="1378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Rectangle 23"/>
          <p:cNvSpPr/>
          <p:nvPr/>
        </p:nvSpPr>
        <p:spPr>
          <a:xfrm>
            <a:off x="1798474" y="2777038"/>
            <a:ext cx="1080120" cy="49709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MgB</a:t>
            </a:r>
            <a:r>
              <a:rPr lang="en-GB" sz="1050" baseline="-25000" dirty="0">
                <a:solidFill>
                  <a:schemeClr val="tx1"/>
                </a:solidFill>
              </a:rPr>
              <a:t>2</a:t>
            </a:r>
            <a:r>
              <a:rPr lang="en-GB" sz="1050" dirty="0">
                <a:solidFill>
                  <a:schemeClr val="tx1"/>
                </a:solidFill>
              </a:rPr>
              <a:t> to HTS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347206" y="633389"/>
            <a:ext cx="212387" cy="1453993"/>
            <a:chOff x="2999387" y="844109"/>
            <a:chExt cx="283182" cy="1938657"/>
          </a:xfrm>
        </p:grpSpPr>
        <p:grpSp>
          <p:nvGrpSpPr>
            <p:cNvPr id="26" name="Group 25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275856" y="975227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2038700" y="619543"/>
            <a:ext cx="207352" cy="1453993"/>
            <a:chOff x="2999387" y="844109"/>
            <a:chExt cx="276469" cy="1938657"/>
          </a:xfrm>
        </p:grpSpPr>
        <p:grpSp>
          <p:nvGrpSpPr>
            <p:cNvPr id="36" name="Group 35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1758503" y="633389"/>
            <a:ext cx="207352" cy="1453993"/>
            <a:chOff x="2999387" y="844109"/>
            <a:chExt cx="276469" cy="1938657"/>
          </a:xfrm>
        </p:grpSpPr>
        <p:grpSp>
          <p:nvGrpSpPr>
            <p:cNvPr id="46" name="Group 45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flipH="1">
            <a:off x="610343" y="303805"/>
            <a:ext cx="21602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28216" y="303805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114637" y="303805"/>
            <a:ext cx="1" cy="3157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43560" y="295470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619105" y="3828941"/>
            <a:ext cx="121808" cy="99664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0" name="TextBox 59"/>
          <p:cNvSpPr txBox="1"/>
          <p:nvPr/>
        </p:nvSpPr>
        <p:spPr>
          <a:xfrm>
            <a:off x="5593575" y="3359410"/>
            <a:ext cx="7312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ym typeface="Symbol"/>
              </a:rPr>
              <a:t>-Plate</a:t>
            </a:r>
            <a:endParaRPr lang="en-GB" sz="1350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5698070" y="3610478"/>
            <a:ext cx="0" cy="41974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73987" y="3272356"/>
            <a:ext cx="415498" cy="507831"/>
          </a:xfrm>
          <a:prstGeom prst="rect">
            <a:avLst/>
          </a:prstGeom>
          <a:solidFill>
            <a:srgbClr val="FFFF00">
              <a:alpha val="28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1 </a:t>
            </a:r>
          </a:p>
          <a:p>
            <a:pPr algn="ctr"/>
            <a:r>
              <a:rPr lang="en-GB" sz="1350" b="1" dirty="0" smtClean="0"/>
              <a:t>DF</a:t>
            </a:r>
            <a:endParaRPr lang="en-GB" sz="135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771098" y="2818601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T1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17 K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54372" y="1910673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T2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50 K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52470" y="4184477"/>
            <a:ext cx="604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MgB</a:t>
            </a:r>
            <a:r>
              <a:rPr lang="en-GB" sz="1350" baseline="-25000" dirty="0"/>
              <a:t>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411153" y="2237807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HTS</a:t>
            </a:r>
            <a:endParaRPr lang="en-GB" sz="1350" baseline="-25000" dirty="0"/>
          </a:p>
        </p:txBody>
      </p:sp>
      <p:sp>
        <p:nvSpPr>
          <p:cNvPr id="67" name="Rectangle 66"/>
          <p:cNvSpPr/>
          <p:nvPr/>
        </p:nvSpPr>
        <p:spPr>
          <a:xfrm>
            <a:off x="4592291" y="4288798"/>
            <a:ext cx="102784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/>
              <a:t>MgB</a:t>
            </a:r>
            <a:r>
              <a:rPr lang="en-GB" sz="1050" baseline="-25000" dirty="0"/>
              <a:t>2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68" name="Rectangle 67"/>
          <p:cNvSpPr/>
          <p:nvPr/>
        </p:nvSpPr>
        <p:spPr>
          <a:xfrm>
            <a:off x="4592291" y="4520847"/>
            <a:ext cx="103105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69" name="Rectangle 68"/>
          <p:cNvSpPr/>
          <p:nvPr/>
        </p:nvSpPr>
        <p:spPr>
          <a:xfrm>
            <a:off x="5862591" y="4234785"/>
            <a:ext cx="9781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– 1.9 K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2768587" y="1479583"/>
            <a:ext cx="1998" cy="1297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767409" y="294689"/>
            <a:ext cx="1178" cy="7358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120088" y="3490984"/>
            <a:ext cx="1338829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2</a:t>
            </a:r>
          </a:p>
          <a:p>
            <a:pPr algn="ctr"/>
            <a:r>
              <a:rPr lang="en-GB" sz="1350" b="1" dirty="0"/>
              <a:t>SC Link (DSL)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56490" y="2801203"/>
            <a:ext cx="540534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3</a:t>
            </a:r>
          </a:p>
          <a:p>
            <a:pPr algn="ctr"/>
            <a:r>
              <a:rPr lang="en-GB" sz="1350" b="1" dirty="0"/>
              <a:t>DFH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996865" y="1182526"/>
            <a:ext cx="1983235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4</a:t>
            </a:r>
          </a:p>
          <a:p>
            <a:pPr algn="ctr"/>
            <a:r>
              <a:rPr lang="en-GB" sz="1350" b="1" dirty="0"/>
              <a:t>Current Leads (DFLH)</a:t>
            </a:r>
          </a:p>
        </p:txBody>
      </p:sp>
      <p:sp>
        <p:nvSpPr>
          <p:cNvPr id="75" name="Down Arrow 74"/>
          <p:cNvSpPr/>
          <p:nvPr/>
        </p:nvSpPr>
        <p:spPr>
          <a:xfrm>
            <a:off x="5158783" y="2418994"/>
            <a:ext cx="334474" cy="1361193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6" name="TextBox 75"/>
          <p:cNvSpPr txBox="1"/>
          <p:nvPr/>
        </p:nvSpPr>
        <p:spPr>
          <a:xfrm>
            <a:off x="4454718" y="1863988"/>
            <a:ext cx="1620939" cy="507831"/>
          </a:xfrm>
          <a:prstGeom prst="rect">
            <a:avLst/>
          </a:prstGeom>
          <a:noFill/>
          <a:ln w="2222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Interface </a:t>
            </a:r>
            <a:r>
              <a:rPr lang="en-US" sz="1350" dirty="0" smtClean="0"/>
              <a:t>to WP3</a:t>
            </a:r>
          </a:p>
          <a:p>
            <a:pPr algn="ctr"/>
            <a:r>
              <a:rPr lang="en-US" sz="1350" dirty="0" err="1" smtClean="0"/>
              <a:t>Nb-Ti</a:t>
            </a:r>
            <a:r>
              <a:rPr lang="en-US" sz="1350" dirty="0" smtClean="0"/>
              <a:t> to </a:t>
            </a:r>
            <a:r>
              <a:rPr lang="en-US" sz="1350" dirty="0" err="1" smtClean="0"/>
              <a:t>Nb-Ti</a:t>
            </a:r>
            <a:endParaRPr lang="en-GB" sz="1350" dirty="0"/>
          </a:p>
        </p:txBody>
      </p:sp>
      <p:cxnSp>
        <p:nvCxnSpPr>
          <p:cNvPr id="77" name="Straight Connector 76"/>
          <p:cNvCxnSpPr>
            <a:stCxn id="59" idx="0"/>
          </p:cNvCxnSpPr>
          <p:nvPr/>
        </p:nvCxnSpPr>
        <p:spPr>
          <a:xfrm>
            <a:off x="5680008" y="3828941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59" idx="2"/>
          </p:cNvCxnSpPr>
          <p:nvPr/>
        </p:nvCxnSpPr>
        <p:spPr>
          <a:xfrm>
            <a:off x="5680008" y="4825580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5583522" y="3178514"/>
            <a:ext cx="2421326" cy="1778687"/>
            <a:chOff x="5786469" y="3329238"/>
            <a:chExt cx="2421326" cy="1778687"/>
          </a:xfrm>
        </p:grpSpPr>
        <p:cxnSp>
          <p:nvCxnSpPr>
            <p:cNvPr id="80" name="Straight Connector 79"/>
            <p:cNvCxnSpPr/>
            <p:nvPr/>
          </p:nvCxnSpPr>
          <p:spPr>
            <a:xfrm flipH="1" flipV="1">
              <a:off x="5786469" y="3329238"/>
              <a:ext cx="2421326" cy="1399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5786469" y="3343234"/>
              <a:ext cx="10053" cy="17646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786469" y="5107925"/>
              <a:ext cx="1521835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5493257" y="2799365"/>
            <a:ext cx="3392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WP3 - Magnets (</a:t>
            </a:r>
            <a:r>
              <a:rPr lang="en-US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-plate with </a:t>
            </a:r>
            <a:r>
              <a:rPr lang="en-US" sz="1600" dirty="0" err="1" smtClean="0">
                <a:solidFill>
                  <a:srgbClr val="C00000"/>
                </a:solidFill>
                <a:sym typeface="Symbol" panose="05050102010706020507" pitchFamily="18" charset="2"/>
              </a:rPr>
              <a:t>Nb-Ti</a:t>
            </a:r>
            <a:r>
              <a:rPr lang="en-US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1583848" y="274041"/>
            <a:ext cx="1440932" cy="668457"/>
            <a:chOff x="1660811" y="760592"/>
            <a:chExt cx="1778687" cy="1828640"/>
          </a:xfrm>
        </p:grpSpPr>
        <p:cxnSp>
          <p:nvCxnSpPr>
            <p:cNvPr id="85" name="Straight Connector 84"/>
            <p:cNvCxnSpPr/>
            <p:nvPr/>
          </p:nvCxnSpPr>
          <p:spPr>
            <a:xfrm flipH="1">
              <a:off x="1660811" y="760592"/>
              <a:ext cx="13996" cy="182864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674806" y="2581640"/>
              <a:ext cx="1764692" cy="75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3439497" y="784113"/>
              <a:ext cx="1" cy="180511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1583849" y="1022642"/>
            <a:ext cx="1078722" cy="260182"/>
            <a:chOff x="6293755" y="1115150"/>
            <a:chExt cx="1452359" cy="335737"/>
          </a:xfrm>
        </p:grpSpPr>
        <p:cxnSp>
          <p:nvCxnSpPr>
            <p:cNvPr id="89" name="Straight Connector 88"/>
            <p:cNvCxnSpPr/>
            <p:nvPr/>
          </p:nvCxnSpPr>
          <p:spPr>
            <a:xfrm flipH="1">
              <a:off x="6293755" y="1115150"/>
              <a:ext cx="11427" cy="3357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6305182" y="1448257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 flipV="1">
              <a:off x="7734687" y="1117778"/>
              <a:ext cx="11426" cy="33310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293755" y="1115150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/>
          <p:cNvSpPr txBox="1"/>
          <p:nvPr/>
        </p:nvSpPr>
        <p:spPr>
          <a:xfrm>
            <a:off x="24130" y="36367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WP9 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Cryogenics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0072" y="984402"/>
            <a:ext cx="1826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WP17 – WP6b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RT Cables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Power Converters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167498" y="530701"/>
            <a:ext cx="2768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DFHX </a:t>
            </a:r>
            <a:r>
              <a:rPr lang="en-US" sz="1600" dirty="0">
                <a:sym typeface="Symbol" panose="05050102010706020507" pitchFamily="18" charset="2"/>
              </a:rPr>
              <a:t></a:t>
            </a:r>
            <a:r>
              <a:rPr lang="en-US" sz="1600" dirty="0" smtClean="0"/>
              <a:t> Triplets</a:t>
            </a:r>
          </a:p>
          <a:p>
            <a:r>
              <a:rPr lang="en-US" sz="1600" dirty="0" smtClean="0"/>
              <a:t>DFHM </a:t>
            </a:r>
            <a:r>
              <a:rPr lang="en-US" sz="1600" dirty="0" smtClean="0">
                <a:sym typeface="Symbol" panose="05050102010706020507" pitchFamily="18" charset="2"/>
              </a:rPr>
              <a:t> Matching Sections</a:t>
            </a:r>
            <a:endParaRPr lang="en-GB" sz="1600" dirty="0"/>
          </a:p>
        </p:txBody>
      </p:sp>
      <p:sp>
        <p:nvSpPr>
          <p:cNvPr id="99" name="TextBox 98"/>
          <p:cNvSpPr txBox="1"/>
          <p:nvPr/>
        </p:nvSpPr>
        <p:spPr>
          <a:xfrm>
            <a:off x="4800490" y="3803102"/>
            <a:ext cx="612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 err="1" smtClean="0">
                <a:solidFill>
                  <a:srgbClr val="00B050"/>
                </a:solidFill>
              </a:rPr>
              <a:t>LHe</a:t>
            </a:r>
            <a:endParaRPr lang="en-US" sz="135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1350" b="1" dirty="0" smtClean="0">
                <a:solidFill>
                  <a:srgbClr val="00B050"/>
                </a:solidFill>
              </a:rPr>
              <a:t>4.2 K</a:t>
            </a:r>
            <a:endParaRPr lang="en-GB" sz="1350" b="1" dirty="0">
              <a:solidFill>
                <a:srgbClr val="00B050"/>
              </a:solidFill>
            </a:endParaRPr>
          </a:p>
        </p:txBody>
      </p:sp>
      <p:grpSp>
        <p:nvGrpSpPr>
          <p:cNvPr id="100" name="Group 99"/>
          <p:cNvGrpSpPr>
            <a:grpSpLocks noChangeAspect="1"/>
          </p:cNvGrpSpPr>
          <p:nvPr/>
        </p:nvGrpSpPr>
        <p:grpSpPr>
          <a:xfrm>
            <a:off x="2754074" y="1021120"/>
            <a:ext cx="135107" cy="470358"/>
            <a:chOff x="7552219" y="1815137"/>
            <a:chExt cx="225179" cy="783930"/>
          </a:xfrm>
        </p:grpSpPr>
        <p:grpSp>
          <p:nvGrpSpPr>
            <p:cNvPr id="101" name="Group 100"/>
            <p:cNvGrpSpPr/>
            <p:nvPr/>
          </p:nvGrpSpPr>
          <p:grpSpPr>
            <a:xfrm>
              <a:off x="7557909" y="1815137"/>
              <a:ext cx="189317" cy="280867"/>
              <a:chOff x="7560511" y="1819137"/>
              <a:chExt cx="199281" cy="305518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7592907" y="1819137"/>
                <a:ext cx="166885" cy="1491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H="1">
                <a:off x="7560511" y="1960384"/>
                <a:ext cx="183372" cy="1642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01"/>
            <p:cNvGrpSpPr/>
            <p:nvPr/>
          </p:nvGrpSpPr>
          <p:grpSpPr>
            <a:xfrm>
              <a:off x="7552219" y="2070885"/>
              <a:ext cx="199647" cy="263158"/>
              <a:chOff x="7535569" y="1769484"/>
              <a:chExt cx="210155" cy="286254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7535569" y="1769484"/>
                <a:ext cx="210155" cy="1384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>
                <a:off x="7560511" y="1891468"/>
                <a:ext cx="183372" cy="1642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>
              <a:off x="7577751" y="2323387"/>
              <a:ext cx="199647" cy="275680"/>
              <a:chOff x="7565095" y="1720074"/>
              <a:chExt cx="210155" cy="299876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>
                <a:off x="7565095" y="1720074"/>
                <a:ext cx="210155" cy="1384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H="1">
                <a:off x="7568720" y="1855679"/>
                <a:ext cx="183372" cy="1642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Rectangle 109"/>
          <p:cNvSpPr/>
          <p:nvPr/>
        </p:nvSpPr>
        <p:spPr>
          <a:xfrm>
            <a:off x="1583848" y="2537889"/>
            <a:ext cx="2484095" cy="921381"/>
          </a:xfrm>
          <a:prstGeom prst="rect">
            <a:avLst/>
          </a:prstGeom>
          <a:noFill/>
          <a:ln w="222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09832" y="1220840"/>
            <a:ext cx="979755" cy="369332"/>
          </a:xfrm>
          <a:prstGeom prst="rect">
            <a:avLst/>
          </a:prstGeom>
          <a:solidFill>
            <a:srgbClr val="00B050">
              <a:alpha val="49000"/>
            </a:srgbClr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He gas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39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110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93183" y="-77389"/>
            <a:ext cx="7920000" cy="54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Cold Powering System</a:t>
            </a:r>
            <a:endParaRPr lang="en-GB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r="8532"/>
          <a:stretch/>
        </p:blipFill>
        <p:spPr>
          <a:xfrm>
            <a:off x="1281923" y="705152"/>
            <a:ext cx="6714698" cy="4257068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spect="1"/>
          </p:cNvSpPr>
          <p:nvPr/>
        </p:nvSpPr>
        <p:spPr>
          <a:xfrm>
            <a:off x="2850323" y="4522790"/>
            <a:ext cx="1028347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smtClean="0">
                <a:solidFill>
                  <a:srgbClr val="00B050"/>
                </a:solidFill>
              </a:rPr>
              <a:t>DFM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4087804" y="969611"/>
            <a:ext cx="77087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DFHM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>
            <a:cxnSpLocks noChangeAspect="1"/>
            <a:stCxn id="9" idx="2"/>
          </p:cNvCxnSpPr>
          <p:nvPr/>
        </p:nvCxnSpPr>
        <p:spPr>
          <a:xfrm flipH="1">
            <a:off x="4401314" y="1246610"/>
            <a:ext cx="71928" cy="31320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flipH="1" flipV="1">
            <a:off x="3195671" y="4372077"/>
            <a:ext cx="103265" cy="13486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5889154" y="790043"/>
            <a:ext cx="71576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350" b="1" dirty="0">
                <a:solidFill>
                  <a:schemeClr val="accent6"/>
                </a:solidFill>
              </a:rPr>
              <a:t>DFHX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>
            <a:cxnSpLocks noChangeAspect="1"/>
            <a:stCxn id="12" idx="2"/>
          </p:cNvCxnSpPr>
          <p:nvPr/>
        </p:nvCxnSpPr>
        <p:spPr>
          <a:xfrm>
            <a:off x="6195598" y="1067042"/>
            <a:ext cx="100999" cy="2249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6289264" y="4178123"/>
            <a:ext cx="60061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DFX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5" name="Straight Arrow Connector 14"/>
          <p:cNvCxnSpPr>
            <a:cxnSpLocks noChangeAspect="1"/>
            <a:stCxn id="14" idx="0"/>
          </p:cNvCxnSpPr>
          <p:nvPr/>
        </p:nvCxnSpPr>
        <p:spPr>
          <a:xfrm flipH="1" flipV="1">
            <a:off x="6604920" y="3884161"/>
            <a:ext cx="36948" cy="2939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spect="1"/>
          </p:cNvSpPr>
          <p:nvPr/>
        </p:nvSpPr>
        <p:spPr>
          <a:xfrm rot="21019020">
            <a:off x="4122851" y="1957951"/>
            <a:ext cx="7411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/>
              <a:t>VALVES BOX</a:t>
            </a:r>
            <a:endParaRPr lang="fr-FR" sz="750" dirty="0"/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4858679" y="1925575"/>
            <a:ext cx="241497" cy="13163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spect="1"/>
          </p:cNvSpPr>
          <p:nvPr/>
        </p:nvSpPr>
        <p:spPr>
          <a:xfrm>
            <a:off x="6295813" y="2306728"/>
            <a:ext cx="1423395" cy="7155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SC Link for Triplets 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</a:rPr>
              <a:t>≈ 100 m</a:t>
            </a:r>
            <a:endParaRPr lang="fr-FR" sz="1350" b="1" dirty="0">
              <a:solidFill>
                <a:schemeClr val="bg2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957426" y="2552966"/>
            <a:ext cx="331838" cy="8637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6925711" y="4109544"/>
            <a:ext cx="329837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88" dirty="0"/>
              <a:t>D1</a:t>
            </a:r>
            <a:endParaRPr lang="fr-FR" sz="788" dirty="0"/>
          </a:p>
        </p:txBody>
      </p:sp>
      <p:cxnSp>
        <p:nvCxnSpPr>
          <p:cNvPr id="21" name="Straight Arrow Connector 20"/>
          <p:cNvCxnSpPr>
            <a:cxnSpLocks noChangeAspect="1"/>
            <a:stCxn id="20" idx="0"/>
          </p:cNvCxnSpPr>
          <p:nvPr/>
        </p:nvCxnSpPr>
        <p:spPr>
          <a:xfrm flipH="1" flipV="1">
            <a:off x="6961634" y="3806626"/>
            <a:ext cx="128996" cy="3029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3594118" y="2731603"/>
            <a:ext cx="1891606" cy="715581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SC Link for</a:t>
            </a:r>
          </a:p>
          <a:p>
            <a:pPr algn="ctr"/>
            <a:r>
              <a:rPr lang="en-GB" sz="1350" b="1" dirty="0">
                <a:solidFill>
                  <a:srgbClr val="00B050"/>
                </a:solidFill>
              </a:rPr>
              <a:t> Matching Sections 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</a:rPr>
              <a:t>≈ 130 m</a:t>
            </a:r>
            <a:endParaRPr lang="fr-FR" sz="1350" b="1" dirty="0">
              <a:solidFill>
                <a:schemeClr val="bg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211077">
            <a:off x="2516959" y="1219021"/>
            <a:ext cx="1531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Power converters</a:t>
            </a:r>
          </a:p>
        </p:txBody>
      </p:sp>
      <p:sp>
        <p:nvSpPr>
          <p:cNvPr id="24" name="TextBox 23"/>
          <p:cNvSpPr txBox="1"/>
          <p:nvPr/>
        </p:nvSpPr>
        <p:spPr>
          <a:xfrm rot="21211077">
            <a:off x="6531911" y="751203"/>
            <a:ext cx="1531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Power converters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67318" y="692612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Cryostat and leads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55496" y="538592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accent6"/>
                </a:solidFill>
              </a:rPr>
              <a:t>Cryostat and leads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511200" y="2946672"/>
            <a:ext cx="460577" cy="8004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5154319" y="3367244"/>
            <a:ext cx="845596" cy="516082"/>
            <a:chOff x="15539" y="3032447"/>
            <a:chExt cx="1127461" cy="359945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85800" y="3429000"/>
              <a:ext cx="4572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00824" y="3032447"/>
              <a:ext cx="13576" cy="3215953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5539" y="4377960"/>
              <a:ext cx="885285" cy="22539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 8 m</a:t>
              </a:r>
              <a:endParaRPr lang="en-GB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451349" y="3183518"/>
            <a:ext cx="12057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Shaft </a:t>
            </a:r>
            <a:r>
              <a:rPr lang="en-GB" sz="1350" dirty="0" smtClean="0">
                <a:sym typeface="Symbol"/>
              </a:rPr>
              <a:t> = </a:t>
            </a:r>
            <a:r>
              <a:rPr lang="en-GB" sz="1350" dirty="0">
                <a:sym typeface="Symbol"/>
              </a:rPr>
              <a:t>1m</a:t>
            </a:r>
            <a:endParaRPr lang="en-GB" sz="1350" dirty="0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7827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5025"/>
            <a:ext cx="7920000" cy="540000"/>
          </a:xfrm>
        </p:spPr>
        <p:txBody>
          <a:bodyPr/>
          <a:lstStyle/>
          <a:p>
            <a:r>
              <a:rPr lang="en-GB" dirty="0">
                <a:latin typeface="+mn-lt"/>
              </a:rPr>
              <a:t>Table of 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9552" y="548141"/>
            <a:ext cx="7920000" cy="368022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DFH in the HL-LHC Cold Powering System</a:t>
            </a:r>
          </a:p>
          <a:p>
            <a:r>
              <a:rPr lang="en-US" sz="2600" dirty="0" smtClean="0"/>
              <a:t>DFH Functionality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The DDFH in Demo 1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Design evolution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DFH: </a:t>
            </a:r>
            <a:r>
              <a:rPr lang="en-US" sz="2600" dirty="0">
                <a:solidFill>
                  <a:schemeClr val="bg1">
                    <a:lumMod val="75000"/>
                  </a:schemeClr>
                </a:solidFill>
              </a:rPr>
              <a:t>C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oncept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SC Link connection to DFH: surface vs underground assembly</a:t>
            </a:r>
          </a:p>
          <a:p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655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843" y="-9034"/>
            <a:ext cx="7920000" cy="54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DFH Functionality 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843" y="530966"/>
            <a:ext cx="7920000" cy="4599621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00B050"/>
                </a:solidFill>
              </a:rPr>
              <a:t>Receive and shuffle the MgB</a:t>
            </a:r>
            <a:r>
              <a:rPr lang="en-GB" baseline="-25000" dirty="0">
                <a:solidFill>
                  <a:srgbClr val="00B050"/>
                </a:solidFill>
              </a:rPr>
              <a:t>2</a:t>
            </a:r>
            <a:r>
              <a:rPr lang="en-GB" dirty="0">
                <a:solidFill>
                  <a:srgbClr val="00B050"/>
                </a:solidFill>
              </a:rPr>
              <a:t> cables </a:t>
            </a:r>
            <a:r>
              <a:rPr lang="en-GB" dirty="0"/>
              <a:t>from the SC Link and connect to the HTS cables of the current leads;</a:t>
            </a:r>
          </a:p>
          <a:p>
            <a:r>
              <a:rPr lang="en-GB" dirty="0" smtClean="0"/>
              <a:t>Provide </a:t>
            </a:r>
            <a:r>
              <a:rPr lang="en-GB" dirty="0"/>
              <a:t>appropriate </a:t>
            </a:r>
            <a:r>
              <a:rPr lang="en-GB" dirty="0">
                <a:solidFill>
                  <a:srgbClr val="00B050"/>
                </a:solidFill>
              </a:rPr>
              <a:t>space for making/hosting the electrical splices</a:t>
            </a:r>
            <a:r>
              <a:rPr lang="en-GB" dirty="0"/>
              <a:t> between the </a:t>
            </a:r>
            <a:r>
              <a:rPr lang="en-GB" dirty="0">
                <a:solidFill>
                  <a:srgbClr val="00B050"/>
                </a:solidFill>
              </a:rPr>
              <a:t>MgB</a:t>
            </a:r>
            <a:r>
              <a:rPr lang="en-GB" baseline="-25000" dirty="0">
                <a:solidFill>
                  <a:srgbClr val="00B050"/>
                </a:solidFill>
              </a:rPr>
              <a:t>2</a:t>
            </a:r>
            <a:r>
              <a:rPr lang="en-GB" dirty="0">
                <a:solidFill>
                  <a:srgbClr val="00B050"/>
                </a:solidFill>
              </a:rPr>
              <a:t> cables and the HTS cables </a:t>
            </a:r>
            <a:r>
              <a:rPr lang="en-GB" dirty="0"/>
              <a:t>of the current leads. </a:t>
            </a:r>
            <a:r>
              <a:rPr lang="en-GB" dirty="0" smtClean="0"/>
              <a:t>The </a:t>
            </a:r>
            <a:r>
              <a:rPr lang="en-GB" dirty="0"/>
              <a:t>preference is to have the splices </a:t>
            </a:r>
            <a:r>
              <a:rPr lang="en-GB" dirty="0" smtClean="0"/>
              <a:t>accessible for - highly unlikely - need for </a:t>
            </a:r>
            <a:r>
              <a:rPr lang="en-GB" dirty="0"/>
              <a:t>repair;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Flow </a:t>
            </a:r>
            <a:r>
              <a:rPr lang="en-GB" dirty="0">
                <a:solidFill>
                  <a:srgbClr val="00B050"/>
                </a:solidFill>
              </a:rPr>
              <a:t>the He gas </a:t>
            </a:r>
            <a:r>
              <a:rPr lang="en-GB" dirty="0"/>
              <a:t>received at about 17 K from the SC </a:t>
            </a:r>
            <a:r>
              <a:rPr lang="en-GB" dirty="0" smtClean="0"/>
              <a:t>Link and provide appropriate </a:t>
            </a:r>
            <a:r>
              <a:rPr lang="en-GB" dirty="0"/>
              <a:t>cooling </a:t>
            </a:r>
            <a:r>
              <a:rPr lang="en-GB" dirty="0" smtClean="0"/>
              <a:t>of </a:t>
            </a:r>
            <a:r>
              <a:rPr lang="en-GB" dirty="0"/>
              <a:t>the </a:t>
            </a:r>
            <a:r>
              <a:rPr lang="en-GB" dirty="0">
                <a:solidFill>
                  <a:srgbClr val="00B050"/>
                </a:solidFill>
              </a:rPr>
              <a:t>electrical connections</a:t>
            </a:r>
            <a:r>
              <a:rPr lang="en-GB" dirty="0"/>
              <a:t>;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Connect </a:t>
            </a:r>
            <a:r>
              <a:rPr lang="en-GB" dirty="0">
                <a:solidFill>
                  <a:srgbClr val="00B050"/>
                </a:solidFill>
              </a:rPr>
              <a:t>the current </a:t>
            </a:r>
            <a:r>
              <a:rPr lang="en-GB" dirty="0" smtClean="0">
                <a:solidFill>
                  <a:srgbClr val="00B050"/>
                </a:solidFill>
              </a:rPr>
              <a:t>leads</a:t>
            </a:r>
            <a:r>
              <a:rPr lang="en-GB" dirty="0" smtClean="0"/>
              <a:t>,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/>
              <a:t>distributed </a:t>
            </a:r>
            <a:r>
              <a:rPr lang="en-GB" dirty="0" smtClean="0"/>
              <a:t>near </a:t>
            </a:r>
            <a:r>
              <a:rPr lang="en-GB" dirty="0"/>
              <a:t>the </a:t>
            </a:r>
            <a:r>
              <a:rPr lang="en-GB" dirty="0" smtClean="0"/>
              <a:t>DFH, </a:t>
            </a:r>
            <a:r>
              <a:rPr lang="en-GB" dirty="0" smtClean="0">
                <a:solidFill>
                  <a:srgbClr val="00B050"/>
                </a:solidFill>
              </a:rPr>
              <a:t>to the MgB</a:t>
            </a:r>
            <a:r>
              <a:rPr lang="en-GB" baseline="-25000" dirty="0" smtClean="0">
                <a:solidFill>
                  <a:srgbClr val="00B050"/>
                </a:solidFill>
              </a:rPr>
              <a:t>2</a:t>
            </a:r>
            <a:r>
              <a:rPr lang="en-GB" dirty="0" smtClean="0">
                <a:solidFill>
                  <a:srgbClr val="00B050"/>
                </a:solidFill>
              </a:rPr>
              <a:t> cables in the SC Link  </a:t>
            </a:r>
            <a:r>
              <a:rPr lang="en-GB" dirty="0" smtClean="0"/>
              <a:t>with </a:t>
            </a:r>
            <a:r>
              <a:rPr lang="en-GB" dirty="0"/>
              <a:t>the most </a:t>
            </a:r>
            <a:r>
              <a:rPr lang="en-GB" dirty="0" smtClean="0"/>
              <a:t>appropriate and compact configuration;</a:t>
            </a:r>
          </a:p>
          <a:p>
            <a:r>
              <a:rPr lang="en-US" dirty="0" smtClean="0"/>
              <a:t>Extract </a:t>
            </a:r>
            <a:r>
              <a:rPr lang="en-US" dirty="0" smtClean="0">
                <a:solidFill>
                  <a:srgbClr val="00B050"/>
                </a:solidFill>
              </a:rPr>
              <a:t>instrumentation signals </a:t>
            </a:r>
            <a:r>
              <a:rPr lang="en-US" dirty="0" smtClean="0"/>
              <a:t>(</a:t>
            </a:r>
            <a:r>
              <a:rPr lang="en-US" dirty="0" err="1" smtClean="0"/>
              <a:t>Vtaps</a:t>
            </a:r>
            <a:r>
              <a:rPr lang="en-US" dirty="0" smtClean="0"/>
              <a:t>, </a:t>
            </a:r>
            <a:r>
              <a:rPr lang="en-US" dirty="0" err="1" smtClean="0"/>
              <a:t>Tsensors</a:t>
            </a:r>
            <a:r>
              <a:rPr lang="en-US" dirty="0" smtClean="0"/>
              <a:t>).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11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9542"/>
            <a:ext cx="7920000" cy="368022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Present baseline (not based on a detailed design):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SC Link is lowered in the LHC underground areas, routed in its final configuration and then connected to the DFH cryostat; </a:t>
            </a:r>
          </a:p>
          <a:p>
            <a:pPr lvl="1"/>
            <a:r>
              <a:rPr lang="en-US" dirty="0" smtClean="0"/>
              <a:t>Routing of MgB</a:t>
            </a:r>
            <a:r>
              <a:rPr lang="en-US" baseline="-25000" dirty="0" smtClean="0"/>
              <a:t>2</a:t>
            </a:r>
            <a:r>
              <a:rPr lang="en-US" dirty="0" smtClean="0"/>
              <a:t> and HTS cables and MgB</a:t>
            </a:r>
            <a:r>
              <a:rPr lang="en-US" baseline="-25000" dirty="0" smtClean="0"/>
              <a:t>2</a:t>
            </a:r>
            <a:r>
              <a:rPr lang="en-US" dirty="0" smtClean="0"/>
              <a:t> to HTS splices are done in the tunnel (and not tested till final operation in the machine);</a:t>
            </a:r>
          </a:p>
          <a:p>
            <a:pPr lvl="1"/>
            <a:r>
              <a:rPr lang="en-US" dirty="0" smtClean="0"/>
              <a:t>Each SC Link is tested at the surface in a dedicated test station; each current lead is tested at the surface in dedicated test station.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0773" y="20730"/>
            <a:ext cx="7920000" cy="54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DFH Installation</a:t>
            </a:r>
            <a:endParaRPr lang="en-GB" dirty="0">
              <a:latin typeface="+mn-lt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457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1885"/>
            <a:ext cx="7920000" cy="540000"/>
          </a:xfrm>
        </p:spPr>
        <p:txBody>
          <a:bodyPr/>
          <a:lstStyle/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 cables in the SC Link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6" name="Group 15"/>
          <p:cNvGrpSpPr/>
          <p:nvPr/>
        </p:nvGrpSpPr>
        <p:grpSpPr>
          <a:xfrm>
            <a:off x="1570868" y="3802273"/>
            <a:ext cx="1628972" cy="668854"/>
            <a:chOff x="2089057" y="3686405"/>
            <a:chExt cx="1628972" cy="668854"/>
          </a:xfrm>
        </p:grpSpPr>
        <p:sp>
          <p:nvSpPr>
            <p:cNvPr id="9" name="TextBox 8"/>
            <p:cNvSpPr txBox="1"/>
            <p:nvPr/>
          </p:nvSpPr>
          <p:spPr>
            <a:xfrm>
              <a:off x="2089057" y="3686405"/>
              <a:ext cx="1628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  <a:sym typeface="Symbol" panose="05050102010706020507" pitchFamily="18" charset="2"/>
                </a:rPr>
                <a:t></a:t>
              </a:r>
              <a:r>
                <a:rPr lang="en-GB" dirty="0" err="1" smtClean="0">
                  <a:solidFill>
                    <a:srgbClr val="00B0F0"/>
                  </a:solidFill>
                  <a:sym typeface="Symbol" panose="05050102010706020507" pitchFamily="18" charset="2"/>
                </a:rPr>
                <a:t>ext</a:t>
              </a:r>
              <a:r>
                <a:rPr lang="en-GB" dirty="0" smtClean="0">
                  <a:solidFill>
                    <a:srgbClr val="00B0F0"/>
                  </a:solidFill>
                  <a:sym typeface="Symbol" panose="05050102010706020507" pitchFamily="18" charset="2"/>
                </a:rPr>
                <a:t>  90 mm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90093" y="3985927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19 Cables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94079" y="3851970"/>
            <a:ext cx="1628972" cy="623438"/>
            <a:chOff x="5675195" y="3717154"/>
            <a:chExt cx="1628972" cy="623438"/>
          </a:xfrm>
        </p:grpSpPr>
        <p:sp>
          <p:nvSpPr>
            <p:cNvPr id="8" name="TextBox 7"/>
            <p:cNvSpPr txBox="1"/>
            <p:nvPr/>
          </p:nvSpPr>
          <p:spPr>
            <a:xfrm>
              <a:off x="5675195" y="3717154"/>
              <a:ext cx="1628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  <a:sym typeface="Symbol" panose="05050102010706020507" pitchFamily="18" charset="2"/>
                </a:rPr>
                <a:t></a:t>
              </a:r>
              <a:r>
                <a:rPr lang="en-GB" dirty="0" err="1" smtClean="0">
                  <a:solidFill>
                    <a:srgbClr val="00B0F0"/>
                  </a:solidFill>
                  <a:sym typeface="Symbol" panose="05050102010706020507" pitchFamily="18" charset="2"/>
                </a:rPr>
                <a:t>ext</a:t>
              </a:r>
              <a:r>
                <a:rPr lang="en-GB" dirty="0" smtClean="0">
                  <a:solidFill>
                    <a:srgbClr val="00B0F0"/>
                  </a:solidFill>
                  <a:sym typeface="Symbol" panose="05050102010706020507" pitchFamily="18" charset="2"/>
                </a:rPr>
                <a:t>  60 mm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89622" y="3971260"/>
              <a:ext cx="1614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14 Cables + 1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3811" y="543205"/>
            <a:ext cx="3996444" cy="3110559"/>
            <a:chOff x="1043608" y="606256"/>
            <a:chExt cx="3996444" cy="311055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9433" t="13172" r="20787"/>
            <a:stretch/>
          </p:blipFill>
          <p:spPr>
            <a:xfrm>
              <a:off x="1458987" y="946996"/>
              <a:ext cx="2952328" cy="276981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043608" y="1411943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83406" y="60625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03948" y="271576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23981" y="35324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kA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5581797" y="1248734"/>
            <a:ext cx="3149017" cy="2173196"/>
            <a:chOff x="4807359" y="1371393"/>
            <a:chExt cx="3149017" cy="21731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6096" y="1740789"/>
              <a:ext cx="1796063" cy="18038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949621" y="1371393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07359" y="295552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20272" y="2995953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kA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635896" y="14941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6×3 kA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54397" y="283738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6×3 kA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934588" y="1892625"/>
            <a:ext cx="1228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6×0.6 kA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959212" y="164970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3×7 kA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91400" y="1896378"/>
            <a:ext cx="1228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6×0.6 kA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667910" y="4417059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 120 kA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625900" y="44170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 60 kA</a:t>
            </a:r>
            <a:endParaRPr lang="en-GB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526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3698</TotalTime>
  <Words>1569</Words>
  <Application>Microsoft Office PowerPoint</Application>
  <PresentationFormat>On-screen Show (16:9)</PresentationFormat>
  <Paragraphs>314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Symbol</vt:lpstr>
      <vt:lpstr>Wingdings</vt:lpstr>
      <vt:lpstr>Thème Office</vt:lpstr>
      <vt:lpstr>Conceptual Design of the DFH  DFH Conceptual Design Review  </vt:lpstr>
      <vt:lpstr>Table of contents</vt:lpstr>
      <vt:lpstr>Table of contents</vt:lpstr>
      <vt:lpstr>Cold Powering System</vt:lpstr>
      <vt:lpstr>Cold Powering System</vt:lpstr>
      <vt:lpstr>Table of contents</vt:lpstr>
      <vt:lpstr>DFH Functionality </vt:lpstr>
      <vt:lpstr>DFH Installation</vt:lpstr>
      <vt:lpstr>MgB2 cables in the SC Link</vt:lpstr>
      <vt:lpstr>Helium mass flow rate in the DFH </vt:lpstr>
      <vt:lpstr>Table of contents</vt:lpstr>
      <vt:lpstr>Demo 1</vt:lpstr>
      <vt:lpstr>DDFH in Demo 1</vt:lpstr>
      <vt:lpstr>PowerPoint Presentation</vt:lpstr>
      <vt:lpstr>PowerPoint Presentation</vt:lpstr>
      <vt:lpstr>Table of contents</vt:lpstr>
      <vt:lpstr>DFH Working Reference  </vt:lpstr>
      <vt:lpstr>Table of contents</vt:lpstr>
      <vt:lpstr>DFHX Concept – The cryostat</vt:lpstr>
      <vt:lpstr>DFHX Concept – Cryostat with Current Leads</vt:lpstr>
      <vt:lpstr>DFHX Concept – Cryostat with Current Leads</vt:lpstr>
      <vt:lpstr>DFH Concept</vt:lpstr>
      <vt:lpstr>DFH Concept</vt:lpstr>
      <vt:lpstr>DFH Concept</vt:lpstr>
      <vt:lpstr>DFH Concept</vt:lpstr>
      <vt:lpstr>DFH Concept – GHe flow</vt:lpstr>
      <vt:lpstr>Mock-up</vt:lpstr>
      <vt:lpstr>From Concept to Design</vt:lpstr>
      <vt:lpstr>From Concept to Design</vt:lpstr>
      <vt:lpstr>DFH Design</vt:lpstr>
      <vt:lpstr>Table of contents</vt:lpstr>
      <vt:lpstr>DFH Concept</vt:lpstr>
      <vt:lpstr>From Concept to Design</vt:lpstr>
      <vt:lpstr>Conclusions</vt:lpstr>
      <vt:lpstr>Thanks for your attention</vt:lpstr>
      <vt:lpstr>Additional slides</vt:lpstr>
      <vt:lpstr>HV Levels - Triplets</vt:lpstr>
      <vt:lpstr>HV Levels – Matching Sections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Administrator</cp:lastModifiedBy>
  <cp:revision>174</cp:revision>
  <dcterms:created xsi:type="dcterms:W3CDTF">2016-02-11T10:47:23Z</dcterms:created>
  <dcterms:modified xsi:type="dcterms:W3CDTF">2019-11-14T21:53:31Z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