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1"/>
    <p:sldMasterId id="2147483762" r:id="rId2"/>
  </p:sldMasterIdLst>
  <p:notesMasterIdLst>
    <p:notesMasterId r:id="rId9"/>
  </p:notesMasterIdLst>
  <p:handoutMasterIdLst>
    <p:handoutMasterId r:id="rId10"/>
  </p:handoutMasterIdLst>
  <p:sldIdLst>
    <p:sldId id="257" r:id="rId3"/>
    <p:sldId id="263" r:id="rId4"/>
    <p:sldId id="266" r:id="rId5"/>
    <p:sldId id="267" r:id="rId6"/>
    <p:sldId id="268" r:id="rId7"/>
    <p:sldId id="264" r:id="rId8"/>
  </p:sldIdLst>
  <p:sldSz cx="9144000" cy="6858000" type="screen4x3"/>
  <p:notesSz cx="9855200" cy="67818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00"/>
    <a:srgbClr val="0084C0"/>
    <a:srgbClr val="808080"/>
    <a:srgbClr val="FF9900"/>
    <a:srgbClr val="C3D69B"/>
    <a:srgbClr val="558ED5"/>
    <a:srgbClr val="558E0D"/>
    <a:srgbClr val="777777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2" autoAdjust="0"/>
    <p:restoredTop sz="94660"/>
  </p:normalViewPr>
  <p:slideViewPr>
    <p:cSldViewPr snapToGrid="0">
      <p:cViewPr varScale="1">
        <p:scale>
          <a:sx n="96" d="100"/>
          <a:sy n="96" d="100"/>
        </p:scale>
        <p:origin x="76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1650" y="0"/>
            <a:ext cx="42719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42075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1650" y="6442075"/>
            <a:ext cx="4271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96602405-E667-4BCF-99C8-5D5F317C6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99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3238" y="0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2150" y="509588"/>
            <a:ext cx="3390900" cy="2543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221038"/>
            <a:ext cx="788352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42075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3238" y="6442075"/>
            <a:ext cx="427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D6965353-9173-424F-9601-5204EA1DB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53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Arial" pitchFamily="34" charset="0"/>
              <a:ea typeface="ＭＳ Ｐゴシック" pitchFamily="1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50D1BB-5FC8-4BF5-99A4-8577D322604C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1" charset="-128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7070568-7DBF-43AD-B366-61C63F1AAF19}" type="datetime3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 December 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t>Uppsala University - The FREIA Laboratory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7353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t>Uppsala University - The FREIA Laboratory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F5ED66-DAD8-49F2-8A14-21457537C246}" type="datetime3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 December 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D4C62D-8EB2-4CA5-9EC1-10B5299599D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692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t>Uppsala University - The FREIA Laboratory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8E1F5A-7091-47C7-9AEF-8E636667ACC0}" type="datetime3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 December 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D4C62D-8EB2-4CA5-9EC1-10B5299599DF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622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9539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0"/>
          <a:stretch/>
        </p:blipFill>
        <p:spPr>
          <a:xfrm>
            <a:off x="6846" y="3429000"/>
            <a:ext cx="5430929" cy="342900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775" y="2663825"/>
            <a:ext cx="345122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gråbår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08126"/>
            <a:ext cx="7772400" cy="1092200"/>
          </a:xfrm>
        </p:spPr>
        <p:txBody>
          <a:bodyPr anchor="ctr" anchorCtr="1"/>
          <a:lstStyle>
            <a:lvl1pPr>
              <a:defRPr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12942"/>
            <a:ext cx="6400800" cy="2836190"/>
          </a:xfrm>
        </p:spPr>
        <p:txBody>
          <a:bodyPr/>
          <a:lstStyle>
            <a:lvl1pPr marL="0" indent="0" algn="ctr">
              <a:buFontTx/>
              <a:buNone/>
              <a:defRPr sz="2800" smtClean="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53188"/>
            <a:ext cx="1120775" cy="268287"/>
          </a:xfrm>
        </p:spPr>
        <p:txBody>
          <a:bodyPr/>
          <a:lstStyle>
            <a:lvl1pPr>
              <a:defRPr>
                <a:ln w="3175">
                  <a:solidFill>
                    <a:schemeClr val="bg1"/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10-Dec-2019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26584" y="6453188"/>
            <a:ext cx="6535236" cy="268287"/>
          </a:xfrm>
        </p:spPr>
        <p:txBody>
          <a:bodyPr/>
          <a:lstStyle>
            <a:lvl1pPr algn="ctr">
              <a:defRPr>
                <a:ln w="3175">
                  <a:solidFill>
                    <a:schemeClr val="bg1"/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72450" y="6453188"/>
            <a:ext cx="720725" cy="268287"/>
          </a:xfrm>
        </p:spPr>
        <p:txBody>
          <a:bodyPr/>
          <a:lstStyle>
            <a:lvl1pPr>
              <a:defRPr>
                <a:ln w="3175">
                  <a:solidFill>
                    <a:schemeClr val="bg1"/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96B9800-FFB1-49BB-894A-B8FD25B1420B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pic>
        <p:nvPicPr>
          <p:cNvPr id="10" name="Picture 13" descr="FREIA_logo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74613"/>
            <a:ext cx="2592388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" t="16814" r="5508" b="15344"/>
          <a:stretch/>
        </p:blipFill>
        <p:spPr>
          <a:xfrm>
            <a:off x="3153903" y="0"/>
            <a:ext cx="2850340" cy="139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50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10-Dec-2019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Roger Ruber - UU Organization for the DFH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895F4-1E1F-4DBB-AD3D-655666BD427B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722313" y="4520521"/>
            <a:ext cx="7772400" cy="1500187"/>
          </a:xfrm>
        </p:spPr>
        <p:txBody>
          <a:bodyPr anchor="t"/>
          <a:lstStyle>
            <a:lvl1pPr marL="0" indent="0">
              <a:buNone/>
              <a:defRPr sz="3200" b="1" cap="all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5772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10-Dec-2019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73262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110930" cy="5256584"/>
          </a:xfrm>
        </p:spPr>
        <p:txBody>
          <a:bodyPr/>
          <a:lstStyle>
            <a:lvl1pPr>
              <a:defRPr sz="2000"/>
            </a:lvl1pPr>
            <a:lvl2pPr marL="355600" indent="-174625">
              <a:defRPr sz="1800"/>
            </a:lvl2pPr>
            <a:lvl3pPr marL="536575" indent="-180975">
              <a:defRPr sz="1600"/>
            </a:lvl3pPr>
            <a:lvl4pPr marL="719138" indent="-182563">
              <a:defRPr sz="1400"/>
            </a:lvl4pPr>
            <a:lvl5pPr marL="900113" indent="-180975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052736"/>
            <a:ext cx="4132342" cy="5256584"/>
          </a:xfrm>
        </p:spPr>
        <p:txBody>
          <a:bodyPr/>
          <a:lstStyle>
            <a:lvl1pPr>
              <a:defRPr sz="2000"/>
            </a:lvl1pPr>
            <a:lvl2pPr marL="355600" indent="-174625">
              <a:defRPr sz="1800"/>
            </a:lvl2pPr>
            <a:lvl3pPr marL="536575" indent="-180975">
              <a:defRPr sz="1600"/>
            </a:lvl3pPr>
            <a:lvl4pPr marL="719138" indent="-182563">
              <a:defRPr sz="1400"/>
            </a:lvl4pPr>
            <a:lvl5pPr marL="900113" indent="-180975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1705C-5BB8-482B-909E-E63E63959BD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2252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251520" y="933793"/>
            <a:ext cx="4123630" cy="504056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251353" y="1437849"/>
            <a:ext cx="4127747" cy="4871471"/>
          </a:xfrm>
        </p:spPr>
        <p:txBody>
          <a:bodyPr/>
          <a:lstStyle>
            <a:lvl1pPr>
              <a:defRPr sz="1800"/>
            </a:lvl1pPr>
            <a:lvl2pPr marL="355600" indent="-174625">
              <a:defRPr sz="1600"/>
            </a:lvl2pPr>
            <a:lvl3pPr marL="536575" indent="-180975">
              <a:defRPr sz="1400"/>
            </a:lvl3pPr>
            <a:lvl4pPr marL="719138" indent="-182563">
              <a:defRPr sz="1200"/>
            </a:lvl4pPr>
            <a:lvl5pPr marL="900113" indent="-180975"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933793"/>
            <a:ext cx="4060334" cy="504056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1437849"/>
            <a:ext cx="4060334" cy="4871471"/>
          </a:xfrm>
        </p:spPr>
        <p:txBody>
          <a:bodyPr/>
          <a:lstStyle>
            <a:lvl1pPr>
              <a:defRPr sz="1800"/>
            </a:lvl1pPr>
            <a:lvl2pPr marL="355600" indent="-174625">
              <a:defRPr sz="1600"/>
            </a:lvl2pPr>
            <a:lvl3pPr marL="536575" indent="-180975">
              <a:defRPr sz="1400"/>
            </a:lvl3pPr>
            <a:lvl4pPr marL="719138" indent="-182563">
              <a:defRPr sz="1200"/>
            </a:lvl4pPr>
            <a:lvl5pPr marL="900113" indent="-180975"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FAF3A-B3B3-4722-8E5E-C6C15FFB597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6149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94714-94E1-4128-9837-EF88BF26248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19240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B188-573B-438A-8008-D3FCB513CF8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73839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DDEF2-3B40-4EBD-A75F-93512DC75EF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2822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10-Dec-2019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Roger Ruber - UU Organization for the DFH Project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895F4-1E1F-4DBB-AD3D-655666BD427B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722313" y="4520521"/>
            <a:ext cx="7772400" cy="1500187"/>
          </a:xfrm>
        </p:spPr>
        <p:txBody>
          <a:bodyPr anchor="t"/>
          <a:lstStyle>
            <a:lvl1pPr marL="0" indent="0">
              <a:buNone/>
              <a:defRPr sz="3200" b="1" cap="all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0347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10-Dec-2019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34698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4110930" cy="5256584"/>
          </a:xfrm>
        </p:spPr>
        <p:txBody>
          <a:bodyPr/>
          <a:lstStyle>
            <a:lvl1pPr>
              <a:defRPr sz="2000"/>
            </a:lvl1pPr>
            <a:lvl2pPr marL="355600" indent="-174625">
              <a:defRPr sz="1800"/>
            </a:lvl2pPr>
            <a:lvl3pPr marL="536575" indent="-180975">
              <a:defRPr sz="1600"/>
            </a:lvl3pPr>
            <a:lvl4pPr marL="719138" indent="-182563">
              <a:defRPr sz="1400"/>
            </a:lvl4pPr>
            <a:lvl5pPr marL="900113" indent="-180975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052736"/>
            <a:ext cx="4132342" cy="5256584"/>
          </a:xfrm>
        </p:spPr>
        <p:txBody>
          <a:bodyPr/>
          <a:lstStyle>
            <a:lvl1pPr>
              <a:defRPr sz="2000"/>
            </a:lvl1pPr>
            <a:lvl2pPr marL="355600" indent="-174625">
              <a:defRPr sz="1800"/>
            </a:lvl2pPr>
            <a:lvl3pPr marL="536575" indent="-180975">
              <a:defRPr sz="1600"/>
            </a:lvl3pPr>
            <a:lvl4pPr marL="719138" indent="-182563">
              <a:defRPr sz="1400"/>
            </a:lvl4pPr>
            <a:lvl5pPr marL="900113" indent="-180975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1705C-5BB8-482B-909E-E63E63959BD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82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251520" y="933793"/>
            <a:ext cx="4123630" cy="504056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251353" y="1437849"/>
            <a:ext cx="4127747" cy="4871471"/>
          </a:xfrm>
        </p:spPr>
        <p:txBody>
          <a:bodyPr/>
          <a:lstStyle>
            <a:lvl1pPr>
              <a:defRPr sz="1800"/>
            </a:lvl1pPr>
            <a:lvl2pPr marL="355600" indent="-174625">
              <a:defRPr sz="1600"/>
            </a:lvl2pPr>
            <a:lvl3pPr marL="536575" indent="-180975">
              <a:defRPr sz="1400"/>
            </a:lvl3pPr>
            <a:lvl4pPr marL="719138" indent="-182563">
              <a:defRPr sz="1200"/>
            </a:lvl4pPr>
            <a:lvl5pPr marL="900113" indent="-180975"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933793"/>
            <a:ext cx="4060334" cy="504056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1437849"/>
            <a:ext cx="4060334" cy="4871471"/>
          </a:xfrm>
        </p:spPr>
        <p:txBody>
          <a:bodyPr/>
          <a:lstStyle>
            <a:lvl1pPr>
              <a:defRPr sz="1800"/>
            </a:lvl1pPr>
            <a:lvl2pPr marL="355600" indent="-174625">
              <a:defRPr sz="1600"/>
            </a:lvl2pPr>
            <a:lvl3pPr marL="536575" indent="-180975">
              <a:defRPr sz="1400"/>
            </a:lvl3pPr>
            <a:lvl4pPr marL="719138" indent="-182563">
              <a:defRPr sz="1200"/>
            </a:lvl4pPr>
            <a:lvl5pPr marL="900113" indent="-180975"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dirty="0"/>
              <a:t>Klicka här för att ändra format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FAF3A-B3B3-4722-8E5E-C6C15FFB597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528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94714-94E1-4128-9837-EF88BF26248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2526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B188-573B-438A-8008-D3FCB513CF8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77111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DDEF2-3B40-4EBD-A75F-93512DC75EF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5354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0"/>
          <a:stretch/>
        </p:blipFill>
        <p:spPr>
          <a:xfrm>
            <a:off x="6846" y="3429000"/>
            <a:ext cx="5430929" cy="342900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775" y="2663825"/>
            <a:ext cx="345122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" descr="gråbår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08126"/>
            <a:ext cx="7772400" cy="1092200"/>
          </a:xfrm>
        </p:spPr>
        <p:txBody>
          <a:bodyPr anchor="ctr" anchorCtr="1"/>
          <a:lstStyle>
            <a:lvl1pPr>
              <a:defRPr sz="4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12942"/>
            <a:ext cx="6400800" cy="2836190"/>
          </a:xfrm>
        </p:spPr>
        <p:txBody>
          <a:bodyPr/>
          <a:lstStyle>
            <a:lvl1pPr marL="0" indent="0" algn="ctr">
              <a:buFontTx/>
              <a:buNone/>
              <a:defRPr sz="2800" smtClean="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0825" y="6453188"/>
            <a:ext cx="1120775" cy="268287"/>
          </a:xfrm>
        </p:spPr>
        <p:txBody>
          <a:bodyPr/>
          <a:lstStyle>
            <a:lvl1pPr>
              <a:defRPr>
                <a:ln w="3175">
                  <a:solidFill>
                    <a:schemeClr val="bg1"/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10-Dec-2019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26584" y="6453188"/>
            <a:ext cx="6535236" cy="268287"/>
          </a:xfrm>
        </p:spPr>
        <p:txBody>
          <a:bodyPr/>
          <a:lstStyle>
            <a:lvl1pPr algn="ctr">
              <a:defRPr>
                <a:ln w="3175">
                  <a:solidFill>
                    <a:schemeClr val="bg1"/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72450" y="6453188"/>
            <a:ext cx="720725" cy="268287"/>
          </a:xfrm>
        </p:spPr>
        <p:txBody>
          <a:bodyPr/>
          <a:lstStyle>
            <a:lvl1pPr>
              <a:defRPr>
                <a:ln w="3175">
                  <a:solidFill>
                    <a:schemeClr val="bg1"/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96B9800-FFB1-49BB-894A-B8FD25B1420B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pic>
        <p:nvPicPr>
          <p:cNvPr id="10" name="Picture 13" descr="FREIA_logo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74613"/>
            <a:ext cx="2592388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" t="16814" r="5508" b="15344"/>
          <a:stretch/>
        </p:blipFill>
        <p:spPr>
          <a:xfrm>
            <a:off x="3153903" y="0"/>
            <a:ext cx="2850340" cy="139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3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gråbård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92500" y="0"/>
            <a:ext cx="56515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4" descr="gråbård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56515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188913"/>
            <a:ext cx="76771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453188"/>
            <a:ext cx="11525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10-Dec-2019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453188"/>
            <a:ext cx="65532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453188"/>
            <a:ext cx="64928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B0895F4-1E1F-4DBB-AD3D-655666BD427B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11" name="Picture 10" descr="FREIA_logo.pn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7585075" y="115888"/>
            <a:ext cx="1450975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935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76213" indent="-176213" algn="l" rtl="0" eaLnBrk="0" fontAlgn="base" hangingPunct="0">
        <a:spcBef>
          <a:spcPct val="3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9388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534988" indent="-1778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720725" indent="-185738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898525" indent="-177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gråbård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92500" y="0"/>
            <a:ext cx="56515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4" descr="gråbård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56515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188913"/>
            <a:ext cx="76771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453188"/>
            <a:ext cx="11525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10-Dec-2019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453188"/>
            <a:ext cx="65532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Roger Ruber - UU Organization for the DFH Project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453188"/>
            <a:ext cx="64928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B0895F4-1E1F-4DBB-AD3D-655666BD427B}" type="slidenum">
              <a:rPr lang="sv-SE" smtClean="0"/>
              <a:pPr>
                <a:defRPr/>
              </a:pPr>
              <a:t>‹#›</a:t>
            </a:fld>
            <a:endParaRPr lang="sv-SE" dirty="0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11" name="Picture 10" descr="FREIA_logo.pn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7585075" y="115888"/>
            <a:ext cx="1450975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807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176213" indent="-176213" algn="l" rtl="0" eaLnBrk="0" fontAlgn="base" hangingPunct="0">
        <a:spcBef>
          <a:spcPct val="3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9388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+mn-ea"/>
        </a:defRPr>
      </a:lvl2pPr>
      <a:lvl3pPr marL="534988" indent="-1778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720725" indent="-185738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898525" indent="-1778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1510297"/>
            <a:ext cx="7772400" cy="1085669"/>
          </a:xfrm>
          <a:noFill/>
        </p:spPr>
        <p:txBody>
          <a:bodyPr anchorCtr="0"/>
          <a:lstStyle/>
          <a:p>
            <a:pPr algn="ctr"/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FREIA Laboratory</a:t>
            </a:r>
            <a:br>
              <a:rPr lang="en-US" dirty="0"/>
            </a:br>
            <a:r>
              <a:rPr lang="en-US" sz="1800" b="1" dirty="0">
                <a:solidFill>
                  <a:schemeClr val="tx1"/>
                </a:solidFill>
              </a:rPr>
              <a:t>Facility for Research Instrumentation and Accelerator Development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6077" y="2863312"/>
            <a:ext cx="8872695" cy="173968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Uppsala University</a:t>
            </a:r>
            <a:br>
              <a:rPr lang="en-US" b="1" dirty="0"/>
            </a:br>
            <a:r>
              <a:rPr lang="en-US" b="1" dirty="0"/>
              <a:t>Organization for the DFH Project</a:t>
            </a:r>
            <a:endParaRPr lang="en-GB" b="1" dirty="0"/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136076" y="4326904"/>
            <a:ext cx="8872695" cy="159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FontTx/>
              <a:buNone/>
              <a:defRPr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9810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344613" indent="-1841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708150" indent="-1841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808080"/>
                </a:solidFill>
                <a:latin typeface="Arial"/>
                <a:ea typeface="ＭＳ Ｐゴシック"/>
              </a:rPr>
              <a:t>DFH Collaboration Meeting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ＭＳ Ｐゴシック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3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Arial"/>
                <a:ea typeface="ＭＳ Ｐゴシック"/>
              </a:rPr>
              <a:t>CERN, 10 December 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97472" y="1714164"/>
            <a:ext cx="7040392" cy="4598337"/>
            <a:chOff x="1952370" y="1648175"/>
            <a:chExt cx="7040392" cy="4598337"/>
          </a:xfrm>
        </p:grpSpPr>
        <p:grpSp>
          <p:nvGrpSpPr>
            <p:cNvPr id="9" name="Group 8"/>
            <p:cNvGrpSpPr/>
            <p:nvPr/>
          </p:nvGrpSpPr>
          <p:grpSpPr>
            <a:xfrm>
              <a:off x="1952370" y="1648175"/>
              <a:ext cx="7040392" cy="4598337"/>
              <a:chOff x="1977084" y="1755269"/>
              <a:chExt cx="7040392" cy="4598337"/>
            </a:xfrm>
          </p:grpSpPr>
          <p:pic>
            <p:nvPicPr>
              <p:cNvPr id="10" name="Picture 3" descr="\\cern.ch\dfs\Users\r\ruber\Documents\FREIA\Documentation\Illustrations\Hall\freia-hall-layout-20140319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7084" y="1755269"/>
                <a:ext cx="7040392" cy="45983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267599" y="2391471"/>
                <a:ext cx="1401159" cy="671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cryogenics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- liquid helium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- liquid nitrogen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790286" y="2400622"/>
                <a:ext cx="1653491" cy="671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control room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- equipment controls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- data acquisition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565062" y="5859360"/>
                <a:ext cx="1677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radio-frequency (RF) power sources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096283" y="5489311"/>
                <a:ext cx="1557823" cy="671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3 bunkers</a:t>
                </a:r>
              </a:p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with test stands</a:t>
                </a:r>
              </a:p>
              <a:p>
                <a:pPr marL="0" marR="0" lvl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horizontal cryostat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384757" y="5147656"/>
                <a:ext cx="1557823" cy="2798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1" charset="-128"/>
                  </a:rPr>
                  <a:t>vertical cryostat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255432" y="2010465"/>
              <a:ext cx="29543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1" charset="-128"/>
                </a:rPr>
                <a:t>State-of-the-art Equipment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FREIA Laboratory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Roger Ruber - UU Organization for the DFH Project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895F4-1E1F-4DBB-AD3D-655666BD427B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711" y="868544"/>
            <a:ext cx="8515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Facility for Research Instrumentation and Accelerator Development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95180" y="1164957"/>
            <a:ext cx="285523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Funded by </a:t>
            </a:r>
            <a:b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</a:b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KAWS, Government, Uppsala Univ.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" t="16814" r="5508" b="15344"/>
          <a:stretch/>
        </p:blipFill>
        <p:spPr>
          <a:xfrm>
            <a:off x="373710" y="1278081"/>
            <a:ext cx="3090257" cy="1512253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289532" y="3116872"/>
            <a:ext cx="295437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Competent and motivated staff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1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collaboration of physics (IFA)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and engineering (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Teknikum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).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10-Dec-2019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10" y="3817714"/>
            <a:ext cx="2227587" cy="222758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B9CE69-0E19-47FD-A060-CE0BB032BA76}"/>
              </a:ext>
            </a:extLst>
          </p:cNvPr>
          <p:cNvSpPr txBox="1"/>
          <p:nvPr/>
        </p:nvSpPr>
        <p:spPr>
          <a:xfrm>
            <a:off x="3750387" y="6224702"/>
            <a:ext cx="513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99"/>
                </a:solidFill>
              </a:rPr>
              <a:t>https://www.youtube.com/watch?v=q6vumxZqW0o</a:t>
            </a:r>
          </a:p>
        </p:txBody>
      </p:sp>
    </p:spTree>
    <p:extLst>
      <p:ext uri="{BB962C8B-B14F-4D97-AF65-F5344CB8AC3E}">
        <p14:creationId xmlns:p14="http://schemas.microsoft.com/office/powerpoint/2010/main" val="185340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“HNOSS” Horizontal Cryostat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200" dirty="0">
                <a:solidFill>
                  <a:srgbClr val="0000FF"/>
                </a:solidFill>
              </a:rPr>
              <a:t>HNOSS = Horizontal Nugget for Operation of Superconducting Systems</a:t>
            </a:r>
          </a:p>
          <a:p>
            <a:r>
              <a:rPr lang="en-GB" dirty="0"/>
              <a:t>Test of superconducting cavities/devices</a:t>
            </a:r>
          </a:p>
          <a:p>
            <a:pPr lvl="1"/>
            <a:r>
              <a:rPr lang="en-GB" dirty="0"/>
              <a:t>3240 x ø1200mm inner volume</a:t>
            </a:r>
          </a:p>
          <a:p>
            <a:pPr lvl="1"/>
            <a:r>
              <a:rPr lang="en-GB" dirty="0"/>
              <a:t>up to </a:t>
            </a:r>
            <a:r>
              <a:rPr lang="en-GB" dirty="0">
                <a:solidFill>
                  <a:srgbClr val="0000FF"/>
                </a:solidFill>
              </a:rPr>
              <a:t>two cavities </a:t>
            </a:r>
            <a:r>
              <a:rPr lang="en-GB" dirty="0"/>
              <a:t>simultaneously,</a:t>
            </a:r>
          </a:p>
          <a:p>
            <a:pPr lvl="1"/>
            <a:r>
              <a:rPr lang="en-GB" dirty="0"/>
              <a:t>each equipped with helium tank,</a:t>
            </a:r>
          </a:p>
          <a:p>
            <a:r>
              <a:rPr lang="en-GB" dirty="0"/>
              <a:t>Low or High power RF testing</a:t>
            </a:r>
          </a:p>
          <a:p>
            <a:pPr lvl="1"/>
            <a:r>
              <a:rPr lang="en-GB" dirty="0"/>
              <a:t>fundamental power coupler </a:t>
            </a:r>
            <a:r>
              <a:rPr lang="en-GB" dirty="0">
                <a:solidFill>
                  <a:srgbClr val="0000FF"/>
                </a:solidFill>
              </a:rPr>
              <a:t>(top, bottom, side)</a:t>
            </a:r>
          </a:p>
          <a:p>
            <a:pPr lvl="1"/>
            <a:r>
              <a:rPr lang="en-GB" dirty="0"/>
              <a:t>(cold) tuning system</a:t>
            </a:r>
          </a:p>
          <a:p>
            <a:r>
              <a:rPr lang="en-GB" dirty="0"/>
              <a:t>Operation in the range 1.8 to 4.5K.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Roger Ruber - UU Organization for the DFH Project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77032"/>
            <a:ext cx="2938289" cy="201040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37112"/>
            <a:ext cx="3360440" cy="189024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600" y="1052736"/>
            <a:ext cx="2916887" cy="439248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10-Dec-2019</a:t>
            </a:r>
          </a:p>
        </p:txBody>
      </p:sp>
      <p:pic>
        <p:nvPicPr>
          <p:cNvPr id="10" name="Image 7" descr="Aries-Logo-std-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1053" y="-3372"/>
            <a:ext cx="1226673" cy="8612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9938946">
            <a:off x="1167510" y="3719808"/>
            <a:ext cx="80547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 w="3175">
                  <a:solidFill>
                    <a:srgbClr val="FFFFFF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Available as ARIES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 w="3175">
                  <a:solidFill>
                    <a:srgbClr val="FFFFFF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Trans National Access Facility</a:t>
            </a:r>
          </a:p>
        </p:txBody>
      </p:sp>
      <p:pic>
        <p:nvPicPr>
          <p:cNvPr id="13" name="Image 7" descr="Aries-Logo-std-L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5509" y="5526550"/>
            <a:ext cx="1226673" cy="86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58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</a:t>
            </a:r>
            <a:r>
              <a:rPr lang="en-GB" dirty="0" err="1"/>
              <a:t>Gersemi</a:t>
            </a:r>
            <a:r>
              <a:rPr lang="en-GB" dirty="0"/>
              <a:t>” Vertical Cryostat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00FF"/>
                </a:solidFill>
              </a:rPr>
              <a:t>Under commissioning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/>
              <a:t>Test of SC cavities &amp; magnets (&lt;350kJ)</a:t>
            </a:r>
          </a:p>
          <a:p>
            <a:pPr lvl="1"/>
            <a:r>
              <a:rPr lang="en-US" dirty="0"/>
              <a:t>3.2m x ø1.1m total volume</a:t>
            </a:r>
          </a:p>
          <a:p>
            <a:pPr lvl="1"/>
            <a:r>
              <a:rPr lang="en-US" dirty="0"/>
              <a:t>2.65m x ø1.1m below lambda plate</a:t>
            </a:r>
          </a:p>
          <a:p>
            <a:pPr lvl="2"/>
            <a:r>
              <a:rPr lang="en-US" sz="1600" dirty="0"/>
              <a:t>design includes joint for lambda plate</a:t>
            </a:r>
            <a:endParaRPr lang="en-GB" dirty="0"/>
          </a:p>
          <a:p>
            <a:r>
              <a:rPr lang="en-US" dirty="0"/>
              <a:t>Three operation modes</a:t>
            </a:r>
          </a:p>
          <a:p>
            <a:pPr lvl="1"/>
            <a:r>
              <a:rPr lang="en-US" dirty="0"/>
              <a:t>vacuum; liquid bath; pressurized</a:t>
            </a:r>
            <a:br>
              <a:rPr lang="en-US" dirty="0"/>
            </a:br>
            <a:r>
              <a:rPr lang="en-US" dirty="0"/>
              <a:t>(bath with 2K heat exchanger)</a:t>
            </a:r>
          </a:p>
          <a:p>
            <a:r>
              <a:rPr lang="en-GB" dirty="0"/>
              <a:t>Operation in the range 1.8 to 4.5K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Roger Ruber - UU Organization for the DFH Project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 charset="0"/>
              <a:ea typeface="ＭＳ Ｐゴシック" pitchFamily="1" charset="-128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ＭＳ Ｐゴシック" pitchFamily="1" charset="-128"/>
              </a:rPr>
              <a:t>10-Dec-2019</a:t>
            </a:r>
          </a:p>
        </p:txBody>
      </p:sp>
      <p:pic>
        <p:nvPicPr>
          <p:cNvPr id="13" name="Image 7" descr="Aries-Logo-std-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053" y="-3372"/>
            <a:ext cx="1226673" cy="861211"/>
          </a:xfrm>
          <a:prstGeom prst="rect">
            <a:avLst/>
          </a:prstGeom>
        </p:spPr>
      </p:pic>
      <p:pic>
        <p:nvPicPr>
          <p:cNvPr id="15" name="Picture 3" descr="C:\Users\ruber\Documents\Work\20190408 ARIES\IMG_20190408_1107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23548" y="1624402"/>
            <a:ext cx="4594217" cy="344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56" y="4242097"/>
            <a:ext cx="1642397" cy="218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 descr="C:\Users\ruber\Documents\Work\20190408 ARIES\IMG_20190408_11051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67663" y="4522312"/>
            <a:ext cx="2206717" cy="165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5" b="4739"/>
          <a:stretch/>
        </p:blipFill>
        <p:spPr>
          <a:xfrm>
            <a:off x="3607995" y="4114799"/>
            <a:ext cx="1791759" cy="23271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9938946">
            <a:off x="1167510" y="3719808"/>
            <a:ext cx="80547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 w="3175">
                  <a:solidFill>
                    <a:srgbClr val="FFFFFF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Available as ARIES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 w="3175">
                  <a:solidFill>
                    <a:srgbClr val="FFFFFF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ＭＳ Ｐゴシック" pitchFamily="1" charset="-128"/>
              </a:rPr>
              <a:t>Trans National Access Facility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394215" y="4598752"/>
            <a:ext cx="781122" cy="1843210"/>
            <a:chOff x="7093354" y="4588625"/>
            <a:chExt cx="781122" cy="1843210"/>
          </a:xfrm>
        </p:grpSpPr>
        <p:pic>
          <p:nvPicPr>
            <p:cNvPr id="19" name="Picture 2" descr="https://lh3.googleusercontent.com/ezsEhwjesznsgeIRznf-G6LKutNPvVEC56IzWe6hGOW44-4HrbRa9CY55SKhAuUH4OwOX04bcnlzs9zPymHENtTkTikR1sfqDR_ewmEjf_5rh4JUFL5hlZuOu67T7JD-6cBPV8jdJXK0kB2zgQcpv9T2gt-3_cv--yJaXHcB4C6N7BPcB4YeIzkvBd2tY_iKfphl6q3LE4I5UM5Ac1TXlosIPWzMLHtqbZymRtbtx0TvkcxMUejTpDbcRRJ6gocuhh5oA4TJTJo5h_pRw1Yoivtm2F4mOAwD2tbZRMCM5poCift6kBzO1-vjX2kAztoRnsS-2IjCRXPoZnRdar-jkNMMrUEh1re0yJo_bxipO0-TFXqUy34Y37vfejLy7RUpq9Gxo5VE1VnUC6aJE0SvgPe_TQUyYEuwMKBZEK_1dZthHM3vvoGdIlNIunmVwmidXn2Zg1dHaLLLxkWblgzgEmlKucqhzNmVPTU2RLgERhKT2oGA0bM6UBy34Byznr7k7sZ5FIVqbGm9KTOCnWihed4VJZ29tIbWd1eXZJBTy-aaYB0eLZCtbSaBxD70rZZdq_wQgTLkXjyUN2Crush2MIvuJm47eJ-V36yfqRA_gIa-ML_n2Xjzl-k8fRG5WPJPnc6N94Mw4FwnzBF_WBkSQyPk0Rwi7h-v=w703-h937-no">
              <a:extLst>
                <a:ext uri="{FF2B5EF4-FFF2-40B4-BE49-F238E27FC236}">
                  <a16:creationId xmlns:a16="http://schemas.microsoft.com/office/drawing/2014/main" id="{CE1F92C4-E4CE-468C-ACD8-1DB33F682B3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8" r="16235"/>
            <a:stretch/>
          </p:blipFill>
          <p:spPr bwMode="auto">
            <a:xfrm>
              <a:off x="7113922" y="4588625"/>
              <a:ext cx="760554" cy="1802354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49DE9D5-7056-4C6C-9EC4-307BAAB995E3}"/>
                </a:ext>
              </a:extLst>
            </p:cNvPr>
            <p:cNvSpPr txBox="1"/>
            <p:nvPr/>
          </p:nvSpPr>
          <p:spPr>
            <a:xfrm>
              <a:off x="7093354" y="6185614"/>
              <a:ext cx="781122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itchFamily="1" charset="-128"/>
                  <a:cs typeface="Calibri" panose="020F0502020204030204" pitchFamily="34" charset="0"/>
                </a:rPr>
                <a:t>2 x 2000 A</a:t>
              </a:r>
            </a:p>
          </p:txBody>
        </p:sp>
      </p:grpSp>
      <p:pic>
        <p:nvPicPr>
          <p:cNvPr id="21" name="Image 7" descr="Aries-Logo-std-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509" y="5526550"/>
            <a:ext cx="1226673" cy="86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98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F6D98-8A57-4D6C-993B-F8531919D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Organization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99038-0FD5-48E1-BAD1-2F6E4AA75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UU funding </a:t>
            </a:r>
          </a:p>
          <a:p>
            <a:pPr marL="638175" lvl="1" indent="-457200"/>
            <a:r>
              <a:rPr lang="en-GB" dirty="0"/>
              <a:t>received from the Swedish Science Council order of 10 MSEK (~ 1 MCHF)</a:t>
            </a:r>
          </a:p>
          <a:p>
            <a:pPr marL="638175" lvl="1" indent="-457200"/>
            <a:r>
              <a:rPr lang="en-GB" dirty="0"/>
              <a:t>internal UU discussion to absorb funding shortage</a:t>
            </a:r>
            <a:br>
              <a:rPr lang="en-GB" dirty="0"/>
            </a:br>
            <a:r>
              <a:rPr lang="en-GB" dirty="0"/>
              <a:t>will be used for work done internally at the university (salary, travel)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K-contract CERN – UU</a:t>
            </a:r>
          </a:p>
          <a:p>
            <a:pPr marL="638175" lvl="1" indent="-457200"/>
            <a:r>
              <a:rPr lang="en-GB" dirty="0"/>
              <a:t>order of 1 MCHF (~10 MSEK)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Procurement contract </a:t>
            </a:r>
          </a:p>
          <a:p>
            <a:pPr marL="638175" lvl="1" indent="-457200"/>
            <a:r>
              <a:rPr lang="en-GB" dirty="0"/>
              <a:t>UU – RFR</a:t>
            </a:r>
          </a:p>
          <a:p>
            <a:pPr marL="638175" lvl="1" indent="-457200"/>
            <a:r>
              <a:rPr lang="en-GB" dirty="0"/>
              <a:t>UU – other subcontractor (if needed)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B69DD-D9C7-4D51-B409-53D5DA12E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10-Dec-2019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0A87F-5AC5-4AB3-9AE0-35C9265CB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/>
              <a:t>Roger </a:t>
            </a:r>
            <a:r>
              <a:rPr lang="en-US" dirty="0" err="1"/>
              <a:t>Ruber</a:t>
            </a:r>
            <a:r>
              <a:rPr lang="en-US" dirty="0"/>
              <a:t> - UU Organization for the DFH Project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FA329-9909-4494-9C0B-D12D107F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D9BFA-F87D-46B0-8E59-147BA53E6417}" type="slidenum">
              <a:rPr lang="sv-SE" smtClean="0"/>
              <a:pPr>
                <a:defRPr/>
              </a:pPr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4912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F3081CC-2AB2-4FC4-9005-2C6E283AD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People Involved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F225872-D854-4328-AE8E-C9FBD3C7F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Physics department</a:t>
            </a:r>
          </a:p>
          <a:p>
            <a:pPr lvl="1"/>
            <a:r>
              <a:rPr lang="en-GB" dirty="0"/>
              <a:t>Olof “Charlie” Karis – department head</a:t>
            </a:r>
          </a:p>
          <a:p>
            <a:pPr lvl="1"/>
            <a:endParaRPr lang="en-GB" dirty="0"/>
          </a:p>
          <a:p>
            <a:r>
              <a:rPr lang="en-GB" dirty="0"/>
              <a:t>Physics department – FREIA Laboratory</a:t>
            </a:r>
          </a:p>
          <a:p>
            <a:pPr lvl="1"/>
            <a:r>
              <a:rPr lang="en-GB" dirty="0" err="1"/>
              <a:t>Tord</a:t>
            </a:r>
            <a:r>
              <a:rPr lang="en-GB" dirty="0"/>
              <a:t> </a:t>
            </a:r>
            <a:r>
              <a:rPr lang="en-GB" dirty="0" err="1"/>
              <a:t>Ekel</a:t>
            </a:r>
            <a:r>
              <a:rPr lang="sv-SE" dirty="0" err="1"/>
              <a:t>öf</a:t>
            </a:r>
            <a:r>
              <a:rPr lang="en-GB" dirty="0"/>
              <a:t> – division head</a:t>
            </a:r>
          </a:p>
          <a:p>
            <a:pPr lvl="1"/>
            <a:r>
              <a:rPr lang="en-GB" dirty="0"/>
              <a:t>Roger </a:t>
            </a:r>
            <a:r>
              <a:rPr lang="en-GB" dirty="0" err="1"/>
              <a:t>Ruber</a:t>
            </a:r>
            <a:r>
              <a:rPr lang="en-GB" dirty="0"/>
              <a:t> – general project management</a:t>
            </a:r>
          </a:p>
          <a:p>
            <a:pPr lvl="1"/>
            <a:r>
              <a:rPr lang="en-GB" dirty="0"/>
              <a:t>Kevin </a:t>
            </a:r>
            <a:r>
              <a:rPr lang="en-GB" dirty="0" err="1"/>
              <a:t>Pepitone</a:t>
            </a:r>
            <a:r>
              <a:rPr lang="en-GB" dirty="0"/>
              <a:t> – research engineer, accelerator systems</a:t>
            </a:r>
          </a:p>
          <a:p>
            <a:pPr lvl="1"/>
            <a:r>
              <a:rPr lang="en-GB" dirty="0"/>
              <a:t>Rocio Santiago Kern – research engineer, cryogenics and cryostats</a:t>
            </a:r>
          </a:p>
          <a:p>
            <a:pPr lvl="1"/>
            <a:r>
              <a:rPr lang="en-GB" dirty="0"/>
              <a:t>Johan Eriksson – research engineer, mechanics</a:t>
            </a:r>
          </a:p>
          <a:p>
            <a:pPr lvl="1"/>
            <a:r>
              <a:rPr lang="en-GB" dirty="0"/>
              <a:t>other colleagues as needed</a:t>
            </a:r>
          </a:p>
          <a:p>
            <a:endParaRPr lang="en-GB" dirty="0"/>
          </a:p>
          <a:p>
            <a:r>
              <a:rPr lang="en-GB" dirty="0"/>
              <a:t>Central administration - Procurement department</a:t>
            </a:r>
          </a:p>
          <a:p>
            <a:pPr lvl="1"/>
            <a:r>
              <a:rPr lang="en-GB" dirty="0" err="1"/>
              <a:t>Gunilla</a:t>
            </a:r>
            <a:r>
              <a:rPr lang="en-GB" dirty="0"/>
              <a:t> </a:t>
            </a:r>
            <a:r>
              <a:rPr lang="en-GB" dirty="0" err="1"/>
              <a:t>Petersson</a:t>
            </a:r>
            <a:r>
              <a:rPr lang="en-GB" dirty="0"/>
              <a:t> – procurement officer</a:t>
            </a:r>
          </a:p>
          <a:p>
            <a:pPr lvl="1"/>
            <a:r>
              <a:rPr lang="en-GB" dirty="0"/>
              <a:t>Johan Asker – legal division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4804AD-5DE9-4667-894C-CFBC17625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10-Dec-2019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525B2B-13DC-4323-820B-0CB3F2CDD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/>
              <a:t>Roger </a:t>
            </a:r>
            <a:r>
              <a:rPr lang="en-US" dirty="0" err="1"/>
              <a:t>Ruber</a:t>
            </a:r>
            <a:r>
              <a:rPr lang="en-US" dirty="0"/>
              <a:t> - UU Organization for the DFH Project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92503B-4301-4E1E-8389-9E3D31B9F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94714-94E1-4128-9837-EF88BF262489}" type="slidenum">
              <a:rPr lang="sv-SE" smtClean="0"/>
              <a:pPr>
                <a:defRPr/>
              </a:pPr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8686089"/>
      </p:ext>
    </p:extLst>
  </p:cSld>
  <p:clrMapOvr>
    <a:masterClrMapping/>
  </p:clrMapOvr>
</p:sld>
</file>

<file path=ppt/theme/theme1.xml><?xml version="1.0" encoding="utf-8"?>
<a:theme xmlns:a="http://schemas.openxmlformats.org/drawingml/2006/main" name="RR004-UUgrabard-ESS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RR004-UUgrabard-ESS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12699</TotalTime>
  <Words>381</Words>
  <Application>Microsoft Office PowerPoint</Application>
  <PresentationFormat>On-screen Show (4:3)</PresentationFormat>
  <Paragraphs>95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RR004-UUgrabard-ESS</vt:lpstr>
      <vt:lpstr>1_RR004-UUgrabard-ESS</vt:lpstr>
      <vt:lpstr>FREIA Laboratory Facility for Research Instrumentation and Accelerator Development</vt:lpstr>
      <vt:lpstr>FREIA Laboratory</vt:lpstr>
      <vt:lpstr>“HNOSS” Horizontal Cryostat</vt:lpstr>
      <vt:lpstr>“Gersemi” Vertical Cryostat</vt:lpstr>
      <vt:lpstr>Organization</vt:lpstr>
      <vt:lpstr>People Involved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 for Accelerator Applications</dc:title>
  <dc:creator>ruber</dc:creator>
  <cp:lastModifiedBy>cern\ruber</cp:lastModifiedBy>
  <cp:revision>299</cp:revision>
  <dcterms:created xsi:type="dcterms:W3CDTF">2006-11-01T20:18:48Z</dcterms:created>
  <dcterms:modified xsi:type="dcterms:W3CDTF">2019-12-10T10:13:53Z</dcterms:modified>
</cp:coreProperties>
</file>