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4" r:id="rId6"/>
    <p:sldId id="259" r:id="rId7"/>
    <p:sldId id="258" r:id="rId8"/>
    <p:sldId id="267" r:id="rId9"/>
    <p:sldId id="260" r:id="rId10"/>
    <p:sldId id="266" r:id="rId11"/>
    <p:sldId id="265" r:id="rId12"/>
    <p:sldId id="268" r:id="rId13"/>
    <p:sldId id="269" r:id="rId14"/>
    <p:sldId id="270" r:id="rId15"/>
    <p:sldId id="271" r:id="rId16"/>
    <p:sldId id="282" r:id="rId17"/>
    <p:sldId id="283" r:id="rId18"/>
    <p:sldId id="273" r:id="rId19"/>
    <p:sldId id="272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7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11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12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84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988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01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41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7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73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0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69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60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60A9F-EF03-4653-B55D-F3C93F71FC27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9F9E2-B9F2-4299-8378-EC1B310E7D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99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SPECKLES @ NCD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074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338" y="959183"/>
            <a:ext cx="6381514" cy="52694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5943" y="302820"/>
            <a:ext cx="322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ALBA BEAM (nominal k)</a:t>
            </a:r>
            <a:endParaRPr lang="en-GB" sz="24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045389" y="2424936"/>
            <a:ext cx="14366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sigX</a:t>
            </a:r>
            <a:r>
              <a:rPr lang="en-GB" dirty="0" smtClean="0"/>
              <a:t> = </a:t>
            </a:r>
            <a:r>
              <a:rPr lang="en-GB" dirty="0" smtClean="0"/>
              <a:t>130e-6</a:t>
            </a:r>
            <a:endParaRPr lang="en-GB" dirty="0" smtClean="0"/>
          </a:p>
          <a:p>
            <a:r>
              <a:rPr lang="en-GB" dirty="0" err="1" smtClean="0"/>
              <a:t>sigXp</a:t>
            </a:r>
            <a:r>
              <a:rPr lang="en-GB" dirty="0" smtClean="0"/>
              <a:t> = </a:t>
            </a:r>
            <a:r>
              <a:rPr lang="en-GB" dirty="0" smtClean="0"/>
              <a:t>46e-6</a:t>
            </a:r>
            <a:endParaRPr lang="en-GB" dirty="0" smtClean="0"/>
          </a:p>
          <a:p>
            <a:r>
              <a:rPr lang="en-GB" dirty="0" err="1" smtClean="0"/>
              <a:t>sigY</a:t>
            </a:r>
            <a:r>
              <a:rPr lang="en-GB" dirty="0" smtClean="0"/>
              <a:t> = </a:t>
            </a:r>
            <a:r>
              <a:rPr lang="en-GB" dirty="0" smtClean="0"/>
              <a:t>5e-6</a:t>
            </a:r>
            <a:endParaRPr lang="en-GB" dirty="0" smtClean="0"/>
          </a:p>
          <a:p>
            <a:r>
              <a:rPr lang="en-GB" dirty="0" err="1" smtClean="0"/>
              <a:t>sigYp</a:t>
            </a:r>
            <a:r>
              <a:rPr lang="en-GB" dirty="0" smtClean="0"/>
              <a:t> = </a:t>
            </a:r>
            <a:r>
              <a:rPr lang="en-GB" dirty="0" smtClean="0"/>
              <a:t>4e-6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4811" y="4186052"/>
            <a:ext cx="2416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800 particles</a:t>
            </a:r>
          </a:p>
          <a:p>
            <a:r>
              <a:rPr lang="en-US" dirty="0" smtClean="0"/>
              <a:t>(estimated output 1 TB)</a:t>
            </a:r>
            <a:endParaRPr lang="en-GB" dirty="0"/>
          </a:p>
        </p:txBody>
      </p:sp>
      <p:sp>
        <p:nvSpPr>
          <p:cNvPr id="3" name="Frame 2"/>
          <p:cNvSpPr/>
          <p:nvPr/>
        </p:nvSpPr>
        <p:spPr>
          <a:xfrm>
            <a:off x="6742545" y="2761673"/>
            <a:ext cx="1616364" cy="1570182"/>
          </a:xfrm>
          <a:prstGeom prst="frame">
            <a:avLst>
              <a:gd name="adj1" fmla="val 48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41186" y="242493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JJ SLIT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0945" y="6446982"/>
            <a:ext cx="3419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at 1sigma in V divergence!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456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558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Simulation</a:t>
            </a:r>
            <a:endParaRPr lang="en-GB" sz="2400" b="1" u="sng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75855" y="2235200"/>
            <a:ext cx="57021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8667" y="2493818"/>
            <a:ext cx="1556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Particle</a:t>
            </a:r>
          </a:p>
          <a:p>
            <a:pPr algn="ctr"/>
            <a:r>
              <a:rPr lang="en-US" dirty="0" smtClean="0"/>
              <a:t>Sampled from </a:t>
            </a:r>
          </a:p>
          <a:p>
            <a:pPr algn="ctr"/>
            <a:r>
              <a:rPr lang="en-US" dirty="0" smtClean="0"/>
              <a:t>(x,x’,</a:t>
            </a:r>
            <a:r>
              <a:rPr lang="en-US" dirty="0" err="1" smtClean="0"/>
              <a:t>y,y</a:t>
            </a:r>
            <a:r>
              <a:rPr lang="en-US" dirty="0" smtClean="0"/>
              <a:t>’)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1754703" y="2022764"/>
            <a:ext cx="1884219" cy="471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UND</a:t>
            </a:r>
            <a:endParaRPr lang="en-GB" dirty="0"/>
          </a:p>
        </p:txBody>
      </p:sp>
      <p:sp>
        <p:nvSpPr>
          <p:cNvPr id="11" name="Multiply 10"/>
          <p:cNvSpPr/>
          <p:nvPr/>
        </p:nvSpPr>
        <p:spPr>
          <a:xfrm>
            <a:off x="975323" y="2070120"/>
            <a:ext cx="397449" cy="350982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ame 11"/>
          <p:cNvSpPr/>
          <p:nvPr/>
        </p:nvSpPr>
        <p:spPr>
          <a:xfrm>
            <a:off x="4858327" y="1930400"/>
            <a:ext cx="554182" cy="711200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6147" y="140866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JJ SLIT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336145" y="1819566"/>
            <a:ext cx="0" cy="86360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88985" y="2854036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 Colloids Plane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6412675" y="2232561"/>
            <a:ext cx="407323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336145" y="4145149"/>
            <a:ext cx="13590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145" y="3895770"/>
            <a:ext cx="0" cy="86360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336145" y="4267861"/>
            <a:ext cx="2041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336145" y="4396510"/>
            <a:ext cx="2700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336145" y="4525159"/>
            <a:ext cx="32947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336145" y="5603835"/>
            <a:ext cx="13590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336145" y="5354456"/>
            <a:ext cx="0" cy="86360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336145" y="5726547"/>
            <a:ext cx="2041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336145" y="5855196"/>
            <a:ext cx="2700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336145" y="5983845"/>
            <a:ext cx="32947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6312393" y="543296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322290" y="554973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314374" y="566057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6318330" y="577140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6316351" y="575755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6326248" y="587432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6318332" y="598516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6322288" y="609600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3455799" y="4148601"/>
            <a:ext cx="2690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Propagate without colloids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455799" y="5618608"/>
            <a:ext cx="236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Propagate with colloids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426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Colloids</a:t>
            </a:r>
            <a:endParaRPr lang="en-GB" sz="2400" b="1" u="sng" dirty="0"/>
          </a:p>
        </p:txBody>
      </p:sp>
      <p:sp>
        <p:nvSpPr>
          <p:cNvPr id="2" name="Rectangle 1"/>
          <p:cNvSpPr/>
          <p:nvPr/>
        </p:nvSpPr>
        <p:spPr>
          <a:xfrm>
            <a:off x="821377" y="1766133"/>
            <a:ext cx="29312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sensorSize=4e-3 #m</a:t>
            </a:r>
          </a:p>
          <a:p>
            <a:r>
              <a:rPr lang="en-GB" smtClean="0"/>
              <a:t>MAG=23</a:t>
            </a:r>
          </a:p>
          <a:p>
            <a:r>
              <a:rPr lang="en-GB" smtClean="0"/>
              <a:t>holder_thickness=1e-3 #m</a:t>
            </a:r>
          </a:p>
          <a:p>
            <a:r>
              <a:rPr lang="en-GB" smtClean="0"/>
              <a:t>Rcoll=250e-9 #m</a:t>
            </a:r>
          </a:p>
          <a:p>
            <a:r>
              <a:rPr lang="en-GB" smtClean="0"/>
              <a:t>Concentration=0.15 #W/W</a:t>
            </a:r>
          </a:p>
          <a:p>
            <a:r>
              <a:rPr lang="en-GB" smtClean="0"/>
              <a:t>ro_coll=2650 #kg/m3</a:t>
            </a:r>
          </a:p>
          <a:p>
            <a:r>
              <a:rPr lang="en-GB" smtClean="0"/>
              <a:t>ro_water=1000 #kg/m3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21377" y="4299744"/>
            <a:ext cx="3743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N_coll</a:t>
            </a:r>
            <a:r>
              <a:rPr lang="en-GB" dirty="0" smtClean="0"/>
              <a:t> = 25e6</a:t>
            </a:r>
          </a:p>
          <a:p>
            <a:r>
              <a:rPr lang="en-GB" dirty="0" smtClean="0"/>
              <a:t>If we slice it longitudinally in slices </a:t>
            </a:r>
          </a:p>
          <a:p>
            <a:r>
              <a:rPr lang="en-GB" dirty="0" smtClean="0"/>
              <a:t>Each slice: </a:t>
            </a:r>
            <a:r>
              <a:rPr lang="en-GB" dirty="0" err="1" smtClean="0"/>
              <a:t>Ncoll</a:t>
            </a:r>
            <a:r>
              <a:rPr lang="en-GB" dirty="0" smtClean="0"/>
              <a:t>=1e4-1e5 (in 170 um</a:t>
            </a:r>
            <a:r>
              <a:rPr lang="en-GB" baseline="30000" dirty="0" smtClean="0"/>
              <a:t>2)</a:t>
            </a:r>
          </a:p>
          <a:p>
            <a:r>
              <a:rPr lang="en-US" dirty="0" smtClean="0"/>
              <a:t>Filling ratio of ~2-10%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8686800" y="1579418"/>
            <a:ext cx="439387" cy="16744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87198" y="933087"/>
            <a:ext cx="1638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COLLOID</a:t>
            </a:r>
          </a:p>
          <a:p>
            <a:pPr algn="ctr"/>
            <a:r>
              <a:rPr lang="en-US" dirty="0" smtClean="0"/>
              <a:t>Modifies E field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837714" y="210787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in</a:t>
            </a:r>
            <a:endParaRPr lang="en-GB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9562981" y="2107870"/>
            <a:ext cx="50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out</a:t>
            </a:r>
            <a:endParaRPr lang="en-GB" baseline="-25000" dirty="0"/>
          </a:p>
        </p:txBody>
      </p:sp>
      <p:sp>
        <p:nvSpPr>
          <p:cNvPr id="14" name="Rectangle 13"/>
          <p:cNvSpPr/>
          <p:nvPr/>
        </p:nvSpPr>
        <p:spPr>
          <a:xfrm>
            <a:off x="8227140" y="3797458"/>
            <a:ext cx="1358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out</a:t>
            </a:r>
            <a:r>
              <a:rPr lang="en-US" dirty="0" smtClean="0"/>
              <a:t>=</a:t>
            </a:r>
            <a:r>
              <a:rPr lang="en-US" dirty="0" err="1" smtClean="0"/>
              <a:t>k.E</a:t>
            </a:r>
            <a:r>
              <a:rPr lang="en-US" baseline="-25000" dirty="0" err="1" smtClean="0"/>
              <a:t>in</a:t>
            </a:r>
            <a:r>
              <a:rPr lang="en-US" dirty="0" err="1" smtClean="0"/>
              <a:t>e</a:t>
            </a:r>
            <a:r>
              <a:rPr lang="en-US" baseline="30000" dirty="0" err="1" smtClean="0"/>
              <a:t>jphi</a:t>
            </a:r>
            <a:endParaRPr lang="en-GB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567055" y="4299744"/>
            <a:ext cx="48451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Amplitude reduction</a:t>
            </a:r>
          </a:p>
          <a:p>
            <a:pPr algn="ctr"/>
            <a:r>
              <a:rPr lang="en-US" dirty="0" smtClean="0"/>
              <a:t>Phase delay</a:t>
            </a:r>
          </a:p>
          <a:p>
            <a:pPr algn="ctr"/>
            <a:r>
              <a:rPr lang="en-US" dirty="0" smtClean="0"/>
              <a:t>Both dependent on n @ 20 </a:t>
            </a:r>
            <a:r>
              <a:rPr lang="en-US" dirty="0" err="1" smtClean="0"/>
              <a:t>keV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Could be estimated from the experimental ratio between water and colloids samples.</a:t>
            </a:r>
          </a:p>
          <a:p>
            <a:pPr algn="ctr"/>
            <a:r>
              <a:rPr lang="en-US" dirty="0" smtClean="0"/>
              <a:t>For the rest of this simulation k=0 (for simplicity)</a:t>
            </a:r>
          </a:p>
          <a:p>
            <a:pPr algn="ctr"/>
            <a:r>
              <a:rPr lang="en-US" dirty="0" smtClean="0"/>
              <a:t>Both k=0.999 and phi=1</a:t>
            </a:r>
            <a:r>
              <a:rPr lang="en-US" baseline="30000" dirty="0" smtClean="0"/>
              <a:t>o </a:t>
            </a:r>
            <a:r>
              <a:rPr lang="en-US" dirty="0" smtClean="0"/>
              <a:t>with 1e5 colloids were simulated and speckles were observed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687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Colloids</a:t>
            </a:r>
            <a:endParaRPr lang="en-GB" sz="24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" y="2432304"/>
            <a:ext cx="22893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Achievement:</a:t>
            </a:r>
          </a:p>
          <a:p>
            <a:endParaRPr lang="en-US" dirty="0"/>
          </a:p>
          <a:p>
            <a:r>
              <a:rPr lang="en-US" dirty="0" smtClean="0"/>
              <a:t>Speckles observed</a:t>
            </a:r>
          </a:p>
          <a:p>
            <a:r>
              <a:rPr lang="en-US" dirty="0" smtClean="0"/>
              <a:t>Talbot in FFT observed</a:t>
            </a:r>
          </a:p>
          <a:p>
            <a:r>
              <a:rPr lang="en-US" dirty="0" smtClean="0"/>
              <a:t>S(q) quantified</a:t>
            </a:r>
          </a:p>
          <a:p>
            <a:r>
              <a:rPr lang="en-US" dirty="0" smtClean="0"/>
              <a:t>C(q)=1 by definition</a:t>
            </a:r>
          </a:p>
          <a:p>
            <a:r>
              <a:rPr lang="en-US" dirty="0" smtClean="0"/>
              <a:t>(Single particle)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218" y="1245679"/>
            <a:ext cx="4381500" cy="4238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9712" y="5484304"/>
            <a:ext cx="71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436832" y="3180325"/>
            <a:ext cx="71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956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Colloids</a:t>
            </a:r>
            <a:endParaRPr lang="en-GB" sz="24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021" y="1369611"/>
            <a:ext cx="8579654" cy="44799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01926" y="6265658"/>
            <a:ext cx="788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T(q)*S(q) at different distances for 20 </a:t>
            </a:r>
            <a:r>
              <a:rPr lang="en-US" dirty="0" err="1" smtClean="0"/>
              <a:t>KeV</a:t>
            </a:r>
            <a:r>
              <a:rPr lang="en-US" dirty="0" smtClean="0"/>
              <a:t> SR and 1 um colloid diameter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922008" y="584953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r>
              <a:rPr lang="en-US" dirty="0" smtClean="0"/>
              <a:t>[um]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2301417" y="348939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T(q)*S(q)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2432304"/>
            <a:ext cx="22893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Achievement:</a:t>
            </a:r>
          </a:p>
          <a:p>
            <a:endParaRPr lang="en-US" dirty="0"/>
          </a:p>
          <a:p>
            <a:r>
              <a:rPr lang="en-US" dirty="0" smtClean="0"/>
              <a:t>Speckles observed</a:t>
            </a:r>
          </a:p>
          <a:p>
            <a:r>
              <a:rPr lang="en-US" dirty="0" smtClean="0"/>
              <a:t>Talbot in FFT observed</a:t>
            </a:r>
          </a:p>
          <a:p>
            <a:r>
              <a:rPr lang="en-US" dirty="0" smtClean="0"/>
              <a:t>S(q) quantified</a:t>
            </a:r>
          </a:p>
          <a:p>
            <a:r>
              <a:rPr lang="en-US" dirty="0" smtClean="0"/>
              <a:t>C(q)=1 by definition</a:t>
            </a:r>
          </a:p>
          <a:p>
            <a:r>
              <a:rPr lang="en-US" dirty="0" smtClean="0"/>
              <a:t>(Single particle)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31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143218"/>
            <a:ext cx="352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What is ALBA ‘beam size’?</a:t>
            </a:r>
            <a:endParaRPr lang="en-GB" sz="2400" b="1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977" y="0"/>
            <a:ext cx="6583542" cy="33419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489" y="3488477"/>
            <a:ext cx="6693511" cy="33695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86218" y="2972591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D Phase space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6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143218"/>
            <a:ext cx="352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What is ALBA ‘beam size’?</a:t>
            </a:r>
            <a:endParaRPr lang="en-GB" sz="24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1086218" y="2972591"/>
            <a:ext cx="1742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D Phase space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505" y="-85310"/>
            <a:ext cx="6294120" cy="36134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320" y="3454924"/>
            <a:ext cx="5834491" cy="3403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1" y="4032504"/>
            <a:ext cx="459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/>
              <a:t>Color coded: </a:t>
            </a:r>
          </a:p>
          <a:p>
            <a:r>
              <a:rPr lang="en-US" dirty="0" smtClean="0"/>
              <a:t>SR on the colloids plane after crossing the slit 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669280" y="1463040"/>
            <a:ext cx="5559552" cy="210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669280" y="1816608"/>
            <a:ext cx="5559552" cy="210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76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143218"/>
            <a:ext cx="352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What is ALBA ‘beam size’?</a:t>
            </a:r>
            <a:endParaRPr lang="en-GB" sz="24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1086218" y="2972591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D Phase space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455" y="-73152"/>
            <a:ext cx="6159817" cy="35718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896" y="3398011"/>
            <a:ext cx="5972936" cy="3459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361" y="4032504"/>
            <a:ext cx="459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/>
              <a:t>Color coded: </a:t>
            </a:r>
          </a:p>
          <a:p>
            <a:r>
              <a:rPr lang="en-US" dirty="0" smtClean="0"/>
              <a:t>SR on the detector plane only inside the FOV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669280" y="1463040"/>
            <a:ext cx="5559552" cy="210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669280" y="1624584"/>
            <a:ext cx="5559552" cy="210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5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143218"/>
            <a:ext cx="352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What is ALBA ‘beam size’?</a:t>
            </a:r>
            <a:endParaRPr lang="en-GB" sz="2400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3" y="3603087"/>
            <a:ext cx="11748897" cy="32549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43" y="604883"/>
            <a:ext cx="11855849" cy="318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24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91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Distance scan</a:t>
            </a:r>
            <a:endParaRPr lang="en-GB" sz="24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8" y="1130045"/>
            <a:ext cx="4143375" cy="4238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482" y="1184910"/>
            <a:ext cx="1562100" cy="4171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5686" y="1130045"/>
            <a:ext cx="1362075" cy="4676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6945" y="1184910"/>
            <a:ext cx="1219200" cy="41433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962656" y="6272784"/>
            <a:ext cx="558698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33324" y="6353412"/>
            <a:ext cx="3056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C(q) effect is more appreciated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3357" y="1130045"/>
            <a:ext cx="317182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77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NCD source characterization</a:t>
            </a:r>
            <a:endParaRPr lang="en-GB" sz="2400" b="1" u="sng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94" y="2067049"/>
            <a:ext cx="5705475" cy="2628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019" y="2151152"/>
            <a:ext cx="4657947" cy="362345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9633527" y="1976582"/>
            <a:ext cx="748146" cy="4248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92509" y="1671782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Misalignment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19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91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Distance scan</a:t>
            </a:r>
            <a:endParaRPr lang="en-GB" sz="2400" b="1" u="sng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1304925"/>
            <a:ext cx="11458575" cy="42481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461449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5623274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48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91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Distance scan</a:t>
            </a:r>
            <a:endParaRPr lang="en-GB" sz="24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247775"/>
            <a:ext cx="11658600" cy="4362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461449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623274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373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191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Distance scan</a:t>
            </a:r>
            <a:endParaRPr lang="en-GB" sz="24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352550"/>
            <a:ext cx="11544300" cy="4152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461449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623274" y="324433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T(q)S(q)C(q)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485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884"/>
          <a:stretch/>
        </p:blipFill>
        <p:spPr>
          <a:xfrm>
            <a:off x="701091" y="850392"/>
            <a:ext cx="10713478" cy="5632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06824" y="384048"/>
            <a:ext cx="436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Decay for single particle taken as a reference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5744" y="2923032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T(q) S(q)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04583" y="62984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39312" y="2020824"/>
            <a:ext cx="3419856" cy="5961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50608" y="1517904"/>
            <a:ext cx="4078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Airy disk fairly good in approximating S(q)</a:t>
            </a:r>
          </a:p>
          <a:p>
            <a:r>
              <a:rPr lang="en-US" dirty="0" smtClean="0"/>
              <a:t>To be checked with higher statistics if it is constant (in terms of q) at all distances.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259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" y="210312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Closing the loop</a:t>
            </a:r>
            <a:endParaRPr lang="en-GB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761488" y="579644"/>
            <a:ext cx="688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C(q) = [T(q)*S(q)*c(q)]</a:t>
            </a:r>
            <a:r>
              <a:rPr lang="en-US" sz="2800" baseline="-25000" dirty="0" smtClean="0"/>
              <a:t>BEAM  </a:t>
            </a:r>
            <a:r>
              <a:rPr lang="en-US" sz="2800" dirty="0" smtClean="0"/>
              <a:t>/ [T(q)*S(q)]</a:t>
            </a:r>
            <a:r>
              <a:rPr lang="en-US" sz="2800" baseline="-25000" dirty="0" err="1" smtClean="0"/>
              <a:t>refParticle</a:t>
            </a:r>
            <a:endParaRPr lang="en-GB" sz="2800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504759"/>
            <a:ext cx="5419725" cy="408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35242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453" y="1495234"/>
            <a:ext cx="5343525" cy="4095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55124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87952" y="5992879"/>
            <a:ext cx="338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Curves from all distances collapse!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406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" y="210312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Closing the loop</a:t>
            </a:r>
            <a:endParaRPr lang="en-GB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761488" y="579644"/>
            <a:ext cx="688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C(q) = [T(q)*S(q)*c(q)]</a:t>
            </a:r>
            <a:r>
              <a:rPr lang="en-US" sz="2800" baseline="-25000" dirty="0" smtClean="0"/>
              <a:t>BEAM  </a:t>
            </a:r>
            <a:r>
              <a:rPr lang="en-US" sz="2800" dirty="0" smtClean="0"/>
              <a:t>/ [T(q)*S(q)]</a:t>
            </a:r>
            <a:r>
              <a:rPr lang="en-US" sz="2800" baseline="-25000" dirty="0" err="1" smtClean="0"/>
              <a:t>refParticle</a:t>
            </a:r>
            <a:endParaRPr lang="en-GB" sz="2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635242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255124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87952" y="5992879"/>
            <a:ext cx="338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Curves from all distances collapse!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09" y="1547621"/>
            <a:ext cx="5343525" cy="40005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388608" y="1490471"/>
            <a:ext cx="5486400" cy="4114800"/>
            <a:chOff x="6388608" y="1490471"/>
            <a:chExt cx="5486400" cy="4114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8608" y="1490471"/>
              <a:ext cx="5486400" cy="41148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9452454" y="1773936"/>
              <a:ext cx="2233578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20951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" y="210312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Closing the loop</a:t>
            </a:r>
            <a:endParaRPr lang="en-GB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761488" y="579644"/>
            <a:ext cx="688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C(q) = [T(q)*S(q)*c(q)]</a:t>
            </a:r>
            <a:r>
              <a:rPr lang="en-US" sz="2800" baseline="-25000" dirty="0" smtClean="0"/>
              <a:t>BEAM  </a:t>
            </a:r>
            <a:r>
              <a:rPr lang="en-US" sz="2800" dirty="0" smtClean="0"/>
              <a:t>/ [T(q)*S(q)]</a:t>
            </a:r>
            <a:r>
              <a:rPr lang="en-US" sz="2800" baseline="-25000" dirty="0" err="1" smtClean="0"/>
              <a:t>refParticle</a:t>
            </a:r>
            <a:endParaRPr lang="en-GB" sz="2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635242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255124" y="5590984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215384" y="5652085"/>
            <a:ext cx="41123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not enter in beam size reconstruction</a:t>
            </a:r>
          </a:p>
          <a:p>
            <a:r>
              <a:rPr lang="en-US" dirty="0" smtClean="0"/>
              <a:t>(depends on lower cut in q), however:</a:t>
            </a:r>
          </a:p>
          <a:p>
            <a:r>
              <a:rPr lang="en-US" dirty="0" smtClean="0"/>
              <a:t>H: 157 um if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min</a:t>
            </a:r>
            <a:r>
              <a:rPr lang="en-US" dirty="0" smtClean="0"/>
              <a:t> 2</a:t>
            </a:r>
            <a:endParaRPr lang="en-US" dirty="0" smtClean="0"/>
          </a:p>
          <a:p>
            <a:r>
              <a:rPr lang="en-US" dirty="0" smtClean="0"/>
              <a:t>V: 9.4 um if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min</a:t>
            </a:r>
            <a:r>
              <a:rPr lang="en-US" dirty="0" smtClean="0"/>
              <a:t> 25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361" y="1547621"/>
            <a:ext cx="5343525" cy="40005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60809" y="1652778"/>
            <a:ext cx="5486400" cy="3895343"/>
            <a:chOff x="6388608" y="1709927"/>
            <a:chExt cx="5486400" cy="389534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t="5334"/>
            <a:stretch/>
          </p:blipFill>
          <p:spPr>
            <a:xfrm>
              <a:off x="6388608" y="1709927"/>
              <a:ext cx="5486400" cy="3895343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9452454" y="1773936"/>
              <a:ext cx="2233578" cy="548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0061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312" y="118872"/>
            <a:ext cx="1227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Calibration</a:t>
            </a:r>
            <a:endParaRPr lang="en-GB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2137791"/>
            <a:ext cx="11601450" cy="4210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936" y="561356"/>
            <a:ext cx="688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C(q) = [T(q)*S(q)*c(q)]</a:t>
            </a:r>
            <a:r>
              <a:rPr lang="en-US" sz="2800" baseline="-25000" dirty="0" smtClean="0"/>
              <a:t>BEAM  </a:t>
            </a:r>
            <a:r>
              <a:rPr lang="en-US" sz="2800" dirty="0" smtClean="0"/>
              <a:t>/ [T(q)*S(q)]</a:t>
            </a:r>
            <a:r>
              <a:rPr lang="en-US" sz="2800" baseline="-25000" dirty="0" err="1" smtClean="0"/>
              <a:t>refParticle</a:t>
            </a:r>
            <a:endParaRPr lang="en-GB" sz="2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4672584" y="1307592"/>
            <a:ext cx="310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it really 1, at which distance?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66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77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NCD source characterization</a:t>
            </a:r>
            <a:endParaRPr lang="en-GB" sz="2400" b="1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11" y="931569"/>
            <a:ext cx="9874332" cy="58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172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77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NCD source characterization</a:t>
            </a:r>
            <a:endParaRPr lang="en-GB" sz="24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351" y="942575"/>
            <a:ext cx="9781364" cy="580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7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77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NCD source characterization</a:t>
            </a:r>
            <a:endParaRPr lang="en-GB" sz="24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709" y="1252342"/>
            <a:ext cx="6255182" cy="525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97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52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Beam divergence and Slits</a:t>
            </a:r>
            <a:endParaRPr lang="en-GB" sz="2400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0" y="1045029"/>
            <a:ext cx="12122368" cy="315283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458192" y="2428504"/>
            <a:ext cx="1163782" cy="25828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42874" y="4935008"/>
            <a:ext cx="2449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JJ X-RAY slit</a:t>
            </a:r>
          </a:p>
          <a:p>
            <a:pPr algn="ctr"/>
            <a:r>
              <a:rPr lang="en-US" dirty="0" smtClean="0"/>
              <a:t>Closed to 1mm x 1mm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597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22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ALBA BEAM (nominal k)</a:t>
            </a:r>
            <a:endParaRPr lang="en-GB" sz="24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045389" y="2424936"/>
            <a:ext cx="14366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sigX</a:t>
            </a:r>
            <a:r>
              <a:rPr lang="en-GB" dirty="0" smtClean="0"/>
              <a:t> = </a:t>
            </a:r>
            <a:r>
              <a:rPr lang="en-GB" dirty="0" smtClean="0"/>
              <a:t>130e-6</a:t>
            </a:r>
            <a:endParaRPr lang="en-GB" dirty="0" smtClean="0"/>
          </a:p>
          <a:p>
            <a:r>
              <a:rPr lang="en-GB" dirty="0" err="1" smtClean="0"/>
              <a:t>sigXp</a:t>
            </a:r>
            <a:r>
              <a:rPr lang="en-GB" dirty="0" smtClean="0"/>
              <a:t> = </a:t>
            </a:r>
            <a:r>
              <a:rPr lang="en-GB" dirty="0" smtClean="0"/>
              <a:t>46e-6</a:t>
            </a:r>
            <a:endParaRPr lang="en-GB" dirty="0" smtClean="0"/>
          </a:p>
          <a:p>
            <a:r>
              <a:rPr lang="en-GB" dirty="0" err="1" smtClean="0"/>
              <a:t>sigY</a:t>
            </a:r>
            <a:r>
              <a:rPr lang="en-GB" dirty="0" smtClean="0"/>
              <a:t> = </a:t>
            </a:r>
            <a:r>
              <a:rPr lang="en-GB" dirty="0" smtClean="0"/>
              <a:t>5e-6</a:t>
            </a:r>
            <a:endParaRPr lang="en-GB" dirty="0" smtClean="0"/>
          </a:p>
          <a:p>
            <a:r>
              <a:rPr lang="en-GB" dirty="0" err="1" smtClean="0"/>
              <a:t>sigYp</a:t>
            </a:r>
            <a:r>
              <a:rPr lang="en-GB" dirty="0" smtClean="0"/>
              <a:t> = </a:t>
            </a:r>
            <a:r>
              <a:rPr lang="en-GB" dirty="0" smtClean="0"/>
              <a:t>4e-6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4811" y="4186052"/>
            <a:ext cx="2416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800 particles</a:t>
            </a:r>
          </a:p>
          <a:p>
            <a:r>
              <a:rPr lang="en-US" dirty="0" smtClean="0"/>
              <a:t>(estimated output 1 TB)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6705" y="54229"/>
            <a:ext cx="7925295" cy="5467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20" b="97348" l="9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0457" y="4438487"/>
            <a:ext cx="5850926" cy="288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776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NCD source characterization</a:t>
            </a:r>
            <a:endParaRPr lang="en-GB" sz="24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709" y="1252342"/>
            <a:ext cx="6255182" cy="5255686"/>
          </a:xfrm>
          <a:prstGeom prst="rect">
            <a:avLst/>
          </a:prstGeom>
        </p:spPr>
      </p:pic>
      <p:sp>
        <p:nvSpPr>
          <p:cNvPr id="5" name="Frame 4"/>
          <p:cNvSpPr/>
          <p:nvPr/>
        </p:nvSpPr>
        <p:spPr>
          <a:xfrm>
            <a:off x="4184072" y="1828799"/>
            <a:ext cx="3934692" cy="3990109"/>
          </a:xfrm>
          <a:prstGeom prst="frame">
            <a:avLst>
              <a:gd name="adj1" fmla="val 227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5623" y="1459467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JJ SLIT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99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302820"/>
            <a:ext cx="322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ALBA BEAM (nominal k)</a:t>
            </a:r>
            <a:endParaRPr lang="en-GB" sz="24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045389" y="2424936"/>
            <a:ext cx="14366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sigX</a:t>
            </a:r>
            <a:r>
              <a:rPr lang="en-GB" dirty="0" smtClean="0"/>
              <a:t> = </a:t>
            </a:r>
            <a:r>
              <a:rPr lang="en-GB" dirty="0" smtClean="0"/>
              <a:t>130e-6</a:t>
            </a:r>
            <a:endParaRPr lang="en-GB" dirty="0" smtClean="0"/>
          </a:p>
          <a:p>
            <a:r>
              <a:rPr lang="en-GB" dirty="0" err="1" smtClean="0"/>
              <a:t>sigXp</a:t>
            </a:r>
            <a:r>
              <a:rPr lang="en-GB" dirty="0" smtClean="0"/>
              <a:t> = </a:t>
            </a:r>
            <a:r>
              <a:rPr lang="en-GB" dirty="0" smtClean="0"/>
              <a:t>46e-6</a:t>
            </a:r>
            <a:endParaRPr lang="en-GB" dirty="0" smtClean="0"/>
          </a:p>
          <a:p>
            <a:r>
              <a:rPr lang="en-GB" dirty="0" err="1" smtClean="0"/>
              <a:t>sigY</a:t>
            </a:r>
            <a:r>
              <a:rPr lang="en-GB" dirty="0" smtClean="0"/>
              <a:t> = </a:t>
            </a:r>
            <a:r>
              <a:rPr lang="en-GB" dirty="0" smtClean="0"/>
              <a:t>5e-6</a:t>
            </a:r>
            <a:endParaRPr lang="en-GB" dirty="0" smtClean="0"/>
          </a:p>
          <a:p>
            <a:r>
              <a:rPr lang="en-GB" dirty="0" err="1" smtClean="0"/>
              <a:t>sigYp</a:t>
            </a:r>
            <a:r>
              <a:rPr lang="en-GB" dirty="0" smtClean="0"/>
              <a:t> = </a:t>
            </a:r>
            <a:r>
              <a:rPr lang="en-GB" dirty="0" smtClean="0"/>
              <a:t>4e-6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4811" y="4186052"/>
            <a:ext cx="2416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800 particles</a:t>
            </a:r>
          </a:p>
          <a:p>
            <a:r>
              <a:rPr lang="en-US" dirty="0" smtClean="0"/>
              <a:t>(estimated output 1 TB)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09" y="910189"/>
            <a:ext cx="6441497" cy="5430151"/>
          </a:xfrm>
          <a:prstGeom prst="rect">
            <a:avLst/>
          </a:prstGeom>
        </p:spPr>
      </p:pic>
      <p:sp>
        <p:nvSpPr>
          <p:cNvPr id="3" name="Frame 2"/>
          <p:cNvSpPr/>
          <p:nvPr/>
        </p:nvSpPr>
        <p:spPr>
          <a:xfrm>
            <a:off x="6742545" y="2761673"/>
            <a:ext cx="1616364" cy="1570182"/>
          </a:xfrm>
          <a:prstGeom prst="frame">
            <a:avLst>
              <a:gd name="adj1" fmla="val 48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41186" y="242493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JJ SLIT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0945" y="6446982"/>
            <a:ext cx="3419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at 1sigma in H divergence!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143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599</Words>
  <Application>Microsoft Office PowerPoint</Application>
  <PresentationFormat>Widescreen</PresentationFormat>
  <Paragraphs>139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SPECKLES @ NCD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SPECKLES @ NCD</dc:title>
  <dc:creator>Georges Trad</dc:creator>
  <cp:lastModifiedBy>Georges Trad</cp:lastModifiedBy>
  <cp:revision>15</cp:revision>
  <dcterms:created xsi:type="dcterms:W3CDTF">2019-12-10T07:32:03Z</dcterms:created>
  <dcterms:modified xsi:type="dcterms:W3CDTF">2019-12-10T14:32:45Z</dcterms:modified>
</cp:coreProperties>
</file>