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6" r:id="rId1"/>
  </p:sldMasterIdLst>
  <p:notesMasterIdLst>
    <p:notesMasterId r:id="rId9"/>
  </p:notesMasterIdLst>
  <p:sldIdLst>
    <p:sldId id="256" r:id="rId2"/>
    <p:sldId id="263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65" autoAdjust="0"/>
    <p:restoredTop sz="86364" autoAdjust="0"/>
  </p:normalViewPr>
  <p:slideViewPr>
    <p:cSldViewPr>
      <p:cViewPr varScale="1">
        <p:scale>
          <a:sx n="114" d="100"/>
          <a:sy n="114" d="100"/>
        </p:scale>
        <p:origin x="-108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091763-35F4-4201-A20F-D65CCBBC2F06}" type="datetimeFigureOut">
              <a:rPr lang="en-US" smtClean="0"/>
              <a:pPr/>
              <a:t>3/8/2010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EFCE29-0F49-4218-9B9E-07DD81CCCE0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FCE29-0F49-4218-9B9E-07DD81CCCE0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76999"/>
            <a:ext cx="2209800" cy="274320"/>
          </a:xfrm>
        </p:spPr>
        <p:txBody>
          <a:bodyPr/>
          <a:lstStyle/>
          <a:p>
            <a:r>
              <a:rPr lang="en-US" smtClean="0"/>
              <a:t>G4CPT Meeting, March 8th,2010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476999"/>
            <a:ext cx="5405115" cy="274320"/>
          </a:xfrm>
        </p:spPr>
        <p:txBody>
          <a:bodyPr/>
          <a:lstStyle/>
          <a:p>
            <a:r>
              <a:rPr lang="en-US" dirty="0" smtClean="0"/>
              <a:t>Geant4 Profiling using CMS Simulation Application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032D-DF71-4CD7-99F8-0602E1E2E42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G4CPT Meeting, March 8th,2010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Geant4 Profiling using CMS Simulation Application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032D-DF71-4CD7-99F8-0602E1E2E4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G4CPT Meeting, March 8th,2010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r>
              <a:rPr lang="en-US" smtClean="0"/>
              <a:t>Geant4 Profiling using CMS Simulation Application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032D-DF71-4CD7-99F8-0602E1E2E4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76999"/>
            <a:ext cx="2286000" cy="274320"/>
          </a:xfrm>
        </p:spPr>
        <p:txBody>
          <a:bodyPr/>
          <a:lstStyle/>
          <a:p>
            <a:r>
              <a:rPr lang="en-US" smtClean="0"/>
              <a:t>G4CPT Meeting, March 8th,2010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19400" y="6476999"/>
            <a:ext cx="5328915" cy="274320"/>
          </a:xfrm>
        </p:spPr>
        <p:txBody>
          <a:bodyPr/>
          <a:lstStyle/>
          <a:p>
            <a:r>
              <a:rPr lang="en-US" dirty="0" smtClean="0"/>
              <a:t>Geant4 Profiling using CMS Simulation Application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032D-DF71-4CD7-99F8-0602E1E2E4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G4CPT Meeting, March 8th,2010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Geant4 Profiling using CMS Simulation Application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032D-DF71-4CD7-99F8-0602E1E2E4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G4CPT Meeting, March 8th,2010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Geant4 Profiling using CMS Simulation Application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032D-DF71-4CD7-99F8-0602E1E2E4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G4CPT Meeting, March 8th,2010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Geant4 Profiling using CMS Simulation Application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032D-DF71-4CD7-99F8-0602E1E2E4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G4CPT Meeting, March 8th,2010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Geant4 Profiling using CMS Simulation Application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032D-DF71-4CD7-99F8-0602E1E2E4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G4CPT Meeting, March 8th,2010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Geant4 Profiling using CMS Simulation Application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032D-DF71-4CD7-99F8-0602E1E2E4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G4CPT Meeting, March 8th,2010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Geant4 Profiling using CMS Simulation Application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032D-DF71-4CD7-99F8-0602E1E2E42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r>
              <a:rPr lang="en-US" smtClean="0"/>
              <a:t>G4CPT Meeting, March 8th,2010</a:t>
            </a: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r>
              <a:rPr lang="en-US" smtClean="0"/>
              <a:t>Geant4 Profiling using CMS Simulation Application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B615032D-DF71-4CD7-99F8-0602E1E2E4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r>
              <a:rPr lang="en-US" smtClean="0"/>
              <a:t>G4CPT Meeting, March 8th,2010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r>
              <a:rPr lang="en-US" smtClean="0"/>
              <a:t>Geant4 Profiling using CMS Simulation Application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15032D-DF71-4CD7-99F8-0602E1E2E42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971800"/>
            <a:ext cx="8077200" cy="20574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C000"/>
                </a:solidFill>
              </a:rPr>
              <a:t>Geant4 Profiling using CMS Simulation Application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371600"/>
            <a:ext cx="8077200" cy="1499616"/>
          </a:xfrm>
        </p:spPr>
        <p:txBody>
          <a:bodyPr>
            <a:normAutofit/>
          </a:bodyPr>
          <a:lstStyle/>
          <a:p>
            <a:r>
              <a:rPr kumimoji="0" lang="en-US" sz="2000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Krzysztof Genser/Fermilab </a:t>
            </a:r>
            <a:br>
              <a:rPr kumimoji="0" lang="en-US" sz="2000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rPr>
            </a:br>
            <a:r>
              <a:rPr kumimoji="0" lang="en-US" sz="2000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For the Fermilab Geant4 Performance Team</a:t>
            </a:r>
          </a:p>
          <a:p>
            <a:endParaRPr kumimoji="0" lang="en-US" sz="2000" kern="1200" dirty="0" smtClean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  <a:p>
            <a:endParaRPr kumimoji="0" lang="en-US" sz="2000" kern="1200" dirty="0" smtClean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  <a:p>
            <a:pPr lvl="0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>Fermilab Geant4 Performance Team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Walter Brown, Mark Fischler, Krzysztof Genser, Jim Kowalkowski, Marc Paterno, Ron Rechenmacher, Jason </a:t>
            </a:r>
            <a:r>
              <a:rPr lang="en-US" dirty="0" err="1" smtClean="0"/>
              <a:t>Torola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a part time involvement for all the members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With thanks to Sunanda Banerjee, Julia Yarba, Liz Sexton-Kennedy for their assistance.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G4CPT Meeting, March 8th,2010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Geant4 Profiling using CMS Simulation Application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032D-DF71-4CD7-99F8-0602E1E2E42E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Project Goals/Description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The goal is to routinely profile Geant4 using a realistic application. </a:t>
            </a:r>
          </a:p>
          <a:p>
            <a:pPr lvl="1"/>
            <a:r>
              <a:rPr lang="en-US" dirty="0" smtClean="0"/>
              <a:t>Given Fermilab involvement in CMS using CMS software application was a natural choice. 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Over last few months we have undertaken an effort to upgrade and to automate as much as possible the infrastructure/process we used for profiling of Geant4 in the past (e.g. when doing code reviews or optimizing the code). </a:t>
            </a:r>
            <a:br>
              <a:rPr lang="en-US" dirty="0" smtClean="0"/>
            </a:br>
            <a:endParaRPr lang="en-US" dirty="0" smtClean="0"/>
          </a:p>
          <a:p>
            <a:pPr lvl="0"/>
            <a:r>
              <a:rPr lang="en-US" dirty="0" smtClean="0"/>
              <a:t>The application is built/run on set of Fermilab US CMS nodes with CMSSW software installed.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G4CPT Meeting, March 8th,2010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Geant4 Profiling using CMS Simulation Application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032D-DF71-4CD7-99F8-0602E1E2E42E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Profiling Infrastructure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The full infrastructure is a set of scripts which take as an input a Geant4 tarball, a version of the CMSSW release, a configuration file specifying simulation parameters and an event generator input file. The Geant4 tarball replaces the Geant4 version used by CMS for a given CMSSW release.</a:t>
            </a:r>
          </a:p>
          <a:p>
            <a:endParaRPr lang="en-US" dirty="0" smtClean="0"/>
          </a:p>
          <a:p>
            <a:r>
              <a:rPr lang="en-US" dirty="0" smtClean="0"/>
              <a:t>The output is a set of performance related numbers/plots.</a:t>
            </a:r>
          </a:p>
          <a:p>
            <a:endParaRPr lang="en-US" dirty="0" smtClean="0"/>
          </a:p>
          <a:p>
            <a:r>
              <a:rPr lang="en-US" dirty="0" smtClean="0"/>
              <a:t>The simulation package is build on an interactive US CMS build node and run on a Condor farm. The build and run parameters are recorded in a database for each run.</a:t>
            </a:r>
          </a:p>
          <a:p>
            <a:endParaRPr lang="en-US" dirty="0" smtClean="0"/>
          </a:p>
          <a:p>
            <a:r>
              <a:rPr lang="en-US" dirty="0" smtClean="0"/>
              <a:t>As of now QGSP_BERT physics list &amp; Z'-&gt;dijets Pythia event input file are used.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G4CPT Meeting, March 8th,2010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Geant4 Profiling using CMS Simulation Application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032D-DF71-4CD7-99F8-0602E1E2E42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Profiling Infrastructure, cont'd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The profiling itself is done using </a:t>
            </a:r>
            <a:r>
              <a:rPr lang="en-US" dirty="0" err="1" smtClean="0"/>
              <a:t>SimpleProfiler</a:t>
            </a:r>
            <a:endParaRPr lang="en-US" dirty="0" smtClean="0"/>
          </a:p>
          <a:p>
            <a:pPr lvl="1"/>
            <a:r>
              <a:rPr lang="en-US" dirty="0" smtClean="0"/>
              <a:t>C++ dynamic library collecting detailed call stack </a:t>
            </a:r>
            <a:br>
              <a:rPr lang="en-US" dirty="0" smtClean="0"/>
            </a:br>
            <a:r>
              <a:rPr lang="en-US" dirty="0" smtClean="0"/>
              <a:t>samples, using "</a:t>
            </a:r>
            <a:r>
              <a:rPr lang="en-US" dirty="0" err="1" smtClean="0"/>
              <a:t>libunwind</a:t>
            </a:r>
            <a:r>
              <a:rPr lang="en-US" dirty="0" smtClean="0"/>
              <a:t>" plus a set of auxiliary tools </a:t>
            </a:r>
          </a:p>
          <a:p>
            <a:pPr lvl="2"/>
            <a:r>
              <a:rPr lang="en-US" dirty="0" err="1" smtClean="0"/>
              <a:t>SimpleProfiler</a:t>
            </a:r>
            <a:r>
              <a:rPr lang="en-US" dirty="0" smtClean="0"/>
              <a:t> is a part of the FAST package, a collection of tools </a:t>
            </a:r>
            <a:br>
              <a:rPr lang="en-US" dirty="0" smtClean="0"/>
            </a:br>
            <a:r>
              <a:rPr lang="en-US" dirty="0" smtClean="0"/>
              <a:t>for gathering, managing, and analyzing data about code performance. </a:t>
            </a:r>
            <a:br>
              <a:rPr lang="en-US" dirty="0" smtClean="0"/>
            </a:br>
            <a:r>
              <a:rPr lang="en-US" dirty="0" smtClean="0"/>
              <a:t>See: https://</a:t>
            </a:r>
            <a:r>
              <a:rPr lang="en-US" dirty="0" smtClean="0"/>
              <a:t>cdcvs.fnal.gov/redmine/projects/show/fast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The data is uploaded into </a:t>
            </a:r>
            <a:r>
              <a:rPr lang="en-US" dirty="0" err="1" smtClean="0"/>
              <a:t>PerformanceDataBase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system (written using Ruby on Rails and </a:t>
            </a:r>
            <a:r>
              <a:rPr lang="en-US" dirty="0" err="1" smtClean="0"/>
              <a:t>MySQL</a:t>
            </a:r>
            <a:r>
              <a:rPr lang="en-US" dirty="0" smtClean="0"/>
              <a:t>) for recording performance run data and handling the assessment of the </a:t>
            </a:r>
            <a:br>
              <a:rPr lang="en-US" dirty="0" smtClean="0"/>
            </a:br>
            <a:r>
              <a:rPr lang="en-US" dirty="0" smtClean="0"/>
              <a:t>statistical significance of the timing differences. 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Timing and function call measurements are a result of a number of </a:t>
            </a:r>
            <a:br>
              <a:rPr lang="en-US" dirty="0" smtClean="0"/>
            </a:br>
            <a:r>
              <a:rPr lang="en-US" dirty="0" smtClean="0"/>
              <a:t>runs on the previously mentioned Condor farm and uploading the information into the database.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G4CPT Meeting, March 8th,2010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Geant4 Profiling using CMS Simulation Application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032D-DF71-4CD7-99F8-0602E1E2E42E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Work In Progress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Migrating the system from the old to the new version of the </a:t>
            </a:r>
            <a:r>
              <a:rPr lang="en-US" dirty="0" err="1" smtClean="0"/>
              <a:t>SimpleProfiler</a:t>
            </a:r>
            <a:r>
              <a:rPr lang="en-US" dirty="0" smtClean="0"/>
              <a:t> </a:t>
            </a:r>
          </a:p>
          <a:p>
            <a:endParaRPr lang="en-US" smtClean="0"/>
          </a:p>
          <a:p>
            <a:r>
              <a:rPr lang="en-US" smtClean="0"/>
              <a:t>Debugging </a:t>
            </a:r>
            <a:r>
              <a:rPr lang="en-US" dirty="0" smtClean="0"/>
              <a:t>situations where </a:t>
            </a:r>
            <a:r>
              <a:rPr lang="en-US" dirty="0" err="1" smtClean="0"/>
              <a:t>SimpleProfiler</a:t>
            </a:r>
            <a:r>
              <a:rPr lang="en-US" dirty="0" smtClean="0"/>
              <a:t> does not </a:t>
            </a:r>
            <a:br>
              <a:rPr lang="en-US" dirty="0" smtClean="0"/>
            </a:br>
            <a:r>
              <a:rPr lang="en-US" dirty="0" smtClean="0"/>
              <a:t>recognize call stack functions or when </a:t>
            </a:r>
            <a:r>
              <a:rPr lang="en-US" dirty="0" err="1" smtClean="0"/>
              <a:t>libunwind</a:t>
            </a:r>
            <a:r>
              <a:rPr lang="en-US" dirty="0" smtClean="0"/>
              <a:t> incorrectly </a:t>
            </a:r>
            <a:br>
              <a:rPr lang="en-US" dirty="0" smtClean="0"/>
            </a:br>
            <a:r>
              <a:rPr lang="en-US" dirty="0" smtClean="0"/>
              <a:t>processes call stack or crashes. </a:t>
            </a:r>
          </a:p>
          <a:p>
            <a:endParaRPr lang="en-US" dirty="0" smtClean="0"/>
          </a:p>
          <a:p>
            <a:r>
              <a:rPr lang="en-US" dirty="0" smtClean="0"/>
              <a:t>Modifying the Performance Data Base to make classification of run and build configurations more convenient. </a:t>
            </a:r>
          </a:p>
          <a:p>
            <a:endParaRPr lang="en-US" dirty="0" smtClean="0"/>
          </a:p>
          <a:p>
            <a:r>
              <a:rPr lang="en-US" dirty="0" smtClean="0"/>
              <a:t>Adding scripts for automatic performance data analysis and </a:t>
            </a:r>
            <a:br>
              <a:rPr lang="en-US" dirty="0" smtClean="0"/>
            </a:br>
            <a:r>
              <a:rPr lang="en-US" dirty="0" smtClean="0"/>
              <a:t>presentation including plots pertaining to comparisons between </a:t>
            </a:r>
            <a:br>
              <a:rPr lang="en-US" dirty="0" smtClean="0"/>
            </a:br>
            <a:r>
              <a:rPr lang="en-US" dirty="0" smtClean="0"/>
              <a:t>different collections of test runs.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G4CPT Meeting, March 8th,2010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Geant4 Profiling using CMS Simulation Application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032D-DF71-4CD7-99F8-0602E1E2E42E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Sample Plots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G4CPT Meeting, March 8th,2010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Geant4 Profiling using CMS Simulation Application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032D-DF71-4CD7-99F8-0602E1E2E42E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7" name="Picture 6" descr="exp606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828800"/>
            <a:ext cx="3352799" cy="4029075"/>
          </a:xfrm>
          <a:prstGeom prst="rect">
            <a:avLst/>
          </a:prstGeom>
        </p:spPr>
      </p:pic>
      <p:pic>
        <p:nvPicPr>
          <p:cNvPr id="8" name="Picture 7" descr="top_function_bwplot_bi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62400" y="1828800"/>
            <a:ext cx="5029200" cy="403860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</TotalTime>
  <Words>355</Words>
  <Application>Microsoft Office PowerPoint</Application>
  <PresentationFormat>On-screen Show (4:3)</PresentationFormat>
  <Paragraphs>57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Module</vt:lpstr>
      <vt:lpstr>Geant4 Profiling using CMS Simulation Application</vt:lpstr>
      <vt:lpstr>Fermilab Geant4 Performance Team </vt:lpstr>
      <vt:lpstr>Project Goals/Description </vt:lpstr>
      <vt:lpstr>Profiling Infrastructure </vt:lpstr>
      <vt:lpstr>Profiling Infrastructure, cont'd </vt:lpstr>
      <vt:lpstr>Work In Progress</vt:lpstr>
      <vt:lpstr>Sample Plots  </vt:lpstr>
    </vt:vector>
  </TitlesOfParts>
  <Company>Fermi National Accelerator Laboratory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Geant4 Profiling using CMS Simulation Application</dc:title>
  <dc:creator>K. Genser</dc:creator>
  <cp:lastModifiedBy>K Genser</cp:lastModifiedBy>
  <cp:revision>230</cp:revision>
  <dcterms:created xsi:type="dcterms:W3CDTF">2009-09-29T02:16:43Z</dcterms:created>
  <dcterms:modified xsi:type="dcterms:W3CDTF">2010-03-08T16:32:51Z</dcterms:modified>
</cp:coreProperties>
</file>