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Lst>
  <p:notesMasterIdLst>
    <p:notesMasterId r:id="rId16"/>
  </p:notesMasterIdLst>
  <p:handoutMasterIdLst>
    <p:handoutMasterId r:id="rId17"/>
  </p:handoutMasterIdLst>
  <p:sldIdLst>
    <p:sldId id="256" r:id="rId2"/>
    <p:sldId id="257" r:id="rId3"/>
    <p:sldId id="277" r:id="rId4"/>
    <p:sldId id="295" r:id="rId5"/>
    <p:sldId id="296" r:id="rId6"/>
    <p:sldId id="297" r:id="rId7"/>
    <p:sldId id="298" r:id="rId8"/>
    <p:sldId id="299" r:id="rId9"/>
    <p:sldId id="300" r:id="rId10"/>
    <p:sldId id="301" r:id="rId11"/>
    <p:sldId id="302" r:id="rId12"/>
    <p:sldId id="303" r:id="rId13"/>
    <p:sldId id="276" r:id="rId14"/>
    <p:sldId id="263" r:id="rId15"/>
  </p:sldIdLst>
  <p:sldSz cx="9144000" cy="6858000" type="screen4x3"/>
  <p:notesSz cx="6669088" cy="9926638"/>
  <p:embeddedFontLst>
    <p:embeddedFont>
      <p:font typeface="Calibri" panose="020F0502020204030204" pitchFamily="34" charset="0"/>
      <p:regular r:id="rId18"/>
      <p:bold r:id="rId19"/>
      <p:italic r:id="rId20"/>
      <p:boldItalic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55" d="100"/>
          <a:sy n="155" d="100"/>
        </p:scale>
        <p:origin x="1974" y="1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C9468DEC-1380-444C-B373-7383DAB5067E}" type="datetimeFigureOut">
              <a:rPr lang="en-GB" smtClean="0"/>
              <a:t>17/12/2019</a:t>
            </a:fld>
            <a:endParaRPr lang="en-GB"/>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14E6D82C-215D-46CC-ADA6-8A0210498E9B}" type="slidenum">
              <a:rPr lang="en-GB" smtClean="0"/>
              <a:t>‹#›</a:t>
            </a:fld>
            <a:endParaRPr lang="en-GB"/>
          </a:p>
        </p:txBody>
      </p:sp>
    </p:spTree>
    <p:extLst>
      <p:ext uri="{BB962C8B-B14F-4D97-AF65-F5344CB8AC3E}">
        <p14:creationId xmlns:p14="http://schemas.microsoft.com/office/powerpoint/2010/main" val="4012123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9938" cy="496332"/>
          </a:xfrm>
          <a:prstGeom prst="rect">
            <a:avLst/>
          </a:prstGeom>
        </p:spPr>
        <p:txBody>
          <a:bodyPr vert="horz" lIns="90019" tIns="45009" rIns="90019" bIns="45009" rtlCol="0"/>
          <a:lstStyle>
            <a:lvl1pPr algn="l">
              <a:defRPr sz="1200"/>
            </a:lvl1pPr>
          </a:lstStyle>
          <a:p>
            <a:endParaRPr lang="en-GB"/>
          </a:p>
        </p:txBody>
      </p:sp>
      <p:sp>
        <p:nvSpPr>
          <p:cNvPr id="3" name="Date Placeholder 2"/>
          <p:cNvSpPr>
            <a:spLocks noGrp="1"/>
          </p:cNvSpPr>
          <p:nvPr>
            <p:ph type="dt" idx="1"/>
          </p:nvPr>
        </p:nvSpPr>
        <p:spPr>
          <a:xfrm>
            <a:off x="3777608" y="1"/>
            <a:ext cx="2889938" cy="496332"/>
          </a:xfrm>
          <a:prstGeom prst="rect">
            <a:avLst/>
          </a:prstGeom>
        </p:spPr>
        <p:txBody>
          <a:bodyPr vert="horz" lIns="90019" tIns="45009" rIns="90019" bIns="45009" rtlCol="0"/>
          <a:lstStyle>
            <a:lvl1pPr algn="r">
              <a:defRPr sz="1200"/>
            </a:lvl1pPr>
          </a:lstStyle>
          <a:p>
            <a:fld id="{38FAF883-719C-4B9A-9C85-0155F8502FE9}" type="datetimeFigureOut">
              <a:rPr lang="en-GB" smtClean="0"/>
              <a:t>17/12/2019</a:t>
            </a:fld>
            <a:endParaRPr lang="en-GB"/>
          </a:p>
        </p:txBody>
      </p:sp>
      <p:sp>
        <p:nvSpPr>
          <p:cNvPr id="4" name="Slide Image Placeholder 3"/>
          <p:cNvSpPr>
            <a:spLocks noGrp="1" noRot="1" noChangeAspect="1"/>
          </p:cNvSpPr>
          <p:nvPr>
            <p:ph type="sldImg" idx="2"/>
          </p:nvPr>
        </p:nvSpPr>
        <p:spPr>
          <a:xfrm>
            <a:off x="852488" y="744538"/>
            <a:ext cx="4964112" cy="3724275"/>
          </a:xfrm>
          <a:prstGeom prst="rect">
            <a:avLst/>
          </a:prstGeom>
          <a:noFill/>
          <a:ln w="12700">
            <a:solidFill>
              <a:prstClr val="black"/>
            </a:solidFill>
          </a:ln>
        </p:spPr>
        <p:txBody>
          <a:bodyPr vert="horz" lIns="90019" tIns="45009" rIns="90019" bIns="45009" rtlCol="0" anchor="ctr"/>
          <a:lstStyle/>
          <a:p>
            <a:endParaRPr lang="en-GB"/>
          </a:p>
        </p:txBody>
      </p:sp>
      <p:sp>
        <p:nvSpPr>
          <p:cNvPr id="5" name="Notes Placeholder 4"/>
          <p:cNvSpPr>
            <a:spLocks noGrp="1"/>
          </p:cNvSpPr>
          <p:nvPr>
            <p:ph type="body" sz="quarter" idx="3"/>
          </p:nvPr>
        </p:nvSpPr>
        <p:spPr>
          <a:xfrm>
            <a:off x="666909" y="4715155"/>
            <a:ext cx="5335270" cy="4466987"/>
          </a:xfrm>
          <a:prstGeom prst="rect">
            <a:avLst/>
          </a:prstGeom>
        </p:spPr>
        <p:txBody>
          <a:bodyPr vert="horz" lIns="90019" tIns="45009" rIns="90019" bIns="4500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585"/>
            <a:ext cx="2889938" cy="496332"/>
          </a:xfrm>
          <a:prstGeom prst="rect">
            <a:avLst/>
          </a:prstGeom>
        </p:spPr>
        <p:txBody>
          <a:bodyPr vert="horz" lIns="90019" tIns="45009" rIns="90019" bIns="45009" rtlCol="0" anchor="b"/>
          <a:lstStyle>
            <a:lvl1pPr algn="l">
              <a:defRPr sz="1200"/>
            </a:lvl1pPr>
          </a:lstStyle>
          <a:p>
            <a:endParaRPr lang="en-GB"/>
          </a:p>
        </p:txBody>
      </p:sp>
      <p:sp>
        <p:nvSpPr>
          <p:cNvPr id="7" name="Slide Number Placeholder 6"/>
          <p:cNvSpPr>
            <a:spLocks noGrp="1"/>
          </p:cNvSpPr>
          <p:nvPr>
            <p:ph type="sldNum" sz="quarter" idx="5"/>
          </p:nvPr>
        </p:nvSpPr>
        <p:spPr>
          <a:xfrm>
            <a:off x="3777608" y="9428585"/>
            <a:ext cx="2889938" cy="496332"/>
          </a:xfrm>
          <a:prstGeom prst="rect">
            <a:avLst/>
          </a:prstGeom>
        </p:spPr>
        <p:txBody>
          <a:bodyPr vert="horz" lIns="90019" tIns="45009" rIns="90019" bIns="45009" rtlCol="0" anchor="b"/>
          <a:lstStyle>
            <a:lvl1pPr algn="r">
              <a:defRPr sz="1200"/>
            </a:lvl1pPr>
          </a:lstStyle>
          <a:p>
            <a:fld id="{958EB767-63C3-449F-A2C8-3451ECE77541}" type="slidenum">
              <a:rPr lang="en-GB" smtClean="0"/>
              <a:t>‹#›</a:t>
            </a:fld>
            <a:endParaRPr lang="en-GB"/>
          </a:p>
        </p:txBody>
      </p:sp>
    </p:spTree>
    <p:extLst>
      <p:ext uri="{BB962C8B-B14F-4D97-AF65-F5344CB8AC3E}">
        <p14:creationId xmlns:p14="http://schemas.microsoft.com/office/powerpoint/2010/main" val="15194948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8EB767-63C3-449F-A2C8-3451ECE77541}" type="slidenum">
              <a:rPr lang="en-GB" smtClean="0"/>
              <a:t>14</a:t>
            </a:fld>
            <a:endParaRPr lang="en-GB"/>
          </a:p>
        </p:txBody>
      </p:sp>
    </p:spTree>
    <p:extLst>
      <p:ext uri="{BB962C8B-B14F-4D97-AF65-F5344CB8AC3E}">
        <p14:creationId xmlns:p14="http://schemas.microsoft.com/office/powerpoint/2010/main" val="18965150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577122"/>
          </a:xfrm>
        </p:spPr>
        <p:txBody>
          <a:bodyPr>
            <a:normAutofit/>
          </a:bodyPr>
          <a:lstStyle>
            <a:lvl1pPr algn="ctr">
              <a:defRPr sz="2800" b="1"/>
            </a:lvl1pPr>
          </a:lstStyle>
          <a:p>
            <a:r>
              <a:rPr kumimoji="0" lang="fr-CH"/>
              <a:t>Click to edit Master title style</a:t>
            </a:r>
            <a:endParaRPr kumimoji="0" lang="en-US"/>
          </a:p>
        </p:txBody>
      </p:sp>
      <p:sp>
        <p:nvSpPr>
          <p:cNvPr id="3" name="Espace réservé du contenu 2"/>
          <p:cNvSpPr>
            <a:spLocks noGrp="1"/>
          </p:cNvSpPr>
          <p:nvPr>
            <p:ph idx="1"/>
          </p:nvPr>
        </p:nvSpPr>
        <p:spPr>
          <a:xfrm>
            <a:off x="457200" y="810615"/>
            <a:ext cx="8226854" cy="5182413"/>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4" name="Date Placeholder 1"/>
          <p:cNvSpPr>
            <a:spLocks noGrp="1"/>
          </p:cNvSpPr>
          <p:nvPr>
            <p:ph type="dt" sz="half" idx="2"/>
          </p:nvPr>
        </p:nvSpPr>
        <p:spPr>
          <a:xfrm>
            <a:off x="683333" y="6356350"/>
            <a:ext cx="3677651" cy="365125"/>
          </a:xfrm>
          <a:prstGeom prst="rect">
            <a:avLst/>
          </a:prstGeom>
        </p:spPr>
        <p:txBody>
          <a:bodyPr vert="horz" lIns="91440" tIns="45720" rIns="91440" bIns="45720" rtlCol="0" anchor="ctr"/>
          <a:lstStyle>
            <a:lvl1pPr algn="l">
              <a:defRPr sz="1200">
                <a:solidFill>
                  <a:schemeClr val="bg1"/>
                </a:solidFill>
              </a:defRPr>
            </a:lvl1pPr>
          </a:lstStyle>
          <a:p>
            <a:r>
              <a:rPr lang="en-US"/>
              <a:t>HL-LHC instrumentation meeting</a:t>
            </a:r>
            <a:endParaRPr lang="en-US" dirty="0"/>
          </a:p>
        </p:txBody>
      </p:sp>
      <p:sp>
        <p:nvSpPr>
          <p:cNvPr id="5" name="Footer Placeholder 2"/>
          <p:cNvSpPr>
            <a:spLocks noGrp="1"/>
          </p:cNvSpPr>
          <p:nvPr>
            <p:ph type="ftr" sz="quarter" idx="3"/>
          </p:nvPr>
        </p:nvSpPr>
        <p:spPr>
          <a:xfrm>
            <a:off x="5921310" y="6356350"/>
            <a:ext cx="2895600" cy="365125"/>
          </a:xfrm>
          <a:prstGeom prst="rect">
            <a:avLst/>
          </a:prstGeom>
        </p:spPr>
        <p:txBody>
          <a:bodyPr vert="horz" lIns="91440" tIns="45720" rIns="91440" bIns="45720" rtlCol="0" anchor="ctr"/>
          <a:lstStyle>
            <a:lvl1pPr algn="r">
              <a:defRPr sz="1200">
                <a:solidFill>
                  <a:schemeClr val="bg1"/>
                </a:solidFill>
              </a:defRPr>
            </a:lvl1pPr>
          </a:lstStyle>
          <a:p>
            <a:r>
              <a:rPr lang="en-US"/>
              <a:t>17.12.2019 - CRG-CI</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HL-LHC instrumentation meeting</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a:t>17.12.2019 - CRG-CI</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78" r:id="rId3"/>
  </p:sldLayoutIdLst>
  <p:hf sldNum="0"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382" y="140892"/>
            <a:ext cx="8226854" cy="577122"/>
          </a:xfrm>
        </p:spPr>
        <p:txBody>
          <a:bodyPr>
            <a:normAutofit/>
          </a:bodyPr>
          <a:lstStyle/>
          <a:p>
            <a:r>
              <a:rPr lang="en-US" sz="1800" dirty="0"/>
              <a:t>Radiation Tolerant Electronics</a:t>
            </a:r>
            <a:endParaRPr lang="en-GB" sz="1800" dirty="0"/>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sp>
        <p:nvSpPr>
          <p:cNvPr id="9" name="Content Placeholder 2"/>
          <p:cNvSpPr>
            <a:spLocks noGrp="1"/>
          </p:cNvSpPr>
          <p:nvPr>
            <p:ph idx="1"/>
          </p:nvPr>
        </p:nvSpPr>
        <p:spPr>
          <a:xfrm>
            <a:off x="83976" y="668856"/>
            <a:ext cx="8813136" cy="1314404"/>
          </a:xfrm>
        </p:spPr>
        <p:txBody>
          <a:bodyPr>
            <a:normAutofit/>
          </a:bodyPr>
          <a:lstStyle/>
          <a:p>
            <a:pPr marL="36576" indent="0">
              <a:buClr>
                <a:schemeClr val="tx1"/>
              </a:buClr>
              <a:buNone/>
            </a:pPr>
            <a:r>
              <a:rPr lang="en-US" sz="1400" dirty="0"/>
              <a:t>The LHC radiation tolerant electronics is compatible with most of the types of channels present in the LHC machine.</a:t>
            </a:r>
          </a:p>
          <a:p>
            <a:pPr marL="36576" indent="0">
              <a:buClr>
                <a:schemeClr val="tx1"/>
              </a:buClr>
              <a:buNone/>
            </a:pPr>
            <a:r>
              <a:rPr lang="en-US" sz="1400" dirty="0"/>
              <a:t>Radiation accumulative effects are similar to thermal effects that cause drift in analog values</a:t>
            </a:r>
          </a:p>
          <a:p>
            <a:pPr>
              <a:buClr>
                <a:schemeClr val="tx1"/>
              </a:buClr>
            </a:pPr>
            <a:r>
              <a:rPr lang="en-US" sz="1400" dirty="0"/>
              <a:t>Most of the measurements rely on comparison bridges to compensate for drift</a:t>
            </a:r>
            <a:br>
              <a:rPr lang="en-US" sz="1400" dirty="0"/>
            </a:br>
            <a:r>
              <a:rPr lang="en-US" sz="1400" dirty="0"/>
              <a:t>The reference element (resistor for example) shall be insensitive to radiation</a:t>
            </a:r>
          </a:p>
        </p:txBody>
      </p:sp>
      <p:pic>
        <p:nvPicPr>
          <p:cNvPr id="6" name="Picture 5"/>
          <p:cNvPicPr>
            <a:picLocks noChangeAspect="1"/>
          </p:cNvPicPr>
          <p:nvPr/>
        </p:nvPicPr>
        <p:blipFill>
          <a:blip r:embed="rId2"/>
          <a:stretch>
            <a:fillRect/>
          </a:stretch>
        </p:blipFill>
        <p:spPr>
          <a:xfrm>
            <a:off x="4076572" y="1983260"/>
            <a:ext cx="3411623" cy="2358761"/>
          </a:xfrm>
          <a:prstGeom prst="rect">
            <a:avLst/>
          </a:prstGeom>
        </p:spPr>
      </p:pic>
      <p:pic>
        <p:nvPicPr>
          <p:cNvPr id="8" name="Picture 7"/>
          <p:cNvPicPr>
            <a:picLocks noChangeAspect="1"/>
          </p:cNvPicPr>
          <p:nvPr/>
        </p:nvPicPr>
        <p:blipFill rotWithShape="1">
          <a:blip r:embed="rId3" cstate="hqprint">
            <a:extLst>
              <a:ext uri="{28A0092B-C50C-407E-A947-70E740481C1C}">
                <a14:useLocalDpi xmlns:a14="http://schemas.microsoft.com/office/drawing/2010/main" val="0"/>
              </a:ext>
            </a:extLst>
          </a:blip>
          <a:srcRect r="45510"/>
          <a:stretch/>
        </p:blipFill>
        <p:spPr>
          <a:xfrm>
            <a:off x="683333" y="1983260"/>
            <a:ext cx="2821000" cy="2194635"/>
          </a:xfrm>
          <a:prstGeom prst="rect">
            <a:avLst/>
          </a:prstGeom>
        </p:spPr>
      </p:pic>
      <p:sp>
        <p:nvSpPr>
          <p:cNvPr id="10" name="Content Placeholder 2"/>
          <p:cNvSpPr txBox="1">
            <a:spLocks/>
          </p:cNvSpPr>
          <p:nvPr/>
        </p:nvSpPr>
        <p:spPr>
          <a:xfrm>
            <a:off x="83976" y="4606821"/>
            <a:ext cx="8813136" cy="1314404"/>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Clr>
                <a:schemeClr val="tx1"/>
              </a:buClr>
              <a:buFont typeface="Arial"/>
              <a:buNone/>
            </a:pPr>
            <a:r>
              <a:rPr lang="en-US" sz="1400" dirty="0"/>
              <a:t>The electronic cards installed in the LHC are not showing signs for end of life.</a:t>
            </a:r>
          </a:p>
          <a:p>
            <a:pPr marL="36576" indent="0">
              <a:buClr>
                <a:schemeClr val="tx1"/>
              </a:buClr>
              <a:buFont typeface="Arial"/>
              <a:buNone/>
            </a:pPr>
            <a:r>
              <a:rPr lang="en-US" sz="1400" dirty="0"/>
              <a:t>Most difficult task is dealing with obsolescence</a:t>
            </a:r>
          </a:p>
          <a:p>
            <a:pPr>
              <a:buClr>
                <a:schemeClr val="tx1"/>
              </a:buClr>
            </a:pPr>
            <a:r>
              <a:rPr lang="en-US" sz="1400" dirty="0"/>
              <a:t>Anti-fuse FPGAs price increased significantly, it may indicate will to end production</a:t>
            </a:r>
          </a:p>
          <a:p>
            <a:pPr>
              <a:buClr>
                <a:schemeClr val="tx1"/>
              </a:buClr>
            </a:pPr>
            <a:r>
              <a:rPr lang="en-US" sz="1400" dirty="0"/>
              <a:t>WFIP CC-131 present card version is very sensitive to radiation due to change of ICs</a:t>
            </a:r>
          </a:p>
        </p:txBody>
      </p:sp>
    </p:spTree>
    <p:extLst>
      <p:ext uri="{BB962C8B-B14F-4D97-AF65-F5344CB8AC3E}">
        <p14:creationId xmlns:p14="http://schemas.microsoft.com/office/powerpoint/2010/main" val="36395109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382" y="140892"/>
            <a:ext cx="8226854" cy="577122"/>
          </a:xfrm>
        </p:spPr>
        <p:txBody>
          <a:bodyPr>
            <a:normAutofit/>
          </a:bodyPr>
          <a:lstStyle/>
          <a:p>
            <a:r>
              <a:rPr lang="en-US" sz="1800" dirty="0"/>
              <a:t>Radiation Tolerant Electronics: Sensor measurement</a:t>
            </a:r>
            <a:endParaRPr lang="en-GB" sz="1800" dirty="0"/>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sp>
        <p:nvSpPr>
          <p:cNvPr id="9" name="Content Placeholder 2"/>
          <p:cNvSpPr>
            <a:spLocks noGrp="1"/>
          </p:cNvSpPr>
          <p:nvPr>
            <p:ph idx="1"/>
          </p:nvPr>
        </p:nvSpPr>
        <p:spPr>
          <a:xfrm>
            <a:off x="83976" y="532931"/>
            <a:ext cx="8813136" cy="3674544"/>
          </a:xfrm>
        </p:spPr>
        <p:txBody>
          <a:bodyPr>
            <a:normAutofit/>
          </a:bodyPr>
          <a:lstStyle/>
          <a:p>
            <a:pPr marL="36576" indent="0">
              <a:buClr>
                <a:schemeClr val="tx1"/>
              </a:buClr>
              <a:buNone/>
            </a:pPr>
            <a:r>
              <a:rPr lang="en-US" sz="1400" dirty="0"/>
              <a:t>The WFIP provides inputs for different types of measuring instruments</a:t>
            </a:r>
          </a:p>
          <a:p>
            <a:pPr>
              <a:buClr>
                <a:schemeClr val="tx1"/>
              </a:buClr>
            </a:pPr>
            <a:r>
              <a:rPr lang="en-US" sz="1400" dirty="0"/>
              <a:t>Temperature sensors based in variable resistance</a:t>
            </a:r>
          </a:p>
          <a:p>
            <a:pPr lvl="1">
              <a:buClr>
                <a:schemeClr val="tx1"/>
              </a:buClr>
            </a:pPr>
            <a:r>
              <a:rPr lang="en-US" sz="1400" dirty="0"/>
              <a:t>Versions with grounded and 2 kV galvanic insulated signals.</a:t>
            </a:r>
          </a:p>
          <a:p>
            <a:pPr lvl="1">
              <a:buClr>
                <a:schemeClr val="tx1"/>
              </a:buClr>
            </a:pPr>
            <a:r>
              <a:rPr lang="en-US" sz="1400" dirty="0"/>
              <a:t>Accuracy depends on digitization/range/value: Typical values: &lt; 0.25% on resistance.</a:t>
            </a:r>
          </a:p>
          <a:p>
            <a:pPr lvl="1">
              <a:buClr>
                <a:schemeClr val="tx1"/>
              </a:buClr>
            </a:pPr>
            <a:r>
              <a:rPr lang="en-US" sz="1400" dirty="0"/>
              <a:t>New card provided better resolution (x5) than original LHC design and accuracy &lt;0.1%.</a:t>
            </a:r>
          </a:p>
          <a:p>
            <a:pPr>
              <a:buClr>
                <a:schemeClr val="tx1"/>
              </a:buClr>
            </a:pPr>
            <a:r>
              <a:rPr lang="en-US" sz="1400" dirty="0"/>
              <a:t>Pressure: capable of measuring both resistive and inductive bridges</a:t>
            </a:r>
          </a:p>
          <a:p>
            <a:pPr>
              <a:buClr>
                <a:schemeClr val="tx1"/>
              </a:buClr>
            </a:pPr>
            <a:r>
              <a:rPr lang="en-US" sz="1400" dirty="0"/>
              <a:t>Superconducting level gauge:</a:t>
            </a:r>
          </a:p>
          <a:p>
            <a:pPr lvl="1">
              <a:buClr>
                <a:schemeClr val="tx1"/>
              </a:buClr>
            </a:pPr>
            <a:r>
              <a:rPr lang="en-US" sz="1400" dirty="0"/>
              <a:t>Measuring conditions that cope with the “known” gauge manufacturers</a:t>
            </a:r>
          </a:p>
          <a:p>
            <a:pPr lvl="1">
              <a:buClr>
                <a:schemeClr val="tx1"/>
              </a:buClr>
            </a:pPr>
            <a:r>
              <a:rPr lang="en-US" sz="1400" dirty="0"/>
              <a:t>New version copes better with common mode voltage. Under production will be deployed during next year.</a:t>
            </a:r>
          </a:p>
          <a:p>
            <a:pPr lvl="2">
              <a:buClr>
                <a:schemeClr val="tx1"/>
              </a:buClr>
            </a:pPr>
            <a:r>
              <a:rPr lang="en-US" sz="1400" dirty="0"/>
              <a:t>Range: Up to 2 </a:t>
            </a:r>
            <a:r>
              <a:rPr lang="en-US" sz="1400" dirty="0" err="1"/>
              <a:t>kOhm</a:t>
            </a:r>
            <a:r>
              <a:rPr lang="en-US" sz="1400" dirty="0"/>
              <a:t>, 40 to 500 mA (Resistance x current &lt; 65V/96V for crate/standalone).</a:t>
            </a:r>
          </a:p>
          <a:p>
            <a:pPr lvl="2">
              <a:buClr>
                <a:schemeClr val="tx1"/>
              </a:buClr>
            </a:pPr>
            <a:r>
              <a:rPr lang="en-US" sz="1400" dirty="0"/>
              <a:t>Standalone version to handle faults to ground.</a:t>
            </a:r>
          </a:p>
          <a:p>
            <a:pPr lvl="2">
              <a:buClr>
                <a:schemeClr val="tx1"/>
              </a:buClr>
            </a:pPr>
            <a:r>
              <a:rPr lang="en-US" sz="1400" dirty="0"/>
              <a:t>Standalone to support modes of operation: E.g. different excitation based on magnetic field.</a:t>
            </a:r>
          </a:p>
        </p:txBody>
      </p:sp>
      <p:pic>
        <p:nvPicPr>
          <p:cNvPr id="10" name="Picture 9"/>
          <p:cNvPicPr>
            <a:picLocks noChangeAspect="1"/>
          </p:cNvPicPr>
          <p:nvPr/>
        </p:nvPicPr>
        <p:blipFill rotWithShape="1">
          <a:blip r:embed="rId2" cstate="hqprint">
            <a:extLst>
              <a:ext uri="{28A0092B-C50C-407E-A947-70E740481C1C}">
                <a14:useLocalDpi xmlns:a14="http://schemas.microsoft.com/office/drawing/2010/main" val="0"/>
              </a:ext>
            </a:extLst>
          </a:blip>
          <a:srcRect t="50431"/>
          <a:stretch/>
        </p:blipFill>
        <p:spPr>
          <a:xfrm>
            <a:off x="246888" y="3867665"/>
            <a:ext cx="3130498" cy="2195205"/>
          </a:xfrm>
          <a:prstGeom prst="rect">
            <a:avLst/>
          </a:prstGeom>
        </p:spPr>
      </p:pic>
    </p:spTree>
    <p:extLst>
      <p:ext uri="{BB962C8B-B14F-4D97-AF65-F5344CB8AC3E}">
        <p14:creationId xmlns:p14="http://schemas.microsoft.com/office/powerpoint/2010/main" val="2211655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382" y="140892"/>
            <a:ext cx="8226854" cy="577122"/>
          </a:xfrm>
        </p:spPr>
        <p:txBody>
          <a:bodyPr>
            <a:normAutofit/>
          </a:bodyPr>
          <a:lstStyle/>
          <a:p>
            <a:r>
              <a:rPr lang="en-US" sz="1800" dirty="0"/>
              <a:t>Radiation Tolerant Electronics: Programmable Supplies</a:t>
            </a:r>
            <a:endParaRPr lang="en-GB" sz="1800" dirty="0"/>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sp>
        <p:nvSpPr>
          <p:cNvPr id="9" name="Content Placeholder 2"/>
          <p:cNvSpPr>
            <a:spLocks noGrp="1"/>
          </p:cNvSpPr>
          <p:nvPr>
            <p:ph idx="1"/>
          </p:nvPr>
        </p:nvSpPr>
        <p:spPr>
          <a:xfrm>
            <a:off x="83976" y="668856"/>
            <a:ext cx="8813136" cy="3674544"/>
          </a:xfrm>
        </p:spPr>
        <p:txBody>
          <a:bodyPr>
            <a:normAutofit/>
          </a:bodyPr>
          <a:lstStyle/>
          <a:p>
            <a:pPr marL="36576" indent="0">
              <a:buClr>
                <a:schemeClr val="tx1"/>
              </a:buClr>
              <a:buNone/>
            </a:pPr>
            <a:r>
              <a:rPr lang="en-US" sz="1400" dirty="0"/>
              <a:t>The WFIP provides outputs for different types of electrical loads</a:t>
            </a:r>
          </a:p>
          <a:p>
            <a:pPr>
              <a:buClr>
                <a:schemeClr val="tx1"/>
              </a:buClr>
            </a:pPr>
            <a:r>
              <a:rPr lang="en-US" sz="1400" dirty="0"/>
              <a:t>DC (non-isolated linear) voltage supply with a 0-60 Vdc &amp; 0-0.5/2 A compliance</a:t>
            </a:r>
          </a:p>
          <a:p>
            <a:pPr lvl="1">
              <a:buClr>
                <a:schemeClr val="tx1"/>
              </a:buClr>
            </a:pPr>
            <a:r>
              <a:rPr lang="en-US" sz="1400" dirty="0"/>
              <a:t>Compliance depends on applied load due to the dissipation of the linear regulator.</a:t>
            </a:r>
          </a:p>
          <a:p>
            <a:pPr lvl="1">
              <a:buClr>
                <a:schemeClr val="tx1"/>
              </a:buClr>
            </a:pPr>
            <a:r>
              <a:rPr lang="en-US" sz="1400" dirty="0"/>
              <a:t>Typical values: Max 25W@100R + 100W@25R without ventilation. 100W+100W @ 25R (or less) with ventilation.</a:t>
            </a:r>
          </a:p>
          <a:p>
            <a:pPr>
              <a:buClr>
                <a:schemeClr val="tx1"/>
              </a:buClr>
            </a:pPr>
            <a:r>
              <a:rPr lang="en-US" sz="1400" dirty="0"/>
              <a:t>AC (isolated PWM) voltage supply with a 0-230 VAC &amp; 0-4 A compliance.</a:t>
            </a:r>
          </a:p>
          <a:p>
            <a:pPr lvl="1">
              <a:buClr>
                <a:schemeClr val="tx1"/>
              </a:buClr>
            </a:pPr>
            <a:r>
              <a:rPr lang="en-US" sz="1400" dirty="0"/>
              <a:t>Card can operate with up to ~400 VAC / 10+ A with some modifications.</a:t>
            </a:r>
          </a:p>
          <a:p>
            <a:pPr marL="448056" lvl="1" indent="0">
              <a:buClr>
                <a:schemeClr val="tx1"/>
              </a:buClr>
              <a:buNone/>
            </a:pPr>
            <a:endParaRPr lang="en-US" sz="1400" dirty="0"/>
          </a:p>
          <a:p>
            <a:pPr>
              <a:buClr>
                <a:schemeClr val="tx1"/>
              </a:buClr>
            </a:pPr>
            <a:r>
              <a:rPr lang="en-US" sz="1400" dirty="0"/>
              <a:t>DC (non-isolated PWM). Modifications or a revision of the card could make it capable operating in DC (PWM) mode significantly with compliance similar to the one of the AC mode. Configuration might increase noise, feasibility by design, not tested yet in the lab.</a:t>
            </a:r>
          </a:p>
          <a:p>
            <a:pPr>
              <a:buClr>
                <a:schemeClr val="tx1"/>
              </a:buClr>
            </a:pPr>
            <a:endParaRPr lang="en-US" sz="1400" dirty="0"/>
          </a:p>
          <a:p>
            <a:pPr>
              <a:buClr>
                <a:schemeClr val="tx1"/>
              </a:buClr>
            </a:pPr>
            <a:r>
              <a:rPr lang="en-US" sz="1400" dirty="0"/>
              <a:t>Accuracy:</a:t>
            </a:r>
          </a:p>
          <a:p>
            <a:pPr lvl="1">
              <a:buClr>
                <a:schemeClr val="tx1"/>
              </a:buClr>
            </a:pPr>
            <a:r>
              <a:rPr lang="en-US" sz="1400" dirty="0"/>
              <a:t>Reception tests put limits on power at 2% for DC (linear) and 8% on AC (PWM).</a:t>
            </a:r>
          </a:p>
          <a:p>
            <a:pPr lvl="1">
              <a:buClr>
                <a:schemeClr val="tx1"/>
              </a:buClr>
            </a:pPr>
            <a:endParaRPr lang="en-US" sz="1400" dirty="0"/>
          </a:p>
          <a:p>
            <a:pPr lvl="1">
              <a:buClr>
                <a:schemeClr val="tx1"/>
              </a:buClr>
            </a:pPr>
            <a:endParaRPr lang="en-US" sz="1400" dirty="0"/>
          </a:p>
        </p:txBody>
      </p:sp>
    </p:spTree>
    <p:extLst>
      <p:ext uri="{BB962C8B-B14F-4D97-AF65-F5344CB8AC3E}">
        <p14:creationId xmlns:p14="http://schemas.microsoft.com/office/powerpoint/2010/main" val="2441884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198"/>
            <a:ext cx="8226854" cy="577122"/>
          </a:xfrm>
        </p:spPr>
        <p:txBody>
          <a:bodyPr>
            <a:normAutofit/>
          </a:bodyPr>
          <a:lstStyle/>
          <a:p>
            <a:r>
              <a:rPr lang="en-US" sz="1800" dirty="0"/>
              <a:t>Final Comments</a:t>
            </a:r>
            <a:endParaRPr lang="en-GB" sz="1800" dirty="0"/>
          </a:p>
        </p:txBody>
      </p:sp>
      <p:sp>
        <p:nvSpPr>
          <p:cNvPr id="3" name="Content Placeholder 2"/>
          <p:cNvSpPr>
            <a:spLocks noGrp="1"/>
          </p:cNvSpPr>
          <p:nvPr>
            <p:ph idx="1"/>
          </p:nvPr>
        </p:nvSpPr>
        <p:spPr>
          <a:xfrm>
            <a:off x="94366" y="487358"/>
            <a:ext cx="8958193" cy="5611690"/>
          </a:xfrm>
        </p:spPr>
        <p:txBody>
          <a:bodyPr>
            <a:normAutofit/>
          </a:bodyPr>
          <a:lstStyle/>
          <a:p>
            <a:pPr marL="36576" indent="0">
              <a:buClrTx/>
              <a:buSzPct val="100000"/>
              <a:buNone/>
            </a:pPr>
            <a:r>
              <a:rPr lang="en-US" sz="1400" dirty="0"/>
              <a:t>Are there alternatives to LHC selected temperature sensors?</a:t>
            </a:r>
          </a:p>
          <a:p>
            <a:pPr>
              <a:buClrTx/>
              <a:buSzPct val="100000"/>
            </a:pPr>
            <a:r>
              <a:rPr lang="en-US" sz="1400" dirty="0"/>
              <a:t>For platinum yes, but probably cost would be higher without any gain in accuracy</a:t>
            </a:r>
          </a:p>
          <a:p>
            <a:pPr>
              <a:buClrTx/>
              <a:buSzPct val="100000"/>
            </a:pPr>
            <a:r>
              <a:rPr lang="en-US" sz="1400" dirty="0"/>
              <a:t>For </a:t>
            </a:r>
            <a:r>
              <a:rPr lang="en-US" sz="1400" dirty="0" err="1"/>
              <a:t>cernox</a:t>
            </a:r>
            <a:r>
              <a:rPr lang="en-US" sz="1400" dirty="0"/>
              <a:t> there is no alternative, it is a relatively “young” technology first reported by end 1987 (developed in Japanese labs and commercial part since 1993,</a:t>
            </a:r>
          </a:p>
          <a:p>
            <a:pPr>
              <a:buClrTx/>
              <a:buSzPct val="100000"/>
            </a:pPr>
            <a:r>
              <a:rPr lang="en-US" sz="1400" dirty="0"/>
              <a:t>In any case the development of a sensor is difficult and may result in early obsolescence</a:t>
            </a:r>
          </a:p>
          <a:p>
            <a:pPr lvl="1">
              <a:buClrTx/>
              <a:buSzPct val="100000"/>
            </a:pPr>
            <a:r>
              <a:rPr lang="en-US" sz="1400" dirty="0"/>
              <a:t>Example: HERA (DESY) only user of carbon film temperature sensor</a:t>
            </a:r>
            <a:br>
              <a:rPr lang="en-US" sz="1400" dirty="0"/>
            </a:br>
            <a:r>
              <a:rPr lang="en-US" sz="1400" dirty="0"/>
              <a:t>Never validated by </a:t>
            </a:r>
            <a:r>
              <a:rPr lang="en-US" sz="1400" dirty="0" err="1"/>
              <a:t>metrologists</a:t>
            </a:r>
            <a:r>
              <a:rPr lang="en-US" sz="1400" dirty="0"/>
              <a:t> (only </a:t>
            </a:r>
            <a:r>
              <a:rPr lang="en-US" sz="1400" dirty="0" err="1"/>
              <a:t>cryo</a:t>
            </a:r>
            <a:r>
              <a:rPr lang="en-US" sz="1400" dirty="0"/>
              <a:t> engineers) =&gt; not produced anymore</a:t>
            </a:r>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spTree>
    <p:extLst>
      <p:ext uri="{BB962C8B-B14F-4D97-AF65-F5344CB8AC3E}">
        <p14:creationId xmlns:p14="http://schemas.microsoft.com/office/powerpoint/2010/main" val="1337612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878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66672"/>
            <a:ext cx="9144000" cy="2120324"/>
          </a:xfrm>
        </p:spPr>
        <p:txBody>
          <a:bodyPr>
            <a:noAutofit/>
          </a:bodyPr>
          <a:lstStyle/>
          <a:p>
            <a:pPr marL="36576" indent="0" algn="ctr">
              <a:buNone/>
            </a:pPr>
            <a:r>
              <a:rPr lang="fr-CH" sz="1400" b="1" dirty="0"/>
              <a:t>HL-LHC instrumentation meeting</a:t>
            </a:r>
          </a:p>
          <a:p>
            <a:pPr marL="36576" indent="0" algn="ctr">
              <a:buNone/>
            </a:pPr>
            <a:r>
              <a:rPr lang="fr-CH" sz="1400" b="1" dirty="0"/>
              <a:t>CERN TE-CRG-CI</a:t>
            </a:r>
          </a:p>
        </p:txBody>
      </p:sp>
      <p:sp>
        <p:nvSpPr>
          <p:cNvPr id="4" name="Date Placeholder 3"/>
          <p:cNvSpPr>
            <a:spLocks noGrp="1"/>
          </p:cNvSpPr>
          <p:nvPr>
            <p:ph type="dt" sz="half" idx="2"/>
          </p:nvPr>
        </p:nvSpPr>
        <p:spPr>
          <a:xfrm>
            <a:off x="683335" y="6356350"/>
            <a:ext cx="3776698" cy="365125"/>
          </a:xfrm>
        </p:spPr>
        <p:txBody>
          <a:bodyPr/>
          <a:lstStyle/>
          <a:p>
            <a:r>
              <a:rPr lang="en-US" dirty="0"/>
              <a:t>HL-LHC instrumentation meeting</a:t>
            </a:r>
          </a:p>
        </p:txBody>
      </p:sp>
      <p:sp>
        <p:nvSpPr>
          <p:cNvPr id="5" name="Footer Placeholder 4"/>
          <p:cNvSpPr>
            <a:spLocks noGrp="1"/>
          </p:cNvSpPr>
          <p:nvPr>
            <p:ph type="ftr" sz="quarter" idx="3"/>
          </p:nvPr>
        </p:nvSpPr>
        <p:spPr/>
        <p:txBody>
          <a:bodyPr/>
          <a:lstStyle/>
          <a:p>
            <a:r>
              <a:rPr lang="en-US"/>
              <a:t>17.12.2019 - CRG-CI</a:t>
            </a:r>
            <a:endParaRPr lang="en-US" dirty="0"/>
          </a:p>
        </p:txBody>
      </p:sp>
    </p:spTree>
    <p:extLst>
      <p:ext uri="{BB962C8B-B14F-4D97-AF65-F5344CB8AC3E}">
        <p14:creationId xmlns:p14="http://schemas.microsoft.com/office/powerpoint/2010/main" val="636324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t>Typical accelerator instrumentation measurement chain</a:t>
            </a:r>
            <a:endParaRPr lang="en-GB" sz="1800" dirty="0"/>
          </a:p>
        </p:txBody>
      </p:sp>
      <p:sp>
        <p:nvSpPr>
          <p:cNvPr id="3" name="Content Placeholder 2"/>
          <p:cNvSpPr>
            <a:spLocks noGrp="1"/>
          </p:cNvSpPr>
          <p:nvPr>
            <p:ph idx="1"/>
          </p:nvPr>
        </p:nvSpPr>
        <p:spPr>
          <a:xfrm>
            <a:off x="457200" y="810615"/>
            <a:ext cx="8226854" cy="3466785"/>
          </a:xfrm>
        </p:spPr>
        <p:txBody>
          <a:bodyPr>
            <a:normAutofit/>
          </a:bodyPr>
          <a:lstStyle/>
          <a:p>
            <a:pPr marL="36576" indent="0">
              <a:buClrTx/>
              <a:buNone/>
            </a:pPr>
            <a:r>
              <a:rPr lang="en-US" sz="1600" dirty="0"/>
              <a:t>Topic: equipment exposed to non-negligible radiation levels (moderate and above)</a:t>
            </a:r>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pic>
        <p:nvPicPr>
          <p:cNvPr id="7" name="Picture 6"/>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92200" y="1208221"/>
            <a:ext cx="6956854" cy="4910233"/>
          </a:xfrm>
          <a:prstGeom prst="rect">
            <a:avLst/>
          </a:prstGeom>
        </p:spPr>
      </p:pic>
    </p:spTree>
    <p:extLst>
      <p:ext uri="{BB962C8B-B14F-4D97-AF65-F5344CB8AC3E}">
        <p14:creationId xmlns:p14="http://schemas.microsoft.com/office/powerpoint/2010/main" val="1749335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382" y="140892"/>
            <a:ext cx="8226854" cy="577122"/>
          </a:xfrm>
        </p:spPr>
        <p:txBody>
          <a:bodyPr>
            <a:normAutofit/>
          </a:bodyPr>
          <a:lstStyle/>
          <a:p>
            <a:r>
              <a:rPr lang="en-US" sz="1800" dirty="0"/>
              <a:t>LHC case: instrumentation exposed to radiation</a:t>
            </a:r>
            <a:endParaRPr lang="en-GB" sz="1800" dirty="0"/>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sp>
        <p:nvSpPr>
          <p:cNvPr id="9" name="Content Placeholder 2"/>
          <p:cNvSpPr>
            <a:spLocks noGrp="1"/>
          </p:cNvSpPr>
          <p:nvPr>
            <p:ph idx="1"/>
          </p:nvPr>
        </p:nvSpPr>
        <p:spPr>
          <a:xfrm>
            <a:off x="83976" y="668855"/>
            <a:ext cx="8813136" cy="5398313"/>
          </a:xfrm>
        </p:spPr>
        <p:txBody>
          <a:bodyPr>
            <a:normAutofit/>
          </a:bodyPr>
          <a:lstStyle/>
          <a:p>
            <a:pPr marL="36576" indent="0">
              <a:buClr>
                <a:schemeClr val="tx1"/>
              </a:buClr>
              <a:buNone/>
            </a:pPr>
            <a:r>
              <a:rPr lang="en-US" sz="1400" dirty="0"/>
              <a:t>Equipment deemed to be critical &amp; non exchangeable was (fully ?) tested for radiation:</a:t>
            </a:r>
          </a:p>
          <a:p>
            <a:pPr>
              <a:buClr>
                <a:schemeClr val="tx1"/>
              </a:buClr>
            </a:pPr>
            <a:r>
              <a:rPr lang="en-US" sz="1400" dirty="0"/>
              <a:t>Temperature sensors tested in cold conditions to the highest possible reasonable TID</a:t>
            </a:r>
          </a:p>
          <a:p>
            <a:pPr marL="36576" indent="0">
              <a:buClr>
                <a:schemeClr val="tx1"/>
              </a:buClr>
              <a:buNone/>
            </a:pPr>
            <a:r>
              <a:rPr lang="en-US" sz="1400" dirty="0"/>
              <a:t>Equipment tested although exchangeable:</a:t>
            </a:r>
          </a:p>
          <a:p>
            <a:pPr>
              <a:buClr>
                <a:schemeClr val="tx1"/>
              </a:buClr>
            </a:pPr>
            <a:r>
              <a:rPr lang="en-US" sz="1400" dirty="0"/>
              <a:t>Electronic equipment installed in the tunnel</a:t>
            </a:r>
          </a:p>
          <a:p>
            <a:pPr>
              <a:buClr>
                <a:schemeClr val="tx1"/>
              </a:buClr>
            </a:pPr>
            <a:r>
              <a:rPr lang="en-US" sz="1400" dirty="0"/>
              <a:t>Pressure sensors (absolute &gt; 1bar range, differential &amp; new ABB passive sensors)</a:t>
            </a:r>
          </a:p>
          <a:p>
            <a:pPr>
              <a:buClr>
                <a:schemeClr val="tx1"/>
              </a:buClr>
            </a:pPr>
            <a:r>
              <a:rPr lang="en-US" sz="1400" dirty="0"/>
              <a:t>Actuating part of the SIPART intelligent valve positioner</a:t>
            </a:r>
          </a:p>
          <a:p>
            <a:pPr marL="36576" indent="0">
              <a:buClr>
                <a:schemeClr val="tx1"/>
              </a:buClr>
              <a:buNone/>
            </a:pPr>
            <a:r>
              <a:rPr lang="en-US" sz="1400" dirty="0"/>
              <a:t>Equipment considered rad-hard by design</a:t>
            </a:r>
          </a:p>
          <a:p>
            <a:pPr>
              <a:buClr>
                <a:schemeClr val="tx1"/>
              </a:buClr>
            </a:pPr>
            <a:r>
              <a:rPr lang="en-US" sz="1400" dirty="0" err="1"/>
              <a:t>LHe</a:t>
            </a:r>
            <a:r>
              <a:rPr lang="en-US" sz="1400" dirty="0"/>
              <a:t> superconducting gauges (same material as magnets)</a:t>
            </a:r>
          </a:p>
          <a:p>
            <a:pPr>
              <a:buClr>
                <a:schemeClr val="tx1"/>
              </a:buClr>
            </a:pPr>
            <a:r>
              <a:rPr lang="en-US" sz="1400" dirty="0"/>
              <a:t>Electrical heaters (wire-wound type </a:t>
            </a:r>
            <a:r>
              <a:rPr lang="en-US" sz="1400" dirty="0" smtClean="0"/>
              <a:t>used, no single failure reported or known yet)</a:t>
            </a:r>
            <a:endParaRPr lang="en-US" sz="1400" dirty="0"/>
          </a:p>
          <a:p>
            <a:pPr>
              <a:buClr>
                <a:schemeClr val="tx1"/>
              </a:buClr>
            </a:pPr>
            <a:r>
              <a:rPr lang="en-US" sz="1400" dirty="0"/>
              <a:t>End-switches (only mechanical </a:t>
            </a:r>
            <a:r>
              <a:rPr lang="en-US" sz="1400" dirty="0" smtClean="0"/>
              <a:t>type)</a:t>
            </a:r>
            <a:endParaRPr lang="en-US" sz="1400" dirty="0"/>
          </a:p>
          <a:p>
            <a:pPr>
              <a:buClr>
                <a:schemeClr val="tx1"/>
              </a:buClr>
            </a:pPr>
            <a:r>
              <a:rPr lang="en-US" sz="1400" dirty="0"/>
              <a:t>Coriolis flowmeters (purely mechanical device)</a:t>
            </a:r>
          </a:p>
          <a:p>
            <a:pPr>
              <a:buClr>
                <a:schemeClr val="tx1"/>
              </a:buClr>
            </a:pPr>
            <a:r>
              <a:rPr lang="en-US" sz="1400" dirty="0" smtClean="0"/>
              <a:t>LHC current lead </a:t>
            </a:r>
            <a:r>
              <a:rPr lang="en-US" sz="1400" dirty="0"/>
              <a:t>valves (magnetic field provided by coil, purely geometrical)</a:t>
            </a:r>
          </a:p>
          <a:p>
            <a:pPr>
              <a:buClr>
                <a:schemeClr val="tx1"/>
              </a:buClr>
            </a:pPr>
            <a:r>
              <a:rPr lang="en-US" sz="1400" dirty="0"/>
              <a:t>Air actuated valves (purely mechanical device)</a:t>
            </a:r>
          </a:p>
        </p:txBody>
      </p:sp>
      <p:pic>
        <p:nvPicPr>
          <p:cNvPr id="6" name="Picture 5"/>
          <p:cNvPicPr>
            <a:picLocks noChangeAspect="1"/>
          </p:cNvPicPr>
          <p:nvPr/>
        </p:nvPicPr>
        <p:blipFill>
          <a:blip r:embed="rId2"/>
          <a:stretch>
            <a:fillRect/>
          </a:stretch>
        </p:blipFill>
        <p:spPr>
          <a:xfrm>
            <a:off x="1030231" y="4277400"/>
            <a:ext cx="6094998" cy="1696800"/>
          </a:xfrm>
          <a:prstGeom prst="rect">
            <a:avLst/>
          </a:prstGeom>
        </p:spPr>
      </p:pic>
    </p:spTree>
    <p:extLst>
      <p:ext uri="{BB962C8B-B14F-4D97-AF65-F5344CB8AC3E}">
        <p14:creationId xmlns:p14="http://schemas.microsoft.com/office/powerpoint/2010/main" val="1508535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 name="Picture 5" descr="Temperature"/>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6327135" y="586926"/>
            <a:ext cx="2681415" cy="15104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7382" y="140892"/>
            <a:ext cx="8226854" cy="577122"/>
          </a:xfrm>
        </p:spPr>
        <p:txBody>
          <a:bodyPr>
            <a:normAutofit/>
          </a:bodyPr>
          <a:lstStyle/>
          <a:p>
            <a:r>
              <a:rPr lang="en-US" sz="1800" dirty="0"/>
              <a:t>Measurement of temperature</a:t>
            </a:r>
            <a:endParaRPr lang="en-GB" sz="1800" dirty="0"/>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sp>
        <p:nvSpPr>
          <p:cNvPr id="9" name="Content Placeholder 2"/>
          <p:cNvSpPr>
            <a:spLocks noGrp="1"/>
          </p:cNvSpPr>
          <p:nvPr>
            <p:ph idx="1"/>
          </p:nvPr>
        </p:nvSpPr>
        <p:spPr>
          <a:xfrm>
            <a:off x="83976" y="668856"/>
            <a:ext cx="8813136" cy="4941112"/>
          </a:xfrm>
        </p:spPr>
        <p:txBody>
          <a:bodyPr>
            <a:normAutofit/>
          </a:bodyPr>
          <a:lstStyle/>
          <a:p>
            <a:pPr marL="36576" indent="0">
              <a:buClr>
                <a:schemeClr val="tx1"/>
              </a:buClr>
              <a:buNone/>
            </a:pPr>
            <a:r>
              <a:rPr lang="en-US" sz="1400" dirty="0"/>
              <a:t>Magnets temperature measurement is critical:</a:t>
            </a:r>
          </a:p>
          <a:p>
            <a:pPr>
              <a:buClr>
                <a:schemeClr val="tx1"/>
              </a:buClr>
            </a:pPr>
            <a:r>
              <a:rPr lang="en-US" sz="1400" dirty="0"/>
              <a:t>directly linked with the operational margin</a:t>
            </a:r>
          </a:p>
          <a:p>
            <a:pPr>
              <a:buClr>
                <a:schemeClr val="tx1"/>
              </a:buClr>
            </a:pPr>
            <a:r>
              <a:rPr lang="en-US" sz="1400" dirty="0"/>
              <a:t>reduced with increased error on the measurement</a:t>
            </a:r>
          </a:p>
          <a:p>
            <a:pPr>
              <a:buClr>
                <a:schemeClr val="tx1"/>
              </a:buClr>
            </a:pPr>
            <a:r>
              <a:rPr lang="en-US" sz="1400" dirty="0"/>
              <a:t>LHC target on uncertainty 0.01 K</a:t>
            </a:r>
          </a:p>
          <a:p>
            <a:pPr marL="36576" indent="0">
              <a:buClr>
                <a:schemeClr val="tx1"/>
              </a:buClr>
              <a:buNone/>
            </a:pPr>
            <a:r>
              <a:rPr lang="en-US" sz="1400" dirty="0"/>
              <a:t>Such a target was usual at the lab but never in large scale facilities.</a:t>
            </a:r>
          </a:p>
          <a:p>
            <a:pPr marL="36576" indent="0">
              <a:buClr>
                <a:schemeClr val="tx1"/>
              </a:buClr>
              <a:buNone/>
            </a:pPr>
            <a:r>
              <a:rPr lang="en-US" sz="1400" dirty="0"/>
              <a:t>Development required:</a:t>
            </a:r>
          </a:p>
          <a:p>
            <a:pPr>
              <a:buClr>
                <a:schemeClr val="tx1"/>
              </a:buClr>
            </a:pPr>
            <a:r>
              <a:rPr lang="en-US" sz="1400" dirty="0"/>
              <a:t>Improvement of sensor anchoring: thermometer block with thermal anchoring</a:t>
            </a:r>
            <a:br>
              <a:rPr lang="en-US" sz="1400" dirty="0"/>
            </a:br>
            <a:r>
              <a:rPr lang="en-US" sz="1400" dirty="0"/>
              <a:t/>
            </a:r>
            <a:br>
              <a:rPr lang="en-US" sz="1400" dirty="0"/>
            </a:br>
            <a:r>
              <a:rPr lang="en-US" sz="1400" dirty="0"/>
              <a:t/>
            </a:r>
            <a:br>
              <a:rPr lang="en-US" sz="1400" dirty="0"/>
            </a:br>
            <a:r>
              <a:rPr lang="en-US" sz="1400" dirty="0"/>
              <a:t/>
            </a:r>
            <a:br>
              <a:rPr lang="en-US" sz="1400" dirty="0"/>
            </a:br>
            <a:endParaRPr lang="en-US" sz="1400" dirty="0"/>
          </a:p>
          <a:p>
            <a:pPr>
              <a:buClr>
                <a:schemeClr val="tx1"/>
              </a:buClr>
            </a:pPr>
            <a:r>
              <a:rPr lang="en-US" sz="1400" dirty="0"/>
              <a:t>Understanding the sources of drift/noise on the sensing element</a:t>
            </a:r>
          </a:p>
          <a:p>
            <a:pPr lvl="1">
              <a:buClr>
                <a:schemeClr val="tx1"/>
              </a:buClr>
            </a:pPr>
            <a:r>
              <a:rPr lang="en-US" sz="1400" dirty="0"/>
              <a:t>Long term drift simulated with thermal cycles =&gt; </a:t>
            </a:r>
            <a:r>
              <a:rPr lang="en-US" sz="1400" dirty="0" err="1"/>
              <a:t>cernox</a:t>
            </a:r>
            <a:r>
              <a:rPr lang="en-US" sz="1400" dirty="0"/>
              <a:t> selected</a:t>
            </a:r>
          </a:p>
          <a:p>
            <a:pPr lvl="1">
              <a:buClr>
                <a:schemeClr val="tx1"/>
              </a:buClr>
            </a:pPr>
            <a:r>
              <a:rPr lang="en-US" sz="1400" dirty="0"/>
              <a:t>Radiation effects in cold conditions</a:t>
            </a:r>
          </a:p>
          <a:p>
            <a:pPr lvl="2">
              <a:buClr>
                <a:schemeClr val="tx1"/>
              </a:buClr>
            </a:pPr>
            <a:r>
              <a:rPr lang="en-US" sz="1400" dirty="0"/>
              <a:t>5 x 10</a:t>
            </a:r>
            <a:r>
              <a:rPr lang="en-US" sz="1400" baseline="30000" dirty="0"/>
              <a:t>14</a:t>
            </a:r>
            <a:r>
              <a:rPr lang="en-US" sz="1400" dirty="0"/>
              <a:t> n/cm</a:t>
            </a:r>
            <a:r>
              <a:rPr lang="en-US" sz="1400" baseline="30000" dirty="0"/>
              <a:t>2</a:t>
            </a:r>
            <a:r>
              <a:rPr lang="en-US" sz="1400" dirty="0"/>
              <a:t> (10 </a:t>
            </a:r>
            <a:r>
              <a:rPr lang="en-US" sz="1400" dirty="0" err="1"/>
              <a:t>kGy</a:t>
            </a:r>
            <a:r>
              <a:rPr lang="en-US" sz="1400" dirty="0"/>
              <a:t>); 1’000 hour of irradiation below 2.0 K</a:t>
            </a:r>
          </a:p>
          <a:p>
            <a:pPr lvl="2">
              <a:buClr>
                <a:schemeClr val="tx1"/>
              </a:buClr>
            </a:pPr>
            <a:r>
              <a:rPr lang="en-US" sz="1400" dirty="0" err="1"/>
              <a:t>Cernox</a:t>
            </a:r>
            <a:r>
              <a:rPr lang="en-US" sz="1400" dirty="0"/>
              <a:t>, TVO and </a:t>
            </a:r>
            <a:r>
              <a:rPr lang="en-US" sz="1400" dirty="0" err="1"/>
              <a:t>allen-bradleys</a:t>
            </a:r>
            <a:r>
              <a:rPr lang="en-US" sz="1400" dirty="0"/>
              <a:t> + platinum selected</a:t>
            </a:r>
          </a:p>
          <a:p>
            <a:pPr>
              <a:buClr>
                <a:schemeClr val="tx1"/>
              </a:buClr>
            </a:pPr>
            <a:r>
              <a:rPr lang="en-US" sz="1400" dirty="0"/>
              <a:t>Potential electromagnetic noise &amp; cost reduction =&gt; </a:t>
            </a:r>
            <a:r>
              <a:rPr lang="en-US" sz="1400" dirty="0" smtClean="0"/>
              <a:t>keep signal cables as short as reasonable</a:t>
            </a:r>
            <a:endParaRPr lang="en-US" sz="1400" dirty="0"/>
          </a:p>
          <a:p>
            <a:pPr lvl="1">
              <a:buClr>
                <a:schemeClr val="tx1"/>
              </a:buClr>
            </a:pPr>
            <a:r>
              <a:rPr lang="en-US" sz="1400" dirty="0" err="1"/>
              <a:t>RadTol</a:t>
            </a:r>
            <a:r>
              <a:rPr lang="en-US" sz="1400" dirty="0"/>
              <a:t> electronics required (dealt later)</a:t>
            </a:r>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04791" y="2458994"/>
            <a:ext cx="3385753" cy="895866"/>
          </a:xfrm>
          <a:prstGeom prst="rect">
            <a:avLst/>
          </a:prstGeom>
        </p:spPr>
      </p:pic>
    </p:spTree>
    <p:extLst>
      <p:ext uri="{BB962C8B-B14F-4D97-AF65-F5344CB8AC3E}">
        <p14:creationId xmlns:p14="http://schemas.microsoft.com/office/powerpoint/2010/main" val="37148440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382" y="140892"/>
            <a:ext cx="8226854" cy="577122"/>
          </a:xfrm>
        </p:spPr>
        <p:txBody>
          <a:bodyPr>
            <a:normAutofit/>
          </a:bodyPr>
          <a:lstStyle/>
          <a:p>
            <a:r>
              <a:rPr lang="en-US" sz="1800" dirty="0"/>
              <a:t>Measurement of temperature: detail on tests</a:t>
            </a:r>
            <a:endParaRPr lang="en-GB" sz="1800" dirty="0"/>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pic>
        <p:nvPicPr>
          <p:cNvPr id="167" name="Picture 166"/>
          <p:cNvPicPr/>
          <p:nvPr/>
        </p:nvPicPr>
        <p:blipFill>
          <a:blip r:embed="rId2"/>
          <a:stretch>
            <a:fillRect/>
          </a:stretch>
        </p:blipFill>
        <p:spPr>
          <a:xfrm>
            <a:off x="320674" y="1067949"/>
            <a:ext cx="5672351" cy="2286910"/>
          </a:xfrm>
          <a:prstGeom prst="rect">
            <a:avLst/>
          </a:prstGeom>
        </p:spPr>
      </p:pic>
      <p:pic>
        <p:nvPicPr>
          <p:cNvPr id="10" name="Picture 9"/>
          <p:cNvPicPr/>
          <p:nvPr/>
        </p:nvPicPr>
        <p:blipFill>
          <a:blip r:embed="rId3"/>
          <a:stretch>
            <a:fillRect/>
          </a:stretch>
        </p:blipFill>
        <p:spPr>
          <a:xfrm>
            <a:off x="161860" y="3551408"/>
            <a:ext cx="5759450" cy="2028825"/>
          </a:xfrm>
          <a:prstGeom prst="rect">
            <a:avLst/>
          </a:prstGeom>
        </p:spPr>
      </p:pic>
      <p:sp>
        <p:nvSpPr>
          <p:cNvPr id="6" name="TextBox 5"/>
          <p:cNvSpPr txBox="1"/>
          <p:nvPr/>
        </p:nvSpPr>
        <p:spPr>
          <a:xfrm>
            <a:off x="5993026" y="1223311"/>
            <a:ext cx="3064477" cy="646331"/>
          </a:xfrm>
          <a:prstGeom prst="rect">
            <a:avLst/>
          </a:prstGeom>
          <a:noFill/>
        </p:spPr>
        <p:txBody>
          <a:bodyPr wrap="square" rtlCol="0">
            <a:spAutoFit/>
          </a:bodyPr>
          <a:lstStyle/>
          <a:p>
            <a:r>
              <a:rPr lang="en-US" sz="1200" dirty="0"/>
              <a:t>100 thermal cycles</a:t>
            </a:r>
          </a:p>
          <a:p>
            <a:r>
              <a:rPr lang="en-US" sz="1200" dirty="0"/>
              <a:t>- </a:t>
            </a:r>
            <a:r>
              <a:rPr lang="en-US" sz="1200" dirty="0" err="1"/>
              <a:t>Cernox</a:t>
            </a:r>
            <a:r>
              <a:rPr lang="en-US" sz="1200" dirty="0"/>
              <a:t> excels in particular with increasing temperature</a:t>
            </a:r>
            <a:endParaRPr lang="en-GB" sz="1200" dirty="0"/>
          </a:p>
        </p:txBody>
      </p:sp>
      <p:sp>
        <p:nvSpPr>
          <p:cNvPr id="11" name="TextBox 10"/>
          <p:cNvSpPr txBox="1"/>
          <p:nvPr/>
        </p:nvSpPr>
        <p:spPr>
          <a:xfrm>
            <a:off x="5993026" y="3551408"/>
            <a:ext cx="3064477" cy="1384995"/>
          </a:xfrm>
          <a:prstGeom prst="rect">
            <a:avLst/>
          </a:prstGeom>
          <a:noFill/>
        </p:spPr>
        <p:txBody>
          <a:bodyPr wrap="square" rtlCol="0">
            <a:spAutoFit/>
          </a:bodyPr>
          <a:lstStyle/>
          <a:p>
            <a:pPr marL="171450" indent="-171450">
              <a:buFontTx/>
              <a:buChar char="-"/>
            </a:pPr>
            <a:r>
              <a:rPr lang="en-US" sz="1200" dirty="0"/>
              <a:t>All sensors with increasing resistance when lowering the temperature show similar behavior</a:t>
            </a:r>
          </a:p>
          <a:p>
            <a:pPr marL="171450" indent="-171450">
              <a:buFontTx/>
              <a:buChar char="-"/>
            </a:pPr>
            <a:r>
              <a:rPr lang="en-US" sz="1200" dirty="0"/>
              <a:t>Note complete thermal annealing for germanium sensor</a:t>
            </a:r>
            <a:endParaRPr lang="en-GB" sz="1200" dirty="0"/>
          </a:p>
          <a:p>
            <a:pPr marL="628650" lvl="1" indent="-171450">
              <a:buFontTx/>
              <a:buChar char="-"/>
            </a:pPr>
            <a:r>
              <a:rPr lang="en-US" sz="1200" dirty="0"/>
              <a:t>Room temperature irradiation is meaningless for this </a:t>
            </a:r>
            <a:r>
              <a:rPr lang="en-US" sz="1200" dirty="0" err="1"/>
              <a:t>tek</a:t>
            </a:r>
            <a:r>
              <a:rPr lang="en-US" sz="1200" dirty="0"/>
              <a:t>.</a:t>
            </a:r>
          </a:p>
        </p:txBody>
      </p:sp>
    </p:spTree>
    <p:extLst>
      <p:ext uri="{BB962C8B-B14F-4D97-AF65-F5344CB8AC3E}">
        <p14:creationId xmlns:p14="http://schemas.microsoft.com/office/powerpoint/2010/main" val="11821365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382" y="140892"/>
            <a:ext cx="8226854" cy="577122"/>
          </a:xfrm>
        </p:spPr>
        <p:txBody>
          <a:bodyPr>
            <a:normAutofit/>
          </a:bodyPr>
          <a:lstStyle/>
          <a:p>
            <a:r>
              <a:rPr lang="en-US" sz="1800" dirty="0"/>
              <a:t>Measurement of temperature: Intrinsic accuracy for </a:t>
            </a:r>
            <a:r>
              <a:rPr lang="en-US" sz="1800" dirty="0" err="1"/>
              <a:t>cernox</a:t>
            </a:r>
            <a:endParaRPr lang="en-GB" sz="1800" dirty="0"/>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sp>
        <p:nvSpPr>
          <p:cNvPr id="6" name="TextBox 5"/>
          <p:cNvSpPr txBox="1"/>
          <p:nvPr/>
        </p:nvSpPr>
        <p:spPr>
          <a:xfrm>
            <a:off x="809366" y="834073"/>
            <a:ext cx="7469661" cy="1200329"/>
          </a:xfrm>
          <a:prstGeom prst="rect">
            <a:avLst/>
          </a:prstGeom>
          <a:noFill/>
        </p:spPr>
        <p:txBody>
          <a:bodyPr wrap="square" rtlCol="0">
            <a:spAutoFit/>
          </a:bodyPr>
          <a:lstStyle/>
          <a:p>
            <a:r>
              <a:rPr lang="en-US" sz="1200" dirty="0"/>
              <a:t>The calibration station uses 1995 state of the art apparatus, anyway the accuracy is still excellent as for today.</a:t>
            </a:r>
          </a:p>
          <a:p>
            <a:pPr marL="171450" indent="-171450">
              <a:buFontTx/>
              <a:buChar char="-"/>
            </a:pPr>
            <a:r>
              <a:rPr lang="en-US" sz="1200" dirty="0"/>
              <a:t>The reference temperature is provided by RIRT sensors, reproducibility ± 0.005 K between 1.5 &amp; 300 K</a:t>
            </a:r>
          </a:p>
          <a:p>
            <a:pPr marL="171450" indent="-171450">
              <a:buFontTx/>
              <a:buChar char="-"/>
            </a:pPr>
            <a:r>
              <a:rPr lang="en-US" sz="1200" dirty="0"/>
              <a:t>The reproducibility between two runs for the SAME </a:t>
            </a:r>
            <a:r>
              <a:rPr lang="en-US" sz="1200" dirty="0" err="1"/>
              <a:t>cernox</a:t>
            </a:r>
            <a:r>
              <a:rPr lang="en-US" sz="1200" dirty="0"/>
              <a:t> sensors exchanged in position is shown</a:t>
            </a:r>
          </a:p>
          <a:p>
            <a:pPr marL="628650" lvl="1" indent="-171450">
              <a:buFontTx/>
              <a:buChar char="-"/>
            </a:pPr>
            <a:r>
              <a:rPr lang="en-US" sz="1200" dirty="0"/>
              <a:t>The temperature spread increases with increasing </a:t>
            </a:r>
            <a:r>
              <a:rPr lang="en-US" sz="1200" dirty="0" smtClean="0"/>
              <a:t>temperature</a:t>
            </a:r>
            <a:endParaRPr lang="en-US" sz="1200" dirty="0"/>
          </a:p>
          <a:p>
            <a:pPr marL="628650" lvl="1" indent="-171450">
              <a:buFontTx/>
              <a:buChar char="-"/>
            </a:pPr>
            <a:r>
              <a:rPr lang="en-US" sz="1200" dirty="0"/>
              <a:t>The WFIP LHC electronics is less accurate than lab type source &amp; volt meters</a:t>
            </a:r>
            <a:endParaRPr lang="en-GB" sz="1200" dirty="0"/>
          </a:p>
        </p:txBody>
      </p:sp>
      <p:pic>
        <p:nvPicPr>
          <p:cNvPr id="9" name="Picture 8"/>
          <p:cNvPicPr/>
          <p:nvPr/>
        </p:nvPicPr>
        <p:blipFill>
          <a:blip r:embed="rId2"/>
          <a:stretch>
            <a:fillRect/>
          </a:stretch>
        </p:blipFill>
        <p:spPr>
          <a:xfrm>
            <a:off x="1279430" y="2931187"/>
            <a:ext cx="6530041" cy="3168837"/>
          </a:xfrm>
          <a:prstGeom prst="rect">
            <a:avLst/>
          </a:prstGeom>
        </p:spPr>
      </p:pic>
    </p:spTree>
    <p:extLst>
      <p:ext uri="{BB962C8B-B14F-4D97-AF65-F5344CB8AC3E}">
        <p14:creationId xmlns:p14="http://schemas.microsoft.com/office/powerpoint/2010/main" val="8279399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6787314" y="2453931"/>
            <a:ext cx="1876168" cy="1207250"/>
          </a:xfrm>
          <a:prstGeom prst="rect">
            <a:avLst/>
          </a:prstGeom>
        </p:spPr>
      </p:pic>
      <p:sp>
        <p:nvSpPr>
          <p:cNvPr id="2" name="Title 1"/>
          <p:cNvSpPr>
            <a:spLocks noGrp="1"/>
          </p:cNvSpPr>
          <p:nvPr>
            <p:ph type="title"/>
          </p:nvPr>
        </p:nvSpPr>
        <p:spPr>
          <a:xfrm>
            <a:off x="447382" y="140892"/>
            <a:ext cx="8226854" cy="577122"/>
          </a:xfrm>
        </p:spPr>
        <p:txBody>
          <a:bodyPr>
            <a:normAutofit/>
          </a:bodyPr>
          <a:lstStyle/>
          <a:p>
            <a:r>
              <a:rPr lang="en-US" sz="1800" dirty="0"/>
              <a:t>Measurement of pressure</a:t>
            </a:r>
            <a:endParaRPr lang="en-GB" sz="1800" dirty="0"/>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sp>
        <p:nvSpPr>
          <p:cNvPr id="9" name="Content Placeholder 2"/>
          <p:cNvSpPr>
            <a:spLocks noGrp="1"/>
          </p:cNvSpPr>
          <p:nvPr>
            <p:ph idx="1"/>
          </p:nvPr>
        </p:nvSpPr>
        <p:spPr>
          <a:xfrm>
            <a:off x="83976" y="668856"/>
            <a:ext cx="8813136" cy="807776"/>
          </a:xfrm>
        </p:spPr>
        <p:txBody>
          <a:bodyPr>
            <a:normAutofit/>
          </a:bodyPr>
          <a:lstStyle/>
          <a:p>
            <a:pPr marL="36576" indent="0">
              <a:buClr>
                <a:schemeClr val="tx1"/>
              </a:buClr>
              <a:buNone/>
            </a:pPr>
            <a:r>
              <a:rPr lang="en-US" sz="1400" dirty="0"/>
              <a:t>All pressure sensors are accessible and therefore exchangeable.</a:t>
            </a:r>
          </a:p>
          <a:p>
            <a:pPr>
              <a:buClr>
                <a:schemeClr val="tx1"/>
              </a:buClr>
            </a:pPr>
            <a:r>
              <a:rPr lang="en-US" sz="1400" dirty="0"/>
              <a:t>Absolute LHC pressure sensors provided by </a:t>
            </a:r>
            <a:r>
              <a:rPr lang="en-US" sz="1400" dirty="0" err="1"/>
              <a:t>Baumer</a:t>
            </a:r>
            <a:r>
              <a:rPr lang="en-US" sz="1400" dirty="0"/>
              <a:t> (CH), resistive bridge</a:t>
            </a:r>
            <a:br>
              <a:rPr lang="en-US" sz="1400" dirty="0"/>
            </a:br>
            <a:r>
              <a:rPr lang="en-US" sz="1400" dirty="0"/>
              <a:t>Procurement OK but minimum order </a:t>
            </a:r>
            <a:r>
              <a:rPr lang="en-US" sz="1400" dirty="0" err="1"/>
              <a:t>qty</a:t>
            </a:r>
            <a:r>
              <a:rPr lang="en-US" sz="1400" dirty="0"/>
              <a:t> about 50 units</a:t>
            </a:r>
          </a:p>
        </p:txBody>
      </p:sp>
      <p:pic>
        <p:nvPicPr>
          <p:cNvPr id="3" name="Picture 2"/>
          <p:cNvPicPr>
            <a:picLocks noChangeAspect="1"/>
          </p:cNvPicPr>
          <p:nvPr/>
        </p:nvPicPr>
        <p:blipFill rotWithShape="1">
          <a:blip r:embed="rId3"/>
          <a:srcRect l="6092" t="6172" r="16070" b="5003"/>
          <a:stretch/>
        </p:blipFill>
        <p:spPr>
          <a:xfrm rot="5400000">
            <a:off x="6244740" y="922548"/>
            <a:ext cx="1157227" cy="1804088"/>
          </a:xfrm>
          <a:prstGeom prst="rect">
            <a:avLst/>
          </a:prstGeom>
        </p:spPr>
      </p:pic>
      <p:pic>
        <p:nvPicPr>
          <p:cNvPr id="8" name="Picture 7"/>
          <p:cNvPicPr>
            <a:picLocks noChangeAspect="1"/>
          </p:cNvPicPr>
          <p:nvPr/>
        </p:nvPicPr>
        <p:blipFill>
          <a:blip r:embed="rId4"/>
          <a:stretch>
            <a:fillRect/>
          </a:stretch>
        </p:blipFill>
        <p:spPr>
          <a:xfrm>
            <a:off x="332654" y="1603592"/>
            <a:ext cx="5154723" cy="705600"/>
          </a:xfrm>
          <a:prstGeom prst="rect">
            <a:avLst/>
          </a:prstGeom>
        </p:spPr>
      </p:pic>
      <p:sp>
        <p:nvSpPr>
          <p:cNvPr id="12" name="Content Placeholder 2"/>
          <p:cNvSpPr txBox="1">
            <a:spLocks/>
          </p:cNvSpPr>
          <p:nvPr/>
        </p:nvSpPr>
        <p:spPr>
          <a:xfrm>
            <a:off x="83976" y="2530931"/>
            <a:ext cx="8813136" cy="678030"/>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1"/>
              </a:buClr>
            </a:pPr>
            <a:r>
              <a:rPr lang="en-US" sz="1400" dirty="0"/>
              <a:t>Differential LHC pressure sensors provided by </a:t>
            </a:r>
            <a:r>
              <a:rPr lang="en-US" sz="1400" dirty="0" err="1"/>
              <a:t>Polaron</a:t>
            </a:r>
            <a:r>
              <a:rPr lang="en-US" sz="1400" dirty="0"/>
              <a:t> </a:t>
            </a:r>
            <a:r>
              <a:rPr lang="en-US" sz="1400" dirty="0" err="1"/>
              <a:t>Schaewiz</a:t>
            </a:r>
            <a:r>
              <a:rPr lang="en-US" sz="1400" dirty="0"/>
              <a:t> </a:t>
            </a:r>
            <a:r>
              <a:rPr lang="en-US" sz="1400" dirty="0" smtClean="0"/>
              <a:t>(?), </a:t>
            </a:r>
            <a:r>
              <a:rPr lang="en-US" sz="1400" dirty="0"/>
              <a:t>resistive bridge</a:t>
            </a:r>
            <a:br>
              <a:rPr lang="en-US" sz="1400" dirty="0"/>
            </a:br>
            <a:r>
              <a:rPr lang="en-US" sz="1400" dirty="0">
                <a:solidFill>
                  <a:srgbClr val="FF0000"/>
                </a:solidFill>
              </a:rPr>
              <a:t>Not available for purchase</a:t>
            </a:r>
          </a:p>
        </p:txBody>
      </p:sp>
      <p:pic>
        <p:nvPicPr>
          <p:cNvPr id="11" name="Picture 10"/>
          <p:cNvPicPr>
            <a:picLocks noChangeAspect="1"/>
          </p:cNvPicPr>
          <p:nvPr/>
        </p:nvPicPr>
        <p:blipFill>
          <a:blip r:embed="rId5"/>
          <a:stretch>
            <a:fillRect/>
          </a:stretch>
        </p:blipFill>
        <p:spPr>
          <a:xfrm>
            <a:off x="332654" y="3097241"/>
            <a:ext cx="5277314" cy="532500"/>
          </a:xfrm>
          <a:prstGeom prst="rect">
            <a:avLst/>
          </a:prstGeom>
        </p:spPr>
      </p:pic>
      <p:sp>
        <p:nvSpPr>
          <p:cNvPr id="15" name="Content Placeholder 2"/>
          <p:cNvSpPr txBox="1">
            <a:spLocks/>
          </p:cNvSpPr>
          <p:nvPr/>
        </p:nvSpPr>
        <p:spPr>
          <a:xfrm>
            <a:off x="83976" y="3775270"/>
            <a:ext cx="8813136" cy="796730"/>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1"/>
              </a:buClr>
            </a:pPr>
            <a:r>
              <a:rPr lang="en-US" sz="1400" dirty="0"/>
              <a:t>Absolute LHC low pressure sensors provided by NICHE (FR), inductive bridge</a:t>
            </a:r>
            <a:br>
              <a:rPr lang="en-US" sz="1400" dirty="0"/>
            </a:br>
            <a:r>
              <a:rPr lang="en-US" sz="1400" dirty="0"/>
              <a:t>Unfortunately </a:t>
            </a:r>
            <a:r>
              <a:rPr lang="en-US" sz="1400" dirty="0">
                <a:solidFill>
                  <a:srgbClr val="FF0000"/>
                </a:solidFill>
              </a:rPr>
              <a:t>not available for purchase</a:t>
            </a:r>
            <a:r>
              <a:rPr lang="en-US" sz="1400" dirty="0"/>
              <a:t/>
            </a:r>
            <a:br>
              <a:rPr lang="en-US" sz="1400" dirty="0"/>
            </a:br>
            <a:r>
              <a:rPr lang="en-US" sz="1400" dirty="0"/>
              <a:t>Mechanical/geometrical device: not qualified for radiation</a:t>
            </a:r>
          </a:p>
        </p:txBody>
      </p:sp>
      <p:pic>
        <p:nvPicPr>
          <p:cNvPr id="16" name="Picture 15"/>
          <p:cNvPicPr>
            <a:picLocks noChangeAspect="1"/>
          </p:cNvPicPr>
          <p:nvPr/>
        </p:nvPicPr>
        <p:blipFill>
          <a:blip r:embed="rId6"/>
          <a:stretch>
            <a:fillRect/>
          </a:stretch>
        </p:blipFill>
        <p:spPr>
          <a:xfrm>
            <a:off x="5921310" y="4076923"/>
            <a:ext cx="3124768" cy="970727"/>
          </a:xfrm>
          <a:prstGeom prst="rect">
            <a:avLst/>
          </a:prstGeom>
        </p:spPr>
      </p:pic>
      <p:sp>
        <p:nvSpPr>
          <p:cNvPr id="18" name="Content Placeholder 2"/>
          <p:cNvSpPr txBox="1">
            <a:spLocks/>
          </p:cNvSpPr>
          <p:nvPr/>
        </p:nvSpPr>
        <p:spPr>
          <a:xfrm>
            <a:off x="83976" y="5158083"/>
            <a:ext cx="8813136" cy="834944"/>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1"/>
              </a:buClr>
            </a:pPr>
            <a:r>
              <a:rPr lang="en-US" sz="1400" dirty="0"/>
              <a:t>ABB has delivered passive pressure cells for absolute &amp; differential applications</a:t>
            </a:r>
            <a:br>
              <a:rPr lang="en-US" sz="1400" dirty="0"/>
            </a:br>
            <a:r>
              <a:rPr lang="en-US" sz="1400" dirty="0"/>
              <a:t>Radiation tests show some drift</a:t>
            </a:r>
          </a:p>
          <a:p>
            <a:pPr>
              <a:buClr>
                <a:schemeClr val="tx1"/>
              </a:buClr>
            </a:pPr>
            <a:r>
              <a:rPr lang="en-US" sz="1400" dirty="0"/>
              <a:t>Still looking for other suppliers, in particular for differential &amp; low pressure application</a:t>
            </a:r>
          </a:p>
        </p:txBody>
      </p:sp>
      <p:pic>
        <p:nvPicPr>
          <p:cNvPr id="6" name="Picture 5"/>
          <p:cNvPicPr>
            <a:picLocks noChangeAspect="1"/>
          </p:cNvPicPr>
          <p:nvPr/>
        </p:nvPicPr>
        <p:blipFill>
          <a:blip r:embed="rId7"/>
          <a:stretch>
            <a:fillRect/>
          </a:stretch>
        </p:blipFill>
        <p:spPr>
          <a:xfrm>
            <a:off x="333124" y="4559968"/>
            <a:ext cx="5276844" cy="531280"/>
          </a:xfrm>
          <a:prstGeom prst="rect">
            <a:avLst/>
          </a:prstGeom>
        </p:spPr>
      </p:pic>
    </p:spTree>
    <p:extLst>
      <p:ext uri="{BB962C8B-B14F-4D97-AF65-F5344CB8AC3E}">
        <p14:creationId xmlns:p14="http://schemas.microsoft.com/office/powerpoint/2010/main" val="2048837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382" y="140892"/>
            <a:ext cx="8226854" cy="577122"/>
          </a:xfrm>
        </p:spPr>
        <p:txBody>
          <a:bodyPr>
            <a:normAutofit/>
          </a:bodyPr>
          <a:lstStyle/>
          <a:p>
            <a:r>
              <a:rPr lang="en-US" sz="1800" dirty="0"/>
              <a:t>Measurement: level, cold flow, valve actuators</a:t>
            </a:r>
            <a:endParaRPr lang="en-GB" sz="1800" dirty="0"/>
          </a:p>
        </p:txBody>
      </p:sp>
      <p:sp>
        <p:nvSpPr>
          <p:cNvPr id="4" name="Date Placeholder 3"/>
          <p:cNvSpPr>
            <a:spLocks noGrp="1"/>
          </p:cNvSpPr>
          <p:nvPr>
            <p:ph type="dt" sz="half" idx="2"/>
          </p:nvPr>
        </p:nvSpPr>
        <p:spPr/>
        <p:txBody>
          <a:bodyPr/>
          <a:lstStyle/>
          <a:p>
            <a:r>
              <a:rPr lang="en-US"/>
              <a:t>HL-LHC instrumentation meeting</a:t>
            </a:r>
            <a:endParaRPr lang="en-US" dirty="0"/>
          </a:p>
        </p:txBody>
      </p:sp>
      <p:sp>
        <p:nvSpPr>
          <p:cNvPr id="5" name="Footer Placeholder 4"/>
          <p:cNvSpPr>
            <a:spLocks noGrp="1"/>
          </p:cNvSpPr>
          <p:nvPr>
            <p:ph type="ftr" sz="quarter" idx="3"/>
          </p:nvPr>
        </p:nvSpPr>
        <p:spPr/>
        <p:txBody>
          <a:bodyPr/>
          <a:lstStyle/>
          <a:p>
            <a:r>
              <a:rPr lang="en-US"/>
              <a:t>17.12.2019 - CRG-CI</a:t>
            </a:r>
            <a:endParaRPr lang="en-US" dirty="0"/>
          </a:p>
        </p:txBody>
      </p:sp>
      <p:sp>
        <p:nvSpPr>
          <p:cNvPr id="9" name="Content Placeholder 2"/>
          <p:cNvSpPr>
            <a:spLocks noGrp="1"/>
          </p:cNvSpPr>
          <p:nvPr>
            <p:ph idx="1"/>
          </p:nvPr>
        </p:nvSpPr>
        <p:spPr>
          <a:xfrm>
            <a:off x="83976" y="668855"/>
            <a:ext cx="8813136" cy="5478631"/>
          </a:xfrm>
        </p:spPr>
        <p:txBody>
          <a:bodyPr>
            <a:normAutofit/>
          </a:bodyPr>
          <a:lstStyle/>
          <a:p>
            <a:pPr marL="36576" indent="0">
              <a:buClr>
                <a:schemeClr val="tx1"/>
              </a:buClr>
              <a:buNone/>
            </a:pPr>
            <a:r>
              <a:rPr lang="en-US" sz="1400" dirty="0"/>
              <a:t>Liquid He level measurement is a mature technology, however:</a:t>
            </a:r>
          </a:p>
          <a:p>
            <a:pPr>
              <a:buClr>
                <a:schemeClr val="tx1"/>
              </a:buClr>
            </a:pPr>
            <a:r>
              <a:rPr lang="en-US" sz="1400" dirty="0"/>
              <a:t>Accuracy is hardly better than 10 mm</a:t>
            </a:r>
          </a:p>
          <a:p>
            <a:pPr>
              <a:buClr>
                <a:schemeClr val="tx1"/>
              </a:buClr>
            </a:pPr>
            <a:r>
              <a:rPr lang="en-US" sz="1400" dirty="0"/>
              <a:t>European suppliers (i.e. Cryogenics Ltd – UK) provide relatively wide changes in specs</a:t>
            </a:r>
          </a:p>
          <a:p>
            <a:pPr lvl="1">
              <a:buClr>
                <a:schemeClr val="tx1"/>
              </a:buClr>
            </a:pPr>
            <a:r>
              <a:rPr lang="en-US" sz="1400" dirty="0"/>
              <a:t>Present part uses a steel tube and shorts to case (GND) are observed in our samples</a:t>
            </a:r>
          </a:p>
          <a:p>
            <a:pPr>
              <a:buClr>
                <a:schemeClr val="tx1"/>
              </a:buClr>
            </a:pPr>
            <a:r>
              <a:rPr lang="en-US" sz="1400" dirty="0"/>
              <a:t>It can be capricious due to changes in pressure, lambda point, etc.</a:t>
            </a:r>
          </a:p>
          <a:p>
            <a:pPr marL="36576" indent="0">
              <a:buClr>
                <a:schemeClr val="tx1"/>
              </a:buClr>
              <a:buNone/>
            </a:pPr>
            <a:endParaRPr lang="en-US" sz="1400" dirty="0"/>
          </a:p>
          <a:p>
            <a:pPr marL="36576" indent="0">
              <a:buClr>
                <a:schemeClr val="tx1"/>
              </a:buClr>
              <a:buNone/>
            </a:pPr>
            <a:r>
              <a:rPr lang="en-US" sz="1400" dirty="0"/>
              <a:t>Cold flow will be measured by commercial Coriolis devices made by Micro Motion</a:t>
            </a:r>
          </a:p>
          <a:p>
            <a:pPr>
              <a:buClr>
                <a:schemeClr val="tx1"/>
              </a:buClr>
            </a:pPr>
            <a:r>
              <a:rPr lang="en-US" sz="1400" dirty="0"/>
              <a:t>Requires very long connecting signals cable because electronics is not qualified for radiation</a:t>
            </a:r>
          </a:p>
          <a:p>
            <a:pPr marL="36576" indent="0">
              <a:buClr>
                <a:schemeClr val="tx1"/>
              </a:buClr>
              <a:buNone/>
            </a:pPr>
            <a:endParaRPr lang="en-US" sz="1400" dirty="0"/>
          </a:p>
          <a:p>
            <a:pPr marL="36576" indent="0">
              <a:buClr>
                <a:schemeClr val="tx1"/>
              </a:buClr>
              <a:buNone/>
            </a:pPr>
            <a:r>
              <a:rPr lang="en-US" sz="1400" dirty="0"/>
              <a:t>Valve actuators have been qualified for radiation use up to about 100 </a:t>
            </a:r>
            <a:r>
              <a:rPr lang="en-US" sz="1400" dirty="0" err="1"/>
              <a:t>kGy</a:t>
            </a:r>
            <a:endParaRPr lang="en-US" sz="1400" dirty="0"/>
          </a:p>
          <a:p>
            <a:pPr>
              <a:buClr>
                <a:schemeClr val="tx1"/>
              </a:buClr>
            </a:pPr>
            <a:r>
              <a:rPr lang="en-US" sz="1400" dirty="0"/>
              <a:t>Most sensitive part are the micro valve piezo-actuators</a:t>
            </a:r>
          </a:p>
          <a:p>
            <a:pPr>
              <a:buClr>
                <a:schemeClr val="tx1"/>
              </a:buClr>
            </a:pPr>
            <a:r>
              <a:rPr lang="en-US" sz="1400" dirty="0"/>
              <a:t>If radiation is too high the piezo actuators can be moved away from valve stem</a:t>
            </a:r>
          </a:p>
          <a:p>
            <a:pPr>
              <a:buClr>
                <a:schemeClr val="tx1"/>
              </a:buClr>
            </a:pPr>
            <a:r>
              <a:rPr lang="en-US" sz="1400" dirty="0"/>
              <a:t>LHC failures due to potentiometer noise (wear?, corrosion?) or leaks</a:t>
            </a:r>
          </a:p>
          <a:p>
            <a:pPr marL="36576" indent="0">
              <a:buClr>
                <a:schemeClr val="tx1"/>
              </a:buClr>
              <a:buNone/>
            </a:pPr>
            <a:endParaRPr lang="en-US" sz="1400" dirty="0"/>
          </a:p>
          <a:p>
            <a:pPr marL="36576" indent="0">
              <a:buClr>
                <a:schemeClr val="tx1"/>
              </a:buClr>
              <a:buNone/>
            </a:pPr>
            <a:r>
              <a:rPr lang="en-US" sz="1400" dirty="0"/>
              <a:t>Electrical heaters</a:t>
            </a:r>
          </a:p>
          <a:p>
            <a:pPr>
              <a:buClr>
                <a:schemeClr val="tx1"/>
              </a:buClr>
            </a:pPr>
            <a:r>
              <a:rPr lang="en-US" sz="1400" dirty="0"/>
              <a:t>For cryogenic use all the electrical resistances are wire-wound </a:t>
            </a:r>
            <a:r>
              <a:rPr lang="en-US" sz="1400" dirty="0" smtClean="0"/>
              <a:t>type or PCB type (FR-4 or polyimide)</a:t>
            </a:r>
            <a:endParaRPr lang="en-US" sz="1400" dirty="0"/>
          </a:p>
          <a:p>
            <a:pPr>
              <a:buClr>
                <a:schemeClr val="tx1"/>
              </a:buClr>
            </a:pPr>
            <a:r>
              <a:rPr lang="en-US" sz="1400" dirty="0"/>
              <a:t>Beware of film </a:t>
            </a:r>
            <a:r>
              <a:rPr lang="en-US" sz="1400" dirty="0" smtClean="0"/>
              <a:t>deposited </a:t>
            </a:r>
            <a:r>
              <a:rPr lang="en-US" sz="1400" dirty="0" err="1" smtClean="0"/>
              <a:t>teks</a:t>
            </a:r>
            <a:r>
              <a:rPr lang="en-US" sz="1400" dirty="0" smtClean="0"/>
              <a:t> </a:t>
            </a:r>
            <a:r>
              <a:rPr lang="en-US" sz="1400" dirty="0"/>
              <a:t>as they have already cracked when cooled to 4.2 K</a:t>
            </a:r>
          </a:p>
          <a:p>
            <a:pPr>
              <a:buClr>
                <a:schemeClr val="tx1"/>
              </a:buClr>
            </a:pPr>
            <a:endParaRPr lang="en-US" sz="1400" dirty="0"/>
          </a:p>
          <a:p>
            <a:pPr marL="36576" indent="0">
              <a:buClr>
                <a:schemeClr val="tx1"/>
              </a:buClr>
              <a:buNone/>
            </a:pPr>
            <a:r>
              <a:rPr lang="en-US" sz="1400" dirty="0"/>
              <a:t>Valves</a:t>
            </a:r>
          </a:p>
          <a:p>
            <a:pPr>
              <a:buClr>
                <a:schemeClr val="tx1"/>
              </a:buClr>
            </a:pPr>
            <a:r>
              <a:rPr lang="en-US" sz="1400" dirty="0"/>
              <a:t>DFB current leads never qualified for radiation, rad hard by design (mechanical + magnetic)</a:t>
            </a:r>
          </a:p>
          <a:p>
            <a:pPr>
              <a:buClr>
                <a:schemeClr val="tx1"/>
              </a:buClr>
            </a:pPr>
            <a:r>
              <a:rPr lang="en-US" sz="1400" dirty="0"/>
              <a:t>Pressure actuated valves: diaphragm may be degraded by radiation?</a:t>
            </a:r>
          </a:p>
        </p:txBody>
      </p:sp>
    </p:spTree>
    <p:extLst>
      <p:ext uri="{BB962C8B-B14F-4D97-AF65-F5344CB8AC3E}">
        <p14:creationId xmlns:p14="http://schemas.microsoft.com/office/powerpoint/2010/main" val="1611137418"/>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CERN(4-3).thmx</Template>
  <TotalTime>25246</TotalTime>
  <Words>1197</Words>
  <Application>Microsoft Office PowerPoint</Application>
  <PresentationFormat>On-screen Show (4:3)</PresentationFormat>
  <Paragraphs>138</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CERN(4-3)</vt:lpstr>
      <vt:lpstr>PowerPoint Presentation</vt:lpstr>
      <vt:lpstr>PowerPoint Presentation</vt:lpstr>
      <vt:lpstr>Typical accelerator instrumentation measurement chain</vt:lpstr>
      <vt:lpstr>LHC case: instrumentation exposed to radiation</vt:lpstr>
      <vt:lpstr>Measurement of temperature</vt:lpstr>
      <vt:lpstr>Measurement of temperature: detail on tests</vt:lpstr>
      <vt:lpstr>Measurement of temperature: Intrinsic accuracy for cernox</vt:lpstr>
      <vt:lpstr>Measurement of pressure</vt:lpstr>
      <vt:lpstr>Measurement: level, cold flow, valve actuators</vt:lpstr>
      <vt:lpstr>Radiation Tolerant Electronics</vt:lpstr>
      <vt:lpstr>Radiation Tolerant Electronics: Sensor measurement</vt:lpstr>
      <vt:lpstr>Radiation Tolerant Electronics: Programmable Supplies</vt:lpstr>
      <vt:lpstr>Final Comments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Juan Casas-Cubillos</cp:lastModifiedBy>
  <cp:revision>518</cp:revision>
  <cp:lastPrinted>2018-06-22T14:52:29Z</cp:lastPrinted>
  <dcterms:created xsi:type="dcterms:W3CDTF">2012-11-30T11:04:26Z</dcterms:created>
  <dcterms:modified xsi:type="dcterms:W3CDTF">2019-12-17T14:03:30Z</dcterms:modified>
</cp:coreProperties>
</file>