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418" r:id="rId5"/>
    <p:sldId id="514" r:id="rId6"/>
    <p:sldId id="525" r:id="rId7"/>
    <p:sldId id="509" r:id="rId8"/>
    <p:sldId id="524" r:id="rId9"/>
    <p:sldId id="516" r:id="rId10"/>
    <p:sldId id="521" r:id="rId11"/>
    <p:sldId id="510" r:id="rId12"/>
    <p:sldId id="511" r:id="rId13"/>
    <p:sldId id="512" r:id="rId14"/>
    <p:sldId id="522" r:id="rId15"/>
    <p:sldId id="523" r:id="rId16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7A1FB5-7F72-49C7-A341-DC289DFDA632}">
          <p14:sldIdLst>
            <p14:sldId id="418"/>
            <p14:sldId id="514"/>
            <p14:sldId id="525"/>
            <p14:sldId id="509"/>
            <p14:sldId id="524"/>
            <p14:sldId id="516"/>
            <p14:sldId id="521"/>
            <p14:sldId id="510"/>
            <p14:sldId id="511"/>
            <p14:sldId id="512"/>
            <p14:sldId id="522"/>
            <p14:sldId id="5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Alexander Berkowitz Zamora" initials="DABZ" lastIdx="2" clrIdx="0">
    <p:extLst>
      <p:ext uri="{19B8F6BF-5375-455C-9EA6-DF929625EA0E}">
        <p15:presenceInfo xmlns:p15="http://schemas.microsoft.com/office/powerpoint/2012/main" userId="S-1-5-21-1526224874-1540688658-1361462980-11742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9933FF"/>
    <a:srgbClr val="FFFF99"/>
    <a:srgbClr val="DDDDDD"/>
    <a:srgbClr val="00B0F0"/>
    <a:srgbClr val="FF9900"/>
    <a:srgbClr val="C0C0C0"/>
    <a:srgbClr val="FFFFFF"/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6" autoAdjust="0"/>
    <p:restoredTop sz="94266" autoAdjust="0"/>
  </p:normalViewPr>
  <p:slideViewPr>
    <p:cSldViewPr snapToObjects="1" showGuides="1">
      <p:cViewPr varScale="1">
        <p:scale>
          <a:sx n="126" d="100"/>
          <a:sy n="126" d="100"/>
        </p:scale>
        <p:origin x="92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163"/>
    </p:cViewPr>
  </p:sorterViewPr>
  <p:notesViewPr>
    <p:cSldViewPr snapToObjects="1">
      <p:cViewPr varScale="1">
        <p:scale>
          <a:sx n="90" d="100"/>
          <a:sy n="90" d="100"/>
        </p:scale>
        <p:origin x="37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17/12/2019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4453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17/12/2019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18465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2398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M.Sisti (TE-CRG) – 17 Dec 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28184" y="6356350"/>
            <a:ext cx="2306216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28184" y="6356350"/>
            <a:ext cx="2306216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28184" y="6356350"/>
            <a:ext cx="2306216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28184" y="6356350"/>
            <a:ext cx="2306216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28184" y="6356350"/>
            <a:ext cx="2306216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M.Sisti (TE-CRG) – 17 Dec 2019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/>
              <a:t>M.Sisti (TE-CRG) – 17 Dec 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space.cern.ch/HiLumi/WP9/Lists/Project%20Documents/Attachments/52/Radiation_levels_on_QXL_HLLHC.pdf" TargetMode="Externa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hyperlink" Target="https://espace.cern.ch/HiLumi/WP9/Lists/Project%20Documents/Attachments/52/Radiation_levels_on_QXL_HLLHC.pdf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hyperlink" Target="https://espace.cern.ch/HiLumi/WP9/Lists/Project%20Documents/Attachments/52/Radiation_levels_on_QXL_HLLHC.pdf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708920"/>
            <a:ext cx="6944816" cy="1584176"/>
          </a:xfrm>
        </p:spPr>
        <p:txBody>
          <a:bodyPr/>
          <a:lstStyle/>
          <a:p>
            <a:r>
              <a:rPr lang="de-DE" sz="3200" dirty="0"/>
              <a:t>HL-LHC cryo-instrumentation</a:t>
            </a:r>
            <a:br>
              <a:rPr lang="de-DE" sz="3200" dirty="0"/>
            </a:br>
            <a:r>
              <a:rPr lang="de-DE" sz="3200" dirty="0"/>
              <a:t>Status</a:t>
            </a:r>
            <a:endParaRPr lang="en-GB" sz="2000" b="0" i="1" dirty="0">
              <a:solidFill>
                <a:srgbClr val="7030A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86672"/>
            <a:ext cx="6480000" cy="846584"/>
          </a:xfrm>
        </p:spPr>
        <p:txBody>
          <a:bodyPr/>
          <a:lstStyle/>
          <a:p>
            <a:r>
              <a:rPr lang="en-GB" dirty="0"/>
              <a:t>M. Sisti (TE-CRG)</a:t>
            </a:r>
          </a:p>
          <a:p>
            <a:r>
              <a:rPr lang="en-GB" dirty="0"/>
              <a:t>HL-LHC WP9 Cryogenics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115174"/>
            <a:ext cx="6480000" cy="482178"/>
          </a:xfrm>
        </p:spPr>
        <p:txBody>
          <a:bodyPr>
            <a:normAutofit/>
          </a:bodyPr>
          <a:lstStyle/>
          <a:p>
            <a:r>
              <a:rPr lang="de-DE" dirty="0"/>
              <a:t>CERN, 17 Dec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2973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593618" y="-103731"/>
            <a:ext cx="8226854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tx2"/>
                </a:solidFill>
              </a:rPr>
              <a:t>IT phase separator TTs</a:t>
            </a:r>
            <a:endParaRPr lang="en-GB" sz="3600" dirty="0">
              <a:solidFill>
                <a:schemeClr val="tx2"/>
              </a:solidFill>
            </a:endParaRPr>
          </a:p>
        </p:txBody>
      </p:sp>
      <p:pic>
        <p:nvPicPr>
          <p:cNvPr id="115" name="Picture 1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7068" y="849925"/>
            <a:ext cx="5852160" cy="230539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056452" y="2348880"/>
            <a:ext cx="690709" cy="866268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6" name="Oval 115"/>
          <p:cNvSpPr/>
          <p:nvPr/>
        </p:nvSpPr>
        <p:spPr>
          <a:xfrm>
            <a:off x="4686950" y="2153023"/>
            <a:ext cx="690709" cy="866268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7" name="Oval 116"/>
          <p:cNvSpPr/>
          <p:nvPr/>
        </p:nvSpPr>
        <p:spPr>
          <a:xfrm>
            <a:off x="6781613" y="762508"/>
            <a:ext cx="690709" cy="866268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8" name="Oval 117"/>
          <p:cNvSpPr/>
          <p:nvPr/>
        </p:nvSpPr>
        <p:spPr>
          <a:xfrm>
            <a:off x="2843809" y="959400"/>
            <a:ext cx="360040" cy="535348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9" name="Oval 118"/>
          <p:cNvSpPr/>
          <p:nvPr/>
        </p:nvSpPr>
        <p:spPr>
          <a:xfrm>
            <a:off x="4527025" y="931511"/>
            <a:ext cx="360040" cy="535348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0" name="Oval 119"/>
          <p:cNvSpPr/>
          <p:nvPr/>
        </p:nvSpPr>
        <p:spPr>
          <a:xfrm>
            <a:off x="6166129" y="927967"/>
            <a:ext cx="360040" cy="535348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6094202" y="2319642"/>
            <a:ext cx="2582254" cy="3865890"/>
            <a:chOff x="5699122" y="2319642"/>
            <a:chExt cx="2582254" cy="386589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9122" y="2319642"/>
              <a:ext cx="2582254" cy="3865890"/>
            </a:xfrm>
            <a:prstGeom prst="rect">
              <a:avLst/>
            </a:prstGeom>
          </p:spPr>
        </p:pic>
        <p:sp>
          <p:nvSpPr>
            <p:cNvPr id="127" name="Oval 126"/>
            <p:cNvSpPr/>
            <p:nvPr/>
          </p:nvSpPr>
          <p:spPr>
            <a:xfrm rot="465773">
              <a:off x="6001070" y="4610582"/>
              <a:ext cx="1561084" cy="86626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6148476" y="5604922"/>
              <a:ext cx="11253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Ins="0" rtlCol="0">
              <a:spAutoFit/>
            </a:bodyPr>
            <a:lstStyle/>
            <a:p>
              <a:r>
                <a:rPr lang="en-US" sz="1200" dirty="0"/>
                <a:t>Phase separator</a:t>
              </a:r>
              <a:endParaRPr lang="en-GB" sz="1200" dirty="0"/>
            </a:p>
          </p:txBody>
        </p:sp>
        <p:cxnSp>
          <p:nvCxnSpPr>
            <p:cNvPr id="129" name="Straight Arrow Connector 128"/>
            <p:cNvCxnSpPr>
              <a:stCxn id="128" idx="0"/>
            </p:cNvCxnSpPr>
            <p:nvPr/>
          </p:nvCxnSpPr>
          <p:spPr>
            <a:xfrm flipV="1">
              <a:off x="6711130" y="5085184"/>
              <a:ext cx="0" cy="51973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oval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223073" y="3236599"/>
            <a:ext cx="3124791" cy="2974709"/>
            <a:chOff x="755576" y="3236599"/>
            <a:chExt cx="3124791" cy="297470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576" y="3236599"/>
              <a:ext cx="3124791" cy="2974709"/>
            </a:xfrm>
            <a:prstGeom prst="rect">
              <a:avLst/>
            </a:prstGeom>
          </p:spPr>
        </p:pic>
        <p:sp>
          <p:nvSpPr>
            <p:cNvPr id="132" name="Oval 131"/>
            <p:cNvSpPr/>
            <p:nvPr/>
          </p:nvSpPr>
          <p:spPr>
            <a:xfrm>
              <a:off x="3563888" y="4756065"/>
              <a:ext cx="280494" cy="65823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3" name="Oval 132"/>
            <p:cNvSpPr/>
            <p:nvPr/>
          </p:nvSpPr>
          <p:spPr>
            <a:xfrm>
              <a:off x="1993643" y="5223684"/>
              <a:ext cx="280494" cy="65823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4" name="Oval 133"/>
            <p:cNvSpPr/>
            <p:nvPr/>
          </p:nvSpPr>
          <p:spPr>
            <a:xfrm rot="6316679">
              <a:off x="3215431" y="5106636"/>
              <a:ext cx="280494" cy="65823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Oval 134"/>
            <p:cNvSpPr/>
            <p:nvPr/>
          </p:nvSpPr>
          <p:spPr>
            <a:xfrm rot="6316679">
              <a:off x="1706331" y="5497817"/>
              <a:ext cx="280494" cy="65823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2450674" y="5733477"/>
              <a:ext cx="99867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Ins="0" rtlCol="0">
              <a:spAutoFit/>
            </a:bodyPr>
            <a:lstStyle/>
            <a:p>
              <a:r>
                <a:rPr lang="en-US" sz="1200" dirty="0"/>
                <a:t>Thermometers</a:t>
              </a:r>
              <a:endParaRPr lang="en-GB" sz="1200" dirty="0"/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3508005" y="3696286"/>
            <a:ext cx="24634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Phase separator and thermometer configuration is the same for all the three installation locations</a:t>
            </a:r>
            <a:endParaRPr lang="en-GB" sz="1400" dirty="0"/>
          </a:p>
        </p:txBody>
      </p:sp>
      <p:sp>
        <p:nvSpPr>
          <p:cNvPr id="2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20072" y="6356350"/>
            <a:ext cx="3311928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1C08E7-FBE6-4938-9114-B79F878DEAF4}"/>
              </a:ext>
            </a:extLst>
          </p:cNvPr>
          <p:cNvSpPr txBox="1"/>
          <p:nvPr/>
        </p:nvSpPr>
        <p:spPr>
          <a:xfrm>
            <a:off x="7194554" y="123887"/>
            <a:ext cx="1854144" cy="52322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5"/>
              </a:rPr>
              <a:t>LINK</a:t>
            </a:r>
            <a:r>
              <a:rPr lang="en-US" sz="1400" dirty="0"/>
              <a:t> to EN-STI ppt for dose estimation  </a:t>
            </a:r>
          </a:p>
        </p:txBody>
      </p:sp>
    </p:spTree>
    <p:extLst>
      <p:ext uri="{BB962C8B-B14F-4D97-AF65-F5344CB8AC3E}">
        <p14:creationId xmlns:p14="http://schemas.microsoft.com/office/powerpoint/2010/main" val="482113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593618" y="-103731"/>
            <a:ext cx="8226854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tx2"/>
                </a:solidFill>
              </a:rPr>
              <a:t>TT quantity estimation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2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20072" y="6356350"/>
            <a:ext cx="3311928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2F24BBCA-EEBE-4761-9402-3CF635860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573" y="656692"/>
            <a:ext cx="8226854" cy="554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616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593618" y="-103731"/>
            <a:ext cx="8226854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tx2"/>
                </a:solidFill>
              </a:rPr>
              <a:t>TT uncertainty requirements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2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20072" y="6356350"/>
            <a:ext cx="3311928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  <p:pic>
        <p:nvPicPr>
          <p:cNvPr id="4" name="Picture 3" descr="A screenshot of text&#10;&#10;Description automatically generated">
            <a:extLst>
              <a:ext uri="{FF2B5EF4-FFF2-40B4-BE49-F238E27FC236}">
                <a16:creationId xmlns:a16="http://schemas.microsoft.com/office/drawing/2014/main" id="{798A8C3D-D3ED-4F87-9CBF-AF19A48D18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18102"/>
            <a:ext cx="2743200" cy="3626922"/>
          </a:xfrm>
          <a:prstGeom prst="rect">
            <a:avLst/>
          </a:prstGeom>
        </p:spPr>
      </p:pic>
      <p:pic>
        <p:nvPicPr>
          <p:cNvPr id="8" name="Picture 7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822B5E02-11A1-460A-B9BE-AB9460DB30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8719" y="1268760"/>
            <a:ext cx="4548708" cy="3529263"/>
          </a:xfrm>
          <a:prstGeom prst="rect">
            <a:avLst/>
          </a:prstGeom>
        </p:spPr>
      </p:pic>
      <p:pic>
        <p:nvPicPr>
          <p:cNvPr id="10" name="Picture 9" descr="A screenshot of text&#10;&#10;Description automatically generated">
            <a:extLst>
              <a:ext uri="{FF2B5EF4-FFF2-40B4-BE49-F238E27FC236}">
                <a16:creationId xmlns:a16="http://schemas.microsoft.com/office/drawing/2014/main" id="{02A2E5EA-A4F0-40DD-8E6F-29486EC1D3D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8152" y="5085184"/>
            <a:ext cx="4572000" cy="78824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D54712C-2ABD-4F16-ABA4-775C7056CDBA}"/>
              </a:ext>
            </a:extLst>
          </p:cNvPr>
          <p:cNvCxnSpPr/>
          <p:nvPr/>
        </p:nvCxnSpPr>
        <p:spPr>
          <a:xfrm>
            <a:off x="1943120" y="4653136"/>
            <a:ext cx="1188720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7FBBA7E-2FC1-45F2-A6C6-06EE14C23C56}"/>
              </a:ext>
            </a:extLst>
          </p:cNvPr>
          <p:cNvCxnSpPr/>
          <p:nvPr/>
        </p:nvCxnSpPr>
        <p:spPr>
          <a:xfrm>
            <a:off x="1907704" y="5805264"/>
            <a:ext cx="2103120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451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9552" y="1219200"/>
            <a:ext cx="7918450" cy="4906963"/>
          </a:xfrm>
        </p:spPr>
        <p:txBody>
          <a:bodyPr/>
          <a:lstStyle/>
          <a:p>
            <a:r>
              <a:rPr lang="en-US" dirty="0"/>
              <a:t>PFD “instrumented”</a:t>
            </a:r>
          </a:p>
          <a:p>
            <a:r>
              <a:rPr lang="en-US" dirty="0"/>
              <a:t>IT &amp; D2 instrumentation</a:t>
            </a:r>
          </a:p>
          <a:p>
            <a:r>
              <a:rPr lang="en-US" dirty="0"/>
              <a:t>Thermometer preliminary estimation</a:t>
            </a:r>
          </a:p>
          <a:p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20072" y="6356350"/>
            <a:ext cx="3311928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  <p:sp>
        <p:nvSpPr>
          <p:cNvPr id="8" name="Title 7"/>
          <p:cNvSpPr txBox="1">
            <a:spLocks/>
          </p:cNvSpPr>
          <p:nvPr/>
        </p:nvSpPr>
        <p:spPr>
          <a:xfrm>
            <a:off x="593618" y="-10373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tx2"/>
                </a:solidFill>
              </a:rPr>
              <a:t>Outline</a:t>
            </a:r>
            <a:endParaRPr lang="en-GB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02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 anchor="ctr" anchorCtr="0"/>
          <a:lstStyle/>
          <a:p>
            <a:pPr algn="l"/>
            <a:r>
              <a:rPr lang="en-US" sz="3200" b="0" dirty="0">
                <a:solidFill>
                  <a:schemeClr val="tx2"/>
                </a:solidFill>
              </a:rPr>
              <a:t>PFD IP5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3</a:t>
            </a:fld>
            <a:r>
              <a:rPr lang="fr-FR"/>
              <a:t>/tot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32" y="6356350"/>
            <a:ext cx="7272368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M. Sisti (TE-CRG) – 9 May 2019                                                    HL-LHC/CRG functional analysis meeting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19361"/>
            <a:ext cx="8229600" cy="581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527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28184" y="6356350"/>
            <a:ext cx="2306216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593618" y="-10373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tx2"/>
                </a:solidFill>
              </a:rPr>
              <a:t>IT reference PFD (left IP5) </a:t>
            </a:r>
            <a:r>
              <a:rPr lang="en-US" sz="1600" dirty="0">
                <a:solidFill>
                  <a:schemeClr val="tx2"/>
                </a:solidFill>
              </a:rPr>
              <a:t>(EDMS 1963720)</a:t>
            </a:r>
            <a:endParaRPr lang="en-GB" sz="36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361" y="620688"/>
            <a:ext cx="7955277" cy="562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119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BB42B351-F5AF-4825-BB20-01301300C8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4667"/>
            <a:ext cx="9144000" cy="567528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 anchor="ctr" anchorCtr="0"/>
          <a:lstStyle/>
          <a:p>
            <a:pPr algn="l"/>
            <a:r>
              <a:rPr lang="en-US" sz="3200" b="0" dirty="0">
                <a:solidFill>
                  <a:schemeClr val="tx2"/>
                </a:solidFill>
              </a:rPr>
              <a:t>PFD Inner triplet + DFX instrumented L5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5</a:t>
            </a:fld>
            <a:r>
              <a:rPr lang="fr-FR"/>
              <a:t>/tot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32" y="6356350"/>
            <a:ext cx="7272368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M. Sisti (TE-CRG) – 9 May 2019                                                    HL-LHC/CRG functional analysis meeting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8604008" y="3429000"/>
            <a:ext cx="504496" cy="422841"/>
            <a:chOff x="8501520" y="3692644"/>
            <a:chExt cx="504496" cy="422841"/>
          </a:xfrm>
        </p:grpSpPr>
        <p:sp>
          <p:nvSpPr>
            <p:cNvPr id="10" name="5-Point Star 9"/>
            <p:cNvSpPr/>
            <p:nvPr/>
          </p:nvSpPr>
          <p:spPr>
            <a:xfrm>
              <a:off x="8645404" y="3692644"/>
              <a:ext cx="133672" cy="144016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501520" y="3807708"/>
              <a:ext cx="5044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IP5</a:t>
              </a:r>
              <a:endParaRPr lang="en-GB" sz="1400" b="1" dirty="0"/>
            </a:p>
          </p:txBody>
        </p:sp>
      </p:grpSp>
      <p:sp>
        <p:nvSpPr>
          <p:cNvPr id="12" name="Oval 11"/>
          <p:cNvSpPr/>
          <p:nvPr/>
        </p:nvSpPr>
        <p:spPr>
          <a:xfrm>
            <a:off x="4769356" y="4720168"/>
            <a:ext cx="379844" cy="725056"/>
          </a:xfrm>
          <a:prstGeom prst="ellipse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308491"/>
            <a:ext cx="1656184" cy="120032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Sub-atmospheric circuit: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PT on pumping lines (QXL side)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TT on phase separators 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2568705"/>
            <a:ext cx="1656184" cy="138499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Pressurized LHe bath: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PT on the IFSs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TT into cold masses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Warm-up heaters into cold masses 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51520" y="4031813"/>
            <a:ext cx="1656184" cy="10156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Beam screen circuit: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TT and heater at the inlet on Q2B Service Module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4 x TT at the outlet</a:t>
            </a:r>
            <a:endParaRPr lang="en-GB" sz="1200" dirty="0"/>
          </a:p>
        </p:txBody>
      </p:sp>
      <p:sp>
        <p:nvSpPr>
          <p:cNvPr id="15" name="Oval 14"/>
          <p:cNvSpPr/>
          <p:nvPr/>
        </p:nvSpPr>
        <p:spPr>
          <a:xfrm>
            <a:off x="8257618" y="3225728"/>
            <a:ext cx="379844" cy="725056"/>
          </a:xfrm>
          <a:prstGeom prst="ellipse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6295628" y="4481440"/>
            <a:ext cx="379844" cy="725056"/>
          </a:xfrm>
          <a:prstGeom prst="ellipse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67544" y="2092484"/>
            <a:ext cx="1376496" cy="368776"/>
          </a:xfrm>
          <a:prstGeom prst="rect">
            <a:avLst/>
          </a:prstGeom>
          <a:noFill/>
          <a:ln w="1270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467544" y="1707312"/>
            <a:ext cx="1376496" cy="368776"/>
          </a:xfrm>
          <a:prstGeom prst="rect">
            <a:avLst/>
          </a:prstGeom>
          <a:noFill/>
          <a:ln w="12700">
            <a:solidFill>
              <a:srgbClr val="0EA26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3792612" y="1681608"/>
            <a:ext cx="288032" cy="279674"/>
          </a:xfrm>
          <a:prstGeom prst="ellipse">
            <a:avLst/>
          </a:prstGeom>
          <a:noFill/>
          <a:ln w="19050">
            <a:solidFill>
              <a:srgbClr val="0EA26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4086994" y="1681608"/>
            <a:ext cx="288032" cy="279674"/>
          </a:xfrm>
          <a:prstGeom prst="ellipse">
            <a:avLst/>
          </a:prstGeom>
          <a:noFill/>
          <a:ln w="19050">
            <a:solidFill>
              <a:srgbClr val="0EA26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6490816" y="1679498"/>
            <a:ext cx="288032" cy="279674"/>
          </a:xfrm>
          <a:prstGeom prst="ellipse">
            <a:avLst/>
          </a:prstGeom>
          <a:noFill/>
          <a:ln w="19050">
            <a:solidFill>
              <a:srgbClr val="0EA26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67544" y="3557930"/>
            <a:ext cx="1376496" cy="368776"/>
          </a:xfrm>
          <a:prstGeom prst="rect">
            <a:avLst/>
          </a:prstGeom>
          <a:noFill/>
          <a:ln w="12700">
            <a:solidFill>
              <a:srgbClr val="9933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67544" y="3183356"/>
            <a:ext cx="1376496" cy="347580"/>
          </a:xfrm>
          <a:prstGeom prst="rect">
            <a:avLst/>
          </a:prstGeom>
          <a:noFill/>
          <a:ln w="12700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467544" y="3005276"/>
            <a:ext cx="1376496" cy="144427"/>
          </a:xfrm>
          <a:prstGeom prst="rect">
            <a:avLst/>
          </a:prstGeom>
          <a:noFill/>
          <a:ln w="127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459200" y="5351328"/>
            <a:ext cx="3104688" cy="453936"/>
          </a:xfrm>
          <a:prstGeom prst="rect">
            <a:avLst/>
          </a:prstGeom>
          <a:noFill/>
          <a:ln w="19050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3623196" y="1567475"/>
            <a:ext cx="288032" cy="279674"/>
          </a:xfrm>
          <a:prstGeom prst="ellipse">
            <a:avLst/>
          </a:prstGeom>
          <a:noFill/>
          <a:ln w="1905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26"/>
          <p:cNvSpPr/>
          <p:nvPr/>
        </p:nvSpPr>
        <p:spPr>
          <a:xfrm>
            <a:off x="5041131" y="1567475"/>
            <a:ext cx="288032" cy="279674"/>
          </a:xfrm>
          <a:prstGeom prst="ellipse">
            <a:avLst/>
          </a:prstGeom>
          <a:noFill/>
          <a:ln w="1905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3347864" y="3297735"/>
            <a:ext cx="4373736" cy="203273"/>
          </a:xfrm>
          <a:prstGeom prst="rect">
            <a:avLst/>
          </a:prstGeom>
          <a:noFill/>
          <a:ln w="19050">
            <a:solidFill>
              <a:srgbClr val="9933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467544" y="4826000"/>
            <a:ext cx="1376496" cy="187176"/>
          </a:xfrm>
          <a:prstGeom prst="rect">
            <a:avLst/>
          </a:prstGeom>
          <a:noFill/>
          <a:ln w="12700">
            <a:solidFill>
              <a:srgbClr val="74380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467544" y="4269826"/>
            <a:ext cx="1376496" cy="530774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Oval 30"/>
          <p:cNvSpPr/>
          <p:nvPr/>
        </p:nvSpPr>
        <p:spPr>
          <a:xfrm>
            <a:off x="3196094" y="4194454"/>
            <a:ext cx="499110" cy="818722"/>
          </a:xfrm>
          <a:prstGeom prst="ellipse">
            <a:avLst/>
          </a:prstGeom>
          <a:noFill/>
          <a:ln w="19050">
            <a:solidFill>
              <a:srgbClr val="74380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Oval 31"/>
          <p:cNvSpPr/>
          <p:nvPr/>
        </p:nvSpPr>
        <p:spPr>
          <a:xfrm>
            <a:off x="7631688" y="4190288"/>
            <a:ext cx="625930" cy="486363"/>
          </a:xfrm>
          <a:prstGeom prst="ellipse">
            <a:avLst/>
          </a:prstGeom>
          <a:noFill/>
          <a:ln w="1905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3623196" y="2605381"/>
            <a:ext cx="372740" cy="261610"/>
          </a:xfrm>
          <a:prstGeom prst="rect">
            <a:avLst/>
          </a:prstGeom>
          <a:solidFill>
            <a:schemeClr val="bg1"/>
          </a:solidFill>
        </p:spPr>
        <p:txBody>
          <a:bodyPr wrap="square" lIns="45720" rIns="45720" rtlCol="0">
            <a:spAutoFit/>
          </a:bodyPr>
          <a:lstStyle/>
          <a:p>
            <a:r>
              <a:rPr lang="en-US" sz="1100" dirty="0"/>
              <a:t>IFS</a:t>
            </a:r>
            <a:endParaRPr lang="en-GB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5042148" y="2605381"/>
            <a:ext cx="372740" cy="261610"/>
          </a:xfrm>
          <a:prstGeom prst="rect">
            <a:avLst/>
          </a:prstGeom>
          <a:solidFill>
            <a:schemeClr val="bg1"/>
          </a:solidFill>
        </p:spPr>
        <p:txBody>
          <a:bodyPr wrap="square" lIns="45720" rIns="45720" rtlCol="0">
            <a:spAutoFit/>
          </a:bodyPr>
          <a:lstStyle/>
          <a:p>
            <a:r>
              <a:rPr lang="en-US" sz="1100" dirty="0"/>
              <a:t>IFS</a:t>
            </a:r>
            <a:endParaRPr lang="en-GB" sz="11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7BE5729-00E3-42C2-BBCC-C29E9872191C}"/>
              </a:ext>
            </a:extLst>
          </p:cNvPr>
          <p:cNvCxnSpPr>
            <a:stCxn id="26" idx="4"/>
          </p:cNvCxnSpPr>
          <p:nvPr/>
        </p:nvCxnSpPr>
        <p:spPr>
          <a:xfrm>
            <a:off x="3767212" y="1847148"/>
            <a:ext cx="0" cy="822960"/>
          </a:xfrm>
          <a:prstGeom prst="straightConnector1">
            <a:avLst/>
          </a:prstGeom>
          <a:ln w="28575">
            <a:solidFill>
              <a:schemeClr val="bg2"/>
            </a:solidFill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1BE1A3D-AFA5-410E-80F7-AEA6A9FC40C3}"/>
              </a:ext>
            </a:extLst>
          </p:cNvPr>
          <p:cNvCxnSpPr>
            <a:cxnSpLocks/>
            <a:stCxn id="27" idx="4"/>
          </p:cNvCxnSpPr>
          <p:nvPr/>
        </p:nvCxnSpPr>
        <p:spPr>
          <a:xfrm>
            <a:off x="5185147" y="1847149"/>
            <a:ext cx="0" cy="822960"/>
          </a:xfrm>
          <a:prstGeom prst="straightConnector1">
            <a:avLst/>
          </a:prstGeom>
          <a:ln w="28575">
            <a:solidFill>
              <a:schemeClr val="bg2"/>
            </a:solidFill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87862B1-0A63-4D13-91F6-53AA972329E8}"/>
              </a:ext>
            </a:extLst>
          </p:cNvPr>
          <p:cNvCxnSpPr>
            <a:cxnSpLocks/>
            <a:stCxn id="32" idx="0"/>
          </p:cNvCxnSpPr>
          <p:nvPr/>
        </p:nvCxnSpPr>
        <p:spPr>
          <a:xfrm flipH="1" flipV="1">
            <a:off x="6354668" y="1847148"/>
            <a:ext cx="1589985" cy="2343140"/>
          </a:xfrm>
          <a:prstGeom prst="straightConnector1">
            <a:avLst/>
          </a:prstGeom>
          <a:ln w="28575">
            <a:solidFill>
              <a:schemeClr val="bg2"/>
            </a:solidFill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14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593618" y="-10373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tx2"/>
                </a:solidFill>
              </a:rPr>
              <a:t>D2 reference PFD (right IP5) </a:t>
            </a:r>
            <a:r>
              <a:rPr lang="en-US" sz="1600" dirty="0">
                <a:solidFill>
                  <a:schemeClr val="tx2"/>
                </a:solidFill>
              </a:rPr>
              <a:t>(EDMS 2069331)</a:t>
            </a:r>
            <a:endParaRPr lang="en-GB" sz="36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621324"/>
            <a:ext cx="7955280" cy="5624028"/>
          </a:xfrm>
          <a:prstGeom prst="rect">
            <a:avLst/>
          </a:prstGeom>
        </p:spPr>
      </p:pic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20072" y="6356350"/>
            <a:ext cx="3311928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802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593618" y="-10373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tx2"/>
                </a:solidFill>
              </a:rPr>
              <a:t>IT String P&amp;ID </a:t>
            </a:r>
            <a:r>
              <a:rPr lang="en-US" sz="1600" dirty="0">
                <a:solidFill>
                  <a:schemeClr val="tx2"/>
                </a:solidFill>
              </a:rPr>
              <a:t>(CRNLSQLJ0068)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20072" y="6356350"/>
            <a:ext cx="3311928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  <p:pic>
        <p:nvPicPr>
          <p:cNvPr id="17" name="Picture 16" descr="CRNLSQLJ0068 - PDF-XChange Editor">
            <a:extLst>
              <a:ext uri="{FF2B5EF4-FFF2-40B4-BE49-F238E27FC236}">
                <a16:creationId xmlns:a16="http://schemas.microsoft.com/office/drawing/2014/main" id="{AFC20918-C088-4496-801A-84590011C6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40768"/>
            <a:ext cx="9144000" cy="464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490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593618" y="-103731"/>
            <a:ext cx="8226854" cy="940443"/>
          </a:xfrm>
          <a:prstGeom prst="rect">
            <a:avLst/>
          </a:prstGeom>
        </p:spPr>
        <p:txBody>
          <a:bodyPr vert="horz" wrap="none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tx2"/>
                </a:solidFill>
              </a:rPr>
              <a:t>IT cold mass thermometers</a:t>
            </a:r>
            <a:endParaRPr lang="en-GB" sz="3200" dirty="0">
              <a:solidFill>
                <a:schemeClr val="tx2"/>
              </a:solidFill>
            </a:endParaRPr>
          </a:p>
        </p:txBody>
      </p:sp>
      <p:grpSp>
        <p:nvGrpSpPr>
          <p:cNvPr id="206" name="Group 205"/>
          <p:cNvGrpSpPr/>
          <p:nvPr/>
        </p:nvGrpSpPr>
        <p:grpSpPr>
          <a:xfrm>
            <a:off x="324419" y="747266"/>
            <a:ext cx="8680360" cy="1097558"/>
            <a:chOff x="1880805" y="2172238"/>
            <a:chExt cx="8680360" cy="1097558"/>
          </a:xfrm>
        </p:grpSpPr>
        <p:sp>
          <p:nvSpPr>
            <p:cNvPr id="208" name="TextBox 207"/>
            <p:cNvSpPr txBox="1"/>
            <p:nvPr/>
          </p:nvSpPr>
          <p:spPr>
            <a:xfrm>
              <a:off x="2369256" y="2172238"/>
              <a:ext cx="4934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D1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4681446" y="2172238"/>
              <a:ext cx="4934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Q3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5957272" y="2172238"/>
              <a:ext cx="660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Q2b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7603343" y="2172238"/>
              <a:ext cx="660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Q2a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9090665" y="2172238"/>
              <a:ext cx="5506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Q1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3524432" y="2172238"/>
              <a:ext cx="4635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CP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214" name="Picture 2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0432" y="2593929"/>
              <a:ext cx="523810" cy="574857"/>
            </a:xfrm>
            <a:prstGeom prst="rect">
              <a:avLst/>
            </a:prstGeom>
          </p:spPr>
        </p:pic>
        <p:pic>
          <p:nvPicPr>
            <p:cNvPr id="215" name="Picture 21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04437" y="2617887"/>
              <a:ext cx="685714" cy="536056"/>
            </a:xfrm>
            <a:prstGeom prst="rect">
              <a:avLst/>
            </a:prstGeom>
          </p:spPr>
        </p:pic>
        <p:pic>
          <p:nvPicPr>
            <p:cNvPr id="216" name="Picture 21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94518" y="2603157"/>
              <a:ext cx="676190" cy="551930"/>
            </a:xfrm>
            <a:prstGeom prst="rect">
              <a:avLst/>
            </a:prstGeom>
          </p:spPr>
        </p:pic>
        <p:pic>
          <p:nvPicPr>
            <p:cNvPr id="217" name="Picture 21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31201" y="2602012"/>
              <a:ext cx="666667" cy="566920"/>
            </a:xfrm>
            <a:prstGeom prst="rect">
              <a:avLst/>
            </a:prstGeom>
          </p:spPr>
        </p:pic>
        <p:pic>
          <p:nvPicPr>
            <p:cNvPr id="218" name="Picture 217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11757" y="2622207"/>
              <a:ext cx="748568" cy="532880"/>
            </a:xfrm>
            <a:prstGeom prst="rect">
              <a:avLst/>
            </a:prstGeom>
          </p:spPr>
        </p:pic>
        <p:pic>
          <p:nvPicPr>
            <p:cNvPr id="219" name="Picture 218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525292" y="2605566"/>
              <a:ext cx="438095" cy="539645"/>
            </a:xfrm>
            <a:prstGeom prst="rect">
              <a:avLst/>
            </a:prstGeom>
          </p:spPr>
        </p:pic>
        <p:grpSp>
          <p:nvGrpSpPr>
            <p:cNvPr id="222" name="Group 221"/>
            <p:cNvGrpSpPr/>
            <p:nvPr/>
          </p:nvGrpSpPr>
          <p:grpSpPr>
            <a:xfrm>
              <a:off x="9523030" y="3045317"/>
              <a:ext cx="632208" cy="224479"/>
              <a:chOff x="10475540" y="3071508"/>
              <a:chExt cx="632208" cy="224479"/>
            </a:xfrm>
          </p:grpSpPr>
          <p:sp>
            <p:nvSpPr>
              <p:cNvPr id="301" name="TextBox 300"/>
              <p:cNvSpPr txBox="1"/>
              <p:nvPr/>
            </p:nvSpPr>
            <p:spPr>
              <a:xfrm>
                <a:off x="10710139" y="3135943"/>
                <a:ext cx="397609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2TE826B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302" name="Group 301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303" name="Straight Arrow Connector 302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04" name="Straight Arrow Connector 303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223" name="Group 222"/>
            <p:cNvGrpSpPr/>
            <p:nvPr/>
          </p:nvGrpSpPr>
          <p:grpSpPr>
            <a:xfrm>
              <a:off x="9530239" y="2503590"/>
              <a:ext cx="629551" cy="219480"/>
              <a:chOff x="10482749" y="2644081"/>
              <a:chExt cx="629551" cy="219480"/>
            </a:xfrm>
          </p:grpSpPr>
          <p:grpSp>
            <p:nvGrpSpPr>
              <p:cNvPr id="297" name="Group 296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99" name="Straight Arrow Connector 298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00" name="Straight Arrow Connector 299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298" name="TextBox 297"/>
              <p:cNvSpPr txBox="1"/>
              <p:nvPr/>
            </p:nvSpPr>
            <p:spPr>
              <a:xfrm>
                <a:off x="10711485" y="2644081"/>
                <a:ext cx="40081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2TE826A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24" name="Group 223"/>
            <p:cNvGrpSpPr/>
            <p:nvPr/>
          </p:nvGrpSpPr>
          <p:grpSpPr>
            <a:xfrm flipH="1">
              <a:off x="8510205" y="3045317"/>
              <a:ext cx="624136" cy="224479"/>
              <a:chOff x="10475540" y="3071508"/>
              <a:chExt cx="624136" cy="224479"/>
            </a:xfrm>
          </p:grpSpPr>
          <p:sp>
            <p:nvSpPr>
              <p:cNvPr id="293" name="TextBox 292"/>
              <p:cNvSpPr txBox="1"/>
              <p:nvPr/>
            </p:nvSpPr>
            <p:spPr>
              <a:xfrm>
                <a:off x="10702067" y="3135943"/>
                <a:ext cx="397609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1TE826B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94" name="Group 293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95" name="Straight Arrow Connector 294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96" name="Straight Arrow Connector 295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225" name="Group 224"/>
            <p:cNvGrpSpPr/>
            <p:nvPr/>
          </p:nvGrpSpPr>
          <p:grpSpPr>
            <a:xfrm flipH="1">
              <a:off x="8511064" y="2503590"/>
              <a:ext cx="624623" cy="219480"/>
              <a:chOff x="10482749" y="2644081"/>
              <a:chExt cx="624623" cy="219480"/>
            </a:xfrm>
          </p:grpSpPr>
          <p:grpSp>
            <p:nvGrpSpPr>
              <p:cNvPr id="289" name="Group 288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91" name="Straight Arrow Connector 290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92" name="Straight Arrow Connector 291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290" name="TextBox 289"/>
              <p:cNvSpPr txBox="1"/>
              <p:nvPr/>
            </p:nvSpPr>
            <p:spPr>
              <a:xfrm>
                <a:off x="10706557" y="2644081"/>
                <a:ext cx="40081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1TE826A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10224169" y="2793002"/>
              <a:ext cx="336996" cy="422841"/>
              <a:chOff x="8558670" y="3692644"/>
              <a:chExt cx="336996" cy="422841"/>
            </a:xfrm>
          </p:grpSpPr>
          <p:sp>
            <p:nvSpPr>
              <p:cNvPr id="287" name="5-Point Star 286"/>
              <p:cNvSpPr/>
              <p:nvPr/>
            </p:nvSpPr>
            <p:spPr>
              <a:xfrm>
                <a:off x="8645404" y="3692644"/>
                <a:ext cx="133672" cy="144016"/>
              </a:xfrm>
              <a:prstGeom prst="star5">
                <a:avLst/>
              </a:prstGeom>
              <a:solidFill>
                <a:srgbClr val="FF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8" name="TextBox 287"/>
              <p:cNvSpPr txBox="1"/>
              <p:nvPr/>
            </p:nvSpPr>
            <p:spPr>
              <a:xfrm>
                <a:off x="8558670" y="3807708"/>
                <a:ext cx="336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IP</a:t>
                </a:r>
                <a:endPara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27" name="Group 226"/>
            <p:cNvGrpSpPr/>
            <p:nvPr/>
          </p:nvGrpSpPr>
          <p:grpSpPr>
            <a:xfrm>
              <a:off x="5122480" y="3045317"/>
              <a:ext cx="632208" cy="224479"/>
              <a:chOff x="10475540" y="3071508"/>
              <a:chExt cx="632208" cy="224479"/>
            </a:xfrm>
          </p:grpSpPr>
          <p:sp>
            <p:nvSpPr>
              <p:cNvPr id="283" name="TextBox 282"/>
              <p:cNvSpPr txBox="1"/>
              <p:nvPr/>
            </p:nvSpPr>
            <p:spPr>
              <a:xfrm>
                <a:off x="10710139" y="3135943"/>
                <a:ext cx="397609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2TE823B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84" name="Group 283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85" name="Straight Arrow Connector 284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86" name="Straight Arrow Connector 285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228" name="Group 227"/>
            <p:cNvGrpSpPr/>
            <p:nvPr/>
          </p:nvGrpSpPr>
          <p:grpSpPr>
            <a:xfrm>
              <a:off x="5129689" y="2503590"/>
              <a:ext cx="629551" cy="219480"/>
              <a:chOff x="10482749" y="2644081"/>
              <a:chExt cx="629551" cy="219480"/>
            </a:xfrm>
          </p:grpSpPr>
          <p:grpSp>
            <p:nvGrpSpPr>
              <p:cNvPr id="279" name="Group 278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81" name="Straight Arrow Connector 280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82" name="Straight Arrow Connector 281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280" name="TextBox 279"/>
              <p:cNvSpPr txBox="1"/>
              <p:nvPr/>
            </p:nvSpPr>
            <p:spPr>
              <a:xfrm>
                <a:off x="10711485" y="2644081"/>
                <a:ext cx="40081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2TE823A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 flipH="1">
              <a:off x="4109655" y="3045317"/>
              <a:ext cx="624136" cy="224479"/>
              <a:chOff x="10475540" y="3071508"/>
              <a:chExt cx="624136" cy="224479"/>
            </a:xfrm>
          </p:grpSpPr>
          <p:sp>
            <p:nvSpPr>
              <p:cNvPr id="275" name="TextBox 274"/>
              <p:cNvSpPr txBox="1"/>
              <p:nvPr/>
            </p:nvSpPr>
            <p:spPr>
              <a:xfrm>
                <a:off x="10702067" y="3135943"/>
                <a:ext cx="397609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1TE823B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76" name="Group 275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77" name="Straight Arrow Connector 276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78" name="Straight Arrow Connector 277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230" name="Group 229"/>
            <p:cNvGrpSpPr/>
            <p:nvPr/>
          </p:nvGrpSpPr>
          <p:grpSpPr>
            <a:xfrm flipH="1">
              <a:off x="4110514" y="2503590"/>
              <a:ext cx="624623" cy="219480"/>
              <a:chOff x="10482749" y="2644081"/>
              <a:chExt cx="624623" cy="219480"/>
            </a:xfrm>
          </p:grpSpPr>
          <p:grpSp>
            <p:nvGrpSpPr>
              <p:cNvPr id="271" name="Group 270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73" name="Straight Arrow Connector 272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74" name="Straight Arrow Connector 273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272" name="TextBox 271"/>
              <p:cNvSpPr txBox="1"/>
              <p:nvPr/>
            </p:nvSpPr>
            <p:spPr>
              <a:xfrm>
                <a:off x="10706557" y="2644081"/>
                <a:ext cx="40081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1TE823A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31" name="Group 230"/>
            <p:cNvGrpSpPr/>
            <p:nvPr/>
          </p:nvGrpSpPr>
          <p:grpSpPr>
            <a:xfrm flipH="1">
              <a:off x="7151305" y="3045317"/>
              <a:ext cx="624136" cy="224479"/>
              <a:chOff x="10475540" y="3071508"/>
              <a:chExt cx="624136" cy="224479"/>
            </a:xfrm>
          </p:grpSpPr>
          <p:sp>
            <p:nvSpPr>
              <p:cNvPr id="267" name="TextBox 266"/>
              <p:cNvSpPr txBox="1"/>
              <p:nvPr/>
            </p:nvSpPr>
            <p:spPr>
              <a:xfrm>
                <a:off x="10702067" y="3135943"/>
                <a:ext cx="397609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1TE825B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68" name="Group 267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69" name="Straight Arrow Connector 268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70" name="Straight Arrow Connector 269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232" name="Group 231"/>
            <p:cNvGrpSpPr/>
            <p:nvPr/>
          </p:nvGrpSpPr>
          <p:grpSpPr>
            <a:xfrm flipH="1">
              <a:off x="7152164" y="2503590"/>
              <a:ext cx="624623" cy="219480"/>
              <a:chOff x="10482749" y="2644081"/>
              <a:chExt cx="624623" cy="219480"/>
            </a:xfrm>
          </p:grpSpPr>
          <p:grpSp>
            <p:nvGrpSpPr>
              <p:cNvPr id="263" name="Group 262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65" name="Straight Arrow Connector 264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66" name="Straight Arrow Connector 265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264" name="TextBox 263"/>
              <p:cNvSpPr txBox="1"/>
              <p:nvPr/>
            </p:nvSpPr>
            <p:spPr>
              <a:xfrm>
                <a:off x="10706557" y="2644081"/>
                <a:ext cx="40081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1TE825A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33" name="Group 232"/>
            <p:cNvGrpSpPr/>
            <p:nvPr/>
          </p:nvGrpSpPr>
          <p:grpSpPr>
            <a:xfrm>
              <a:off x="6424230" y="3045317"/>
              <a:ext cx="632208" cy="224479"/>
              <a:chOff x="10475540" y="3071508"/>
              <a:chExt cx="632208" cy="224479"/>
            </a:xfrm>
          </p:grpSpPr>
          <p:sp>
            <p:nvSpPr>
              <p:cNvPr id="259" name="TextBox 258"/>
              <p:cNvSpPr txBox="1"/>
              <p:nvPr/>
            </p:nvSpPr>
            <p:spPr>
              <a:xfrm>
                <a:off x="10710139" y="3135943"/>
                <a:ext cx="397609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2TE824B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60" name="Group 259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61" name="Straight Arrow Connector 260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62" name="Straight Arrow Connector 261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234" name="Group 233"/>
            <p:cNvGrpSpPr/>
            <p:nvPr/>
          </p:nvGrpSpPr>
          <p:grpSpPr>
            <a:xfrm>
              <a:off x="6431439" y="2503590"/>
              <a:ext cx="629551" cy="219480"/>
              <a:chOff x="10482749" y="2644081"/>
              <a:chExt cx="629551" cy="219480"/>
            </a:xfrm>
          </p:grpSpPr>
          <p:grpSp>
            <p:nvGrpSpPr>
              <p:cNvPr id="255" name="Group 254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57" name="Straight Arrow Connector 256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58" name="Straight Arrow Connector 257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256" name="TextBox 255"/>
              <p:cNvSpPr txBox="1"/>
              <p:nvPr/>
            </p:nvSpPr>
            <p:spPr>
              <a:xfrm>
                <a:off x="10711485" y="2644081"/>
                <a:ext cx="40081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2TE824A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35" name="Group 234"/>
            <p:cNvGrpSpPr/>
            <p:nvPr/>
          </p:nvGrpSpPr>
          <p:grpSpPr>
            <a:xfrm>
              <a:off x="2696780" y="3045317"/>
              <a:ext cx="632208" cy="224479"/>
              <a:chOff x="10475540" y="3071508"/>
              <a:chExt cx="632208" cy="224479"/>
            </a:xfrm>
          </p:grpSpPr>
          <p:sp>
            <p:nvSpPr>
              <p:cNvPr id="251" name="TextBox 250"/>
              <p:cNvSpPr txBox="1"/>
              <p:nvPr/>
            </p:nvSpPr>
            <p:spPr>
              <a:xfrm>
                <a:off x="10710139" y="3135943"/>
                <a:ext cx="397609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2TE821B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52" name="Group 251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53" name="Straight Arrow Connector 252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54" name="Straight Arrow Connector 253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236" name="Group 235"/>
            <p:cNvGrpSpPr/>
            <p:nvPr/>
          </p:nvGrpSpPr>
          <p:grpSpPr>
            <a:xfrm>
              <a:off x="2703989" y="2503590"/>
              <a:ext cx="629551" cy="219480"/>
              <a:chOff x="10482749" y="2644081"/>
              <a:chExt cx="629551" cy="219480"/>
            </a:xfrm>
          </p:grpSpPr>
          <p:grpSp>
            <p:nvGrpSpPr>
              <p:cNvPr id="247" name="Group 246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49" name="Straight Arrow Connector 248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50" name="Straight Arrow Connector 249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248" name="TextBox 247"/>
              <p:cNvSpPr txBox="1"/>
              <p:nvPr/>
            </p:nvSpPr>
            <p:spPr>
              <a:xfrm>
                <a:off x="10711485" y="2644081"/>
                <a:ext cx="40081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2TE821A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37" name="Group 236"/>
            <p:cNvGrpSpPr/>
            <p:nvPr/>
          </p:nvGrpSpPr>
          <p:grpSpPr>
            <a:xfrm flipH="1">
              <a:off x="1880805" y="3045317"/>
              <a:ext cx="624136" cy="224479"/>
              <a:chOff x="10475540" y="3071508"/>
              <a:chExt cx="624136" cy="224479"/>
            </a:xfrm>
          </p:grpSpPr>
          <p:sp>
            <p:nvSpPr>
              <p:cNvPr id="243" name="TextBox 242"/>
              <p:cNvSpPr txBox="1"/>
              <p:nvPr/>
            </p:nvSpPr>
            <p:spPr>
              <a:xfrm>
                <a:off x="10702067" y="3135943"/>
                <a:ext cx="397609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1TE821B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44" name="Group 243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45" name="Straight Arrow Connector 244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46" name="Straight Arrow Connector 245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238" name="Group 237"/>
            <p:cNvGrpSpPr/>
            <p:nvPr/>
          </p:nvGrpSpPr>
          <p:grpSpPr>
            <a:xfrm flipH="1">
              <a:off x="1881664" y="2503590"/>
              <a:ext cx="624623" cy="219480"/>
              <a:chOff x="10482749" y="2644081"/>
              <a:chExt cx="624623" cy="219480"/>
            </a:xfrm>
          </p:grpSpPr>
          <p:grpSp>
            <p:nvGrpSpPr>
              <p:cNvPr id="239" name="Group 238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241" name="Straight Arrow Connector 240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242" name="Straight Arrow Connector 241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240" name="TextBox 239"/>
              <p:cNvSpPr txBox="1"/>
              <p:nvPr/>
            </p:nvSpPr>
            <p:spPr>
              <a:xfrm>
                <a:off x="10706557" y="2644081"/>
                <a:ext cx="40081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1TE821A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grpSp>
        <p:nvGrpSpPr>
          <p:cNvPr id="306" name="Group 305"/>
          <p:cNvGrpSpPr/>
          <p:nvPr/>
        </p:nvGrpSpPr>
        <p:grpSpPr>
          <a:xfrm>
            <a:off x="523223" y="2599441"/>
            <a:ext cx="2822860" cy="3201294"/>
            <a:chOff x="568048" y="2907218"/>
            <a:chExt cx="2822860" cy="320129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8048" y="3068960"/>
              <a:ext cx="2822860" cy="2860666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654635" y="2907218"/>
              <a:ext cx="5537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TOP</a:t>
              </a:r>
              <a:endParaRPr lang="en-GB" sz="1100" dirty="0"/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1545961" y="5846902"/>
              <a:ext cx="8435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BOTTOM</a:t>
              </a:r>
              <a:endParaRPr lang="en-GB" sz="1100" dirty="0"/>
            </a:p>
          </p:txBody>
        </p:sp>
      </p:grpSp>
      <p:sp>
        <p:nvSpPr>
          <p:cNvPr id="307" name="TextBox 306"/>
          <p:cNvSpPr txBox="1"/>
          <p:nvPr/>
        </p:nvSpPr>
        <p:spPr>
          <a:xfrm>
            <a:off x="767342" y="5822802"/>
            <a:ext cx="2238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Quadrupole typical</a:t>
            </a:r>
          </a:p>
          <a:p>
            <a:pPr algn="ctr"/>
            <a:r>
              <a:rPr lang="en-US" sz="1400" dirty="0"/>
              <a:t>cross-section view</a:t>
            </a:r>
            <a:endParaRPr lang="en-GB" sz="1400" dirty="0"/>
          </a:p>
        </p:txBody>
      </p:sp>
      <p:pic>
        <p:nvPicPr>
          <p:cNvPr id="308" name="Picture 30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448" y="3067730"/>
            <a:ext cx="4846320" cy="2994433"/>
          </a:xfrm>
          <a:prstGeom prst="rect">
            <a:avLst/>
          </a:prstGeom>
        </p:spPr>
      </p:pic>
      <p:sp>
        <p:nvSpPr>
          <p:cNvPr id="309" name="TextBox 308"/>
          <p:cNvSpPr txBox="1"/>
          <p:nvPr/>
        </p:nvSpPr>
        <p:spPr>
          <a:xfrm>
            <a:off x="5598176" y="5668914"/>
            <a:ext cx="1854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Quadrupole typical longitudinal view</a:t>
            </a:r>
          </a:p>
        </p:txBody>
      </p:sp>
      <p:sp>
        <p:nvSpPr>
          <p:cNvPr id="1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20072" y="6356350"/>
            <a:ext cx="3311928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067988"/>
              </p:ext>
            </p:extLst>
          </p:nvPr>
        </p:nvGraphicFramePr>
        <p:xfrm>
          <a:off x="6876050" y="1993178"/>
          <a:ext cx="2016225" cy="2087880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504057">
                  <a:extLst>
                    <a:ext uri="{9D8B030D-6E8A-4147-A177-3AD203B41FA5}">
                      <a16:colId xmlns:a16="http://schemas.microsoft.com/office/drawing/2014/main" val="857764266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530732288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38168665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y [m]</a:t>
                      </a:r>
                    </a:p>
                    <a:p>
                      <a:pPr algn="ctr"/>
                      <a:r>
                        <a:rPr lang="en-US" sz="1100" dirty="0"/>
                        <a:t>IP side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 [m]</a:t>
                      </a:r>
                    </a:p>
                    <a:p>
                      <a:pPr algn="ctr"/>
                      <a:r>
                        <a:rPr lang="en-US" sz="1100" dirty="0"/>
                        <a:t>arc</a:t>
                      </a:r>
                      <a:r>
                        <a:rPr lang="en-US" sz="1100" baseline="0" dirty="0"/>
                        <a:t> side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60113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Q1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2.4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89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Q2a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/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2.4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71953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Q2b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/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14837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Q3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2.4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73457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CP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/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/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2816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D1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47242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07164" y="4612717"/>
            <a:ext cx="728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from the end-plate </a:t>
            </a:r>
            <a:endParaRPr lang="en-GB" sz="10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809584" y="4405824"/>
            <a:ext cx="728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from the end-plate </a:t>
            </a:r>
            <a:endParaRPr lang="en-GB" sz="100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F4AC78C-3D8C-46CA-B08F-6E11D9E81652}"/>
              </a:ext>
            </a:extLst>
          </p:cNvPr>
          <p:cNvSpPr txBox="1"/>
          <p:nvPr/>
        </p:nvSpPr>
        <p:spPr>
          <a:xfrm>
            <a:off x="7194554" y="123887"/>
            <a:ext cx="1854144" cy="52322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LINK</a:t>
            </a:r>
            <a:r>
              <a:rPr lang="en-US" sz="1400" dirty="0"/>
              <a:t> to EN-STI ppt for dose estimation  </a:t>
            </a:r>
          </a:p>
        </p:txBody>
      </p:sp>
    </p:spTree>
    <p:extLst>
      <p:ext uri="{BB962C8B-B14F-4D97-AF65-F5344CB8AC3E}">
        <p14:creationId xmlns:p14="http://schemas.microsoft.com/office/powerpoint/2010/main" val="2936945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593618" y="-10373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tx2"/>
                </a:solidFill>
              </a:rPr>
              <a:t>IT warm-up heaters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204469" y="5700687"/>
            <a:ext cx="8725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Heaters will be installed </a:t>
            </a:r>
            <a:r>
              <a:rPr lang="en-US" sz="1400" u="sng" dirty="0"/>
              <a:t>always</a:t>
            </a:r>
            <a:r>
              <a:rPr lang="en-US" sz="1400" dirty="0"/>
              <a:t> on the end covers, </a:t>
            </a:r>
            <a:r>
              <a:rPr lang="en-US" sz="1400" u="sng" dirty="0"/>
              <a:t>always</a:t>
            </a:r>
            <a:r>
              <a:rPr lang="en-US" sz="1400" dirty="0"/>
              <a:t> on the same position.</a:t>
            </a:r>
          </a:p>
          <a:p>
            <a:r>
              <a:rPr lang="en-US" sz="1400" dirty="0"/>
              <a:t>Pictures above are applicable to all the eight installation locations.</a:t>
            </a:r>
          </a:p>
        </p:txBody>
      </p:sp>
      <p:grpSp>
        <p:nvGrpSpPr>
          <p:cNvPr id="314" name="Group 313"/>
          <p:cNvGrpSpPr/>
          <p:nvPr/>
        </p:nvGrpSpPr>
        <p:grpSpPr>
          <a:xfrm>
            <a:off x="230276" y="764704"/>
            <a:ext cx="8950236" cy="1097558"/>
            <a:chOff x="1379604" y="2554488"/>
            <a:chExt cx="8950236" cy="1097558"/>
          </a:xfrm>
        </p:grpSpPr>
        <p:sp>
          <p:nvSpPr>
            <p:cNvPr id="316" name="TextBox 315"/>
            <p:cNvSpPr txBox="1"/>
            <p:nvPr/>
          </p:nvSpPr>
          <p:spPr>
            <a:xfrm>
              <a:off x="1915681" y="2554488"/>
              <a:ext cx="4934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D1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7" name="TextBox 316"/>
            <p:cNvSpPr txBox="1"/>
            <p:nvPr/>
          </p:nvSpPr>
          <p:spPr>
            <a:xfrm>
              <a:off x="4335821" y="2554488"/>
              <a:ext cx="4934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Q3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8" name="TextBox 317"/>
            <p:cNvSpPr txBox="1"/>
            <p:nvPr/>
          </p:nvSpPr>
          <p:spPr>
            <a:xfrm>
              <a:off x="5611647" y="2554488"/>
              <a:ext cx="660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Q2b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9" name="TextBox 318"/>
            <p:cNvSpPr txBox="1"/>
            <p:nvPr/>
          </p:nvSpPr>
          <p:spPr>
            <a:xfrm>
              <a:off x="7397418" y="2554488"/>
              <a:ext cx="660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Q2a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20" name="TextBox 319"/>
            <p:cNvSpPr txBox="1"/>
            <p:nvPr/>
          </p:nvSpPr>
          <p:spPr>
            <a:xfrm>
              <a:off x="8745040" y="2554488"/>
              <a:ext cx="5506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Q1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21" name="TextBox 320"/>
            <p:cNvSpPr txBox="1"/>
            <p:nvPr/>
          </p:nvSpPr>
          <p:spPr>
            <a:xfrm>
              <a:off x="2658632" y="2554488"/>
              <a:ext cx="4635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CP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322" name="Picture 32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06857" y="2976179"/>
              <a:ext cx="523810" cy="574857"/>
            </a:xfrm>
            <a:prstGeom prst="rect">
              <a:avLst/>
            </a:prstGeom>
          </p:spPr>
        </p:pic>
        <p:pic>
          <p:nvPicPr>
            <p:cNvPr id="323" name="Picture 32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58812" y="3000137"/>
              <a:ext cx="685714" cy="536056"/>
            </a:xfrm>
            <a:prstGeom prst="rect">
              <a:avLst/>
            </a:prstGeom>
          </p:spPr>
        </p:pic>
        <p:pic>
          <p:nvPicPr>
            <p:cNvPr id="324" name="Picture 32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88593" y="2985407"/>
              <a:ext cx="676190" cy="551930"/>
            </a:xfrm>
            <a:prstGeom prst="rect">
              <a:avLst/>
            </a:prstGeom>
          </p:spPr>
        </p:pic>
        <p:pic>
          <p:nvPicPr>
            <p:cNvPr id="325" name="Picture 32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85576" y="2984262"/>
              <a:ext cx="666667" cy="566920"/>
            </a:xfrm>
            <a:prstGeom prst="rect">
              <a:avLst/>
            </a:prstGeom>
          </p:spPr>
        </p:pic>
        <p:pic>
          <p:nvPicPr>
            <p:cNvPr id="326" name="Picture 32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66132" y="3004457"/>
              <a:ext cx="748568" cy="532880"/>
            </a:xfrm>
            <a:prstGeom prst="rect">
              <a:avLst/>
            </a:prstGeom>
          </p:spPr>
        </p:pic>
        <p:pic>
          <p:nvPicPr>
            <p:cNvPr id="327" name="Picture 326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2659492" y="2987816"/>
              <a:ext cx="438095" cy="539645"/>
            </a:xfrm>
            <a:prstGeom prst="rect">
              <a:avLst/>
            </a:prstGeom>
          </p:spPr>
        </p:pic>
        <p:grpSp>
          <p:nvGrpSpPr>
            <p:cNvPr id="330" name="Group 329"/>
            <p:cNvGrpSpPr/>
            <p:nvPr/>
          </p:nvGrpSpPr>
          <p:grpSpPr>
            <a:xfrm>
              <a:off x="9291705" y="3427567"/>
              <a:ext cx="539234" cy="224479"/>
              <a:chOff x="10475540" y="3071508"/>
              <a:chExt cx="539234" cy="224479"/>
            </a:xfrm>
          </p:grpSpPr>
          <p:sp>
            <p:nvSpPr>
              <p:cNvPr id="409" name="TextBox 408"/>
              <p:cNvSpPr txBox="1"/>
              <p:nvPr/>
            </p:nvSpPr>
            <p:spPr>
              <a:xfrm>
                <a:off x="10710139" y="3135943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EH835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410" name="Group 409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411" name="Straight Arrow Connector 410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412" name="Straight Arrow Connector 411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331" name="Group 330"/>
            <p:cNvGrpSpPr/>
            <p:nvPr/>
          </p:nvGrpSpPr>
          <p:grpSpPr>
            <a:xfrm>
              <a:off x="9298914" y="2885840"/>
              <a:ext cx="533371" cy="219480"/>
              <a:chOff x="10482749" y="2644081"/>
              <a:chExt cx="533371" cy="219480"/>
            </a:xfrm>
          </p:grpSpPr>
          <p:grpSp>
            <p:nvGrpSpPr>
              <p:cNvPr id="405" name="Group 404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407" name="Straight Arrow Connector 406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408" name="Straight Arrow Connector 407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406" name="TextBox 405"/>
              <p:cNvSpPr txBox="1"/>
              <p:nvPr/>
            </p:nvSpPr>
            <p:spPr>
              <a:xfrm>
                <a:off x="10711485" y="2644081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EH834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32" name="Group 331"/>
            <p:cNvGrpSpPr/>
            <p:nvPr/>
          </p:nvGrpSpPr>
          <p:grpSpPr>
            <a:xfrm flipH="1">
              <a:off x="8152920" y="3427567"/>
              <a:ext cx="534196" cy="224479"/>
              <a:chOff x="10475540" y="3071508"/>
              <a:chExt cx="534196" cy="224479"/>
            </a:xfrm>
          </p:grpSpPr>
          <p:sp>
            <p:nvSpPr>
              <p:cNvPr id="401" name="TextBox 400"/>
              <p:cNvSpPr txBox="1"/>
              <p:nvPr/>
            </p:nvSpPr>
            <p:spPr>
              <a:xfrm>
                <a:off x="10705101" y="3135943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EH833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402" name="Group 401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403" name="Straight Arrow Connector 402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404" name="Straight Arrow Connector 403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333" name="Group 332"/>
            <p:cNvGrpSpPr/>
            <p:nvPr/>
          </p:nvGrpSpPr>
          <p:grpSpPr>
            <a:xfrm flipH="1">
              <a:off x="8146284" y="2885840"/>
              <a:ext cx="542178" cy="219480"/>
              <a:chOff x="10482749" y="2644081"/>
              <a:chExt cx="542178" cy="219480"/>
            </a:xfrm>
          </p:grpSpPr>
          <p:grpSp>
            <p:nvGrpSpPr>
              <p:cNvPr id="397" name="Group 396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399" name="Straight Arrow Connector 398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400" name="Straight Arrow Connector 399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398" name="TextBox 397"/>
              <p:cNvSpPr txBox="1"/>
              <p:nvPr/>
            </p:nvSpPr>
            <p:spPr>
              <a:xfrm>
                <a:off x="10720292" y="2644081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EH832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34" name="Group 333"/>
            <p:cNvGrpSpPr/>
            <p:nvPr/>
          </p:nvGrpSpPr>
          <p:grpSpPr>
            <a:xfrm>
              <a:off x="9992844" y="3175252"/>
              <a:ext cx="336996" cy="422841"/>
              <a:chOff x="8558670" y="3692644"/>
              <a:chExt cx="336996" cy="422841"/>
            </a:xfrm>
          </p:grpSpPr>
          <p:sp>
            <p:nvSpPr>
              <p:cNvPr id="395" name="5-Point Star 394"/>
              <p:cNvSpPr/>
              <p:nvPr/>
            </p:nvSpPr>
            <p:spPr>
              <a:xfrm>
                <a:off x="8645404" y="3692644"/>
                <a:ext cx="133672" cy="144016"/>
              </a:xfrm>
              <a:prstGeom prst="star5">
                <a:avLst/>
              </a:prstGeom>
              <a:solidFill>
                <a:srgbClr val="FF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6" name="TextBox 395"/>
              <p:cNvSpPr txBox="1"/>
              <p:nvPr/>
            </p:nvSpPr>
            <p:spPr>
              <a:xfrm>
                <a:off x="8558670" y="3807708"/>
                <a:ext cx="336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IP</a:t>
                </a:r>
                <a:endPara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35" name="Group 334"/>
            <p:cNvGrpSpPr/>
            <p:nvPr/>
          </p:nvGrpSpPr>
          <p:grpSpPr>
            <a:xfrm>
              <a:off x="4889280" y="3427567"/>
              <a:ext cx="539234" cy="224479"/>
              <a:chOff x="10587965" y="3071508"/>
              <a:chExt cx="539234" cy="224479"/>
            </a:xfrm>
          </p:grpSpPr>
          <p:sp>
            <p:nvSpPr>
              <p:cNvPr id="391" name="TextBox 390"/>
              <p:cNvSpPr txBox="1"/>
              <p:nvPr/>
            </p:nvSpPr>
            <p:spPr>
              <a:xfrm>
                <a:off x="10822564" y="3135943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EH827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392" name="Group 391"/>
              <p:cNvGrpSpPr/>
              <p:nvPr/>
            </p:nvGrpSpPr>
            <p:grpSpPr>
              <a:xfrm>
                <a:off x="10587965" y="3071508"/>
                <a:ext cx="228736" cy="142326"/>
                <a:chOff x="10241333" y="3008006"/>
                <a:chExt cx="228736" cy="142326"/>
              </a:xfrm>
            </p:grpSpPr>
            <p:cxnSp>
              <p:nvCxnSpPr>
                <p:cNvPr id="393" name="Straight Arrow Connector 392"/>
                <p:cNvCxnSpPr/>
                <p:nvPr/>
              </p:nvCxnSpPr>
              <p:spPr>
                <a:xfrm flipH="1" flipV="1">
                  <a:off x="10241333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94" name="Straight Arrow Connector 393"/>
                <p:cNvCxnSpPr/>
                <p:nvPr/>
              </p:nvCxnSpPr>
              <p:spPr>
                <a:xfrm flipH="1">
                  <a:off x="10308144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336" name="Group 335"/>
            <p:cNvGrpSpPr/>
            <p:nvPr/>
          </p:nvGrpSpPr>
          <p:grpSpPr>
            <a:xfrm>
              <a:off x="4896489" y="2885840"/>
              <a:ext cx="533371" cy="219480"/>
              <a:chOff x="10595174" y="2644081"/>
              <a:chExt cx="533371" cy="219480"/>
            </a:xfrm>
          </p:grpSpPr>
          <p:grpSp>
            <p:nvGrpSpPr>
              <p:cNvPr id="387" name="Group 386"/>
              <p:cNvGrpSpPr/>
              <p:nvPr/>
            </p:nvGrpSpPr>
            <p:grpSpPr>
              <a:xfrm flipV="1">
                <a:off x="10595174" y="2721235"/>
                <a:ext cx="228736" cy="142326"/>
                <a:chOff x="10241333" y="3008006"/>
                <a:chExt cx="228736" cy="142326"/>
              </a:xfrm>
            </p:grpSpPr>
            <p:cxnSp>
              <p:nvCxnSpPr>
                <p:cNvPr id="389" name="Straight Arrow Connector 388"/>
                <p:cNvCxnSpPr/>
                <p:nvPr/>
              </p:nvCxnSpPr>
              <p:spPr>
                <a:xfrm flipH="1" flipV="1">
                  <a:off x="10241333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90" name="Straight Arrow Connector 389"/>
                <p:cNvCxnSpPr/>
                <p:nvPr/>
              </p:nvCxnSpPr>
              <p:spPr>
                <a:xfrm flipH="1">
                  <a:off x="10308144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388" name="TextBox 387"/>
              <p:cNvSpPr txBox="1"/>
              <p:nvPr/>
            </p:nvSpPr>
            <p:spPr>
              <a:xfrm>
                <a:off x="10823910" y="2644081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EH826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37" name="Group 336"/>
            <p:cNvGrpSpPr/>
            <p:nvPr/>
          </p:nvGrpSpPr>
          <p:grpSpPr>
            <a:xfrm flipH="1">
              <a:off x="3746020" y="3427567"/>
              <a:ext cx="534196" cy="224479"/>
              <a:chOff x="10475540" y="3071508"/>
              <a:chExt cx="534196" cy="224479"/>
            </a:xfrm>
          </p:grpSpPr>
          <p:sp>
            <p:nvSpPr>
              <p:cNvPr id="383" name="TextBox 382"/>
              <p:cNvSpPr txBox="1"/>
              <p:nvPr/>
            </p:nvSpPr>
            <p:spPr>
              <a:xfrm>
                <a:off x="10705101" y="3135943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EH825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384" name="Group 383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385" name="Straight Arrow Connector 384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86" name="Straight Arrow Connector 385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338" name="Group 337"/>
            <p:cNvGrpSpPr/>
            <p:nvPr/>
          </p:nvGrpSpPr>
          <p:grpSpPr>
            <a:xfrm flipH="1">
              <a:off x="3746879" y="2885840"/>
              <a:ext cx="534683" cy="219480"/>
              <a:chOff x="10482749" y="2644081"/>
              <a:chExt cx="534683" cy="219480"/>
            </a:xfrm>
          </p:grpSpPr>
          <p:grpSp>
            <p:nvGrpSpPr>
              <p:cNvPr id="379" name="Group 378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381" name="Straight Arrow Connector 380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82" name="Straight Arrow Connector 381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380" name="TextBox 379"/>
              <p:cNvSpPr txBox="1"/>
              <p:nvPr/>
            </p:nvSpPr>
            <p:spPr>
              <a:xfrm>
                <a:off x="10712797" y="2644081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EH824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39" name="Group 338"/>
            <p:cNvGrpSpPr/>
            <p:nvPr/>
          </p:nvGrpSpPr>
          <p:grpSpPr>
            <a:xfrm flipH="1">
              <a:off x="6895620" y="3427567"/>
              <a:ext cx="534196" cy="224479"/>
              <a:chOff x="10475540" y="3071508"/>
              <a:chExt cx="534196" cy="224479"/>
            </a:xfrm>
          </p:grpSpPr>
          <p:sp>
            <p:nvSpPr>
              <p:cNvPr id="375" name="TextBox 374"/>
              <p:cNvSpPr txBox="1"/>
              <p:nvPr/>
            </p:nvSpPr>
            <p:spPr>
              <a:xfrm>
                <a:off x="10705101" y="3135943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EH831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376" name="Group 375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377" name="Straight Arrow Connector 376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78" name="Straight Arrow Connector 377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340" name="Group 339"/>
            <p:cNvGrpSpPr/>
            <p:nvPr/>
          </p:nvGrpSpPr>
          <p:grpSpPr>
            <a:xfrm flipH="1">
              <a:off x="6896479" y="2885840"/>
              <a:ext cx="534683" cy="219480"/>
              <a:chOff x="10482749" y="2644081"/>
              <a:chExt cx="534683" cy="219480"/>
            </a:xfrm>
          </p:grpSpPr>
          <p:grpSp>
            <p:nvGrpSpPr>
              <p:cNvPr id="371" name="Group 370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373" name="Straight Arrow Connector 372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74" name="Straight Arrow Connector 373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372" name="TextBox 371"/>
              <p:cNvSpPr txBox="1"/>
              <p:nvPr/>
            </p:nvSpPr>
            <p:spPr>
              <a:xfrm>
                <a:off x="10712797" y="2644081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EH830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41" name="Group 340"/>
            <p:cNvGrpSpPr/>
            <p:nvPr/>
          </p:nvGrpSpPr>
          <p:grpSpPr>
            <a:xfrm>
              <a:off x="6211955" y="3427567"/>
              <a:ext cx="539234" cy="224479"/>
              <a:chOff x="10475540" y="3071508"/>
              <a:chExt cx="539234" cy="224479"/>
            </a:xfrm>
          </p:grpSpPr>
          <p:sp>
            <p:nvSpPr>
              <p:cNvPr id="367" name="TextBox 366"/>
              <p:cNvSpPr txBox="1"/>
              <p:nvPr/>
            </p:nvSpPr>
            <p:spPr>
              <a:xfrm>
                <a:off x="10710139" y="3135943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EH829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368" name="Group 367"/>
              <p:cNvGrpSpPr/>
              <p:nvPr/>
            </p:nvGrpSpPr>
            <p:grpSpPr>
              <a:xfrm>
                <a:off x="10475540" y="3071508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369" name="Straight Arrow Connector 368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70" name="Straight Arrow Connector 369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342" name="Group 341"/>
            <p:cNvGrpSpPr/>
            <p:nvPr/>
          </p:nvGrpSpPr>
          <p:grpSpPr>
            <a:xfrm>
              <a:off x="6219164" y="2885840"/>
              <a:ext cx="533371" cy="219480"/>
              <a:chOff x="10482749" y="2644081"/>
              <a:chExt cx="533371" cy="219480"/>
            </a:xfrm>
          </p:grpSpPr>
          <p:grpSp>
            <p:nvGrpSpPr>
              <p:cNvPr id="363" name="Group 362"/>
              <p:cNvGrpSpPr/>
              <p:nvPr/>
            </p:nvGrpSpPr>
            <p:grpSpPr>
              <a:xfrm flipV="1">
                <a:off x="10482749" y="2721235"/>
                <a:ext cx="228736" cy="142326"/>
                <a:chOff x="10128908" y="3008006"/>
                <a:chExt cx="228736" cy="142326"/>
              </a:xfrm>
            </p:grpSpPr>
            <p:cxnSp>
              <p:nvCxnSpPr>
                <p:cNvPr id="365" name="Straight Arrow Connector 364"/>
                <p:cNvCxnSpPr/>
                <p:nvPr/>
              </p:nvCxnSpPr>
              <p:spPr>
                <a:xfrm flipH="1" flipV="1">
                  <a:off x="101289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66" name="Straight Arrow Connector 365"/>
                <p:cNvCxnSpPr/>
                <p:nvPr/>
              </p:nvCxnSpPr>
              <p:spPr>
                <a:xfrm flipH="1">
                  <a:off x="101957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364" name="TextBox 363"/>
              <p:cNvSpPr txBox="1"/>
              <p:nvPr/>
            </p:nvSpPr>
            <p:spPr>
              <a:xfrm>
                <a:off x="10711485" y="2644081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EH828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43" name="Group 342"/>
            <p:cNvGrpSpPr/>
            <p:nvPr/>
          </p:nvGrpSpPr>
          <p:grpSpPr>
            <a:xfrm>
              <a:off x="3067660" y="3427567"/>
              <a:ext cx="539234" cy="224479"/>
              <a:chOff x="11299995" y="3071508"/>
              <a:chExt cx="539234" cy="224479"/>
            </a:xfrm>
          </p:grpSpPr>
          <p:sp>
            <p:nvSpPr>
              <p:cNvPr id="359" name="TextBox 358"/>
              <p:cNvSpPr txBox="1"/>
              <p:nvPr/>
            </p:nvSpPr>
            <p:spPr>
              <a:xfrm>
                <a:off x="11534594" y="3135943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EH823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360" name="Group 359"/>
              <p:cNvGrpSpPr/>
              <p:nvPr/>
            </p:nvGrpSpPr>
            <p:grpSpPr>
              <a:xfrm>
                <a:off x="11299995" y="3071508"/>
                <a:ext cx="228736" cy="142326"/>
                <a:chOff x="10953363" y="3008006"/>
                <a:chExt cx="228736" cy="142326"/>
              </a:xfrm>
            </p:grpSpPr>
            <p:cxnSp>
              <p:nvCxnSpPr>
                <p:cNvPr id="361" name="Straight Arrow Connector 360"/>
                <p:cNvCxnSpPr/>
                <p:nvPr/>
              </p:nvCxnSpPr>
              <p:spPr>
                <a:xfrm flipH="1" flipV="1">
                  <a:off x="10953363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62" name="Straight Arrow Connector 361"/>
                <p:cNvCxnSpPr/>
                <p:nvPr/>
              </p:nvCxnSpPr>
              <p:spPr>
                <a:xfrm flipH="1">
                  <a:off x="11020174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344" name="Group 343"/>
            <p:cNvGrpSpPr/>
            <p:nvPr/>
          </p:nvGrpSpPr>
          <p:grpSpPr>
            <a:xfrm>
              <a:off x="3074869" y="2885840"/>
              <a:ext cx="533371" cy="219480"/>
              <a:chOff x="11307204" y="2644081"/>
              <a:chExt cx="533371" cy="219480"/>
            </a:xfrm>
          </p:grpSpPr>
          <p:grpSp>
            <p:nvGrpSpPr>
              <p:cNvPr id="355" name="Group 354"/>
              <p:cNvGrpSpPr/>
              <p:nvPr/>
            </p:nvGrpSpPr>
            <p:grpSpPr>
              <a:xfrm flipV="1">
                <a:off x="11307204" y="2721235"/>
                <a:ext cx="228736" cy="142326"/>
                <a:chOff x="10953363" y="3008006"/>
                <a:chExt cx="228736" cy="142326"/>
              </a:xfrm>
            </p:grpSpPr>
            <p:cxnSp>
              <p:nvCxnSpPr>
                <p:cNvPr id="357" name="Straight Arrow Connector 356"/>
                <p:cNvCxnSpPr/>
                <p:nvPr/>
              </p:nvCxnSpPr>
              <p:spPr>
                <a:xfrm flipH="1" flipV="1">
                  <a:off x="10953363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58" name="Straight Arrow Connector 357"/>
                <p:cNvCxnSpPr/>
                <p:nvPr/>
              </p:nvCxnSpPr>
              <p:spPr>
                <a:xfrm flipH="1">
                  <a:off x="11020174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356" name="TextBox 355"/>
              <p:cNvSpPr txBox="1"/>
              <p:nvPr/>
            </p:nvSpPr>
            <p:spPr>
              <a:xfrm>
                <a:off x="11535940" y="2644081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EH822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45" name="Group 344"/>
            <p:cNvGrpSpPr/>
            <p:nvPr/>
          </p:nvGrpSpPr>
          <p:grpSpPr>
            <a:xfrm flipH="1">
              <a:off x="1379604" y="3427567"/>
              <a:ext cx="532062" cy="224479"/>
              <a:chOff x="10615240" y="3071508"/>
              <a:chExt cx="532062" cy="224479"/>
            </a:xfrm>
          </p:grpSpPr>
          <p:sp>
            <p:nvSpPr>
              <p:cNvPr id="351" name="TextBox 350"/>
              <p:cNvSpPr txBox="1"/>
              <p:nvPr/>
            </p:nvSpPr>
            <p:spPr>
              <a:xfrm>
                <a:off x="10842667" y="3135943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EH821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352" name="Group 351"/>
              <p:cNvGrpSpPr/>
              <p:nvPr/>
            </p:nvGrpSpPr>
            <p:grpSpPr>
              <a:xfrm>
                <a:off x="10615240" y="3071508"/>
                <a:ext cx="228736" cy="142326"/>
                <a:chOff x="10268608" y="3008006"/>
                <a:chExt cx="228736" cy="142326"/>
              </a:xfrm>
            </p:grpSpPr>
            <p:cxnSp>
              <p:nvCxnSpPr>
                <p:cNvPr id="353" name="Straight Arrow Connector 352"/>
                <p:cNvCxnSpPr/>
                <p:nvPr/>
              </p:nvCxnSpPr>
              <p:spPr>
                <a:xfrm flipH="1" flipV="1">
                  <a:off x="1026860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54" name="Straight Arrow Connector 353"/>
                <p:cNvCxnSpPr/>
                <p:nvPr/>
              </p:nvCxnSpPr>
              <p:spPr>
                <a:xfrm flipH="1">
                  <a:off x="1033541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</p:grpSp>
        <p:grpSp>
          <p:nvGrpSpPr>
            <p:cNvPr id="346" name="Group 345"/>
            <p:cNvGrpSpPr/>
            <p:nvPr/>
          </p:nvGrpSpPr>
          <p:grpSpPr>
            <a:xfrm flipH="1">
              <a:off x="1385224" y="2885840"/>
              <a:ext cx="534138" cy="219480"/>
              <a:chOff x="10616099" y="2644081"/>
              <a:chExt cx="534138" cy="219480"/>
            </a:xfrm>
          </p:grpSpPr>
          <p:grpSp>
            <p:nvGrpSpPr>
              <p:cNvPr id="347" name="Group 346"/>
              <p:cNvGrpSpPr/>
              <p:nvPr/>
            </p:nvGrpSpPr>
            <p:grpSpPr>
              <a:xfrm flipV="1">
                <a:off x="10616099" y="2721235"/>
                <a:ext cx="228736" cy="142326"/>
                <a:chOff x="10262258" y="3008006"/>
                <a:chExt cx="228736" cy="142326"/>
              </a:xfrm>
            </p:grpSpPr>
            <p:cxnSp>
              <p:nvCxnSpPr>
                <p:cNvPr id="349" name="Straight Arrow Connector 348"/>
                <p:cNvCxnSpPr/>
                <p:nvPr/>
              </p:nvCxnSpPr>
              <p:spPr>
                <a:xfrm flipH="1" flipV="1">
                  <a:off x="10262258" y="3008006"/>
                  <a:ext cx="69192" cy="14232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cxnSp>
              <p:nvCxnSpPr>
                <p:cNvPr id="350" name="Straight Arrow Connector 349"/>
                <p:cNvCxnSpPr/>
                <p:nvPr/>
              </p:nvCxnSpPr>
              <p:spPr>
                <a:xfrm flipH="1">
                  <a:off x="10329069" y="3150331"/>
                  <a:ext cx="161925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none" w="sm" len="med"/>
                </a:ln>
                <a:effectLst/>
              </p:spPr>
            </p:cxnSp>
          </p:grpSp>
          <p:sp>
            <p:nvSpPr>
              <p:cNvPr id="348" name="TextBox 347"/>
              <p:cNvSpPr txBox="1"/>
              <p:nvPr/>
            </p:nvSpPr>
            <p:spPr>
              <a:xfrm>
                <a:off x="10845602" y="2644081"/>
                <a:ext cx="304635" cy="160044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lIns="18288" tIns="18288" rIns="18288" bIns="18288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EH820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sp>
        <p:nvSpPr>
          <p:cNvPr id="414" name="TextBox 413"/>
          <p:cNvSpPr txBox="1"/>
          <p:nvPr/>
        </p:nvSpPr>
        <p:spPr>
          <a:xfrm>
            <a:off x="1595248" y="5270752"/>
            <a:ext cx="17544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Cross-section view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2029085"/>
            <a:ext cx="4874003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8711" y="2026214"/>
            <a:ext cx="4110638" cy="32004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259632" y="3789040"/>
            <a:ext cx="2336983" cy="936104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7" name="TextBox 306"/>
          <p:cNvSpPr txBox="1"/>
          <p:nvPr/>
        </p:nvSpPr>
        <p:spPr>
          <a:xfrm>
            <a:off x="967533" y="3151631"/>
            <a:ext cx="11057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Heaters</a:t>
            </a:r>
            <a:endParaRPr lang="en-GB" dirty="0"/>
          </a:p>
        </p:txBody>
      </p:sp>
      <p:cxnSp>
        <p:nvCxnSpPr>
          <p:cNvPr id="416" name="Straight Arrow Connector 415"/>
          <p:cNvCxnSpPr/>
          <p:nvPr/>
        </p:nvCxnSpPr>
        <p:spPr>
          <a:xfrm>
            <a:off x="1763688" y="3497632"/>
            <a:ext cx="154644" cy="796316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1841010" y="3497632"/>
            <a:ext cx="1220686" cy="796316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3" name="TextBox 412"/>
          <p:cNvSpPr txBox="1"/>
          <p:nvPr/>
        </p:nvSpPr>
        <p:spPr>
          <a:xfrm>
            <a:off x="7592391" y="4725144"/>
            <a:ext cx="12251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End cover</a:t>
            </a:r>
            <a:endParaRPr lang="en-GB" dirty="0"/>
          </a:p>
        </p:txBody>
      </p:sp>
      <p:cxnSp>
        <p:nvCxnSpPr>
          <p:cNvPr id="10" name="Straight Arrow Connector 9"/>
          <p:cNvCxnSpPr>
            <a:stCxn id="413" idx="1"/>
          </p:cNvCxnSpPr>
          <p:nvPr/>
        </p:nvCxnSpPr>
        <p:spPr>
          <a:xfrm flipH="1" flipV="1">
            <a:off x="7092281" y="4310113"/>
            <a:ext cx="500110" cy="59969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6156176" y="5270752"/>
            <a:ext cx="1990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3D view – Q1 IP side</a:t>
            </a:r>
            <a:endParaRPr lang="en-GB" sz="1400" dirty="0"/>
          </a:p>
        </p:txBody>
      </p:sp>
      <p:sp>
        <p:nvSpPr>
          <p:cNvPr id="126" name="TextBox 125"/>
          <p:cNvSpPr txBox="1"/>
          <p:nvPr/>
        </p:nvSpPr>
        <p:spPr>
          <a:xfrm>
            <a:off x="5849771" y="2931776"/>
            <a:ext cx="11057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Heaters</a:t>
            </a:r>
            <a:endParaRPr lang="en-GB" dirty="0"/>
          </a:p>
        </p:txBody>
      </p:sp>
      <p:cxnSp>
        <p:nvCxnSpPr>
          <p:cNvPr id="127" name="Straight Arrow Connector 126"/>
          <p:cNvCxnSpPr>
            <a:stCxn id="126" idx="2"/>
          </p:cNvCxnSpPr>
          <p:nvPr/>
        </p:nvCxnSpPr>
        <p:spPr>
          <a:xfrm>
            <a:off x="6402662" y="3301108"/>
            <a:ext cx="360088" cy="96926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20072" y="6356350"/>
            <a:ext cx="3311928" cy="360000"/>
          </a:xfrm>
        </p:spPr>
        <p:txBody>
          <a:bodyPr/>
          <a:lstStyle/>
          <a:p>
            <a:r>
              <a:rPr lang="en-GB"/>
              <a:t>M.Sisti (TE-CRG) – 17 Dec 2019</a:t>
            </a:r>
            <a:endParaRPr lang="en-GB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B9AE8A3-BB9E-425F-B228-86F9B3C4C40F}"/>
              </a:ext>
            </a:extLst>
          </p:cNvPr>
          <p:cNvSpPr txBox="1"/>
          <p:nvPr/>
        </p:nvSpPr>
        <p:spPr>
          <a:xfrm>
            <a:off x="7194554" y="123887"/>
            <a:ext cx="1854144" cy="52322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LINK</a:t>
            </a:r>
            <a:r>
              <a:rPr lang="en-US" sz="1400" dirty="0"/>
              <a:t> to EN-STI ppt for dose estimation  </a:t>
            </a:r>
          </a:p>
        </p:txBody>
      </p:sp>
    </p:spTree>
    <p:extLst>
      <p:ext uri="{BB962C8B-B14F-4D97-AF65-F5344CB8AC3E}">
        <p14:creationId xmlns:p14="http://schemas.microsoft.com/office/powerpoint/2010/main" val="1048468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29226</TotalTime>
  <Words>448</Words>
  <Application>Microsoft Office PowerPoint</Application>
  <PresentationFormat>On-screen Show (4:3)</PresentationFormat>
  <Paragraphs>142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HL-LHC cryo-instrumentation Status</vt:lpstr>
      <vt:lpstr>PowerPoint Presentation</vt:lpstr>
      <vt:lpstr>PFD IP5</vt:lpstr>
      <vt:lpstr>PowerPoint Presentation</vt:lpstr>
      <vt:lpstr>PFD Inner triplet + DFX instrumented L5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cryo-instrumentation status</dc:title>
  <dc:creator>Michele Sisti</dc:creator>
  <cp:lastModifiedBy>Michele Sisti</cp:lastModifiedBy>
  <cp:revision>1398</cp:revision>
  <cp:lastPrinted>2019-04-26T08:41:10Z</cp:lastPrinted>
  <dcterms:created xsi:type="dcterms:W3CDTF">2016-01-11T14:38:10Z</dcterms:created>
  <dcterms:modified xsi:type="dcterms:W3CDTF">2019-12-17T10:25:31Z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