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368" r:id="rId3"/>
    <p:sldId id="361" r:id="rId4"/>
    <p:sldId id="314" r:id="rId5"/>
    <p:sldId id="328" r:id="rId6"/>
    <p:sldId id="375" r:id="rId7"/>
    <p:sldId id="374" r:id="rId8"/>
    <p:sldId id="338" r:id="rId9"/>
    <p:sldId id="369" r:id="rId10"/>
    <p:sldId id="370" r:id="rId11"/>
    <p:sldId id="371" r:id="rId12"/>
    <p:sldId id="372" r:id="rId13"/>
    <p:sldId id="373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EA"/>
    <a:srgbClr val="F4FFB2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15" d="100"/>
          <a:sy n="115" d="100"/>
        </p:scale>
        <p:origin x="-1376" y="-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17/12/19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17/12/19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51730E-51F5-734D-AB19-0C459EB8810B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2201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738238C-DFB0-8A47-9E51-6AC4AA2BDBEE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CB10155-B2B2-D949-874F-4860C423A1AF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 Dec'19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Cryogenics, Cryo instrumentation interfaces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CF77-B599-413E-B430-4E4B8F3D25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183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Cryogenics,</a:t>
            </a:r>
            <a:br>
              <a:rPr lang="en-GB" dirty="0" smtClean="0"/>
            </a:br>
            <a:r>
              <a:rPr lang="en-GB" dirty="0" smtClean="0"/>
              <a:t>WHAT-WHEN-WHO for cryogenic instrumentation needs and interfaces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01480"/>
            <a:ext cx="6480000" cy="990600"/>
          </a:xfrm>
        </p:spPr>
        <p:txBody>
          <a:bodyPr/>
          <a:lstStyle/>
          <a:p>
            <a:r>
              <a:rPr lang="en-GB" dirty="0" smtClean="0"/>
              <a:t>Serge Claudet,</a:t>
            </a:r>
          </a:p>
          <a:p>
            <a:r>
              <a:rPr lang="en-GB" i="1" dirty="0" smtClean="0"/>
              <a:t>On behalf of the Cryogenic project team</a:t>
            </a:r>
            <a:endParaRPr lang="en-GB" i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600030"/>
            <a:ext cx="6480000" cy="349250"/>
          </a:xfrm>
        </p:spPr>
        <p:txBody>
          <a:bodyPr/>
          <a:lstStyle/>
          <a:p>
            <a:r>
              <a:rPr lang="en-GB" dirty="0" smtClean="0"/>
              <a:t>December 17</a:t>
            </a:r>
            <a:r>
              <a:rPr lang="en-GB" baseline="30000" dirty="0" smtClean="0"/>
              <a:t>th</a:t>
            </a:r>
            <a:r>
              <a:rPr lang="en-GB" dirty="0" smtClean="0"/>
              <a:t>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95936" y="180000"/>
            <a:ext cx="4967952" cy="1232776"/>
          </a:xfrm>
        </p:spPr>
        <p:txBody>
          <a:bodyPr/>
          <a:lstStyle/>
          <a:p>
            <a:r>
              <a:rPr lang="en-US" sz="3200" dirty="0" smtClean="0"/>
              <a:t>QXL </a:t>
            </a:r>
            <a:r>
              <a:rPr lang="en-US" sz="3200" dirty="0" err="1" smtClean="0"/>
              <a:t>Cryoline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integration &amp; interfaces</a:t>
            </a:r>
            <a:endParaRPr lang="en-US" sz="3200" dirty="0"/>
          </a:p>
        </p:txBody>
      </p:sp>
      <p:pic>
        <p:nvPicPr>
          <p:cNvPr id="5" name="Picture 4" descr="HL-LHC IT QXL layout and radiation curv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4" y="260648"/>
            <a:ext cx="3703786" cy="4752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504" y="5013176"/>
            <a:ext cx="4967952" cy="1225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739" y="3140968"/>
            <a:ext cx="5055149" cy="1800200"/>
          </a:xfrm>
          <a:prstGeom prst="rect">
            <a:avLst/>
          </a:prstGeom>
        </p:spPr>
      </p:pic>
      <p:pic>
        <p:nvPicPr>
          <p:cNvPr id="2" name="Picture 1" descr="Slide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20952"/>
            <a:ext cx="1968000" cy="147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 descr="Slide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520952"/>
            <a:ext cx="1968000" cy="147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3528" y="515719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Radiation level: </a:t>
            </a:r>
            <a:r>
              <a:rPr lang="en-US" dirty="0" smtClean="0"/>
              <a:t>instrumentation considered OK up to 100kGy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484784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7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 on </a:t>
            </a:r>
            <a:r>
              <a:rPr lang="en-US" dirty="0" err="1" smtClean="0"/>
              <a:t>Cryo</a:t>
            </a:r>
            <a:r>
              <a:rPr lang="en-US" dirty="0" smtClean="0"/>
              <a:t> instrumentation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 descr="RadiationLevelsCryoEquipment_v3_Page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360000" cy="2520000"/>
          </a:xfrm>
          <a:prstGeom prst="rect">
            <a:avLst/>
          </a:prstGeom>
        </p:spPr>
      </p:pic>
      <p:pic>
        <p:nvPicPr>
          <p:cNvPr id="6" name="Picture 5" descr="RadiationLevelsCryoEquipment_v3_Page_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3360000" cy="2520000"/>
          </a:xfrm>
          <a:prstGeom prst="rect">
            <a:avLst/>
          </a:prstGeom>
        </p:spPr>
      </p:pic>
      <p:pic>
        <p:nvPicPr>
          <p:cNvPr id="7" name="Picture 6" descr="RadiationLevelsCryoEquipment_v3_Page_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637"/>
            <a:ext cx="3358949" cy="2520000"/>
          </a:xfrm>
          <a:prstGeom prst="rect">
            <a:avLst/>
          </a:prstGeom>
        </p:spPr>
      </p:pic>
      <p:pic>
        <p:nvPicPr>
          <p:cNvPr id="8" name="Picture 7" descr="RadiationLevelsCryoEquipment_v3_Page_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9810"/>
            <a:ext cx="3360000" cy="25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5736" y="7647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Thanks to G. Lerner and EN-STI team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4797152"/>
            <a:ext cx="695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OK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280" y="4993431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NotOK</a:t>
            </a:r>
            <a:r>
              <a:rPr lang="en-US" sz="1400" dirty="0" smtClean="0">
                <a:solidFill>
                  <a:srgbClr val="FF0000"/>
                </a:solidFill>
              </a:rPr>
              <a:t>, alternative!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2" y="5209455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Ok for less accurate technology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91880" y="2348880"/>
            <a:ext cx="1512168" cy="2592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91880" y="4797152"/>
            <a:ext cx="1512168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228184" y="3212976"/>
            <a:ext cx="360040" cy="1965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260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HiLumi Cryogenics, Cryo instrumentation interfaces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463" y="116632"/>
            <a:ext cx="8957497" cy="578931"/>
          </a:xfrm>
          <a:noFill/>
        </p:spPr>
        <p:txBody>
          <a:bodyPr/>
          <a:lstStyle/>
          <a:p>
            <a:r>
              <a:rPr lang="en-US" b="0" dirty="0" smtClean="0"/>
              <a:t>QXL </a:t>
            </a:r>
            <a:r>
              <a:rPr lang="en-US" b="0" dirty="0" err="1" smtClean="0"/>
              <a:t>Cryoline</a:t>
            </a:r>
            <a:r>
              <a:rPr lang="en-US" b="0" dirty="0"/>
              <a:t> </a:t>
            </a:r>
            <a:r>
              <a:rPr lang="en-US" b="0" dirty="0" smtClean="0"/>
              <a:t>integration and radiation constraints</a:t>
            </a:r>
            <a:endParaRPr lang="en-US" b="0" dirty="0"/>
          </a:p>
        </p:txBody>
      </p:sp>
      <p:pic>
        <p:nvPicPr>
          <p:cNvPr id="9" name="Picture 8" descr="Scheme for solutions 07.02.2019 R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17" y="815151"/>
            <a:ext cx="7667999" cy="54221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1405225"/>
            <a:ext cx="7632848" cy="1015663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80"/>
                </a:solidFill>
              </a:rPr>
              <a:t>- Strategy defined for instrumentation, (OK up to 100 </a:t>
            </a:r>
            <a:r>
              <a:rPr lang="en-US" sz="2000" dirty="0" err="1" smtClean="0">
                <a:solidFill>
                  <a:srgbClr val="800080"/>
                </a:solidFill>
              </a:rPr>
              <a:t>kGy</a:t>
            </a:r>
            <a:r>
              <a:rPr lang="en-US" sz="2000" dirty="0" smtClean="0">
                <a:solidFill>
                  <a:srgbClr val="800080"/>
                </a:solidFill>
              </a:rPr>
              <a:t>)</a:t>
            </a:r>
          </a:p>
          <a:p>
            <a:r>
              <a:rPr lang="en-US" sz="2000" dirty="0" smtClean="0">
                <a:solidFill>
                  <a:srgbClr val="800080"/>
                </a:solidFill>
              </a:rPr>
              <a:t>- Cabling to electronic cards in sheltered areas (</a:t>
            </a:r>
            <a:r>
              <a:rPr lang="en-US" sz="2000" dirty="0" err="1" smtClean="0">
                <a:solidFill>
                  <a:srgbClr val="800080"/>
                </a:solidFill>
              </a:rPr>
              <a:t>cryo</a:t>
            </a:r>
            <a:r>
              <a:rPr lang="en-US" sz="2000" dirty="0" smtClean="0">
                <a:solidFill>
                  <a:srgbClr val="800080"/>
                </a:solidFill>
              </a:rPr>
              <a:t> racks) and control architecture being defined (space reserved for </a:t>
            </a:r>
            <a:r>
              <a:rPr lang="en-US" sz="2000" dirty="0" err="1" smtClean="0">
                <a:solidFill>
                  <a:srgbClr val="800080"/>
                </a:solidFill>
              </a:rPr>
              <a:t>cryo</a:t>
            </a:r>
            <a:r>
              <a:rPr lang="en-US" sz="2000" dirty="0" smtClean="0">
                <a:solidFill>
                  <a:srgbClr val="800080"/>
                </a:solidFill>
              </a:rPr>
              <a:t> racks)</a:t>
            </a:r>
            <a:endParaRPr lang="en-US" sz="2000" dirty="0">
              <a:solidFill>
                <a:srgbClr val="800080"/>
              </a:solidFill>
            </a:endParaRPr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4" b="25011"/>
          <a:stretch/>
        </p:blipFill>
        <p:spPr>
          <a:xfrm>
            <a:off x="-5881" y="973956"/>
            <a:ext cx="9059059" cy="3391999"/>
          </a:xfrm>
          <a:prstGeom prst="rect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Rectangle 1"/>
          <p:cNvSpPr/>
          <p:nvPr/>
        </p:nvSpPr>
        <p:spPr>
          <a:xfrm>
            <a:off x="1419149" y="3769769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8" name="Rectangle 7"/>
          <p:cNvSpPr/>
          <p:nvPr/>
        </p:nvSpPr>
        <p:spPr>
          <a:xfrm>
            <a:off x="1733703" y="3769769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b="1" dirty="0"/>
              <a:t>PLC</a:t>
            </a:r>
            <a:endParaRPr lang="en-GB" sz="600" b="1" dirty="0"/>
          </a:p>
        </p:txBody>
      </p:sp>
      <p:sp>
        <p:nvSpPr>
          <p:cNvPr id="9" name="Rectangle 8"/>
          <p:cNvSpPr/>
          <p:nvPr/>
        </p:nvSpPr>
        <p:spPr>
          <a:xfrm>
            <a:off x="1419149" y="4009951"/>
            <a:ext cx="314554" cy="17556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 smtClean="0"/>
              <a:t>Cryo</a:t>
            </a:r>
            <a:endParaRPr lang="en-GB" sz="500" b="1" dirty="0"/>
          </a:p>
        </p:txBody>
      </p:sp>
      <p:sp>
        <p:nvSpPr>
          <p:cNvPr id="10" name="Rectangle 9"/>
          <p:cNvSpPr/>
          <p:nvPr/>
        </p:nvSpPr>
        <p:spPr>
          <a:xfrm>
            <a:off x="1733703" y="4009951"/>
            <a:ext cx="314554" cy="175564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 smtClean="0"/>
              <a:t>Cryo</a:t>
            </a:r>
            <a:endParaRPr lang="en-GB" sz="500" b="1" dirty="0"/>
          </a:p>
        </p:txBody>
      </p:sp>
      <p:sp>
        <p:nvSpPr>
          <p:cNvPr id="11" name="Rectangle 10"/>
          <p:cNvSpPr/>
          <p:nvPr/>
        </p:nvSpPr>
        <p:spPr>
          <a:xfrm>
            <a:off x="8045500" y="3769769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12" name="Rectangle 11"/>
          <p:cNvSpPr/>
          <p:nvPr/>
        </p:nvSpPr>
        <p:spPr>
          <a:xfrm>
            <a:off x="8360054" y="3769769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/>
              <a:t>PLC</a:t>
            </a:r>
            <a:endParaRPr lang="en-GB" sz="500" b="1" dirty="0"/>
          </a:p>
        </p:txBody>
      </p:sp>
      <p:sp>
        <p:nvSpPr>
          <p:cNvPr id="13" name="Rectangle 12"/>
          <p:cNvSpPr/>
          <p:nvPr/>
        </p:nvSpPr>
        <p:spPr>
          <a:xfrm>
            <a:off x="3634436" y="3011424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60899" y="3011424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19093" y="3710294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17" name="Rectangle 16"/>
          <p:cNvSpPr/>
          <p:nvPr/>
        </p:nvSpPr>
        <p:spPr>
          <a:xfrm>
            <a:off x="3634436" y="3186988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60899" y="3186988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045500" y="4033115"/>
            <a:ext cx="314554" cy="17556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20" name="Rectangle 19"/>
          <p:cNvSpPr/>
          <p:nvPr/>
        </p:nvSpPr>
        <p:spPr>
          <a:xfrm>
            <a:off x="8360054" y="4033115"/>
            <a:ext cx="314554" cy="17556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29" name="Rectangle 28"/>
          <p:cNvSpPr/>
          <p:nvPr/>
        </p:nvSpPr>
        <p:spPr>
          <a:xfrm>
            <a:off x="386661" y="5338633"/>
            <a:ext cx="423744" cy="1578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 err="1"/>
              <a:t>Cryo</a:t>
            </a:r>
            <a:endParaRPr lang="en-GB" sz="500" dirty="0"/>
          </a:p>
        </p:txBody>
      </p:sp>
      <p:sp>
        <p:nvSpPr>
          <p:cNvPr id="30" name="TextBox 29"/>
          <p:cNvSpPr txBox="1"/>
          <p:nvPr/>
        </p:nvSpPr>
        <p:spPr>
          <a:xfrm>
            <a:off x="848990" y="5611239"/>
            <a:ext cx="28777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LHC </a:t>
            </a:r>
            <a:r>
              <a:rPr lang="en-US" sz="800" dirty="0" err="1"/>
              <a:t>Cryo</a:t>
            </a:r>
            <a:r>
              <a:rPr lang="en-US" sz="800" dirty="0"/>
              <a:t> “valves” racks, </a:t>
            </a:r>
            <a:r>
              <a:rPr lang="en-US" sz="800" dirty="0" smtClean="0"/>
              <a:t>R2E-LS3 relocated</a:t>
            </a:r>
            <a:r>
              <a:rPr lang="en-US" sz="800" b="1" dirty="0" smtClean="0"/>
              <a:t> and re-work required</a:t>
            </a:r>
            <a:endParaRPr lang="en-GB" sz="8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963" y="5336283"/>
            <a:ext cx="18481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HL-LHC </a:t>
            </a:r>
            <a:r>
              <a:rPr lang="en-US" sz="800" dirty="0" err="1" smtClean="0"/>
              <a:t>Cryo</a:t>
            </a:r>
            <a:r>
              <a:rPr lang="en-US" sz="800" dirty="0" smtClean="0"/>
              <a:t> “valves” </a:t>
            </a:r>
            <a:r>
              <a:rPr lang="en-US" sz="800" dirty="0"/>
              <a:t>cabinets </a:t>
            </a:r>
            <a:r>
              <a:rPr lang="en-US" sz="800" dirty="0">
                <a:solidFill>
                  <a:srgbClr val="FF0000"/>
                </a:solidFill>
              </a:rPr>
              <a:t>!</a:t>
            </a:r>
            <a:r>
              <a:rPr lang="en-US" sz="800" dirty="0" smtClean="0">
                <a:solidFill>
                  <a:srgbClr val="FF0000"/>
                </a:solidFill>
              </a:rPr>
              <a:t>New HL!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3996" y="552061"/>
            <a:ext cx="73791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IP1</a:t>
            </a:r>
            <a:endParaRPr lang="en-GB" sz="2800" b="1" dirty="0"/>
          </a:p>
        </p:txBody>
      </p:sp>
      <p:sp>
        <p:nvSpPr>
          <p:cNvPr id="26" name="Rectangle 25"/>
          <p:cNvSpPr/>
          <p:nvPr/>
        </p:nvSpPr>
        <p:spPr>
          <a:xfrm>
            <a:off x="3210154" y="1931426"/>
            <a:ext cx="314554" cy="175564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10154" y="2102114"/>
            <a:ext cx="314554" cy="175564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285979" y="1928164"/>
            <a:ext cx="314554" cy="175564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85979" y="2098852"/>
            <a:ext cx="314554" cy="175564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8990" y="4726313"/>
            <a:ext cx="47208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</a:rPr>
              <a:t>They </a:t>
            </a:r>
            <a:r>
              <a:rPr lang="en-US" sz="900" b="1" dirty="0">
                <a:solidFill>
                  <a:srgbClr val="FF0000"/>
                </a:solidFill>
              </a:rPr>
              <a:t>will be free after </a:t>
            </a:r>
            <a:r>
              <a:rPr lang="en-US" sz="900" b="1" dirty="0" smtClean="0">
                <a:solidFill>
                  <a:srgbClr val="FF0000"/>
                </a:solidFill>
              </a:rPr>
              <a:t>LS3, R2E-LS3 relocation due to the increase of the radiation levels in UJ’s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96790" y="4776825"/>
            <a:ext cx="411902" cy="180320"/>
          </a:xfrm>
          <a:prstGeom prst="rect">
            <a:avLst/>
          </a:prstGeom>
          <a:solidFill>
            <a:schemeClr val="bg1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08100" y="3710294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44" name="Rectangle 43"/>
          <p:cNvSpPr/>
          <p:nvPr/>
        </p:nvSpPr>
        <p:spPr>
          <a:xfrm>
            <a:off x="5490961" y="3708722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45" name="Rectangle 44"/>
          <p:cNvSpPr/>
          <p:nvPr/>
        </p:nvSpPr>
        <p:spPr>
          <a:xfrm>
            <a:off x="6279968" y="3708722"/>
            <a:ext cx="314554" cy="1755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 err="1"/>
              <a:t>Cryo</a:t>
            </a:r>
            <a:endParaRPr lang="en-GB" sz="5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3128085" y="1664530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UJ14</a:t>
            </a:r>
            <a:endParaRPr lang="en-GB" sz="800" dirty="0"/>
          </a:p>
        </p:txBody>
      </p:sp>
      <p:sp>
        <p:nvSpPr>
          <p:cNvPr id="48" name="TextBox 47"/>
          <p:cNvSpPr txBox="1"/>
          <p:nvPr/>
        </p:nvSpPr>
        <p:spPr>
          <a:xfrm>
            <a:off x="5260926" y="1661268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UJ16</a:t>
            </a:r>
            <a:endParaRPr lang="en-GB" sz="800" dirty="0"/>
          </a:p>
        </p:txBody>
      </p:sp>
      <p:sp>
        <p:nvSpPr>
          <p:cNvPr id="49" name="Rectangle 48"/>
          <p:cNvSpPr/>
          <p:nvPr/>
        </p:nvSpPr>
        <p:spPr>
          <a:xfrm>
            <a:off x="2684712" y="3708722"/>
            <a:ext cx="351737" cy="1755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/>
              <a:t>Spare</a:t>
            </a:r>
            <a:endParaRPr lang="en-GB" sz="500" b="1" dirty="0"/>
          </a:p>
        </p:txBody>
      </p:sp>
      <p:sp>
        <p:nvSpPr>
          <p:cNvPr id="50" name="Rectangle 49"/>
          <p:cNvSpPr/>
          <p:nvPr/>
        </p:nvSpPr>
        <p:spPr>
          <a:xfrm>
            <a:off x="5877165" y="3708722"/>
            <a:ext cx="333963" cy="1755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b="1" dirty="0"/>
              <a:t>Spare</a:t>
            </a:r>
            <a:endParaRPr lang="en-GB" sz="500" b="1" dirty="0"/>
          </a:p>
        </p:txBody>
      </p:sp>
      <p:sp>
        <p:nvSpPr>
          <p:cNvPr id="51" name="Rectangle 50"/>
          <p:cNvSpPr/>
          <p:nvPr/>
        </p:nvSpPr>
        <p:spPr>
          <a:xfrm>
            <a:off x="386661" y="5882950"/>
            <a:ext cx="407694" cy="1891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/>
              <a:t>Spare</a:t>
            </a:r>
            <a:endParaRPr lang="en-GB" sz="500" dirty="0"/>
          </a:p>
        </p:txBody>
      </p:sp>
      <p:sp>
        <p:nvSpPr>
          <p:cNvPr id="52" name="TextBox 51"/>
          <p:cNvSpPr txBox="1"/>
          <p:nvPr/>
        </p:nvSpPr>
        <p:spPr>
          <a:xfrm>
            <a:off x="848990" y="5886196"/>
            <a:ext cx="25929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HL-LHC </a:t>
            </a:r>
            <a:r>
              <a:rPr lang="en-US" sz="800" dirty="0" smtClean="0"/>
              <a:t>rack, </a:t>
            </a:r>
            <a:r>
              <a:rPr lang="en-US" sz="800" i="1" dirty="0" smtClean="0"/>
              <a:t> Spare to adapt to </a:t>
            </a:r>
            <a:r>
              <a:rPr lang="en-US" sz="800" i="1" dirty="0"/>
              <a:t>SC-</a:t>
            </a:r>
            <a:r>
              <a:rPr lang="en-US" sz="800" i="1" dirty="0" smtClean="0"/>
              <a:t>Link instrumentation</a:t>
            </a:r>
            <a:endParaRPr lang="en-GB" sz="800" i="1" dirty="0"/>
          </a:p>
        </p:txBody>
      </p:sp>
      <p:sp>
        <p:nvSpPr>
          <p:cNvPr id="53" name="Rectangle 52"/>
          <p:cNvSpPr/>
          <p:nvPr/>
        </p:nvSpPr>
        <p:spPr>
          <a:xfrm>
            <a:off x="8729756" y="2015946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729756" y="2186634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flipH="1">
            <a:off x="8729756" y="2267486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8738624" y="2073702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632796" y="2849408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RR17</a:t>
            </a:r>
            <a:endParaRPr lang="en-GB" sz="1000" dirty="0"/>
          </a:p>
        </p:txBody>
      </p:sp>
      <p:sp>
        <p:nvSpPr>
          <p:cNvPr id="58" name="Rectangle 57"/>
          <p:cNvSpPr/>
          <p:nvPr/>
        </p:nvSpPr>
        <p:spPr>
          <a:xfrm>
            <a:off x="40014" y="2102079"/>
            <a:ext cx="314554" cy="175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0014" y="2272767"/>
            <a:ext cx="314554" cy="175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40014" y="2353619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48882" y="2159835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-56946" y="2935541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RR13</a:t>
            </a:r>
            <a:endParaRPr lang="en-GB" sz="1000" dirty="0"/>
          </a:p>
        </p:txBody>
      </p:sp>
      <p:sp>
        <p:nvSpPr>
          <p:cNvPr id="66" name="Rectangle 65"/>
          <p:cNvSpPr/>
          <p:nvPr/>
        </p:nvSpPr>
        <p:spPr>
          <a:xfrm>
            <a:off x="392582" y="5046965"/>
            <a:ext cx="411902" cy="180320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 err="1">
                <a:solidFill>
                  <a:schemeClr val="tx1"/>
                </a:solidFill>
              </a:rPr>
              <a:t>Cryo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33963" y="5052941"/>
            <a:ext cx="269326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LHC </a:t>
            </a:r>
            <a:r>
              <a:rPr lang="en-US" sz="800" dirty="0" err="1"/>
              <a:t>C</a:t>
            </a:r>
            <a:r>
              <a:rPr lang="en-US" sz="800" dirty="0" err="1" smtClean="0"/>
              <a:t>ryo</a:t>
            </a:r>
            <a:r>
              <a:rPr lang="en-US" sz="800" dirty="0" smtClean="0"/>
              <a:t> </a:t>
            </a:r>
            <a:r>
              <a:rPr lang="en-US" sz="800" dirty="0"/>
              <a:t>“</a:t>
            </a:r>
            <a:r>
              <a:rPr lang="en-US" sz="800" dirty="0" err="1" smtClean="0"/>
              <a:t>RadTol</a:t>
            </a:r>
            <a:r>
              <a:rPr lang="en-US" sz="800" dirty="0" smtClean="0"/>
              <a:t> instrumentation”  racks, </a:t>
            </a:r>
            <a:r>
              <a:rPr lang="en-US" sz="800" b="1" dirty="0" smtClean="0"/>
              <a:t>re-work required</a:t>
            </a:r>
            <a:r>
              <a:rPr lang="en-US" sz="800" dirty="0" smtClean="0"/>
              <a:t> </a:t>
            </a:r>
            <a:endParaRPr lang="en-GB" sz="800" dirty="0">
              <a:solidFill>
                <a:srgbClr val="FF000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>
            <a:off x="3651230" y="3273585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5062902" y="3274148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3632112" y="3083650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5060899" y="3098584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89510" y="5607848"/>
            <a:ext cx="423744" cy="17556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00" dirty="0" err="1"/>
              <a:t>Cryo</a:t>
            </a:r>
            <a:endParaRPr lang="en-GB" sz="500" dirty="0"/>
          </a:p>
        </p:txBody>
      </p:sp>
      <p:cxnSp>
        <p:nvCxnSpPr>
          <p:cNvPr id="64" name="Straight Connector 63"/>
          <p:cNvCxnSpPr/>
          <p:nvPr/>
        </p:nvCxnSpPr>
        <p:spPr>
          <a:xfrm flipH="1">
            <a:off x="476463" y="5137125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8729756" y="1837944"/>
            <a:ext cx="314554" cy="175564"/>
          </a:xfrm>
          <a:prstGeom prst="rect">
            <a:avLst/>
          </a:prstGeom>
          <a:solidFill>
            <a:srgbClr val="DEEB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8738624" y="1895700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38978" y="1916791"/>
            <a:ext cx="314554" cy="1755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" dirty="0" err="1">
                <a:solidFill>
                  <a:schemeClr val="tx1"/>
                </a:solidFill>
              </a:rPr>
              <a:t>Cryo</a:t>
            </a:r>
            <a:endParaRPr lang="en-GB" sz="400" dirty="0">
              <a:solidFill>
                <a:schemeClr val="tx1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 flipH="1">
            <a:off x="47846" y="1974547"/>
            <a:ext cx="314554" cy="73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367431" y="2304441"/>
            <a:ext cx="421958" cy="631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2117097" y="3393172"/>
            <a:ext cx="1677572" cy="7277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5260926" y="2298264"/>
            <a:ext cx="192521" cy="674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19" idx="1"/>
          </p:cNvCxnSpPr>
          <p:nvPr/>
        </p:nvCxnSpPr>
        <p:spPr>
          <a:xfrm>
            <a:off x="5218177" y="3393172"/>
            <a:ext cx="2827323" cy="7277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08608" y="1501916"/>
            <a:ext cx="141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4472C4"/>
                </a:solidFill>
              </a:rPr>
              <a:t>For DFBL, Q6-Q5-Q4, QRL_LSS</a:t>
            </a:r>
            <a:endParaRPr lang="en-US" sz="1100" dirty="0">
              <a:solidFill>
                <a:srgbClr val="4472C4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842052" y="1212573"/>
            <a:ext cx="141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4472C4"/>
                </a:solidFill>
              </a:rPr>
              <a:t>For IT+D1, DF’s, D2, CC, QXL</a:t>
            </a:r>
            <a:endParaRPr lang="en-US" sz="1100" dirty="0">
              <a:solidFill>
                <a:srgbClr val="4472C4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226375" y="4026447"/>
            <a:ext cx="14135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800000"/>
                </a:solidFill>
              </a:rPr>
              <a:t>For DFH’s, could be moved to gallery extremity</a:t>
            </a:r>
            <a:endParaRPr lang="en-US" sz="1100" dirty="0">
              <a:solidFill>
                <a:srgbClr val="800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00492" y="120123"/>
            <a:ext cx="8835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</a:rPr>
              <a:t>HL-LHC</a:t>
            </a:r>
            <a:r>
              <a:rPr lang="en-US" sz="2400" dirty="0" smtClean="0"/>
              <a:t> cryogenic  “Valve” </a:t>
            </a:r>
            <a:r>
              <a:rPr lang="en-US" sz="2400" dirty="0"/>
              <a:t>and “</a:t>
            </a:r>
            <a:r>
              <a:rPr lang="en-US" sz="2400" dirty="0" err="1" smtClean="0"/>
              <a:t>RadTol</a:t>
            </a:r>
            <a:r>
              <a:rPr lang="en-US" sz="2400" dirty="0" smtClean="0"/>
              <a:t> instrumentation” Racks</a:t>
            </a:r>
            <a:endParaRPr lang="en-GB" sz="2400" dirty="0"/>
          </a:p>
        </p:txBody>
      </p:sp>
      <p:sp>
        <p:nvSpPr>
          <p:cNvPr id="89" name="TextBox 88"/>
          <p:cNvSpPr txBox="1"/>
          <p:nvPr/>
        </p:nvSpPr>
        <p:spPr>
          <a:xfrm>
            <a:off x="0" y="958569"/>
            <a:ext cx="1413566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For </a:t>
            </a:r>
            <a:r>
              <a:rPr lang="en-US" sz="1100" dirty="0" err="1" smtClean="0"/>
              <a:t>DS+ARC+QRL_arc</a:t>
            </a:r>
            <a:r>
              <a:rPr lang="en-US" sz="1100" dirty="0" smtClean="0"/>
              <a:t> ?</a:t>
            </a:r>
            <a:endParaRPr lang="en-US" sz="1100" dirty="0"/>
          </a:p>
        </p:txBody>
      </p:sp>
      <p:cxnSp>
        <p:nvCxnSpPr>
          <p:cNvPr id="90" name="Straight Arrow Connector 89"/>
          <p:cNvCxnSpPr>
            <a:stCxn id="89" idx="2"/>
          </p:cNvCxnSpPr>
          <p:nvPr/>
        </p:nvCxnSpPr>
        <p:spPr>
          <a:xfrm flipH="1">
            <a:off x="88349" y="1389456"/>
            <a:ext cx="618434" cy="521082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364436" y="1766957"/>
            <a:ext cx="408607" cy="419673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2513526" y="1627977"/>
            <a:ext cx="1274387" cy="1331675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0" y="3860803"/>
            <a:ext cx="141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</a:rPr>
              <a:t>For DFBL + QRL_LSS_RM (1)</a:t>
            </a:r>
            <a:endParaRPr lang="en-US" sz="1100" dirty="0">
              <a:solidFill>
                <a:schemeClr val="accent2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3692933"/>
            <a:ext cx="14135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4472C4"/>
                </a:solidFill>
              </a:rPr>
              <a:t>For QXL valves (2)</a:t>
            </a:r>
            <a:endParaRPr lang="en-US" sz="1100" dirty="0">
              <a:solidFill>
                <a:srgbClr val="4472C4"/>
              </a:solidFill>
            </a:endParaRPr>
          </a:p>
        </p:txBody>
      </p:sp>
      <p:sp>
        <p:nvSpPr>
          <p:cNvPr id="7" name="Curved Up Arrow 6"/>
          <p:cNvSpPr/>
          <p:nvPr/>
        </p:nvSpPr>
        <p:spPr>
          <a:xfrm rot="20190088" flipH="1">
            <a:off x="2054080" y="4130269"/>
            <a:ext cx="1082261" cy="364434"/>
          </a:xfrm>
          <a:prstGeom prst="curvedUpArrow">
            <a:avLst/>
          </a:prstGeom>
          <a:solidFill>
            <a:srgbClr val="8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405217" y="3202609"/>
            <a:ext cx="1380435" cy="673652"/>
          </a:xfrm>
          <a:prstGeom prst="ellipse">
            <a:avLst/>
          </a:prstGeom>
          <a:noFill/>
          <a:ln w="28575" cmpd="sng">
            <a:solidFill>
              <a:srgbClr val="8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6376514" y="3991111"/>
            <a:ext cx="14135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800000"/>
                </a:solidFill>
              </a:rPr>
              <a:t>For DFH’s + QXL + QRL_LSS, could be placed together in this zone</a:t>
            </a:r>
            <a:endParaRPr lang="en-US" sz="1100" dirty="0">
              <a:solidFill>
                <a:srgbClr val="8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253356" y="1698490"/>
            <a:ext cx="141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4472C4"/>
                </a:solidFill>
              </a:rPr>
              <a:t>For DFBL, Q6-Q5-Q4, QRL_LSS</a:t>
            </a:r>
            <a:endParaRPr lang="en-US" sz="1100" dirty="0">
              <a:solidFill>
                <a:srgbClr val="4472C4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639879" y="945320"/>
            <a:ext cx="1413566" cy="4308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For </a:t>
            </a:r>
            <a:r>
              <a:rPr lang="en-US" sz="1100" dirty="0" err="1" smtClean="0"/>
              <a:t>DS+ARC+QRL_arc</a:t>
            </a:r>
            <a:r>
              <a:rPr lang="en-US" sz="1100" dirty="0" smtClean="0"/>
              <a:t> ?</a:t>
            </a:r>
            <a:endParaRPr lang="en-US" sz="1100" dirty="0"/>
          </a:p>
        </p:txBody>
      </p:sp>
      <p:cxnSp>
        <p:nvCxnSpPr>
          <p:cNvPr id="100" name="Straight Arrow Connector 99"/>
          <p:cNvCxnSpPr>
            <a:stCxn id="99" idx="2"/>
          </p:cNvCxnSpPr>
          <p:nvPr/>
        </p:nvCxnSpPr>
        <p:spPr>
          <a:xfrm>
            <a:off x="8346662" y="1376207"/>
            <a:ext cx="642729" cy="412836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8355498" y="1992437"/>
            <a:ext cx="335719" cy="161041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318539" y="1265581"/>
            <a:ext cx="141356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4472C4"/>
                </a:solidFill>
              </a:rPr>
              <a:t>For IT+D1, DF’s, D2, CC, QXL</a:t>
            </a:r>
            <a:endParaRPr lang="en-US" sz="1100" dirty="0">
              <a:solidFill>
                <a:srgbClr val="4472C4"/>
              </a:solidFill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 flipH="1">
            <a:off x="5300870" y="1680985"/>
            <a:ext cx="689143" cy="1278667"/>
          </a:xfrm>
          <a:prstGeom prst="straightConnector1">
            <a:avLst/>
          </a:prstGeom>
          <a:ln>
            <a:solidFill>
              <a:schemeClr val="tx1"/>
            </a:solidFill>
            <a:headEnd type="none"/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1256748" y="3332922"/>
            <a:ext cx="1380435" cy="673652"/>
          </a:xfrm>
          <a:prstGeom prst="ellipse">
            <a:avLst/>
          </a:prstGeom>
          <a:noFill/>
          <a:ln w="28575" cmpd="sng">
            <a:solidFill>
              <a:srgbClr val="8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821051" y="4991660"/>
            <a:ext cx="5322949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200" dirty="0" smtClean="0"/>
              <a:t>Identify RR </a:t>
            </a:r>
            <a:r>
              <a:rPr lang="en-US" sz="1200" dirty="0" err="1" smtClean="0"/>
              <a:t>cryo</a:t>
            </a:r>
            <a:r>
              <a:rPr lang="en-US" sz="1200" dirty="0" smtClean="0"/>
              <a:t> racks to separate arc from LSS (!all LSS cables dismounted for LS3 =&gt; Re-work required!)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Move </a:t>
            </a:r>
            <a:r>
              <a:rPr lang="en-US" sz="1200" dirty="0" err="1" smtClean="0"/>
              <a:t>cryo</a:t>
            </a:r>
            <a:r>
              <a:rPr lang="en-US" sz="1200" dirty="0" smtClean="0"/>
              <a:t> </a:t>
            </a:r>
            <a:r>
              <a:rPr lang="en-US" sz="1200" dirty="0" err="1" smtClean="0"/>
              <a:t>instrum</a:t>
            </a:r>
            <a:r>
              <a:rPr lang="en-US" sz="1200" dirty="0" smtClean="0"/>
              <a:t> racks from UJ to UL (R2E-LS3)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Proposal to re-group all non Rad-</a:t>
            </a:r>
            <a:r>
              <a:rPr lang="en-US" sz="1200" dirty="0" err="1" smtClean="0"/>
              <a:t>Tol</a:t>
            </a:r>
            <a:r>
              <a:rPr lang="en-US" sz="1200" dirty="0" smtClean="0"/>
              <a:t> </a:t>
            </a:r>
            <a:r>
              <a:rPr lang="en-US" sz="1200" dirty="0" err="1" smtClean="0"/>
              <a:t>Cryo</a:t>
            </a:r>
            <a:r>
              <a:rPr lang="en-US" sz="1200" dirty="0" smtClean="0"/>
              <a:t> racks for LSS (LHC+HL) at gallery extremities</a:t>
            </a:r>
          </a:p>
          <a:p>
            <a:pPr marL="342900" indent="-342900">
              <a:buAutoNum type="arabicPeriod"/>
            </a:pPr>
            <a:r>
              <a:rPr lang="en-US" sz="1200" dirty="0" smtClean="0"/>
              <a:t>Then cabling + fibers requirements to be made on solid grounds!</a:t>
            </a:r>
            <a:endParaRPr lang="en-US" sz="1200" dirty="0"/>
          </a:p>
        </p:txBody>
      </p:sp>
      <p:sp>
        <p:nvSpPr>
          <p:cNvPr id="83" name="TextBox 82"/>
          <p:cNvSpPr txBox="1"/>
          <p:nvPr/>
        </p:nvSpPr>
        <p:spPr>
          <a:xfrm>
            <a:off x="1358975" y="2389345"/>
            <a:ext cx="49296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x CC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818811" y="2381369"/>
            <a:ext cx="66107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882473" y="2389152"/>
            <a:ext cx="3563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DFX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89466" y="2225684"/>
            <a:ext cx="21301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216544" y="2397323"/>
            <a:ext cx="213013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323347" y="2209123"/>
            <a:ext cx="213013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Q3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3446245" y="2397323"/>
            <a:ext cx="30474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Q2b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579855" y="2215091"/>
            <a:ext cx="30474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Q2a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 rot="218038">
            <a:off x="3724346" y="2408812"/>
            <a:ext cx="231245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64599" y="2405429"/>
            <a:ext cx="2440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Q4</a:t>
            </a:r>
            <a:endParaRPr lang="en-GB" sz="10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4403" y="2419409"/>
            <a:ext cx="2440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Q5</a:t>
            </a:r>
            <a:endParaRPr lang="en-GB" sz="10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14739" y="2419409"/>
            <a:ext cx="24401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Q6</a:t>
            </a:r>
            <a:endParaRPr lang="en-GB" sz="10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52255" y="1898540"/>
            <a:ext cx="135677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JM</a:t>
            </a:r>
          </a:p>
          <a:p>
            <a:pPr algn="ctr"/>
            <a:r>
              <a:rPr lang="en-US" sz="10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Junction Module</a:t>
            </a:r>
            <a:endParaRPr lang="en-GB" sz="1000" b="1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 flipH="1">
            <a:off x="1286867" y="2208696"/>
            <a:ext cx="38350" cy="225741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-2610" y="2419409"/>
            <a:ext cx="425022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DFBL</a:t>
            </a:r>
            <a:endParaRPr lang="en-GB" sz="10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915996" y="2235608"/>
            <a:ext cx="42522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DFM</a:t>
            </a:r>
            <a:endParaRPr lang="en-GB" sz="10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HiLumi Cryogenics, Cryo instrumentation interfaces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CF77-B599-413E-B430-4E4B8F3D25D9}" type="slidenum">
              <a:rPr lang="en-GB" smtClean="0"/>
              <a:t>13</a:t>
            </a:fld>
            <a:endParaRPr lang="en-GB"/>
          </a:p>
        </p:txBody>
      </p:sp>
      <p:sp>
        <p:nvSpPr>
          <p:cNvPr id="107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90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9"/>
          <p:cNvGrpSpPr>
            <a:grpSpLocks/>
          </p:cNvGrpSpPr>
          <p:nvPr/>
        </p:nvGrpSpPr>
        <p:grpSpPr bwMode="auto">
          <a:xfrm>
            <a:off x="412750" y="1219200"/>
            <a:ext cx="3727450" cy="4324350"/>
            <a:chOff x="412750" y="1219200"/>
            <a:chExt cx="3727450" cy="4324350"/>
          </a:xfrm>
        </p:grpSpPr>
        <p:pic>
          <p:nvPicPr>
            <p:cNvPr id="15371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219200"/>
              <a:ext cx="3727450" cy="432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372" name="Group 8"/>
            <p:cNvGrpSpPr>
              <a:grpSpLocks/>
            </p:cNvGrpSpPr>
            <p:nvPr/>
          </p:nvGrpSpPr>
          <p:grpSpPr bwMode="auto">
            <a:xfrm>
              <a:off x="755576" y="1844824"/>
              <a:ext cx="784009" cy="448330"/>
              <a:chOff x="755576" y="1844824"/>
              <a:chExt cx="784009" cy="448330"/>
            </a:xfrm>
          </p:grpSpPr>
          <p:sp>
            <p:nvSpPr>
              <p:cNvPr id="15373" name="TextBox 1"/>
              <p:cNvSpPr txBox="1">
                <a:spLocks noChangeArrowheads="1"/>
              </p:cNvSpPr>
              <p:nvPr/>
            </p:nvSpPr>
            <p:spPr bwMode="auto">
              <a:xfrm>
                <a:off x="755576" y="1844824"/>
                <a:ext cx="28803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  <p:grpSp>
            <p:nvGrpSpPr>
              <p:cNvPr id="15374" name="Group 3"/>
              <p:cNvGrpSpPr>
                <a:grpSpLocks/>
              </p:cNvGrpSpPr>
              <p:nvPr/>
            </p:nvGrpSpPr>
            <p:grpSpPr bwMode="auto">
              <a:xfrm>
                <a:off x="1197913" y="1905201"/>
                <a:ext cx="341672" cy="387953"/>
                <a:chOff x="1197913" y="1905201"/>
                <a:chExt cx="341672" cy="387953"/>
              </a:xfrm>
            </p:grpSpPr>
            <p:sp>
              <p:nvSpPr>
                <p:cNvPr id="15377" name="Rectangle 2"/>
                <p:cNvSpPr>
                  <a:spLocks noChangeArrowheads="1"/>
                </p:cNvSpPr>
                <p:nvPr/>
              </p:nvSpPr>
              <p:spPr bwMode="auto">
                <a:xfrm rot="-2585642">
                  <a:off x="1197913" y="1905201"/>
                  <a:ext cx="144000" cy="2977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78" name="Rectangle 15"/>
                <p:cNvSpPr>
                  <a:spLocks noChangeArrowheads="1"/>
                </p:cNvSpPr>
                <p:nvPr/>
              </p:nvSpPr>
              <p:spPr bwMode="auto">
                <a:xfrm rot="-2585642">
                  <a:off x="1283447" y="2056427"/>
                  <a:ext cx="256138" cy="2367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" name="Straight Connector 5"/>
              <p:cNvCxnSpPr/>
              <p:nvPr/>
            </p:nvCxnSpPr>
            <p:spPr bwMode="auto">
              <a:xfrm flipV="1">
                <a:off x="1116013" y="1916113"/>
                <a:ext cx="144462" cy="144462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1123950" y="1925638"/>
                <a:ext cx="136525" cy="134937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53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400">
                <a:latin typeface="Arial" charset="0"/>
                <a:ea typeface="ＭＳ Ｐゴシック" charset="0"/>
                <a:cs typeface="ＭＳ Ｐゴシック" charset="0"/>
              </a:rPr>
              <a:t>HL-LHC cryogenic upgrade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4143375" y="1143000"/>
            <a:ext cx="4965700" cy="396240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P1-P5: 2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</a:t>
            </a:r>
            <a:r>
              <a:rPr lang="en-GB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cryoplants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(~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15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kW @ 4.5 K incl. ~3 kW @ 1.8 K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 and 2 x 750m </a:t>
            </a:r>
            <a:r>
              <a:rPr lang="en-GB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-distribution 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high-luminosity insertions</a:t>
            </a:r>
          </a:p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P4: upgrade (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 kW @ 4.5 K)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an existing LHC 18 kW @ 4.5K </a:t>
            </a:r>
            <a:r>
              <a:rPr lang="en-GB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cryoplant</a:t>
            </a:r>
            <a:endParaRPr lang="en-GB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SPS-BA6: SRF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test facility with 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beam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primarily for Crab-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Cavities</a:t>
            </a:r>
          </a:p>
        </p:txBody>
      </p:sp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2011363" y="4038600"/>
            <a:ext cx="122237" cy="152400"/>
            <a:chOff x="1267" y="2544"/>
            <a:chExt cx="77" cy="96"/>
          </a:xfrm>
        </p:grpSpPr>
        <p:sp>
          <p:nvSpPr>
            <p:cNvPr id="15368" name="Oval 5"/>
            <p:cNvSpPr>
              <a:spLocks noChangeArrowheads="1"/>
            </p:cNvSpPr>
            <p:nvPr/>
          </p:nvSpPr>
          <p:spPr bwMode="auto">
            <a:xfrm>
              <a:off x="1296" y="2544"/>
              <a:ext cx="48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Line 6"/>
            <p:cNvSpPr>
              <a:spLocks noChangeShapeType="1"/>
            </p:cNvSpPr>
            <p:nvPr/>
          </p:nvSpPr>
          <p:spPr bwMode="auto">
            <a:xfrm flipH="1">
              <a:off x="1271" y="2592"/>
              <a:ext cx="48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Line 7"/>
            <p:cNvSpPr>
              <a:spLocks noChangeShapeType="1"/>
            </p:cNvSpPr>
            <p:nvPr/>
          </p:nvSpPr>
          <p:spPr bwMode="auto">
            <a:xfrm>
              <a:off x="1267" y="2638"/>
              <a:ext cx="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1676400" y="3802063"/>
            <a:ext cx="914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SPS-BA6</a:t>
            </a: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2196157" y="5693246"/>
            <a:ext cx="6264275" cy="400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i="1" dirty="0">
                <a:solidFill>
                  <a:srgbClr val="800080"/>
                </a:solidFill>
              </a:rPr>
              <a:t>Other test facilities related activities not reported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55976" y="3717032"/>
            <a:ext cx="4419724" cy="1826518"/>
            <a:chOff x="4355976" y="3717032"/>
            <a:chExt cx="4419724" cy="1826518"/>
          </a:xfrm>
        </p:grpSpPr>
        <p:sp>
          <p:nvSpPr>
            <p:cNvPr id="8" name="Rectangle 7"/>
            <p:cNvSpPr/>
            <p:nvPr/>
          </p:nvSpPr>
          <p:spPr>
            <a:xfrm>
              <a:off x="4355976" y="3717032"/>
              <a:ext cx="4419724" cy="18265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499992" y="3717032"/>
              <a:ext cx="4275708" cy="1710939"/>
              <a:chOff x="4499992" y="3717032"/>
              <a:chExt cx="4275708" cy="1710939"/>
            </a:xfrm>
          </p:grpSpPr>
          <p:pic>
            <p:nvPicPr>
              <p:cNvPr id="2" name="Picture 1" descr="Screen Shot 2019-10-13 at 19.24.57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4764" y="4038600"/>
                <a:ext cx="3987676" cy="1389371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499992" y="3717032"/>
                <a:ext cx="42757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800080"/>
                    </a:solidFill>
                  </a:rPr>
                  <a:t>P1/P5: Provide adequate cooling for this</a:t>
                </a:r>
                <a:endParaRPr lang="en-US" dirty="0">
                  <a:solidFill>
                    <a:srgbClr val="800080"/>
                  </a:solidFill>
                </a:endParaRPr>
              </a:p>
            </p:txBody>
          </p:sp>
        </p:grpSp>
      </p:grpSp>
      <p:sp>
        <p:nvSpPr>
          <p:cNvPr id="2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err="1" smtClean="0">
                <a:solidFill>
                  <a:srgbClr val="0175B8"/>
                </a:solidFill>
              </a:rPr>
              <a:t>HiLumi</a:t>
            </a:r>
            <a:r>
              <a:rPr lang="en-US" sz="1200" dirty="0" smtClean="0">
                <a:solidFill>
                  <a:srgbClr val="0175B8"/>
                </a:solidFill>
              </a:rPr>
              <a:t> Cryogenics, </a:t>
            </a:r>
            <a:r>
              <a:rPr lang="en-US" sz="1200" dirty="0" err="1" smtClean="0">
                <a:solidFill>
                  <a:srgbClr val="0175B8"/>
                </a:solidFill>
              </a:rPr>
              <a:t>Cryo</a:t>
            </a:r>
            <a:r>
              <a:rPr lang="en-US" sz="1200" dirty="0" smtClean="0">
                <a:solidFill>
                  <a:srgbClr val="0175B8"/>
                </a:solidFill>
              </a:rPr>
              <a:t> instrumentation interfaces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2</a:t>
            </a:fld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8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59"/>
          <p:cNvSpPr>
            <a:spLocks noChangeShapeType="1"/>
          </p:cNvSpPr>
          <p:nvPr/>
        </p:nvSpPr>
        <p:spPr bwMode="auto">
          <a:xfrm flipV="1">
            <a:off x="64436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Line 60"/>
          <p:cNvSpPr>
            <a:spLocks noChangeShapeType="1"/>
          </p:cNvSpPr>
          <p:nvPr/>
        </p:nvSpPr>
        <p:spPr bwMode="auto">
          <a:xfrm flipV="1">
            <a:off x="62277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17"/>
          <p:cNvSpPr>
            <a:spLocks noChangeShapeType="1"/>
          </p:cNvSpPr>
          <p:nvPr/>
        </p:nvSpPr>
        <p:spPr bwMode="auto">
          <a:xfrm>
            <a:off x="3810000" y="50292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00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  <a:solidFill>
            <a:schemeClr val="bg1">
              <a:lumMod val="85000"/>
            </a:schemeClr>
          </a:solidFill>
        </p:grpSpPr>
        <p:sp>
          <p:nvSpPr>
            <p:cNvPr id="46268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269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429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17617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8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0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Rectangle 31"/>
          <p:cNvSpPr>
            <a:spLocks noChangeArrowheads="1"/>
          </p:cNvSpPr>
          <p:nvPr/>
        </p:nvSpPr>
        <p:spPr bwMode="auto">
          <a:xfrm>
            <a:off x="5029200" y="5105400"/>
            <a:ext cx="263525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Rectangle 34"/>
          <p:cNvSpPr>
            <a:spLocks noChangeArrowheads="1"/>
          </p:cNvSpPr>
          <p:nvPr/>
        </p:nvSpPr>
        <p:spPr bwMode="auto">
          <a:xfrm>
            <a:off x="6156325" y="5105400"/>
            <a:ext cx="144463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Rectangle 36"/>
          <p:cNvSpPr>
            <a:spLocks noChangeArrowheads="1"/>
          </p:cNvSpPr>
          <p:nvPr/>
        </p:nvSpPr>
        <p:spPr bwMode="auto">
          <a:xfrm>
            <a:off x="6367463" y="5105400"/>
            <a:ext cx="144462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Line 56"/>
          <p:cNvSpPr>
            <a:spLocks noChangeShapeType="1"/>
          </p:cNvSpPr>
          <p:nvPr/>
        </p:nvSpPr>
        <p:spPr bwMode="auto">
          <a:xfrm flipV="1">
            <a:off x="4876800" y="5470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Line 57"/>
          <p:cNvSpPr>
            <a:spLocks noChangeShapeType="1"/>
          </p:cNvSpPr>
          <p:nvPr/>
        </p:nvSpPr>
        <p:spPr bwMode="auto">
          <a:xfrm flipV="1">
            <a:off x="5435600" y="5084763"/>
            <a:ext cx="0" cy="706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1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2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3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4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5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6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7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8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9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0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1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2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QSCG</a:t>
            </a:r>
          </a:p>
        </p:txBody>
      </p:sp>
      <p:sp>
        <p:nvSpPr>
          <p:cNvPr id="17473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17474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QSDQ</a:t>
            </a:r>
          </a:p>
        </p:txBody>
      </p:sp>
      <p:sp>
        <p:nvSpPr>
          <p:cNvPr id="17475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QSRG</a:t>
            </a:r>
          </a:p>
        </p:txBody>
      </p:sp>
      <p:sp>
        <p:nvSpPr>
          <p:cNvPr id="17476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17477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17478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QURCG</a:t>
            </a:r>
          </a:p>
        </p:txBody>
      </p:sp>
      <p:sp>
        <p:nvSpPr>
          <p:cNvPr id="17479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QPLG</a:t>
            </a:r>
          </a:p>
        </p:txBody>
      </p:sp>
      <p:sp>
        <p:nvSpPr>
          <p:cNvPr id="17480" name="Text Box 81"/>
          <p:cNvSpPr txBox="1">
            <a:spLocks noChangeArrowheads="1"/>
          </p:cNvSpPr>
          <p:nvPr/>
        </p:nvSpPr>
        <p:spPr bwMode="auto">
          <a:xfrm>
            <a:off x="3222625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QXL</a:t>
            </a:r>
          </a:p>
        </p:txBody>
      </p:sp>
      <p:sp>
        <p:nvSpPr>
          <p:cNvPr id="17481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17482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17483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4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5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6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7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8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9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0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1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2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QSP</a:t>
            </a:r>
          </a:p>
        </p:txBody>
      </p:sp>
      <p:sp>
        <p:nvSpPr>
          <p:cNvPr id="17493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GHe storage tanks</a:t>
            </a:r>
          </a:p>
        </p:txBody>
      </p:sp>
      <p:sp>
        <p:nvSpPr>
          <p:cNvPr id="17494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17495" name="Text Box 96"/>
          <p:cNvSpPr txBox="1">
            <a:spLocks noChangeArrowheads="1"/>
          </p:cNvSpPr>
          <p:nvPr/>
        </p:nvSpPr>
        <p:spPr bwMode="auto">
          <a:xfrm>
            <a:off x="5943600" y="2560638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Liquid Nitrogen tank(s)</a:t>
            </a:r>
          </a:p>
        </p:txBody>
      </p:sp>
      <p:sp>
        <p:nvSpPr>
          <p:cNvPr id="17496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17497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17498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17499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17500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1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17502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3" name="Text Box 104"/>
          <p:cNvSpPr txBox="1">
            <a:spLocks noChangeArrowheads="1"/>
          </p:cNvSpPr>
          <p:nvPr/>
        </p:nvSpPr>
        <p:spPr bwMode="auto">
          <a:xfrm>
            <a:off x="5145088" y="46228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17504" name="Text Box 105"/>
          <p:cNvSpPr txBox="1">
            <a:spLocks noChangeArrowheads="1"/>
          </p:cNvSpPr>
          <p:nvPr/>
        </p:nvSpPr>
        <p:spPr bwMode="auto">
          <a:xfrm>
            <a:off x="6396038" y="4602163"/>
            <a:ext cx="552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17505" name="Text Box 106"/>
          <p:cNvSpPr txBox="1">
            <a:spLocks noChangeArrowheads="1"/>
          </p:cNvSpPr>
          <p:nvPr/>
        </p:nvSpPr>
        <p:spPr bwMode="auto">
          <a:xfrm>
            <a:off x="8610600" y="48307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17506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7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8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9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0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1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2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3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4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17515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17516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17517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17518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17519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17520" name="Text Box 121"/>
          <p:cNvSpPr txBox="1">
            <a:spLocks noChangeArrowheads="1"/>
          </p:cNvSpPr>
          <p:nvPr/>
        </p:nvSpPr>
        <p:spPr bwMode="auto">
          <a:xfrm>
            <a:off x="60848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1" name="Text Box 122"/>
          <p:cNvSpPr txBox="1">
            <a:spLocks noChangeArrowheads="1"/>
          </p:cNvSpPr>
          <p:nvPr/>
        </p:nvSpPr>
        <p:spPr bwMode="auto">
          <a:xfrm>
            <a:off x="63007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2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17523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17524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17525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6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7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8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9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0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1" name="Line 132"/>
          <p:cNvSpPr>
            <a:spLocks noChangeShapeType="1"/>
          </p:cNvSpPr>
          <p:nvPr/>
        </p:nvSpPr>
        <p:spPr bwMode="auto">
          <a:xfrm>
            <a:off x="762000" y="6172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2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3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46212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35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6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QRP</a:t>
            </a:r>
          </a:p>
        </p:txBody>
      </p:sp>
      <p:sp>
        <p:nvSpPr>
          <p:cNvPr id="17537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QPP</a:t>
            </a:r>
          </a:p>
        </p:txBody>
      </p:sp>
      <p:sp>
        <p:nvSpPr>
          <p:cNvPr id="17538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9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0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1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2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3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4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5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6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7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8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9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17550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17551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17552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17553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4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5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6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17557" name="Line 158"/>
          <p:cNvSpPr>
            <a:spLocks noChangeShapeType="1"/>
          </p:cNvSpPr>
          <p:nvPr/>
        </p:nvSpPr>
        <p:spPr bwMode="auto">
          <a:xfrm>
            <a:off x="7007225" y="3916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8" name="Line 159"/>
          <p:cNvSpPr>
            <a:spLocks noChangeShapeType="1"/>
          </p:cNvSpPr>
          <p:nvPr/>
        </p:nvSpPr>
        <p:spPr bwMode="auto">
          <a:xfrm>
            <a:off x="7007225" y="3154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9" name="Text Box 160"/>
          <p:cNvSpPr txBox="1">
            <a:spLocks noChangeArrowheads="1"/>
          </p:cNvSpPr>
          <p:nvPr/>
        </p:nvSpPr>
        <p:spPr bwMode="auto">
          <a:xfrm>
            <a:off x="7159625" y="28495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17560" name="Text Box 161"/>
          <p:cNvSpPr txBox="1">
            <a:spLocks noChangeArrowheads="1"/>
          </p:cNvSpPr>
          <p:nvPr/>
        </p:nvSpPr>
        <p:spPr bwMode="auto">
          <a:xfrm>
            <a:off x="7235825" y="33829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17561" name="Text Box 162"/>
          <p:cNvSpPr txBox="1">
            <a:spLocks noChangeArrowheads="1"/>
          </p:cNvSpPr>
          <p:nvPr/>
        </p:nvSpPr>
        <p:spPr bwMode="auto">
          <a:xfrm>
            <a:off x="7007225" y="3884613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17562" name="Line 163"/>
          <p:cNvSpPr>
            <a:spLocks noChangeShapeType="1"/>
          </p:cNvSpPr>
          <p:nvPr/>
        </p:nvSpPr>
        <p:spPr bwMode="auto">
          <a:xfrm>
            <a:off x="7013575" y="46529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3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4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5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6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7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8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3175"/>
            <a:ext cx="7010400" cy="762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17569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15 kW equivalent at 4.5 K, including 3 kW at 1.8 K</a:t>
            </a:r>
          </a:p>
        </p:txBody>
      </p:sp>
      <p:sp>
        <p:nvSpPr>
          <p:cNvPr id="17570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1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17572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QUIG</a:t>
            </a:r>
          </a:p>
        </p:txBody>
      </p:sp>
      <p:sp>
        <p:nvSpPr>
          <p:cNvPr id="17573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17574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75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17576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7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17578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9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0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1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2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3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17584" name="Line 11"/>
          <p:cNvSpPr>
            <a:spLocks noChangeShapeType="1"/>
          </p:cNvSpPr>
          <p:nvPr/>
        </p:nvSpPr>
        <p:spPr bwMode="auto">
          <a:xfrm>
            <a:off x="3881438" y="205105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5" name="Line 44"/>
          <p:cNvSpPr>
            <a:spLocks noChangeShapeType="1"/>
          </p:cNvSpPr>
          <p:nvPr/>
        </p:nvSpPr>
        <p:spPr bwMode="auto">
          <a:xfrm>
            <a:off x="3803650" y="5943600"/>
            <a:ext cx="1754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6" name="Line 59"/>
          <p:cNvSpPr>
            <a:spLocks noChangeShapeType="1"/>
          </p:cNvSpPr>
          <p:nvPr/>
        </p:nvSpPr>
        <p:spPr bwMode="auto">
          <a:xfrm flipV="1">
            <a:off x="5557838" y="5791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7" name="Line 56"/>
          <p:cNvSpPr>
            <a:spLocks noChangeShapeType="1"/>
          </p:cNvSpPr>
          <p:nvPr/>
        </p:nvSpPr>
        <p:spPr bwMode="auto">
          <a:xfrm flipV="1">
            <a:off x="4419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8" name="Line 56"/>
          <p:cNvSpPr>
            <a:spLocks noChangeShapeType="1"/>
          </p:cNvSpPr>
          <p:nvPr/>
        </p:nvSpPr>
        <p:spPr bwMode="auto">
          <a:xfrm flipV="1">
            <a:off x="5257800" y="54737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9" name="Line 56"/>
          <p:cNvSpPr>
            <a:spLocks noChangeShapeType="1"/>
          </p:cNvSpPr>
          <p:nvPr/>
        </p:nvSpPr>
        <p:spPr bwMode="auto">
          <a:xfrm flipV="1">
            <a:off x="5756275" y="54816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90" name="Line 72"/>
          <p:cNvSpPr>
            <a:spLocks noChangeShapeType="1"/>
          </p:cNvSpPr>
          <p:nvPr/>
        </p:nvSpPr>
        <p:spPr bwMode="auto">
          <a:xfrm flipH="1">
            <a:off x="8229600" y="4038600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591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874713"/>
            <a:ext cx="29083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" name="Line 59"/>
          <p:cNvSpPr>
            <a:spLocks noChangeShapeType="1"/>
          </p:cNvSpPr>
          <p:nvPr/>
        </p:nvSpPr>
        <p:spPr bwMode="auto">
          <a:xfrm flipV="1">
            <a:off x="69484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9" name="Line 60"/>
          <p:cNvSpPr>
            <a:spLocks noChangeShapeType="1"/>
          </p:cNvSpPr>
          <p:nvPr/>
        </p:nvSpPr>
        <p:spPr bwMode="auto">
          <a:xfrm flipV="1">
            <a:off x="67325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95" name="Rectangle 34"/>
          <p:cNvSpPr>
            <a:spLocks noChangeArrowheads="1"/>
          </p:cNvSpPr>
          <p:nvPr/>
        </p:nvSpPr>
        <p:spPr bwMode="auto">
          <a:xfrm>
            <a:off x="6659563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6" name="Rectangle 36"/>
          <p:cNvSpPr>
            <a:spLocks noChangeArrowheads="1"/>
          </p:cNvSpPr>
          <p:nvPr/>
        </p:nvSpPr>
        <p:spPr bwMode="auto">
          <a:xfrm>
            <a:off x="6872288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7" name="Text Box 121"/>
          <p:cNvSpPr txBox="1">
            <a:spLocks noChangeArrowheads="1"/>
          </p:cNvSpPr>
          <p:nvPr/>
        </p:nvSpPr>
        <p:spPr bwMode="auto">
          <a:xfrm>
            <a:off x="6588125" y="5195888"/>
            <a:ext cx="2873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8" name="Text Box 122"/>
          <p:cNvSpPr txBox="1">
            <a:spLocks noChangeArrowheads="1"/>
          </p:cNvSpPr>
          <p:nvPr/>
        </p:nvSpPr>
        <p:spPr bwMode="auto">
          <a:xfrm>
            <a:off x="6804025" y="5195888"/>
            <a:ext cx="2889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9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776288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0" name="Line 44"/>
          <p:cNvSpPr>
            <a:spLocks noChangeShapeType="1"/>
          </p:cNvSpPr>
          <p:nvPr/>
        </p:nvSpPr>
        <p:spPr bwMode="auto">
          <a:xfrm>
            <a:off x="4191000" y="5786438"/>
            <a:ext cx="441960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601" name="Group 2"/>
          <p:cNvGrpSpPr>
            <a:grpSpLocks/>
          </p:cNvGrpSpPr>
          <p:nvPr/>
        </p:nvGrpSpPr>
        <p:grpSpPr bwMode="auto">
          <a:xfrm>
            <a:off x="6778625" y="4005263"/>
            <a:ext cx="2346325" cy="2016125"/>
            <a:chOff x="6778625" y="4005065"/>
            <a:chExt cx="2346325" cy="2016324"/>
          </a:xfrm>
        </p:grpSpPr>
        <p:grpSp>
          <p:nvGrpSpPr>
            <p:cNvPr id="17608" name="Group 4"/>
            <p:cNvGrpSpPr>
              <a:grpSpLocks/>
            </p:cNvGrpSpPr>
            <p:nvPr/>
          </p:nvGrpSpPr>
          <p:grpSpPr bwMode="auto">
            <a:xfrm>
              <a:off x="6778625" y="4005065"/>
              <a:ext cx="2346325" cy="2016324"/>
              <a:chOff x="6778703" y="4004483"/>
              <a:chExt cx="2345839" cy="2016805"/>
            </a:xfrm>
          </p:grpSpPr>
          <p:grpSp>
            <p:nvGrpSpPr>
              <p:cNvPr id="17610" name="Group 19"/>
              <p:cNvGrpSpPr>
                <a:grpSpLocks/>
              </p:cNvGrpSpPr>
              <p:nvPr/>
            </p:nvGrpSpPr>
            <p:grpSpPr bwMode="auto">
              <a:xfrm>
                <a:off x="6854903" y="5753895"/>
                <a:ext cx="152400" cy="76200"/>
                <a:chOff x="4992" y="3072"/>
                <a:chExt cx="96" cy="48"/>
              </a:xfrm>
            </p:grpSpPr>
            <p:sp>
              <p:nvSpPr>
                <p:cNvPr id="17615" name="AutoShape 20"/>
                <p:cNvSpPr>
                  <a:spLocks noChangeArrowheads="1"/>
                </p:cNvSpPr>
                <p:nvPr/>
              </p:nvSpPr>
              <p:spPr bwMode="auto">
                <a:xfrm rot="5400000">
                  <a:off x="4992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6" name="AutoShape 21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5040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611" name="Rectangle 135"/>
              <p:cNvSpPr>
                <a:spLocks noChangeArrowheads="1"/>
              </p:cNvSpPr>
              <p:nvPr/>
            </p:nvSpPr>
            <p:spPr bwMode="auto">
              <a:xfrm>
                <a:off x="6778703" y="5634832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12" name="Group 1"/>
              <p:cNvGrpSpPr>
                <a:grpSpLocks/>
              </p:cNvGrpSpPr>
              <p:nvPr/>
            </p:nvGrpSpPr>
            <p:grpSpPr bwMode="auto">
              <a:xfrm>
                <a:off x="7092280" y="4004483"/>
                <a:ext cx="2032262" cy="2016805"/>
                <a:chOff x="7092280" y="4004483"/>
                <a:chExt cx="2032262" cy="2016805"/>
              </a:xfrm>
            </p:grpSpPr>
            <p:sp>
              <p:nvSpPr>
                <p:cNvPr id="17613" name="Rectangle 185"/>
                <p:cNvSpPr>
                  <a:spLocks noChangeArrowheads="1"/>
                </p:cNvSpPr>
                <p:nvPr/>
              </p:nvSpPr>
              <p:spPr bwMode="auto">
                <a:xfrm>
                  <a:off x="7092280" y="4796759"/>
                  <a:ext cx="2032262" cy="1224529"/>
                </a:xfrm>
                <a:prstGeom prst="rect">
                  <a:avLst/>
                </a:prstGeom>
                <a:solidFill>
                  <a:schemeClr val="bg1">
                    <a:alpha val="7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4" name="Rectangle 185"/>
                <p:cNvSpPr>
                  <a:spLocks noChangeArrowheads="1"/>
                </p:cNvSpPr>
                <p:nvPr/>
              </p:nvSpPr>
              <p:spPr bwMode="auto">
                <a:xfrm>
                  <a:off x="8028203" y="4004483"/>
                  <a:ext cx="1096339" cy="936686"/>
                </a:xfrm>
                <a:prstGeom prst="rect">
                  <a:avLst/>
                </a:prstGeom>
                <a:solidFill>
                  <a:schemeClr val="bg1">
                    <a:alpha val="7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09" name="Rectangle 1"/>
            <p:cNvSpPr>
              <a:spLocks noChangeArrowheads="1"/>
            </p:cNvSpPr>
            <p:nvPr/>
          </p:nvSpPr>
          <p:spPr bwMode="auto">
            <a:xfrm>
              <a:off x="7740352" y="4293096"/>
              <a:ext cx="288032" cy="216024"/>
            </a:xfrm>
            <a:prstGeom prst="rect">
              <a:avLst/>
            </a:prstGeom>
            <a:solidFill>
              <a:schemeClr val="bg1">
                <a:alpha val="6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602" name="Text Box 164"/>
          <p:cNvSpPr txBox="1">
            <a:spLocks noChangeArrowheads="1"/>
          </p:cNvSpPr>
          <p:nvPr/>
        </p:nvSpPr>
        <p:spPr bwMode="auto">
          <a:xfrm>
            <a:off x="7067550" y="458152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17603" name="Rectangle 172"/>
          <p:cNvSpPr>
            <a:spLocks noChangeArrowheads="1"/>
          </p:cNvSpPr>
          <p:nvPr/>
        </p:nvSpPr>
        <p:spPr bwMode="auto">
          <a:xfrm>
            <a:off x="5280025" y="4941888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604" name="Line 173"/>
          <p:cNvSpPr>
            <a:spLocks noChangeShapeType="1"/>
          </p:cNvSpPr>
          <p:nvPr/>
        </p:nvSpPr>
        <p:spPr bwMode="auto">
          <a:xfrm flipV="1">
            <a:off x="5356225" y="509428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5" name="Line 174"/>
          <p:cNvSpPr>
            <a:spLocks noChangeShapeType="1"/>
          </p:cNvSpPr>
          <p:nvPr/>
        </p:nvSpPr>
        <p:spPr bwMode="auto">
          <a:xfrm flipV="1">
            <a:off x="5287963" y="5246688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6" name="Text Box 104"/>
          <p:cNvSpPr txBox="1">
            <a:spLocks noChangeArrowheads="1"/>
          </p:cNvSpPr>
          <p:nvPr/>
        </p:nvSpPr>
        <p:spPr bwMode="auto">
          <a:xfrm>
            <a:off x="4889500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DFX</a:t>
            </a:r>
          </a:p>
        </p:txBody>
      </p:sp>
      <p:sp>
        <p:nvSpPr>
          <p:cNvPr id="17607" name="Text Box 104"/>
          <p:cNvSpPr txBox="1">
            <a:spLocks noChangeArrowheads="1"/>
          </p:cNvSpPr>
          <p:nvPr/>
        </p:nvSpPr>
        <p:spPr bwMode="auto">
          <a:xfrm>
            <a:off x="5940425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DFM</a:t>
            </a:r>
          </a:p>
        </p:txBody>
      </p:sp>
      <p:sp>
        <p:nvSpPr>
          <p:cNvPr id="2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HiLumi Cryogenics, Cryo instrumentation interfaces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2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3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218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645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539750" y="76200"/>
            <a:ext cx="8299450" cy="762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Project plans </a:t>
            </a:r>
            <a:r>
              <a:rPr lang="en-US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Refrigeration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-Distribution</a:t>
            </a:r>
          </a:p>
        </p:txBody>
      </p:sp>
      <p:pic>
        <p:nvPicPr>
          <p:cNvPr id="37892" name="Picture 4" descr="Master plan Q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18" y="2005013"/>
            <a:ext cx="8640762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3" name="Group 8"/>
          <p:cNvGrpSpPr>
            <a:grpSpLocks/>
          </p:cNvGrpSpPr>
          <p:nvPr/>
        </p:nvGrpSpPr>
        <p:grpSpPr bwMode="auto">
          <a:xfrm>
            <a:off x="215900" y="1009650"/>
            <a:ext cx="8691563" cy="906463"/>
            <a:chOff x="216480" y="1225464"/>
            <a:chExt cx="8690833" cy="907392"/>
          </a:xfrm>
        </p:grpSpPr>
        <p:pic>
          <p:nvPicPr>
            <p:cNvPr id="37910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13" y="1525017"/>
              <a:ext cx="8640000" cy="60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11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80" y="1225464"/>
              <a:ext cx="8676000" cy="33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894" name="TextBox 21"/>
          <p:cNvSpPr txBox="1">
            <a:spLocks noChangeArrowheads="1"/>
          </p:cNvSpPr>
          <p:nvPr/>
        </p:nvSpPr>
        <p:spPr bwMode="auto">
          <a:xfrm>
            <a:off x="1619672" y="5373216"/>
            <a:ext cx="5400675" cy="830997"/>
          </a:xfrm>
          <a:prstGeom prst="rect">
            <a:avLst/>
          </a:prstGeom>
          <a:solidFill>
            <a:srgbClr val="FFF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800080"/>
                </a:solidFill>
              </a:rPr>
              <a:t>Interfaces to be frozen by end 2020</a:t>
            </a:r>
            <a:endParaRPr lang="en-US" sz="1600" i="1" dirty="0">
              <a:solidFill>
                <a:schemeClr val="bg2"/>
              </a:solidFill>
            </a:endParaRPr>
          </a:p>
          <a:p>
            <a:endParaRPr lang="en-US" sz="800" dirty="0">
              <a:solidFill>
                <a:srgbClr val="800080"/>
              </a:solidFill>
            </a:endParaRPr>
          </a:p>
          <a:p>
            <a:r>
              <a:rPr lang="en-US" sz="1600" dirty="0">
                <a:solidFill>
                  <a:srgbClr val="800080"/>
                </a:solidFill>
              </a:rPr>
              <a:t>Used now to discuss for LS3 (ready to install, P1 </a:t>
            </a:r>
            <a:r>
              <a:rPr lang="en-US" sz="1600" dirty="0" err="1">
                <a:solidFill>
                  <a:srgbClr val="800080"/>
                </a:solidFill>
              </a:rPr>
              <a:t>w.r.t</a:t>
            </a:r>
            <a:r>
              <a:rPr lang="en-US" sz="1600" dirty="0">
                <a:solidFill>
                  <a:srgbClr val="800080"/>
                </a:solidFill>
              </a:rPr>
              <a:t> P5</a:t>
            </a:r>
            <a:r>
              <a:rPr lang="en-US" sz="1600" dirty="0" smtClean="0">
                <a:solidFill>
                  <a:srgbClr val="800080"/>
                </a:solidFill>
              </a:rPr>
              <a:t>)</a:t>
            </a:r>
          </a:p>
          <a:p>
            <a:endParaRPr lang="en-US" sz="800" dirty="0">
              <a:solidFill>
                <a:srgbClr val="800080"/>
              </a:solidFill>
            </a:endParaRPr>
          </a:p>
        </p:txBody>
      </p:sp>
      <p:grpSp>
        <p:nvGrpSpPr>
          <p:cNvPr id="37895" name="Group 29"/>
          <p:cNvGrpSpPr>
            <a:grpSpLocks/>
          </p:cNvGrpSpPr>
          <p:nvPr/>
        </p:nvGrpSpPr>
        <p:grpSpPr bwMode="auto">
          <a:xfrm>
            <a:off x="3851275" y="1484313"/>
            <a:ext cx="4321175" cy="2817812"/>
            <a:chOff x="3851920" y="1484784"/>
            <a:chExt cx="4320480" cy="2817604"/>
          </a:xfrm>
        </p:grpSpPr>
        <p:grpSp>
          <p:nvGrpSpPr>
            <p:cNvPr id="37898" name="Group 20"/>
            <p:cNvGrpSpPr>
              <a:grpSpLocks/>
            </p:cNvGrpSpPr>
            <p:nvPr/>
          </p:nvGrpSpPr>
          <p:grpSpPr bwMode="auto">
            <a:xfrm>
              <a:off x="3851920" y="1484784"/>
              <a:ext cx="4320480" cy="2808312"/>
              <a:chOff x="3851920" y="1484784"/>
              <a:chExt cx="4320480" cy="280831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851920" y="1484784"/>
                <a:ext cx="1080914" cy="1584208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715381" y="1556216"/>
                <a:ext cx="792036" cy="1800092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6732770" y="1700668"/>
                <a:ext cx="215865" cy="2015976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7308939" y="1724478"/>
                <a:ext cx="215865" cy="2208050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7667656" y="1748290"/>
                <a:ext cx="504744" cy="2544574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99" name="Group 28"/>
            <p:cNvGrpSpPr>
              <a:grpSpLocks/>
            </p:cNvGrpSpPr>
            <p:nvPr/>
          </p:nvGrpSpPr>
          <p:grpSpPr bwMode="auto">
            <a:xfrm>
              <a:off x="7668344" y="3933056"/>
              <a:ext cx="432048" cy="369332"/>
              <a:chOff x="7668344" y="3933056"/>
              <a:chExt cx="432048" cy="36933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7740669" y="4076979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4" name="TextBox 23"/>
              <p:cNvSpPr txBox="1">
                <a:spLocks noChangeArrowheads="1"/>
              </p:cNvSpPr>
              <p:nvPr/>
            </p:nvSpPr>
            <p:spPr bwMode="auto">
              <a:xfrm>
                <a:off x="7668344" y="3933056"/>
                <a:ext cx="43204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grpSp>
          <p:nvGrpSpPr>
            <p:cNvPr id="37900" name="Group 27"/>
            <p:cNvGrpSpPr>
              <a:grpSpLocks/>
            </p:cNvGrpSpPr>
            <p:nvPr/>
          </p:nvGrpSpPr>
          <p:grpSpPr bwMode="auto">
            <a:xfrm>
              <a:off x="6372200" y="3429000"/>
              <a:ext cx="432048" cy="369332"/>
              <a:chOff x="6372200" y="3429000"/>
              <a:chExt cx="432048" cy="36933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443892" y="3572192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2" name="TextBox 22"/>
              <p:cNvSpPr txBox="1">
                <a:spLocks noChangeArrowheads="1"/>
              </p:cNvSpPr>
              <p:nvPr/>
            </p:nvSpPr>
            <p:spPr bwMode="auto">
              <a:xfrm>
                <a:off x="6372200" y="3429000"/>
                <a:ext cx="43204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</p:grpSp>
      <p:cxnSp>
        <p:nvCxnSpPr>
          <p:cNvPr id="26" name="Straight Connector 25"/>
          <p:cNvCxnSpPr/>
          <p:nvPr/>
        </p:nvCxnSpPr>
        <p:spPr>
          <a:xfrm>
            <a:off x="2771800" y="2564904"/>
            <a:ext cx="0" cy="2016224"/>
          </a:xfrm>
          <a:prstGeom prst="line">
            <a:avLst/>
          </a:prstGeom>
          <a:ln w="12700" cmpd="sng">
            <a:solidFill>
              <a:srgbClr val="EC00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51447" y="4561383"/>
            <a:ext cx="1080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EC00EE"/>
                </a:solidFill>
              </a:rPr>
              <a:t>Today</a:t>
            </a:r>
            <a:endParaRPr lang="en-US" sz="1400" dirty="0">
              <a:solidFill>
                <a:srgbClr val="EC00EE"/>
              </a:solidFill>
            </a:endParaRPr>
          </a:p>
        </p:txBody>
      </p:sp>
      <p:sp>
        <p:nvSpPr>
          <p:cNvPr id="29" name="Diamond 28"/>
          <p:cNvSpPr/>
          <p:nvPr/>
        </p:nvSpPr>
        <p:spPr>
          <a:xfrm>
            <a:off x="7380312" y="3626520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50223" y="3395481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UL’s available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1" name="Diamond 30"/>
          <p:cNvSpPr/>
          <p:nvPr/>
        </p:nvSpPr>
        <p:spPr>
          <a:xfrm>
            <a:off x="6774297" y="3372007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44208" y="3140968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6600"/>
                </a:solidFill>
              </a:rPr>
              <a:t>UR’s available</a:t>
            </a:r>
            <a:endParaRPr lang="en-US" sz="1000" dirty="0">
              <a:solidFill>
                <a:srgbClr val="FF66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1916113"/>
            <a:ext cx="216004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LS3</a:t>
            </a:r>
            <a:endParaRPr lang="en-US" dirty="0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HiLumi Cryogenics, Cryo instrumentation interfaces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4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36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4437112"/>
            <a:ext cx="338437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Fine for </a:t>
            </a:r>
            <a:r>
              <a:rPr lang="en-US" dirty="0" err="1" smtClean="0">
                <a:solidFill>
                  <a:srgbClr val="800080"/>
                </a:solidFill>
              </a:rPr>
              <a:t>Cryo</a:t>
            </a:r>
            <a:r>
              <a:rPr lang="en-US" dirty="0" smtClean="0">
                <a:solidFill>
                  <a:srgbClr val="800080"/>
                </a:solidFill>
              </a:rPr>
              <a:t> deliveries,</a:t>
            </a:r>
          </a:p>
          <a:p>
            <a:pPr algn="ctr"/>
            <a:r>
              <a:rPr lang="en-US" dirty="0" smtClean="0">
                <a:solidFill>
                  <a:srgbClr val="800080"/>
                </a:solidFill>
              </a:rPr>
              <a:t>Need to catch-up for “users”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1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6413" y="990600"/>
            <a:ext cx="8458200" cy="5257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Coordination: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Serge Claudet, Rob Van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Weelderen</a:t>
            </a: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Quality, documentation, project management: 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Antonio </a:t>
            </a:r>
            <a:r>
              <a:rPr lang="en-US" sz="1600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Perin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+ Sigrid </a:t>
            </a:r>
            <a:r>
              <a:rPr lang="en-US" sz="1600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Knoops</a:t>
            </a:r>
            <a:r>
              <a:rPr lang="en-US" sz="1600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*</a:t>
            </a:r>
            <a:endParaRPr lang="en-US" sz="1600" dirty="0">
              <a:solidFill>
                <a:srgbClr val="999999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Magnet cooling requirements: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Rob Van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Weelderen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+ </a:t>
            </a:r>
            <a:r>
              <a:rPr lang="en-US" sz="1600" i="1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K. </a:t>
            </a:r>
            <a:r>
              <a:rPr lang="en-US" sz="1600" i="1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Puthran</a:t>
            </a:r>
            <a:endParaRPr lang="en-US" sz="20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Crab cavities cooling requirements: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Krzysztof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Brodzinski</a:t>
            </a:r>
            <a:endParaRPr lang="en-US" sz="1600" dirty="0">
              <a:solidFill>
                <a:schemeClr val="bg2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Heat Load management: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Antonio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Perin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+ </a:t>
            </a:r>
            <a:r>
              <a:rPr lang="en-US" sz="1600" i="1" dirty="0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M. </a:t>
            </a:r>
            <a:r>
              <a:rPr lang="en-US" sz="1600" i="1" dirty="0" err="1" smtClean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Spitoni</a:t>
            </a: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General process overview: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Udo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 Wagner + Vanessa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Gahier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 + Benjamin </a:t>
            </a:r>
            <a:r>
              <a:rPr lang="en-US" sz="1600" i="1" dirty="0" err="1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Bradu</a:t>
            </a:r>
            <a:endParaRPr lang="en-US" sz="2000" i="1" dirty="0">
              <a:solidFill>
                <a:srgbClr val="FF66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3D models and integration: </a:t>
            </a:r>
            <a:r>
              <a:rPr lang="en-US" sz="1600" dirty="0">
                <a:solidFill>
                  <a:srgbClr val="A6A6A6"/>
                </a:solidFill>
                <a:latin typeface="Arial" charset="0"/>
                <a:ea typeface="ＭＳ Ｐゴシック" charset="0"/>
                <a:cs typeface="ＭＳ Ｐゴシック" charset="0"/>
              </a:rPr>
              <a:t>Jos </a:t>
            </a:r>
            <a:r>
              <a:rPr lang="en-US" sz="1600" dirty="0" err="1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Metselaar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i="1" dirty="0" smtClean="0">
                <a:solidFill>
                  <a:srgbClr val="FF6600"/>
                </a:solidFill>
                <a:latin typeface="Arial" charset="0"/>
                <a:ea typeface="ＭＳ Ｐゴシック" charset="0"/>
                <a:cs typeface="ＭＳ Ｐゴシック" charset="0"/>
              </a:rPr>
              <a:t>(+ designers)</a:t>
            </a:r>
            <a:endParaRPr lang="en-US" sz="2000" i="1" dirty="0">
              <a:solidFill>
                <a:srgbClr val="FF66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Instrumentation &amp; controls: </a:t>
            </a:r>
            <a:r>
              <a:rPr lang="en-US" sz="1600" dirty="0">
                <a:solidFill>
                  <a:srgbClr val="999999"/>
                </a:solidFill>
                <a:latin typeface="Arial" charset="0"/>
                <a:ea typeface="ＭＳ Ｐゴシック" charset="0"/>
                <a:cs typeface="ＭＳ Ｐゴシック" charset="0"/>
              </a:rPr>
              <a:t>so far CRG/CE-CI experts</a:t>
            </a: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P4-RF and P1-P5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Refrigeration:</a:t>
            </a:r>
            <a:r>
              <a:rPr lang="en-US" sz="16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Emmanuel </a:t>
            </a:r>
            <a:r>
              <a:rPr lang="en-US" sz="1600" dirty="0" err="1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Monneret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 (Sep’17)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err="1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Cryodistribution</a:t>
            </a:r>
            <a:r>
              <a:rPr lang="en-US" sz="18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: </a:t>
            </a:r>
            <a:r>
              <a:rPr lang="en-US" sz="1600" dirty="0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Michele </a:t>
            </a:r>
            <a:r>
              <a:rPr lang="en-US" sz="1600" dirty="0" err="1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Sisti</a:t>
            </a:r>
            <a:r>
              <a:rPr lang="en-US" sz="1600" dirty="0" smtClean="0">
                <a:solidFill>
                  <a:srgbClr val="9C9C9C"/>
                </a:solidFill>
                <a:latin typeface="Arial" charset="0"/>
                <a:ea typeface="ＭＳ Ｐゴシック" charset="0"/>
              </a:rPr>
              <a:t> (Jun’17)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Cryogenic infrastructure: </a:t>
            </a:r>
            <a:r>
              <a:rPr lang="en-US" sz="1600" dirty="0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Gérard </a:t>
            </a:r>
            <a:r>
              <a:rPr lang="en-US" sz="1600" dirty="0" err="1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Ferlin</a:t>
            </a:r>
            <a:r>
              <a:rPr lang="en-US" sz="1600" dirty="0" smtClean="0">
                <a:solidFill>
                  <a:srgbClr val="FF6600"/>
                </a:solidFill>
                <a:latin typeface="Arial" charset="0"/>
                <a:ea typeface="ＭＳ Ｐゴシック" charset="0"/>
              </a:rPr>
              <a:t> (Jul’19)</a:t>
            </a:r>
          </a:p>
          <a:p>
            <a:pPr marL="457200" lvl="1" indent="0" eaLnBrk="1" hangingPunct="1">
              <a:lnSpc>
                <a:spcPct val="90000"/>
              </a:lnSpc>
              <a:buFontTx/>
              <a:buNone/>
              <a:defRPr/>
            </a:pPr>
            <a:endParaRPr lang="en-US" sz="1800" dirty="0">
              <a:solidFill>
                <a:srgbClr val="9C9C9C"/>
              </a:solidFill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900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SPS-BA6: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Refrigeration: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Laurent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Delprat</a:t>
            </a:r>
            <a:endParaRPr lang="en-US" sz="1700" dirty="0">
              <a:solidFill>
                <a:srgbClr val="999999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 err="1">
                <a:solidFill>
                  <a:srgbClr val="4C4C4C"/>
                </a:solidFill>
                <a:latin typeface="Arial" charset="0"/>
                <a:ea typeface="ＭＳ Ｐゴシック" charset="0"/>
              </a:rPr>
              <a:t>Cryodistribution</a:t>
            </a: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Krzysztof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Brodzinski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+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Hendrie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Derking</a:t>
            </a:r>
            <a:endParaRPr lang="en-US" sz="1700" dirty="0">
              <a:solidFill>
                <a:srgbClr val="4C4C4C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1700" dirty="0">
                <a:solidFill>
                  <a:srgbClr val="4C4C4C"/>
                </a:solidFill>
                <a:latin typeface="Arial" charset="0"/>
                <a:ea typeface="ＭＳ Ｐゴシック" charset="0"/>
              </a:rPr>
              <a:t>Infrastructure: 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Jos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Metselaar</a:t>
            </a:r>
            <a:r>
              <a:rPr lang="en-US" sz="1500" dirty="0">
                <a:solidFill>
                  <a:srgbClr val="999999"/>
                </a:solidFill>
                <a:latin typeface="Arial" charset="0"/>
                <a:ea typeface="ＭＳ Ｐゴシック" charset="0"/>
              </a:rPr>
              <a:t> + O. </a:t>
            </a:r>
            <a:r>
              <a:rPr lang="en-US" sz="1500" dirty="0" err="1">
                <a:solidFill>
                  <a:srgbClr val="999999"/>
                </a:solidFill>
                <a:latin typeface="Arial" charset="0"/>
                <a:ea typeface="ＭＳ Ｐゴシック" charset="0"/>
              </a:rPr>
              <a:t>Pirotte</a:t>
            </a:r>
            <a:endParaRPr lang="en-US" sz="1700" dirty="0">
              <a:solidFill>
                <a:srgbClr val="999999"/>
              </a:solidFill>
              <a:latin typeface="Arial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  <a:defRPr/>
            </a:pPr>
            <a:endParaRPr lang="en-US" sz="1000" dirty="0">
              <a:solidFill>
                <a:srgbClr val="4C4C4C"/>
              </a:solidFill>
              <a:latin typeface="Arial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2000" dirty="0">
              <a:solidFill>
                <a:srgbClr val="4C4C4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76200"/>
            <a:ext cx="8532813" cy="762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WP9 organisation and roles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6443663" y="685800"/>
            <a:ext cx="254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rgbClr val="FF8000"/>
                </a:solidFill>
              </a:rPr>
              <a:t>Re</a:t>
            </a:r>
            <a:r>
              <a:rPr lang="en-US" sz="1800" dirty="0">
                <a:solidFill>
                  <a:srgbClr val="FF8000"/>
                </a:solidFill>
              </a:rPr>
              <a:t>-</a:t>
            </a:r>
            <a:r>
              <a:rPr lang="en-US" sz="1800" dirty="0" err="1">
                <a:solidFill>
                  <a:srgbClr val="FF8000"/>
                </a:solidFill>
              </a:rPr>
              <a:t>inforced</a:t>
            </a:r>
            <a:r>
              <a:rPr lang="en-US" sz="1800" dirty="0">
                <a:solidFill>
                  <a:srgbClr val="FF8000"/>
                </a:solidFill>
              </a:rPr>
              <a:t> 2019</a:t>
            </a:r>
          </a:p>
        </p:txBody>
      </p:sp>
      <p:sp>
        <p:nvSpPr>
          <p:cNvPr id="28678" name="Text Box 5"/>
          <p:cNvSpPr txBox="1">
            <a:spLocks noChangeArrowheads="1"/>
          </p:cNvSpPr>
          <p:nvPr/>
        </p:nvSpPr>
        <p:spPr bwMode="auto">
          <a:xfrm rot="-1030670">
            <a:off x="5476875" y="3448050"/>
            <a:ext cx="36655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 i="1">
                <a:solidFill>
                  <a:srgbClr val="800080"/>
                </a:solidFill>
              </a:rPr>
              <a:t>Part time contributors during LS2, but valuable help expected from experienced colleagues</a:t>
            </a:r>
          </a:p>
        </p:txBody>
      </p:sp>
      <p:sp>
        <p:nvSpPr>
          <p:cNvPr id="28679" name="TextBox 9"/>
          <p:cNvSpPr txBox="1">
            <a:spLocks noChangeArrowheads="1"/>
          </p:cNvSpPr>
          <p:nvPr/>
        </p:nvSpPr>
        <p:spPr bwMode="auto">
          <a:xfrm rot="-695209">
            <a:off x="706438" y="5438775"/>
            <a:ext cx="1436687" cy="369888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008000"/>
                </a:solidFill>
              </a:rPr>
              <a:t>Done!</a:t>
            </a:r>
            <a:endParaRPr lang="en-US" sz="1400" i="1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904791">
            <a:off x="1250950" y="5437188"/>
            <a:ext cx="4262438" cy="3397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/>
              <a:t>Consolidations: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S. Claudet + Jos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Metselaar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HiLumi Cryogenics, Cryo instrumentation interfaces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5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80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new </a:t>
            </a:r>
            <a:r>
              <a:rPr lang="en-US" dirty="0" err="1" smtClean="0"/>
              <a:t>organgram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932040" y="1268760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Coordination:</a:t>
            </a:r>
          </a:p>
          <a:p>
            <a:r>
              <a:rPr lang="en-US" dirty="0" smtClean="0"/>
              <a:t>QA, documentation</a:t>
            </a:r>
          </a:p>
          <a:p>
            <a:r>
              <a:rPr lang="en-US" dirty="0" smtClean="0"/>
              <a:t>Heat loads – Process</a:t>
            </a:r>
          </a:p>
          <a:p>
            <a:r>
              <a:rPr lang="en-US" dirty="0" smtClean="0"/>
              <a:t>3D models</a:t>
            </a:r>
            <a:endParaRPr lang="en-US" dirty="0"/>
          </a:p>
          <a:p>
            <a:r>
              <a:rPr lang="en-US" dirty="0" smtClean="0"/>
              <a:t>Incl. instrumentation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564904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/>
              <a:t>Cryo</a:t>
            </a:r>
            <a:r>
              <a:rPr lang="en-US" u="sng" dirty="0" smtClean="0"/>
              <a:t> sub-systems</a:t>
            </a:r>
          </a:p>
          <a:p>
            <a:endParaRPr lang="en-US" dirty="0"/>
          </a:p>
          <a:p>
            <a:r>
              <a:rPr lang="en-US" dirty="0" err="1" smtClean="0"/>
              <a:t>Incl</a:t>
            </a:r>
            <a:r>
              <a:rPr lang="en-US" dirty="0" smtClean="0"/>
              <a:t> Refrigerators, 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- QXL </a:t>
            </a:r>
            <a:r>
              <a:rPr lang="en-US" dirty="0" err="1" smtClean="0"/>
              <a:t>Cryoline</a:t>
            </a:r>
            <a:r>
              <a:rPr lang="en-US" dirty="0"/>
              <a:t>:</a:t>
            </a:r>
            <a:r>
              <a:rPr lang="en-US" dirty="0" smtClean="0"/>
              <a:t> M. </a:t>
            </a:r>
            <a:r>
              <a:rPr lang="en-US" dirty="0" err="1" smtClean="0"/>
              <a:t>Sisti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3341891"/>
            <a:ext cx="42119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Interfaces:</a:t>
            </a:r>
          </a:p>
          <a:p>
            <a:r>
              <a:rPr lang="en-US" dirty="0" smtClean="0"/>
              <a:t>- IT+D1 cooling: Rob van </a:t>
            </a:r>
            <a:r>
              <a:rPr lang="en-US" dirty="0" err="1" smtClean="0"/>
              <a:t>Weelderen</a:t>
            </a:r>
            <a:endParaRPr lang="en-US" dirty="0" smtClean="0"/>
          </a:p>
          <a:p>
            <a:r>
              <a:rPr lang="en-US" dirty="0" smtClean="0"/>
              <a:t>- IT+D1 techno: M. </a:t>
            </a:r>
            <a:r>
              <a:rPr lang="en-US" dirty="0" err="1" smtClean="0"/>
              <a:t>Sisti</a:t>
            </a:r>
            <a:endParaRPr lang="en-US" dirty="0" smtClean="0"/>
          </a:p>
          <a:p>
            <a:r>
              <a:rPr lang="en-US" dirty="0" smtClean="0"/>
              <a:t>- 11T-connect-cryostats: </a:t>
            </a:r>
            <a:r>
              <a:rPr lang="en-US" dirty="0" err="1" smtClean="0"/>
              <a:t>R.v.W</a:t>
            </a:r>
            <a:endParaRPr lang="en-US" dirty="0" smtClean="0"/>
          </a:p>
          <a:p>
            <a:r>
              <a:rPr lang="en-US" dirty="0" smtClean="0"/>
              <a:t>- D2: A. </a:t>
            </a:r>
            <a:r>
              <a:rPr lang="en-US" dirty="0" err="1" smtClean="0"/>
              <a:t>Perin</a:t>
            </a:r>
            <a:r>
              <a:rPr lang="en-US" dirty="0" smtClean="0"/>
              <a:t> + </a:t>
            </a:r>
            <a:r>
              <a:rPr lang="en-US" dirty="0" err="1" smtClean="0"/>
              <a:t>t.b.d</a:t>
            </a:r>
            <a:endParaRPr lang="en-US" dirty="0"/>
          </a:p>
          <a:p>
            <a:r>
              <a:rPr lang="en-US" dirty="0" smtClean="0"/>
              <a:t>- Crab Cavities: K. </a:t>
            </a:r>
            <a:r>
              <a:rPr lang="en-US" dirty="0" err="1" smtClean="0"/>
              <a:t>Brodzinski</a:t>
            </a:r>
            <a:r>
              <a:rPr lang="en-US" dirty="0" smtClean="0"/>
              <a:t> (+ </a:t>
            </a:r>
            <a:r>
              <a:rPr lang="en-US" dirty="0" err="1" smtClean="0"/>
              <a:t>t.b.d</a:t>
            </a:r>
            <a:r>
              <a:rPr lang="en-US" dirty="0" smtClean="0"/>
              <a:t>)</a:t>
            </a:r>
          </a:p>
          <a:p>
            <a:r>
              <a:rPr lang="en-US" dirty="0" smtClean="0"/>
              <a:t>- Cold Powering: V. </a:t>
            </a:r>
            <a:r>
              <a:rPr lang="en-US" dirty="0" err="1" smtClean="0"/>
              <a:t>Gahier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06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SPARES  SLIDES 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80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1190458" y="61604"/>
            <a:ext cx="71625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HL-LHC</a:t>
            </a:r>
            <a:r>
              <a:rPr lang="en-US" sz="3200" dirty="0" smtClean="0">
                <a:solidFill>
                  <a:schemeClr val="bg2"/>
                </a:solidFill>
              </a:rPr>
              <a:t> cryogenic  “control</a:t>
            </a:r>
            <a:r>
              <a:rPr lang="en-US" sz="3200" dirty="0">
                <a:solidFill>
                  <a:schemeClr val="bg2"/>
                </a:solidFill>
              </a:rPr>
              <a:t>” </a:t>
            </a:r>
            <a:r>
              <a:rPr lang="en-US" sz="3200" dirty="0" smtClean="0">
                <a:solidFill>
                  <a:schemeClr val="bg2"/>
                </a:solidFill>
              </a:rPr>
              <a:t>principles</a:t>
            </a:r>
            <a:endParaRPr lang="en-GB" sz="3200" dirty="0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347" t="15966" r="23613" b="14724"/>
          <a:stretch/>
        </p:blipFill>
        <p:spPr>
          <a:xfrm>
            <a:off x="608768" y="580542"/>
            <a:ext cx="8015853" cy="58847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1628800"/>
            <a:ext cx="2952328" cy="923330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Instrumentation</a:t>
            </a:r>
          </a:p>
          <a:p>
            <a:r>
              <a:rPr lang="en-US" dirty="0"/>
              <a:t>	</a:t>
            </a:r>
            <a:r>
              <a:rPr lang="en-US" dirty="0" smtClean="0"/>
              <a:t>=&gt; Racks-Electronics</a:t>
            </a:r>
          </a:p>
          <a:p>
            <a:r>
              <a:rPr lang="en-US" dirty="0"/>
              <a:t>	</a:t>
            </a:r>
            <a:r>
              <a:rPr lang="en-US" dirty="0" smtClean="0"/>
              <a:t>	=&gt; Controls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309320"/>
            <a:ext cx="6627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HiLumi Cryogenics, Cryo instrumentation interfaces</a:t>
            </a:r>
            <a:endParaRPr lang="en-US" sz="1200" dirty="0">
              <a:solidFill>
                <a:srgbClr val="0175B8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309320"/>
            <a:ext cx="360000" cy="3600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4E569-1B7A-514A-935C-B1619524E3E6}" type="slidenum">
              <a:rPr lang="en-US" sz="1200">
                <a:solidFill>
                  <a:schemeClr val="accent1"/>
                </a:solidFill>
              </a:rPr>
              <a:pPr/>
              <a:t>8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36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3"/>
          <p:cNvSpPr>
            <a:spLocks noGrp="1"/>
          </p:cNvSpPr>
          <p:nvPr>
            <p:ph type="title"/>
          </p:nvPr>
        </p:nvSpPr>
        <p:spPr>
          <a:xfrm>
            <a:off x="1044575" y="-26988"/>
            <a:ext cx="7920038" cy="719138"/>
          </a:xfrm>
        </p:spPr>
        <p:txBody>
          <a:bodyPr/>
          <a:lstStyle/>
          <a:p>
            <a:r>
              <a:rPr lang="en-US">
                <a:solidFill>
                  <a:srgbClr val="0093BE"/>
                </a:solidFill>
                <a:latin typeface="Arial" charset="0"/>
                <a:ea typeface="ＭＳ Ｐゴシック" charset="0"/>
                <a:cs typeface="ＭＳ Ｐゴシック" charset="0"/>
              </a:rPr>
              <a:t>Cryo-distribution reference </a:t>
            </a:r>
          </a:p>
        </p:txBody>
      </p:sp>
      <p:pic>
        <p:nvPicPr>
          <p:cNvPr id="19458" name="Picture 4" descr="PFD_HL-LHC_IP5_v.0.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3" y="639763"/>
            <a:ext cx="5276850" cy="3730625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PFD_HL-LHC_QXL-QRL_Junction_module_R5_v.1.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4386263"/>
            <a:ext cx="2124075" cy="1501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PFD_HL-LHC_D2_R5_v.0.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013" y="4389438"/>
            <a:ext cx="2124075" cy="1501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 descr="PFD_HL-LHC_IT_L5_v.1.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88" y="4386263"/>
            <a:ext cx="2124075" cy="1501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 descr="PFD_HL-LHC_CRAB_CAVITIES_R5_v.1.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238" y="4389438"/>
            <a:ext cx="2124075" cy="1501775"/>
          </a:xfrm>
          <a:prstGeom prst="rect">
            <a:avLst/>
          </a:prstGeom>
          <a:ln w="9525" cmpd="sng">
            <a:solidFill>
              <a:schemeClr val="bg1">
                <a:lumMod val="50000"/>
              </a:schemeClr>
            </a:solidFill>
          </a:ln>
        </p:spPr>
      </p:pic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6704013" y="5484813"/>
            <a:ext cx="9159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solidFill>
                  <a:srgbClr val="000090"/>
                </a:solidFill>
              </a:rPr>
              <a:t>IT-D1</a:t>
            </a:r>
          </a:p>
        </p:txBody>
      </p:sp>
      <p:sp>
        <p:nvSpPr>
          <p:cNvPr id="19464" name="TextBox 10"/>
          <p:cNvSpPr txBox="1">
            <a:spLocks noChangeArrowheads="1"/>
          </p:cNvSpPr>
          <p:nvPr/>
        </p:nvSpPr>
        <p:spPr bwMode="auto">
          <a:xfrm>
            <a:off x="5245100" y="4652963"/>
            <a:ext cx="7731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solidFill>
                  <a:srgbClr val="000090"/>
                </a:solidFill>
              </a:rPr>
              <a:t>D2</a:t>
            </a:r>
          </a:p>
        </p:txBody>
      </p:sp>
      <p:sp>
        <p:nvSpPr>
          <p:cNvPr id="19465" name="TextBox 11"/>
          <p:cNvSpPr txBox="1">
            <a:spLocks noChangeArrowheads="1"/>
          </p:cNvSpPr>
          <p:nvPr/>
        </p:nvSpPr>
        <p:spPr bwMode="auto">
          <a:xfrm>
            <a:off x="3095625" y="4672013"/>
            <a:ext cx="823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solidFill>
                  <a:srgbClr val="000090"/>
                </a:solidFill>
              </a:rPr>
              <a:t>CC</a:t>
            </a:r>
          </a:p>
        </p:txBody>
      </p:sp>
      <p:sp>
        <p:nvSpPr>
          <p:cNvPr id="19466" name="TextBox 12"/>
          <p:cNvSpPr txBox="1">
            <a:spLocks noChangeArrowheads="1"/>
          </p:cNvSpPr>
          <p:nvPr/>
        </p:nvSpPr>
        <p:spPr bwMode="auto">
          <a:xfrm>
            <a:off x="384175" y="5299075"/>
            <a:ext cx="1446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>
                <a:solidFill>
                  <a:srgbClr val="000090"/>
                </a:solidFill>
              </a:rPr>
              <a:t>QRL-QXL</a:t>
            </a:r>
          </a:p>
        </p:txBody>
      </p:sp>
      <p:grpSp>
        <p:nvGrpSpPr>
          <p:cNvPr id="19467" name="Group 16"/>
          <p:cNvGrpSpPr>
            <a:grpSpLocks/>
          </p:cNvGrpSpPr>
          <p:nvPr/>
        </p:nvGrpSpPr>
        <p:grpSpPr bwMode="auto">
          <a:xfrm>
            <a:off x="5837238" y="2786063"/>
            <a:ext cx="2641600" cy="1579562"/>
            <a:chOff x="5837965" y="2981825"/>
            <a:chExt cx="2641483" cy="1579490"/>
          </a:xfrm>
        </p:grpSpPr>
        <p:pic>
          <p:nvPicPr>
            <p:cNvPr id="19472" name="Picture 14" descr="Screen Shot 2018-11-22 at 17.45.5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7965" y="3049316"/>
              <a:ext cx="2569169" cy="1511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7738118" y="2981825"/>
              <a:ext cx="741330" cy="339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9468" name="Picture 13" descr="lhcqxl__0009-v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646113"/>
            <a:ext cx="3225800" cy="2282825"/>
          </a:xfrm>
          <a:prstGeom prst="rect">
            <a:avLst/>
          </a:prstGeom>
          <a:noFill/>
          <a:ln w="9525">
            <a:solidFill>
              <a:srgbClr val="7F7F7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9" name="TextBox 17"/>
          <p:cNvSpPr txBox="1">
            <a:spLocks noChangeArrowheads="1"/>
          </p:cNvSpPr>
          <p:nvPr/>
        </p:nvSpPr>
        <p:spPr bwMode="auto">
          <a:xfrm>
            <a:off x="284163" y="5915025"/>
            <a:ext cx="8509000" cy="338138"/>
          </a:xfrm>
          <a:prstGeom prst="rect">
            <a:avLst/>
          </a:prstGeom>
          <a:solidFill>
            <a:srgbClr val="FBF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solidFill>
                  <a:srgbClr val="800080"/>
                </a:solidFill>
              </a:rPr>
              <a:t>Reference established, optimised considering project requirements and CRG expertise</a:t>
            </a:r>
          </a:p>
        </p:txBody>
      </p:sp>
      <p:sp>
        <p:nvSpPr>
          <p:cNvPr id="1947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6A15CE3-6083-0B46-B071-BFA66E9A4E9A}" type="slidenum">
              <a:rPr lang="fr-FR" sz="1200">
                <a:solidFill>
                  <a:schemeClr val="accent1"/>
                </a:solidFill>
              </a:rPr>
              <a:pPr/>
              <a:t>9</a:t>
            </a:fld>
            <a:endParaRPr lang="fr-FR" sz="1200">
              <a:solidFill>
                <a:schemeClr val="accent1"/>
              </a:solidFill>
            </a:endParaRPr>
          </a:p>
        </p:txBody>
      </p:sp>
      <p:sp>
        <p:nvSpPr>
          <p:cNvPr id="19471" name="TextBox 18"/>
          <p:cNvSpPr txBox="1">
            <a:spLocks noChangeArrowheads="1"/>
          </p:cNvSpPr>
          <p:nvPr/>
        </p:nvSpPr>
        <p:spPr bwMode="auto">
          <a:xfrm rot="-475550">
            <a:off x="138113" y="395288"/>
            <a:ext cx="2024062" cy="585787"/>
          </a:xfrm>
          <a:prstGeom prst="rect">
            <a:avLst/>
          </a:prstGeom>
          <a:solidFill>
            <a:srgbClr val="FFF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i="1">
                <a:solidFill>
                  <a:srgbClr val="800080"/>
                </a:solidFill>
              </a:rPr>
              <a:t>All users sharing common resources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Cryogenics, Cryo instrumentation interfaces</a:t>
            </a:r>
            <a:endParaRPr lang="en-GB" noProof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1981200" y="6428184"/>
            <a:ext cx="1676400" cy="457200"/>
          </a:xfrm>
          <a:prstGeom prst="rect">
            <a:avLst/>
          </a:prstGeom>
          <a:noFill/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200" dirty="0" smtClean="0">
                <a:solidFill>
                  <a:srgbClr val="0175B8"/>
                </a:solidFill>
              </a:rPr>
              <a:t>16Dec'19</a:t>
            </a:r>
            <a:endParaRPr lang="en-US" sz="1200" dirty="0">
              <a:solidFill>
                <a:srgbClr val="0175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1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3580</TotalTime>
  <Words>1049</Words>
  <Application>Microsoft Macintosh PowerPoint</Application>
  <PresentationFormat>On-screen Show (4:3)</PresentationFormat>
  <Paragraphs>253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Thème Office</vt:lpstr>
      <vt:lpstr>HiLumi Cryogenics, WHAT-WHEN-WHO for cryogenic instrumentation needs and interfaces</vt:lpstr>
      <vt:lpstr>HL-LHC cryogenic upgrade</vt:lpstr>
      <vt:lpstr>P1/P5 Cryogenic architecture</vt:lpstr>
      <vt:lpstr>Project plans Refrigeration-Distribution</vt:lpstr>
      <vt:lpstr>WP9 organisation and roles</vt:lpstr>
      <vt:lpstr>Towards new organgram </vt:lpstr>
      <vt:lpstr>SPARES  SLIDES </vt:lpstr>
      <vt:lpstr>PowerPoint Presentation</vt:lpstr>
      <vt:lpstr>Cryo-distribution reference </vt:lpstr>
      <vt:lpstr>QXL Cryoline integration &amp; interfaces</vt:lpstr>
      <vt:lpstr>TID on Cryo instrumentation</vt:lpstr>
      <vt:lpstr>QXL Cryoline integration and radiation constraints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Serge Claudet</cp:lastModifiedBy>
  <cp:revision>100</cp:revision>
  <dcterms:created xsi:type="dcterms:W3CDTF">2016-08-24T12:27:25Z</dcterms:created>
  <dcterms:modified xsi:type="dcterms:W3CDTF">2019-12-17T14:28:21Z</dcterms:modified>
</cp:coreProperties>
</file>