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91" r:id="rId4"/>
    <p:sldId id="298" r:id="rId5"/>
    <p:sldId id="290" r:id="rId6"/>
    <p:sldId id="292" r:id="rId7"/>
    <p:sldId id="295" r:id="rId8"/>
    <p:sldId id="272" r:id="rId9"/>
    <p:sldId id="259" r:id="rId10"/>
    <p:sldId id="288" r:id="rId11"/>
    <p:sldId id="297" r:id="rId12"/>
    <p:sldId id="293" r:id="rId13"/>
    <p:sldId id="294" r:id="rId14"/>
    <p:sldId id="289" r:id="rId15"/>
    <p:sldId id="271" r:id="rId1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rs Soby" initials="LS" lastIdx="0" clrIdx="0">
    <p:extLst>
      <p:ext uri="{19B8F6BF-5375-455C-9EA6-DF929625EA0E}">
        <p15:presenceInfo xmlns:p15="http://schemas.microsoft.com/office/powerpoint/2012/main" userId="S-1-5-21-1526224874-1540688658-1361462980-199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73" d="100"/>
          <a:sy n="73" d="100"/>
        </p:scale>
        <p:origin x="77" y="9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7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9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7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6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32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8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4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7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4049-F042-4A21-A239-34541DF625A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1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764" y="1122363"/>
            <a:ext cx="11907981" cy="2387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BPMs for E-Coolers and E-Lenses at CERN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Søby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8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6089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HEL BPM design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24738" y="597395"/>
            <a:ext cx="36144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50 ohm strip line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Profit from counter rotating beams and directivity.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simulations on 3D design done by Manfred.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Improvements in RF performance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51015" y="960895"/>
            <a:ext cx="8214038" cy="5824693"/>
            <a:chOff x="641148" y="558930"/>
            <a:chExt cx="8214038" cy="5824693"/>
          </a:xfrm>
        </p:grpSpPr>
        <p:grpSp>
          <p:nvGrpSpPr>
            <p:cNvPr id="10" name="Group 9"/>
            <p:cNvGrpSpPr/>
            <p:nvPr/>
          </p:nvGrpSpPr>
          <p:grpSpPr>
            <a:xfrm>
              <a:off x="641148" y="558930"/>
              <a:ext cx="8214038" cy="5824693"/>
              <a:chOff x="1466463" y="962424"/>
              <a:chExt cx="8214038" cy="582469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66463" y="962424"/>
                <a:ext cx="8214038" cy="582469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5573482" y="1256083"/>
                <a:ext cx="904415" cy="369332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610mm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 rot="16200000">
                <a:off x="8644185" y="2236419"/>
                <a:ext cx="904415" cy="369332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120mm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6200000">
                <a:off x="8199893" y="2236418"/>
                <a:ext cx="787395" cy="369332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60mm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257647" y="1277888"/>
                <a:ext cx="710451" cy="369332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DN63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362774" y="2353618"/>
                <a:ext cx="904415" cy="369332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400mm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3339218" y="1325003"/>
              <a:ext cx="696781" cy="1619573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13640" y="3123410"/>
              <a:ext cx="2576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~45° welded feedthrough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77083" y="6014291"/>
              <a:ext cx="4559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Present design details not yet optimized for HF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1906292" y="5517397"/>
              <a:ext cx="302216" cy="3487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3089328" y="5432156"/>
              <a:ext cx="2584" cy="4259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318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464" y="0"/>
            <a:ext cx="10515600" cy="99628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BPM signal summery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495049"/>
              </p:ext>
            </p:extLst>
          </p:nvPr>
        </p:nvGraphicFramePr>
        <p:xfrm>
          <a:off x="1176731" y="996287"/>
          <a:ext cx="866330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3824">
                  <a:extLst>
                    <a:ext uri="{9D8B030D-6E8A-4147-A177-3AD203B41FA5}">
                      <a16:colId xmlns:a16="http://schemas.microsoft.com/office/drawing/2014/main" val="190934779"/>
                    </a:ext>
                  </a:extLst>
                </a:gridCol>
                <a:gridCol w="1364776">
                  <a:extLst>
                    <a:ext uri="{9D8B030D-6E8A-4147-A177-3AD203B41FA5}">
                      <a16:colId xmlns:a16="http://schemas.microsoft.com/office/drawing/2014/main" val="2336826345"/>
                    </a:ext>
                  </a:extLst>
                </a:gridCol>
                <a:gridCol w="1637732">
                  <a:extLst>
                    <a:ext uri="{9D8B030D-6E8A-4147-A177-3AD203B41FA5}">
                      <a16:colId xmlns:a16="http://schemas.microsoft.com/office/drawing/2014/main" val="3483399926"/>
                    </a:ext>
                  </a:extLst>
                </a:gridCol>
                <a:gridCol w="2906973">
                  <a:extLst>
                    <a:ext uri="{9D8B030D-6E8A-4147-A177-3AD203B41FA5}">
                      <a16:colId xmlns:a16="http://schemas.microsoft.com/office/drawing/2014/main" val="2598156195"/>
                    </a:ext>
                  </a:extLst>
                </a:gridCol>
              </a:tblGrid>
              <a:tr h="1323832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BPM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Electron beam on/off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Gaussian 2.5*10^11, 0.25ns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Gaussian,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2.5*10^11 with ~25MHz</a:t>
                      </a:r>
                      <a:r>
                        <a:rPr lang="en-US" sz="2400" baseline="0" dirty="0" smtClean="0"/>
                        <a:t> LP filter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666292"/>
                  </a:ext>
                </a:extLst>
              </a:tr>
              <a:tr h="4074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0.04vp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63Vp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~0.65V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225452"/>
                  </a:ext>
                </a:extLst>
              </a:tr>
              <a:tr h="4074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Strip line (0.2m, 45⁰)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0.22Vp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D09E00"/>
                          </a:solidFill>
                        </a:rPr>
                        <a:t>200Vp</a:t>
                      </a:r>
                      <a:endParaRPr lang="en-US" sz="2400" dirty="0">
                        <a:solidFill>
                          <a:srgbClr val="D09E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~0.45Vp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681187"/>
                  </a:ext>
                </a:extLst>
              </a:tr>
              <a:tr h="4074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Strip line (0.4m, 23⁰)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0.2V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88Vp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0.2V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910858"/>
                  </a:ext>
                </a:extLst>
              </a:tr>
              <a:tr h="4074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Electrostatic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(75⁰)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0.8Vp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~200Vp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~0.4Vp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518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04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705" y="0"/>
            <a:ext cx="10515600" cy="77491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Hel Acquisition system with VFC+FMC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78" y="666427"/>
            <a:ext cx="8447574" cy="5990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40354" y="577263"/>
            <a:ext cx="8778498" cy="290253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253299" y="925272"/>
            <a:ext cx="29387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measure two beams simultaneously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Frequency separation not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 electrons when no Proton's.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Need timing from gun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8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759" y="1092630"/>
            <a:ext cx="7888076" cy="554397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3925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Hel Acquisition system with DOROS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63255" y="5538952"/>
            <a:ext cx="26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Timing from gun essential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9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Test stand BPM: </a:t>
            </a:r>
            <a:r>
              <a:rPr lang="en-US" u="sng" dirty="0" smtClean="0">
                <a:solidFill>
                  <a:srgbClr val="0070C0"/>
                </a:solidFill>
              </a:rPr>
              <a:t>LHCBPLX</a:t>
            </a:r>
            <a:endParaRPr lang="en-US" u="sng" dirty="0">
              <a:solidFill>
                <a:srgbClr val="0070C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48666" y="980697"/>
            <a:ext cx="8065134" cy="5673370"/>
            <a:chOff x="748666" y="980697"/>
            <a:chExt cx="8065134" cy="567337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8666" y="980697"/>
              <a:ext cx="8065134" cy="567337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2402609" y="2447267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70C0"/>
                  </a:solidFill>
                </a:rPr>
                <a:t>80mm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09050" y="1662243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DN100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30515" y="2976579"/>
              <a:ext cx="904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400mm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835157" y="987727"/>
            <a:ext cx="3417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spares on stock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Dimensions close to HEL design</a:t>
            </a: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Acquisition with oscilloscope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85"/>
            <a:ext cx="10515600" cy="77804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Summary: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993058"/>
            <a:ext cx="10515600" cy="5183905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accent2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948266" y="993058"/>
            <a:ext cx="9208547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Injector E-coolers: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electrostatic BPMs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ELENA is operational with intensity modulation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Intensity modulation at revolution frequency would enable E-beam position acquisitions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buy 2 more transformers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 analogue acquisition system being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HEL BPM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</a:t>
            </a:r>
            <a:r>
              <a:rPr lang="en-US" dirty="0" smtClean="0"/>
              <a:t>D design exist and has been simulated.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Needs to be improved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2 Proposals for acquisition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Test stand BPM</a:t>
            </a:r>
            <a:endParaRPr lang="en-US" sz="2800" dirty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Spare LHCBPLX will be installed in March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Acquisition with oscilloscope</a:t>
            </a:r>
            <a:endParaRPr lang="en-US" dirty="0"/>
          </a:p>
          <a:p>
            <a:pPr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7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Outline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8925"/>
            <a:ext cx="10515600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Status of </a:t>
            </a:r>
            <a:r>
              <a:rPr lang="en-US" sz="3200" dirty="0" err="1" smtClean="0"/>
              <a:t>Ecooler</a:t>
            </a:r>
            <a:r>
              <a:rPr lang="en-US" sz="3200" dirty="0" smtClean="0"/>
              <a:t> BPMs</a:t>
            </a:r>
            <a:endParaRPr lang="en-US" sz="3200" dirty="0" smtClean="0"/>
          </a:p>
          <a:p>
            <a:r>
              <a:rPr lang="en-US" sz="3200" dirty="0" smtClean="0"/>
              <a:t>Status of CERN HEL BPM design</a:t>
            </a:r>
          </a:p>
          <a:p>
            <a:pPr lvl="1"/>
            <a:r>
              <a:rPr lang="en-US" sz="2800" dirty="0" smtClean="0"/>
              <a:t>BPM</a:t>
            </a:r>
          </a:p>
          <a:p>
            <a:pPr lvl="1"/>
            <a:r>
              <a:rPr lang="en-US" sz="2800" dirty="0" smtClean="0"/>
              <a:t>Acquisition system</a:t>
            </a:r>
          </a:p>
          <a:p>
            <a:r>
              <a:rPr lang="en-US" sz="3200" dirty="0" smtClean="0"/>
              <a:t>Proposal for Test stand BPM</a:t>
            </a:r>
            <a:endParaRPr lang="en-US" sz="3200" dirty="0" smtClean="0"/>
          </a:p>
          <a:p>
            <a:r>
              <a:rPr lang="en-US" sz="3200" dirty="0" smtClean="0"/>
              <a:t>Summary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726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949" y="0"/>
            <a:ext cx="10515600" cy="91348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A CERN E-cooler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644" y="599311"/>
            <a:ext cx="9849558" cy="588935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703736" y="3758339"/>
            <a:ext cx="929898" cy="6741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43220" y="2239505"/>
            <a:ext cx="277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Typical 2 BPMs per E-cooler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323668" y="2750949"/>
            <a:ext cx="387457" cy="10616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67505" y="6488668"/>
            <a:ext cx="465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Pbar</a:t>
            </a:r>
            <a:r>
              <a:rPr lang="en-US" dirty="0" smtClean="0">
                <a:solidFill>
                  <a:schemeClr val="accent2"/>
                </a:solidFill>
              </a:rPr>
              <a:t> (</a:t>
            </a:r>
            <a:r>
              <a:rPr lang="en-US" dirty="0" err="1" smtClean="0">
                <a:solidFill>
                  <a:schemeClr val="accent2"/>
                </a:solidFill>
              </a:rPr>
              <a:t>Pb</a:t>
            </a:r>
            <a:r>
              <a:rPr lang="en-US" dirty="0" smtClean="0">
                <a:solidFill>
                  <a:schemeClr val="accent2"/>
                </a:solidFill>
              </a:rPr>
              <a:t>) and electron beams in same direction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1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AD E-cooler BPMs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7" y="1325563"/>
            <a:ext cx="5808241" cy="4221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01942" y="672372"/>
            <a:ext cx="4482569" cy="57889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0533" y="2421467"/>
            <a:ext cx="1600200" cy="155786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78407" y="3309032"/>
            <a:ext cx="1744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   Metalized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Ceramic cylinder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8051800" y="5418667"/>
            <a:ext cx="1735667" cy="3894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8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2908"/>
            <a:ext cx="10515600" cy="91528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BPMs in CERN E-coolers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235158"/>
              </p:ext>
            </p:extLst>
          </p:nvPr>
        </p:nvGraphicFramePr>
        <p:xfrm>
          <a:off x="118530" y="802330"/>
          <a:ext cx="1115390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7">
                  <a:extLst>
                    <a:ext uri="{9D8B030D-6E8A-4147-A177-3AD203B41FA5}">
                      <a16:colId xmlns:a16="http://schemas.microsoft.com/office/drawing/2014/main" val="2032550764"/>
                    </a:ext>
                  </a:extLst>
                </a:gridCol>
                <a:gridCol w="1318626">
                  <a:extLst>
                    <a:ext uri="{9D8B030D-6E8A-4147-A177-3AD203B41FA5}">
                      <a16:colId xmlns:a16="http://schemas.microsoft.com/office/drawing/2014/main" val="1441954887"/>
                    </a:ext>
                  </a:extLst>
                </a:gridCol>
                <a:gridCol w="1412682">
                  <a:extLst>
                    <a:ext uri="{9D8B030D-6E8A-4147-A177-3AD203B41FA5}">
                      <a16:colId xmlns:a16="http://schemas.microsoft.com/office/drawing/2014/main" val="2408038413"/>
                    </a:ext>
                  </a:extLst>
                </a:gridCol>
                <a:gridCol w="1593415">
                  <a:extLst>
                    <a:ext uri="{9D8B030D-6E8A-4147-A177-3AD203B41FA5}">
                      <a16:colId xmlns:a16="http://schemas.microsoft.com/office/drawing/2014/main" val="1084522256"/>
                    </a:ext>
                  </a:extLst>
                </a:gridCol>
                <a:gridCol w="1593415">
                  <a:extLst>
                    <a:ext uri="{9D8B030D-6E8A-4147-A177-3AD203B41FA5}">
                      <a16:colId xmlns:a16="http://schemas.microsoft.com/office/drawing/2014/main" val="1987959688"/>
                    </a:ext>
                  </a:extLst>
                </a:gridCol>
                <a:gridCol w="1593415">
                  <a:extLst>
                    <a:ext uri="{9D8B030D-6E8A-4147-A177-3AD203B41FA5}">
                      <a16:colId xmlns:a16="http://schemas.microsoft.com/office/drawing/2014/main" val="3746489462"/>
                    </a:ext>
                  </a:extLst>
                </a:gridCol>
                <a:gridCol w="1593415">
                  <a:extLst>
                    <a:ext uri="{9D8B030D-6E8A-4147-A177-3AD203B41FA5}">
                      <a16:colId xmlns:a16="http://schemas.microsoft.com/office/drawing/2014/main" val="15582121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LEIR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ELENA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986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E-Beam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Pb</a:t>
                      </a:r>
                      <a:r>
                        <a:rPr lang="en-US" dirty="0" smtClean="0"/>
                        <a:t>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E-Beam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Pbar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E-Beam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Pbar</a:t>
                      </a:r>
                      <a:r>
                        <a:rPr lang="en-US" dirty="0" smtClean="0"/>
                        <a:t> 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239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1-2.5A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1E11 </a:t>
                      </a:r>
                      <a:r>
                        <a:rPr lang="en-US" dirty="0" err="1" smtClean="0"/>
                        <a:t>Ch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1-2.5A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4E7 </a:t>
                      </a:r>
                      <a:r>
                        <a:rPr lang="en-US" dirty="0" err="1" smtClean="0"/>
                        <a:t>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2-5mA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3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4.2-72 MeV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27keV-3.1keV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3.5-0.1 GeV/c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355-55eV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5.3-0.1 </a:t>
                      </a:r>
                      <a:r>
                        <a:rPr lang="en-US" dirty="0" smtClean="0"/>
                        <a:t>MeV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309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BPM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Electrostatic; ~500 pF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Electrostatic,  ~700pF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Electrostatic,  20pF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734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ID=140mm         L=190mm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ID=140mm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L=190mm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ID= 51mm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L= 100mm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12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Front-end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High imp. voltage amp.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 imp. voltage amp.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Charge</a:t>
                      </a:r>
                      <a:r>
                        <a:rPr lang="en-US" baseline="0" dirty="0" smtClean="0"/>
                        <a:t> amplifier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045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In Orbit acquisition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No, but on the way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561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Ebeam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modul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Intensity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and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Energy modulation only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Intensity and energy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155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E-beam </a:t>
                      </a:r>
                      <a:r>
                        <a:rPr lang="en-US" dirty="0" err="1" smtClean="0"/>
                        <a:t>acq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Yes, oscilloscope/OASIS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No, but on the way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OASIS+APP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0812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530" y="4549676"/>
            <a:ext cx="119126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Electrostatic BPMs used everywhere.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E-coolers works with un-bunched beams, but bunching of </a:t>
            </a:r>
            <a:r>
              <a:rPr lang="en-US" dirty="0" err="1" smtClean="0"/>
              <a:t>Pbar</a:t>
            </a:r>
            <a:r>
              <a:rPr lang="en-US" dirty="0" smtClean="0"/>
              <a:t> (</a:t>
            </a:r>
            <a:r>
              <a:rPr lang="en-US" dirty="0" err="1" smtClean="0"/>
              <a:t>Pb</a:t>
            </a:r>
            <a:r>
              <a:rPr lang="en-US" dirty="0" smtClean="0"/>
              <a:t>) beams needed to determine position inside the e-cooler.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Modulation of E-beam needed to measure E-beam position.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Measurements of two beams done separately, slow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ELENA is at present, only system operational with intensity modulation (100kHz with transformer from LEIR)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If intensity modulation on revolution frequency can be implemented, acquisitions can easily be integrated into acquisition systems of the 3 machines. 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1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37" y="62908"/>
            <a:ext cx="11175570" cy="93673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100kHz intensity modulation of E-beam in ELENA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elogbook.cern.ch/eLogbook/attach_reader?attach_id=19914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64" y="1201119"/>
            <a:ext cx="5156441" cy="463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elogbook.cern.ch/eLogbook/attach_reader?attach_id=19915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259" y="1201118"/>
            <a:ext cx="5791480" cy="463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98266" y="1566908"/>
            <a:ext cx="270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100kHz; ~0.2% modulation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4999" y="1751574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Sum signals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150" y="3422827"/>
            <a:ext cx="136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Delta signals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9933" y="3571969"/>
            <a:ext cx="102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934" y="0"/>
            <a:ext cx="11540066" cy="1075267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LEIR E-Beam BPM measurements (Intensity mod.)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15" y="1397000"/>
            <a:ext cx="9895578" cy="46905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82893" y="3234267"/>
            <a:ext cx="162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scales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5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82" y="72190"/>
            <a:ext cx="10058400" cy="5677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2315" y="5469419"/>
            <a:ext cx="4226029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2 BPMs </a:t>
            </a:r>
            <a:r>
              <a:rPr lang="en-GB" sz="2400" dirty="0" smtClean="0"/>
              <a:t>for Hollow Electron Lens</a:t>
            </a:r>
            <a:endParaRPr lang="en-GB" sz="2400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6805330" y="3248527"/>
            <a:ext cx="2033870" cy="2220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H="1" flipV="1">
            <a:off x="3890211" y="3248527"/>
            <a:ext cx="2915119" cy="2220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883727" y="72190"/>
            <a:ext cx="1693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HEL BPM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83119" y="6264401"/>
            <a:ext cx="465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 and electron beams counter rotating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0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284" y="1"/>
            <a:ext cx="10515600" cy="741000"/>
          </a:xfrm>
        </p:spPr>
        <p:txBody>
          <a:bodyPr/>
          <a:lstStyle/>
          <a:p>
            <a:r>
              <a:rPr lang="en-US" dirty="0" smtClean="0"/>
              <a:t>HEL BPM Specifications: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899445"/>
              </p:ext>
            </p:extLst>
          </p:nvPr>
        </p:nvGraphicFramePr>
        <p:xfrm>
          <a:off x="503904" y="854930"/>
          <a:ext cx="113538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50">
                  <a:extLst>
                    <a:ext uri="{9D8B030D-6E8A-4147-A177-3AD203B41FA5}">
                      <a16:colId xmlns:a16="http://schemas.microsoft.com/office/drawing/2014/main" val="3439096204"/>
                    </a:ext>
                  </a:extLst>
                </a:gridCol>
                <a:gridCol w="2617575">
                  <a:extLst>
                    <a:ext uri="{9D8B030D-6E8A-4147-A177-3AD203B41FA5}">
                      <a16:colId xmlns:a16="http://schemas.microsoft.com/office/drawing/2014/main" val="1049670486"/>
                    </a:ext>
                  </a:extLst>
                </a:gridCol>
                <a:gridCol w="2525310">
                  <a:extLst>
                    <a:ext uri="{9D8B030D-6E8A-4147-A177-3AD203B41FA5}">
                      <a16:colId xmlns:a16="http://schemas.microsoft.com/office/drawing/2014/main" val="134750257"/>
                    </a:ext>
                  </a:extLst>
                </a:gridCol>
                <a:gridCol w="3372465">
                  <a:extLst>
                    <a:ext uri="{9D8B030D-6E8A-4147-A177-3AD203B41FA5}">
                      <a16:colId xmlns:a16="http://schemas.microsoft.com/office/drawing/2014/main" val="31556485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Proton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Electron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59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5E9 (2.1A) 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en-US" dirty="0" smtClean="0"/>
                        <a:t> 2.5E11 (63A)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 smtClean="0"/>
                        <a:t> / 5A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175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/ Pulse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1-86us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P=4σ; </a:t>
                      </a:r>
                      <a:r>
                        <a:rPr lang="en-US" dirty="0" err="1" smtClean="0"/>
                        <a:t>E_beam</a:t>
                      </a:r>
                      <a:r>
                        <a:rPr lang="en-US" dirty="0" smtClean="0"/>
                        <a:t> off 3us; </a:t>
                      </a:r>
                      <a:r>
                        <a:rPr lang="en-US" dirty="0" err="1" smtClean="0"/>
                        <a:t>tr</a:t>
                      </a:r>
                      <a:r>
                        <a:rPr lang="en-US" dirty="0" smtClean="0"/>
                        <a:t> = 200ns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929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Relativistic</a:t>
                      </a:r>
                      <a:r>
                        <a:rPr lang="en-US" baseline="0" dirty="0" smtClean="0"/>
                        <a:t> 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0.19-0.24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B050"/>
                          </a:solidFill>
                        </a:rPr>
                        <a:t>Beam</a:t>
                      </a:r>
                      <a:r>
                        <a:rPr lang="en-US" baseline="-250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Low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β ~ 5 * charge density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660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100um</a:t>
                      </a:r>
                      <a:r>
                        <a:rPr lang="en-US" dirty="0" smtClean="0"/>
                        <a:t> / 20um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100um</a:t>
                      </a:r>
                      <a:r>
                        <a:rPr lang="en-US" dirty="0" smtClean="0"/>
                        <a:t> / 20um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490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Relative accuracy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100um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Between beams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47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Absolute 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500um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500um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974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beam displacement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252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 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&gt;1s?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&gt;1s?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704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Inner diameter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60mm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018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Max. outer diameter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120mm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44492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" y="4934170"/>
            <a:ext cx="1202293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Functional specifications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E_beam</a:t>
            </a:r>
            <a:r>
              <a:rPr lang="en-US" sz="2000" dirty="0" smtClean="0"/>
              <a:t> on/off, 1 to 3 times per turn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E-beam </a:t>
            </a:r>
            <a:r>
              <a:rPr lang="en-GB" sz="2000" dirty="0"/>
              <a:t>on/off either between LHC trains or within their internal structure coming from the SPS.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Injection and on high energy stable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Single bunch and </a:t>
            </a:r>
            <a:r>
              <a:rPr lang="en-US" sz="2000" dirty="0" smtClean="0">
                <a:solidFill>
                  <a:srgbClr val="FF0000"/>
                </a:solidFill>
              </a:rPr>
              <a:t>pilot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45727</TotalTime>
  <Words>651</Words>
  <Application>Microsoft Office PowerPoint</Application>
  <PresentationFormat>Widescreen</PresentationFormat>
  <Paragraphs>184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BPMs for E-Coolers and E-Lenses at CERN </vt:lpstr>
      <vt:lpstr>Outline</vt:lpstr>
      <vt:lpstr>A CERN E-cooler</vt:lpstr>
      <vt:lpstr>AD E-cooler BPMs</vt:lpstr>
      <vt:lpstr>BPMs in CERN E-coolers</vt:lpstr>
      <vt:lpstr>100kHz intensity modulation of E-beam in ELENA</vt:lpstr>
      <vt:lpstr>LEIR E-Beam BPM measurements (Intensity mod.)</vt:lpstr>
      <vt:lpstr>PowerPoint Presentation</vt:lpstr>
      <vt:lpstr>HEL BPM Specifications:</vt:lpstr>
      <vt:lpstr>HEL BPM design</vt:lpstr>
      <vt:lpstr>BPM signal summery</vt:lpstr>
      <vt:lpstr>Hel Acquisition system with VFC+FMC </vt:lpstr>
      <vt:lpstr>Hel Acquisition system with DOROS </vt:lpstr>
      <vt:lpstr>Test stand BPM: LHCBPLX</vt:lpstr>
      <vt:lpstr>Summary: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Soby</dc:creator>
  <cp:lastModifiedBy>Lars Soby</cp:lastModifiedBy>
  <cp:revision>220</cp:revision>
  <cp:lastPrinted>2019-03-18T10:41:57Z</cp:lastPrinted>
  <dcterms:created xsi:type="dcterms:W3CDTF">2018-06-12T09:20:53Z</dcterms:created>
  <dcterms:modified xsi:type="dcterms:W3CDTF">2020-01-15T08:17:00Z</dcterms:modified>
</cp:coreProperties>
</file>