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sldIdLst>
    <p:sldId id="256" r:id="rId2"/>
    <p:sldId id="1141" r:id="rId3"/>
    <p:sldId id="1142" r:id="rId4"/>
    <p:sldId id="1143" r:id="rId5"/>
    <p:sldId id="1144" r:id="rId6"/>
    <p:sldId id="1149" r:id="rId7"/>
    <p:sldId id="1148" r:id="rId8"/>
    <p:sldId id="1147" r:id="rId9"/>
    <p:sldId id="1146" r:id="rId10"/>
    <p:sldId id="1145" r:id="rId11"/>
    <p:sldId id="1150" r:id="rId12"/>
    <p:sldId id="1140" r:id="rId13"/>
    <p:sldId id="1136" r:id="rId14"/>
    <p:sldId id="1135" r:id="rId15"/>
    <p:sldId id="113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D"/>
    <a:srgbClr val="73FB79"/>
    <a:srgbClr val="ABD068"/>
    <a:srgbClr val="FFFDC1"/>
    <a:srgbClr val="2200FF"/>
    <a:srgbClr val="008550"/>
    <a:srgbClr val="FFFF00"/>
    <a:srgbClr val="EEEEEE"/>
    <a:srgbClr val="FF0000"/>
    <a:srgbClr val="FF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77043"/>
  </p:normalViewPr>
  <p:slideViewPr>
    <p:cSldViewPr snapToGrid="0" snapToObjects="1">
      <p:cViewPr>
        <p:scale>
          <a:sx n="89" d="100"/>
          <a:sy n="89" d="100"/>
        </p:scale>
        <p:origin x="154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5782-0CA6-8F4D-AED7-11B879F4FF74}" type="datetimeFigureOut">
              <a:rPr lang="en-US" smtClean="0"/>
              <a:t>1/14/20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221D-0A57-1845-9AA9-229D28A85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0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59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877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86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83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\Delta 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&amp;= P \left( (V_K - V_{G1})^{3/2} - (V_K - V_{G2})^{3/2} \right) \\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&amp;= P \left( (V_K - V_{G1})^{3/2} - ((V_K - V_{G1}) + (V_{G1} - V_{G2}))^{3/2} \right) \\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&amp;= P \left( (V_K - V_{G1})^{3/2} - ((V_K - V_{G1}) + \Delta V_G)^{3/2} \right) \\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&amp;\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{3}{2} P (V_K - V_{G1})^{1/2} \Delta V_G</a:t>
            </a: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\Delta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{3}{2} P (V_K - V_{G1})^{1/2} (V_{G1} - V_{G2})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\Delta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\times 10^{-5} (V_{G1} - V_{G2})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chemeClr val="bg2"/>
                </a:solidFill>
              </a:rPr>
              <a:t> P = 8e-6 [A V</a:t>
            </a:r>
            <a:r>
              <a:rPr lang="en-US" b="1" kern="0" baseline="30000" dirty="0">
                <a:solidFill>
                  <a:schemeClr val="bg2"/>
                </a:solidFill>
              </a:rPr>
              <a:t>-3/2</a:t>
            </a:r>
            <a:r>
              <a:rPr lang="en-US" b="1" kern="0" dirty="0">
                <a:solidFill>
                  <a:schemeClr val="bg2"/>
                </a:solidFill>
              </a:rPr>
              <a:t>]; V</a:t>
            </a:r>
            <a:r>
              <a:rPr lang="en-US" b="1" kern="0" baseline="-25000" dirty="0">
                <a:solidFill>
                  <a:schemeClr val="bg2"/>
                </a:solidFill>
              </a:rPr>
              <a:t>K</a:t>
            </a:r>
            <a:r>
              <a:rPr lang="en-US" b="1" kern="0" dirty="0">
                <a:solidFill>
                  <a:schemeClr val="bg2"/>
                </a:solidFill>
              </a:rPr>
              <a:t>=375 [V]; V</a:t>
            </a:r>
            <a:r>
              <a:rPr lang="en-US" b="1" kern="0" baseline="-25000" dirty="0">
                <a:solidFill>
                  <a:schemeClr val="bg2"/>
                </a:solidFill>
              </a:rPr>
              <a:t>G</a:t>
            </a:r>
            <a:r>
              <a:rPr lang="en-US" b="1" kern="0" dirty="0">
                <a:solidFill>
                  <a:schemeClr val="bg2"/>
                </a:solidFill>
              </a:rPr>
              <a:t>=300 [V]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\Delta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I_e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10^{-4} (V_{G1} - V_{G2})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kern="0" dirty="0">
              <a:solidFill>
                <a:schemeClr val="bg2"/>
              </a:solidFill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17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14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{mm}]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{k}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{1}{(\Delta/\Sigma_{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})} \left(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{\Delta}{\Sigma} -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{\Delta}{\Sigma_{zero}}\right) -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{BPM}_{off}</a:t>
            </a:r>
          </a:p>
          <a:p>
            <a:endParaRPr lang="en-US" dirty="0"/>
          </a:p>
          <a:p>
            <a:endParaRPr lang="en-US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= 35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{[mm]} &amp;\text{ (default sensitivity)}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(\Delta/\Sigma_{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}) = 2 &amp;\text{ (} \Delta \text{ is x2 more sensitive than } \Sigma \text{)}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(\Delta/\Sigma_{zero}) = 0 &amp;\text{ (default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offset)}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{BPM}_{off} = 0 &amp;\text{ (default BPM mis)}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\Delta    &amp;\text{ (Delta signal [V])}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    &amp;\text{ (Sum signal [V])} \\</a:t>
            </a:r>
          </a:p>
          <a:p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\text{[A]} &amp;= k \beta_{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c \Sigma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\text{where}: \beta_{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0.0146 \text{ (@100 keV)}\\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&amp;= 4.4e7 \text{ (C. Carli)} \\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 &amp;\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3e8 \\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    &amp;\text{ (Sum signal [V])} \\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591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80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36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193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3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690842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6968918" cy="1325563"/>
          </a:xfrm>
          <a:prstGeom prst="rect">
            <a:avLst/>
          </a:prstGeom>
        </p:spPr>
        <p:txBody>
          <a:bodyPr>
            <a:noAutofit/>
          </a:bodyPr>
          <a:lstStyle>
            <a:lvl1pPr marL="96838" indent="0">
              <a:tabLst/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0" y="1325563"/>
            <a:ext cx="9144000" cy="365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tabLst/>
              <a:defRPr sz="1600" b="1">
                <a:solidFill>
                  <a:srgbClr val="FFFF00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868976"/>
            <a:ext cx="9144000" cy="1668462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>
              <a:tabLst/>
              <a:defRPr sz="2000" b="0"/>
            </a:lvl1pPr>
          </a:lstStyle>
          <a:p>
            <a:pPr lvl="0"/>
            <a:r>
              <a:rPr lang="en-US" dirty="0"/>
              <a:t>Table of Content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1039812" y="1805141"/>
            <a:ext cx="7064375" cy="29384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6934201" y="-1073"/>
            <a:ext cx="2209799" cy="740171"/>
            <a:chOff x="6934201" y="-66389"/>
            <a:chExt cx="2209799" cy="740171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8492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15th Jan 2020 – E-BEAM #8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249A9-7B55-4A3C-8B9A-BB7773BA7E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99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545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72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09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68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6578597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2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41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7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395785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0" y="2782631"/>
            <a:ext cx="9144000" cy="10080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2808202"/>
            <a:ext cx="9144000" cy="9568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 algn="ctr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15742-91E2-9B42-AF73-6CC42C5D4773}"/>
              </a:ext>
            </a:extLst>
          </p:cNvPr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919086-4CF4-D442-9C6E-CFAD9BE1DB13}"/>
                </a:ext>
              </a:extLst>
            </p:cNvPr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85A10F-7CFC-FC4A-B5E8-46745D2CA0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EFB9BD-739D-EC4B-97DE-24E1D82FC8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4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15th Jan 2020 – E-BEAM #8</a:t>
            </a: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6AA0DA-4087-4FD0-923B-7CAF4663F0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31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90"/>
            <a:ext cx="4038600" cy="21875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15th Jan 2020 – E-BEAM #8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EA6661-1D92-4575-8011-DB49FC81AF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78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8599"/>
            <a:ext cx="8473440" cy="29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489382/contributions/1167016/attachments/1240567/1825322/ELENA_ORBIT_03_2016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accelconf.web.cern.ch/AccelConf/cool2019/talks/moa02_talk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29076/contributions/3470754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02502/contributions/3336282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tiff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ikis.cern.ch/display/BEBI/BPMs+for+ELENA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hyperlink" Target="https://wikis.cern.ch/display/ELENAOP/Intensity+measurement" TargetMode="External"/><Relationship Id="rId10" Type="http://schemas.openxmlformats.org/officeDocument/2006/relationships/image" Target="../media/image21.emf"/><Relationship Id="rId4" Type="http://schemas.openxmlformats.org/officeDocument/2006/relationships/hyperlink" Target="http://elogbook.cern.ch/eLogbook/event_viewer.jsp?eventId=2575757" TargetMode="External"/><Relationship Id="rId9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shiftId=1110292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logbook.cern.ch/eLogbook/event_viewer.jsp?eventId=2749154" TargetMode="External"/><Relationship Id="rId4" Type="http://schemas.openxmlformats.org/officeDocument/2006/relationships/image" Target="../media/image24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shiftId=1110128" TargetMode="External"/><Relationship Id="rId7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2161FC-6F32-C74A-A560-1BFA69F16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e- beam orbit measurement in </a:t>
            </a:r>
            <a:br>
              <a:rPr lang="en-US" sz="3200" dirty="0"/>
            </a:br>
            <a:r>
              <a:rPr lang="en-US" sz="3200" dirty="0"/>
              <a:t>ELENA cooler</a:t>
            </a:r>
            <a:br>
              <a:rPr lang="en-US" sz="2800" dirty="0"/>
            </a:br>
            <a:r>
              <a:rPr lang="en-US" sz="2800" dirty="0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67D38-1A35-CF46-B79D-C7530E47AF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A. </a:t>
            </a:r>
            <a:r>
              <a:rPr lang="en-US" dirty="0" err="1"/>
              <a:t>Frassier</a:t>
            </a:r>
            <a:r>
              <a:rPr lang="en-US" dirty="0"/>
              <a:t>, B. Galante,  D. Gamba*, L. V. </a:t>
            </a:r>
            <a:r>
              <a:rPr lang="en-US" dirty="0" err="1"/>
              <a:t>Joergensen</a:t>
            </a:r>
            <a:r>
              <a:rPr lang="en-US" dirty="0"/>
              <a:t>, O. </a:t>
            </a:r>
            <a:r>
              <a:rPr lang="en-US" dirty="0" err="1"/>
              <a:t>Marqversen</a:t>
            </a:r>
            <a:r>
              <a:rPr lang="en-US" dirty="0"/>
              <a:t>            E-BEAM #8 – 15</a:t>
            </a:r>
            <a:r>
              <a:rPr lang="en-US" baseline="30000" dirty="0"/>
              <a:t>th</a:t>
            </a:r>
            <a:r>
              <a:rPr lang="en-US" dirty="0"/>
              <a:t> Jan 2020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D3217A-E53F-584C-946F-0FDF255BCE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Hardware set-up</a:t>
            </a:r>
          </a:p>
          <a:p>
            <a:pPr lvl="0"/>
            <a:r>
              <a:rPr lang="en-US" b="1" dirty="0"/>
              <a:t>First orbit measurement and optimization</a:t>
            </a:r>
          </a:p>
          <a:p>
            <a:pPr lvl="0"/>
            <a:r>
              <a:rPr lang="en-US" b="1" dirty="0"/>
              <a:t>Possible issues</a:t>
            </a:r>
          </a:p>
          <a:p>
            <a:pPr lvl="0"/>
            <a:r>
              <a:rPr lang="en-US" b="1" dirty="0"/>
              <a:t>Conclusions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08493BB-4A5C-5341-94A7-3C65F7FAC1A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9" b="41641"/>
          <a:stretch/>
        </p:blipFill>
        <p:spPr>
          <a:xfrm>
            <a:off x="1039812" y="1805141"/>
            <a:ext cx="7064375" cy="2938463"/>
          </a:xfrm>
          <a:prstGeom prst="rect">
            <a:avLst/>
          </a:prstGeom>
        </p:spPr>
      </p:pic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6CE1359-D799-AB4F-8051-8E82BCFCCE4D}"/>
              </a:ext>
            </a:extLst>
          </p:cNvPr>
          <p:cNvSpPr txBox="1">
            <a:spLocks/>
          </p:cNvSpPr>
          <p:nvPr/>
        </p:nvSpPr>
        <p:spPr>
          <a:xfrm>
            <a:off x="0" y="6537438"/>
            <a:ext cx="9144000" cy="365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None/>
              <a:tabLst/>
              <a:defRPr sz="16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algn="l"/>
            <a:r>
              <a:rPr lang="en-US" b="0" kern="0" dirty="0"/>
              <a:t>* </a:t>
            </a:r>
            <a:r>
              <a:rPr lang="en-US" b="0" kern="0" dirty="0" err="1"/>
              <a:t>davide.gamba@cern.ch</a:t>
            </a:r>
            <a:endParaRPr lang="en-US" b="0" kern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A2C34B-029D-B348-AF5E-0212A7562212}"/>
              </a:ext>
            </a:extLst>
          </p:cNvPr>
          <p:cNvSpPr txBox="1"/>
          <p:nvPr/>
        </p:nvSpPr>
        <p:spPr>
          <a:xfrm>
            <a:off x="-2235200" y="1407886"/>
            <a:ext cx="19941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endParaRPr lang="en-US" sz="2000" kern="0" dirty="0" err="1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81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810D30-9359-A540-ACBF-7A3DFED8F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03DCBB-A48B-CB42-A4D4-C2BF990517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388C37A-FA59-4C44-9C79-5476B33D1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Head Amplifier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DF7953-B1EB-E342-97F2-F671D83CDA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74067"/>
            <a:ext cx="8806418" cy="567709"/>
          </a:xfrm>
        </p:spPr>
        <p:txBody>
          <a:bodyPr/>
          <a:lstStyle/>
          <a:p>
            <a:r>
              <a:rPr lang="en-US" sz="2000" b="1" dirty="0"/>
              <a:t>Designed</a:t>
            </a:r>
            <a:r>
              <a:rPr lang="en-US" sz="2000" dirty="0"/>
              <a:t> for ~</a:t>
            </a:r>
            <a:r>
              <a:rPr lang="en-US" sz="2000" b="1" dirty="0" err="1"/>
              <a:t>uA</a:t>
            </a:r>
            <a:r>
              <a:rPr lang="en-US" sz="2000" dirty="0"/>
              <a:t> pbar bunched beam, while e</a:t>
            </a:r>
            <a:r>
              <a:rPr lang="en-US" sz="1800" dirty="0"/>
              <a:t>-cooler </a:t>
            </a:r>
            <a:r>
              <a:rPr lang="en-US" sz="1800" b="1" dirty="0"/>
              <a:t>DC e- beam ~1-5 mA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Questions</a:t>
            </a:r>
            <a:r>
              <a:rPr lang="en-US" sz="2000" b="1" dirty="0"/>
              <a:t>:</a:t>
            </a:r>
          </a:p>
          <a:p>
            <a:pPr lvl="1"/>
            <a:r>
              <a:rPr lang="en-US" sz="1600" b="1" dirty="0"/>
              <a:t>What happens when one electrode is hit by a few/many e-? </a:t>
            </a:r>
          </a:p>
          <a:p>
            <a:pPr lvl="2"/>
            <a:r>
              <a:rPr lang="en-US" sz="1600" b="1" dirty="0"/>
              <a:t>Can we think of de-coupling pickup and amplifier with a capacitor?</a:t>
            </a:r>
          </a:p>
          <a:p>
            <a:pPr lvl="1"/>
            <a:r>
              <a:rPr lang="en-US" sz="1600" dirty="0"/>
              <a:t>The sum signal being used is the sum of only two H (or V) plates: </a:t>
            </a:r>
            <a:endParaRPr lang="en-US" sz="1600" b="1" dirty="0"/>
          </a:p>
          <a:p>
            <a:pPr lvl="2"/>
            <a:r>
              <a:rPr lang="en-US" sz="1600" b="1" dirty="0"/>
              <a:t>given the BPM geometry, shouldn’t one use the sum of all 4 electrodes?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340007-2A20-9342-87EA-8D10294A92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833" y="2784042"/>
            <a:ext cx="6125551" cy="3626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5089E6-8E7D-1743-AD34-41C29FACA071}"/>
              </a:ext>
            </a:extLst>
          </p:cNvPr>
          <p:cNvSpPr txBox="1"/>
          <p:nvPr/>
        </p:nvSpPr>
        <p:spPr>
          <a:xfrm>
            <a:off x="4840775" y="6134387"/>
            <a:ext cx="4315925" cy="400110"/>
          </a:xfrm>
          <a:prstGeom prst="rect">
            <a:avLst/>
          </a:prstGeom>
          <a:solidFill>
            <a:srgbClr val="FFFDC1"/>
          </a:solidFill>
        </p:spPr>
        <p:txBody>
          <a:bodyPr wrap="none" rtlCol="0">
            <a:spAutoFit/>
          </a:bodyPr>
          <a:lstStyle/>
          <a:p>
            <a:pPr marL="14288"/>
            <a:r>
              <a:rPr lang="en-US" sz="2000" i="1" kern="0" dirty="0">
                <a:solidFill>
                  <a:schemeClr val="bg2"/>
                </a:solidFill>
              </a:rPr>
              <a:t>From R.M. Hernandez @BI Day 2016 </a:t>
            </a:r>
            <a:r>
              <a:rPr lang="en-US" sz="2000" i="1" kern="0" dirty="0">
                <a:solidFill>
                  <a:schemeClr val="bg2"/>
                </a:solidFill>
                <a:hlinkClick r:id="rId4"/>
              </a:rPr>
              <a:t>indico</a:t>
            </a:r>
            <a:endParaRPr lang="en-US" sz="2000" i="1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028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0D8243-212E-7043-AB6F-684E72420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CCAEB0-E071-D54F-A783-DE9738F3CE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ED68AA-CC5D-B340-9AB9-EFBA3EA5E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GUN(s)?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1A28B4-5BC6-6545-9482-104960D1A68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000" b="1" dirty="0"/>
              <a:t>Could we also profit of such a gun for e-cooler setup-optimization?!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F8C2C8-8F6C-CA4E-893B-58D70B50BA17}"/>
              </a:ext>
            </a:extLst>
          </p:cNvPr>
          <p:cNvSpPr txBox="1"/>
          <p:nvPr/>
        </p:nvSpPr>
        <p:spPr>
          <a:xfrm>
            <a:off x="5589270" y="6436134"/>
            <a:ext cx="2884170" cy="276999"/>
          </a:xfrm>
          <a:prstGeom prst="rect">
            <a:avLst/>
          </a:prstGeom>
          <a:solidFill>
            <a:srgbClr val="FFFDC1"/>
          </a:solidFill>
        </p:spPr>
        <p:txBody>
          <a:bodyPr wrap="square" rtlCol="0">
            <a:spAutoFit/>
          </a:bodyPr>
          <a:lstStyle/>
          <a:p>
            <a:pPr marL="14288" algn="ctr"/>
            <a:r>
              <a:rPr lang="en-US" sz="1200" b="1" kern="0" dirty="0">
                <a:solidFill>
                  <a:schemeClr val="bg2"/>
                </a:solidFill>
              </a:rPr>
              <a:t>From Andrey Denisov @COOL19 </a:t>
            </a:r>
            <a:r>
              <a:rPr lang="en-US" sz="1200" b="1" kern="0" dirty="0">
                <a:solidFill>
                  <a:schemeClr val="bg2"/>
                </a:solidFill>
                <a:hlinkClick r:id="rId2"/>
              </a:rPr>
              <a:t>link</a:t>
            </a:r>
            <a:endParaRPr lang="en-US" sz="1200" b="1" kern="0" dirty="0">
              <a:solidFill>
                <a:schemeClr val="bg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3B8724-EB2F-0F41-BCB2-FFECA7B78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32" y="1517060"/>
            <a:ext cx="8615918" cy="4901271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3622014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2C7586-CB4F-5A40-B419-E8466B037D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AEE2772-2190-8242-B2F4-7EA5D6273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discussion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53FC7C4-9092-CB4E-961A-A0FD6643DD5B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400" dirty="0"/>
              <a:t>Successfully tested </a:t>
            </a:r>
            <a:r>
              <a:rPr lang="en-US" sz="2400" b="1" dirty="0"/>
              <a:t>two ways for inducing an e- beam intensity modulation</a:t>
            </a:r>
          </a:p>
          <a:p>
            <a:pPr lvl="1"/>
            <a:r>
              <a:rPr lang="en-US" sz="2000" dirty="0"/>
              <a:t>For orbit measurement, the </a:t>
            </a:r>
            <a:r>
              <a:rPr lang="en-US" sz="2000" b="1" dirty="0"/>
              <a:t>sinusoidal excitation seems to be the more appropriate</a:t>
            </a:r>
          </a:p>
          <a:p>
            <a:pPr lvl="1"/>
            <a:r>
              <a:rPr lang="en-US" sz="2000" b="1" dirty="0"/>
              <a:t>Voltage step maybe interesting on V</a:t>
            </a:r>
            <a:r>
              <a:rPr lang="en-US" sz="2000" b="1" baseline="-25000" dirty="0"/>
              <a:t>K</a:t>
            </a:r>
            <a:r>
              <a:rPr lang="en-US" sz="2000" b="1" dirty="0"/>
              <a:t> for cooling force measurement </a:t>
            </a:r>
            <a:r>
              <a:rPr lang="en-US" sz="2000" dirty="0"/>
              <a:t>(e.g. see </a:t>
            </a:r>
            <a:r>
              <a:rPr lang="en-US" sz="2000" dirty="0">
                <a:hlinkClick r:id="rId2"/>
              </a:rPr>
              <a:t>A. Saa Hernandex</a:t>
            </a:r>
            <a:r>
              <a:rPr lang="en-US" sz="2000" dirty="0"/>
              <a:t>)</a:t>
            </a:r>
          </a:p>
          <a:p>
            <a:r>
              <a:rPr lang="en-US" sz="2400" dirty="0"/>
              <a:t>Room for e- beam orbit optimization seems to be limited by </a:t>
            </a:r>
            <a:r>
              <a:rPr lang="en-US" sz="2400" b="1" dirty="0"/>
              <a:t>saturation of head amplifier due to e- losses on pickup</a:t>
            </a:r>
          </a:p>
          <a:p>
            <a:pPr lvl="1"/>
            <a:r>
              <a:rPr lang="en-US" sz="2000" b="1" dirty="0">
                <a:solidFill>
                  <a:srgbClr val="C00000"/>
                </a:solidFill>
              </a:rPr>
              <a:t>Is it possible to overcome this limitation?</a:t>
            </a:r>
          </a:p>
          <a:p>
            <a:pPr lvl="1"/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400" dirty="0"/>
              <a:t>Should we </a:t>
            </a:r>
            <a:r>
              <a:rPr lang="en-US" sz="2400" b="1" dirty="0"/>
              <a:t>proceed</a:t>
            </a:r>
            <a:r>
              <a:rPr lang="en-US" sz="2400" dirty="0"/>
              <a:t> for a </a:t>
            </a:r>
            <a:r>
              <a:rPr lang="en-US" sz="2400" b="1" dirty="0"/>
              <a:t>permanent setup </a:t>
            </a:r>
            <a:r>
              <a:rPr lang="en-US" sz="2400" dirty="0"/>
              <a:t>without coupling transformer on (all) E-Coolers?</a:t>
            </a:r>
          </a:p>
          <a:p>
            <a:pPr lvl="1"/>
            <a:r>
              <a:rPr lang="en-US" sz="2000" dirty="0"/>
              <a:t>Could the e-orbit measurement be treated by </a:t>
            </a:r>
            <a:r>
              <a:rPr lang="en-US" sz="2000" b="1" dirty="0"/>
              <a:t>standard BI orbit system</a:t>
            </a:r>
            <a:r>
              <a:rPr lang="en-US" sz="2000" dirty="0"/>
              <a:t>?</a:t>
            </a:r>
          </a:p>
          <a:p>
            <a:pPr lvl="1"/>
            <a:r>
              <a:rPr lang="en-US" sz="2000" dirty="0"/>
              <a:t>Should we use </a:t>
            </a:r>
            <a:r>
              <a:rPr lang="en-US" sz="2000" b="1" dirty="0"/>
              <a:t>TRF signal </a:t>
            </a:r>
            <a:r>
              <a:rPr lang="en-US" sz="2000" dirty="0"/>
              <a:t>(amplified) as source for the excitation?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0E315-375D-8741-AD0C-FA7E7753CB0F}"/>
              </a:ext>
            </a:extLst>
          </p:cNvPr>
          <p:cNvSpPr txBox="1"/>
          <p:nvPr/>
        </p:nvSpPr>
        <p:spPr>
          <a:xfrm>
            <a:off x="2090580" y="6526684"/>
            <a:ext cx="4965142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2000" b="1" kern="0" dirty="0">
                <a:solidFill>
                  <a:srgbClr val="FFFF00"/>
                </a:solidFill>
              </a:rPr>
              <a:t>Thank you for your attention and questions!</a:t>
            </a:r>
          </a:p>
        </p:txBody>
      </p:sp>
    </p:spTree>
    <p:extLst>
      <p:ext uri="{BB962C8B-B14F-4D97-AF65-F5344CB8AC3E}">
        <p14:creationId xmlns:p14="http://schemas.microsoft.com/office/powerpoint/2010/main" val="285316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E1E1E7-94FC-8049-94BD-509CB68186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8F86CF-1631-704E-9DD4-98B49185AE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064CFD4-0C12-8F48-A50E-E6C0B6F34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271718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D4CDD0-E41D-CF49-B88C-E1C30D908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CA9D94-74D3-4548-B720-06E5C4D5C2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4EB548-955C-3D43-AEAB-6A109849C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LEIR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F8A77E-2CB8-3741-84B4-73E1D3375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693" y="1408287"/>
            <a:ext cx="5342441" cy="49886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B617B3-105E-A748-9004-4BAB4638DF4C}"/>
              </a:ext>
            </a:extLst>
          </p:cNvPr>
          <p:cNvSpPr txBox="1"/>
          <p:nvPr/>
        </p:nvSpPr>
        <p:spPr>
          <a:xfrm>
            <a:off x="1968693" y="5583889"/>
            <a:ext cx="1630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</a:rPr>
              <a:t>Bunched ion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694E48-4B73-E446-BE4D-5D0FAA490F73}"/>
              </a:ext>
            </a:extLst>
          </p:cNvPr>
          <p:cNvSpPr txBox="1"/>
          <p:nvPr/>
        </p:nvSpPr>
        <p:spPr>
          <a:xfrm>
            <a:off x="2544403" y="4827485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Switch off E-cooler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9768E1B-2746-E943-B3C5-26C8D2C9A321}"/>
              </a:ext>
            </a:extLst>
          </p:cNvPr>
          <p:cNvCxnSpPr/>
          <p:nvPr/>
        </p:nvCxnSpPr>
        <p:spPr>
          <a:xfrm flipH="1" flipV="1">
            <a:off x="2556940" y="4243011"/>
            <a:ext cx="221340" cy="58751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9F9E540-7D3F-1A49-9475-346AC2B90686}"/>
              </a:ext>
            </a:extLst>
          </p:cNvPr>
          <p:cNvSpPr txBox="1"/>
          <p:nvPr/>
        </p:nvSpPr>
        <p:spPr>
          <a:xfrm>
            <a:off x="4236720" y="2202900"/>
            <a:ext cx="1874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Electron signal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>
                <a:solidFill>
                  <a:srgbClr val="FFFF00"/>
                </a:solidFill>
              </a:rPr>
              <a:t>(modulated by bunched ion beam)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BE2F33-F582-8640-BCC3-99C419ADF8E2}"/>
              </a:ext>
            </a:extLst>
          </p:cNvPr>
          <p:cNvSpPr txBox="1"/>
          <p:nvPr/>
        </p:nvSpPr>
        <p:spPr>
          <a:xfrm>
            <a:off x="5209650" y="6173253"/>
            <a:ext cx="3924205" cy="400110"/>
          </a:xfrm>
          <a:prstGeom prst="rect">
            <a:avLst/>
          </a:prstGeom>
          <a:solidFill>
            <a:srgbClr val="EEEEEE"/>
          </a:solidFill>
        </p:spPr>
        <p:txBody>
          <a:bodyPr wrap="square" rtlCol="0">
            <a:spAutoFit/>
          </a:bodyPr>
          <a:lstStyle/>
          <a:p>
            <a:pPr marL="14288" algn="r"/>
            <a:r>
              <a:rPr lang="en-US" sz="2000" kern="0" dirty="0">
                <a:solidFill>
                  <a:schemeClr val="bg2"/>
                </a:solidFill>
              </a:rPr>
              <a:t>See Angela’s presentation: </a:t>
            </a:r>
            <a:r>
              <a:rPr lang="en-US" sz="2000" kern="0" dirty="0" err="1">
                <a:solidFill>
                  <a:schemeClr val="bg2"/>
                </a:solidFill>
                <a:hlinkClick r:id="rId3"/>
              </a:rPr>
              <a:t>indico</a:t>
            </a:r>
            <a:endParaRPr lang="en-US" sz="2000" kern="0" dirty="0">
              <a:solidFill>
                <a:schemeClr val="bg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9A2CD3-1561-7743-B73C-CDBA28676308}"/>
              </a:ext>
            </a:extLst>
          </p:cNvPr>
          <p:cNvSpPr txBox="1"/>
          <p:nvPr/>
        </p:nvSpPr>
        <p:spPr>
          <a:xfrm>
            <a:off x="487898" y="902968"/>
            <a:ext cx="7985541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2000" b="1" kern="0" dirty="0">
                <a:solidFill>
                  <a:schemeClr val="bg2"/>
                </a:solidFill>
              </a:rPr>
              <a:t>Measurements done in 2018 when switching off cooler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03B69FA-4B23-FC48-A632-3B1EF01A8530}"/>
              </a:ext>
            </a:extLst>
          </p:cNvPr>
          <p:cNvCxnSpPr>
            <a:cxnSpLocks/>
          </p:cNvCxnSpPr>
          <p:nvPr/>
        </p:nvCxnSpPr>
        <p:spPr>
          <a:xfrm flipH="1" flipV="1">
            <a:off x="2326511" y="4190260"/>
            <a:ext cx="328562" cy="139363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968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C6564-9759-AD45-9DB3-BCF1DCC67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6CBD1F-487A-124F-BFC8-72129D0C47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AFADDFF-5567-A346-9DDC-6F87B75C8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E167E4-5241-8945-92A4-BFD513DA39EE}"/>
              </a:ext>
            </a:extLst>
          </p:cNvPr>
          <p:cNvSpPr txBox="1"/>
          <p:nvPr/>
        </p:nvSpPr>
        <p:spPr>
          <a:xfrm>
            <a:off x="487899" y="1007527"/>
            <a:ext cx="8313201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3000" kern="0" dirty="0">
                <a:solidFill>
                  <a:schemeClr val="bg2"/>
                </a:solidFill>
              </a:rPr>
              <a:t>BPMs head amplifier seems to be missing in AD, and all BPMs cables disconnected… To be followed up.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D240F7-5538-2942-AAC6-480267FF46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861" b="8170"/>
          <a:stretch/>
        </p:blipFill>
        <p:spPr>
          <a:xfrm>
            <a:off x="4644499" y="2401296"/>
            <a:ext cx="3886229" cy="347005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F4D6F0-067B-B94A-9DA9-A2F74360A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019" y="2023190"/>
            <a:ext cx="3169701" cy="42262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321BD5-9414-4B47-8EDA-D75DF39B564F}"/>
              </a:ext>
            </a:extLst>
          </p:cNvPr>
          <p:cNvSpPr/>
          <p:nvPr/>
        </p:nvSpPr>
        <p:spPr bwMode="auto">
          <a:xfrm>
            <a:off x="2927838" y="4448908"/>
            <a:ext cx="448408" cy="39565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CFDFDD-2274-B84E-AF96-54EBD7F302E0}"/>
              </a:ext>
            </a:extLst>
          </p:cNvPr>
          <p:cNvCxnSpPr/>
          <p:nvPr/>
        </p:nvCxnSpPr>
        <p:spPr bwMode="auto">
          <a:xfrm>
            <a:off x="2927838" y="4844562"/>
            <a:ext cx="1716661" cy="102679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10AEF5-1F34-444F-A92C-A6AFE1D1B1BB}"/>
              </a:ext>
            </a:extLst>
          </p:cNvPr>
          <p:cNvCxnSpPr>
            <a:cxnSpLocks/>
          </p:cNvCxnSpPr>
          <p:nvPr/>
        </p:nvCxnSpPr>
        <p:spPr bwMode="auto">
          <a:xfrm>
            <a:off x="3376246" y="4823707"/>
            <a:ext cx="1268253" cy="267039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EF392F-D0E9-3D43-986C-41CAD6ADE380}"/>
              </a:ext>
            </a:extLst>
          </p:cNvPr>
          <p:cNvCxnSpPr>
            <a:cxnSpLocks/>
          </p:cNvCxnSpPr>
          <p:nvPr/>
        </p:nvCxnSpPr>
        <p:spPr bwMode="auto">
          <a:xfrm flipV="1">
            <a:off x="3376246" y="3988749"/>
            <a:ext cx="1268253" cy="4568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7418EC-2A1F-4E4B-9360-839BF07F6866}"/>
              </a:ext>
            </a:extLst>
          </p:cNvPr>
          <p:cNvCxnSpPr>
            <a:cxnSpLocks/>
          </p:cNvCxnSpPr>
          <p:nvPr/>
        </p:nvCxnSpPr>
        <p:spPr bwMode="auto">
          <a:xfrm flipV="1">
            <a:off x="2927838" y="2360064"/>
            <a:ext cx="1716661" cy="208553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A8E323C-0B07-DF4A-B313-427080500A65}"/>
              </a:ext>
            </a:extLst>
          </p:cNvPr>
          <p:cNvSpPr txBox="1"/>
          <p:nvPr/>
        </p:nvSpPr>
        <p:spPr>
          <a:xfrm>
            <a:off x="6000824" y="3613104"/>
            <a:ext cx="136713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rgbClr val="FFFF00"/>
                </a:solidFill>
              </a:rPr>
              <a:t>Head amplifier missing here</a:t>
            </a:r>
          </a:p>
        </p:txBody>
      </p:sp>
    </p:spTree>
    <p:extLst>
      <p:ext uri="{BB962C8B-B14F-4D97-AF65-F5344CB8AC3E}">
        <p14:creationId xmlns:p14="http://schemas.microsoft.com/office/powerpoint/2010/main" val="3233527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276A41-031E-4644-B993-73C817AB9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016C0-8618-B346-82A9-1545776C41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th</a:t>
            </a:r>
            <a:r>
              <a:rPr lang="en-US" dirty="0"/>
              <a:t> Sep 2019 – E-BEAM #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F0CE81-F2FD-C143-A541-9D17AA1A642B}"/>
              </a:ext>
            </a:extLst>
          </p:cNvPr>
          <p:cNvSpPr txBox="1"/>
          <p:nvPr/>
        </p:nvSpPr>
        <p:spPr>
          <a:xfrm>
            <a:off x="237873" y="946287"/>
            <a:ext cx="3776566" cy="535531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* Electron beam is produced by a thermionic cathode and extracted with the help of 2 electrodes:</a:t>
            </a: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300038" indent="-285750" algn="l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Cathode ( K ) is used to set the beam </a:t>
            </a:r>
            <a:r>
              <a:rPr lang="en-US" b="1" i="1" kern="0" dirty="0">
                <a:solidFill>
                  <a:schemeClr val="bg2"/>
                </a:solidFill>
              </a:rPr>
              <a:t>energy</a:t>
            </a:r>
            <a:r>
              <a:rPr lang="en-US" b="1" kern="0" dirty="0">
                <a:solidFill>
                  <a:schemeClr val="bg2"/>
                </a:solidFill>
              </a:rPr>
              <a:t> </a:t>
            </a:r>
          </a:p>
          <a:p>
            <a:pPr marL="300038" indent="-285750" algn="l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Grid (G): controls the beam </a:t>
            </a:r>
            <a:r>
              <a:rPr lang="en-US" b="1" i="1" kern="0" dirty="0">
                <a:solidFill>
                  <a:schemeClr val="bg2"/>
                </a:solidFill>
              </a:rPr>
              <a:t>intensity</a:t>
            </a: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* To get an electron cooling as better as possible this electron beam have to be very stable in intensity and energy  …</a:t>
            </a: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* … but this is not really compatible with BPMs that need variation</a:t>
            </a:r>
          </a:p>
          <a:p>
            <a:pPr marL="300038" indent="-285750" algn="l">
              <a:buFont typeface="Arial" panose="020B0604020202020204" pitchFamily="34" charset="0"/>
              <a:buChar char="•"/>
            </a:pPr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r>
              <a:rPr lang="en-US" b="1" kern="0" dirty="0">
                <a:solidFill>
                  <a:schemeClr val="tx2"/>
                </a:solidFill>
              </a:rPr>
              <a:t>* Two methods have been tested to obtain a variation of beam intensity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720" y="1268491"/>
            <a:ext cx="4527960" cy="4527960"/>
          </a:xfrm>
          <a:prstGeom prst="rect">
            <a:avLst/>
          </a:prstGeom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F5227515-C03E-5240-87DC-5B3AEC5DD78F}"/>
              </a:ext>
            </a:extLst>
          </p:cNvPr>
          <p:cNvSpPr txBox="1">
            <a:spLocks/>
          </p:cNvSpPr>
          <p:nvPr/>
        </p:nvSpPr>
        <p:spPr>
          <a:xfrm>
            <a:off x="152400" y="0"/>
            <a:ext cx="6968918" cy="699434"/>
          </a:xfrm>
          <a:prstGeom prst="rect">
            <a:avLst/>
          </a:prstGeom>
        </p:spPr>
        <p:txBody>
          <a:bodyPr anchor="ctr">
            <a:noAutofit/>
          </a:bodyPr>
          <a:lstStyle>
            <a:lvl1pPr marL="136525" indent="0" algn="l" rtl="0" eaLnBrk="1" fontAlgn="base" hangingPunct="1">
              <a:spcBef>
                <a:spcPct val="0"/>
              </a:spcBef>
              <a:spcAft>
                <a:spcPct val="0"/>
              </a:spcAft>
              <a:tabLst/>
              <a:defRPr sz="3600" b="1">
                <a:solidFill>
                  <a:srgbClr val="FFF10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r>
              <a:rPr lang="en-US" sz="2800" kern="0" dirty="0"/>
              <a:t>EC ELENA : BPMs &amp; Electron beam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6A1AF-1BB4-3442-856F-774F98EC1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621" y="2652281"/>
            <a:ext cx="3237552" cy="160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42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276A41-031E-4644-B993-73C817AB9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016C0-8618-B346-82A9-1545776C41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18th Sep 2019 – E-BEAM #6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5227515-C03E-5240-87DC-5B3AEC5DD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#1: fast switching modulation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F0CE81-F2FD-C143-A541-9D17AA1A642B}"/>
              </a:ext>
            </a:extLst>
          </p:cNvPr>
          <p:cNvSpPr txBox="1"/>
          <p:nvPr/>
        </p:nvSpPr>
        <p:spPr>
          <a:xfrm>
            <a:off x="132181" y="906300"/>
            <a:ext cx="4408025" cy="563231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* The grid electrode is switched between two different voltage in few ns with a push-pull transistor.</a:t>
            </a:r>
          </a:p>
          <a:p>
            <a:pPr marL="300038" indent="-285750" algn="l">
              <a:buFont typeface="Arial" panose="020B0604020202020204" pitchFamily="34" charset="0"/>
              <a:buChar char="•"/>
            </a:pPr>
            <a:endParaRPr lang="en-US" b="1" kern="0" dirty="0">
              <a:solidFill>
                <a:schemeClr val="bg2"/>
              </a:solidFill>
            </a:endParaRPr>
          </a:p>
          <a:p>
            <a:pPr marL="14288"/>
            <a:r>
              <a:rPr lang="en-US" b="1" kern="0" dirty="0">
                <a:solidFill>
                  <a:schemeClr val="bg2"/>
                </a:solidFill>
              </a:rPr>
              <a:t>* Expected e-beam intensity variation : </a:t>
            </a:r>
          </a:p>
          <a:p>
            <a:pPr marL="300038" indent="-285750" algn="l">
              <a:buFont typeface="Arial" panose="020B0604020202020204" pitchFamily="34" charset="0"/>
              <a:buChar char="•"/>
            </a:pPr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 For typical values for 50 eV plateau:</a:t>
            </a:r>
          </a:p>
          <a:p>
            <a:pPr marL="14288" algn="l"/>
            <a:r>
              <a:rPr lang="en-US" sz="1600" b="1" kern="0" dirty="0">
                <a:solidFill>
                  <a:schemeClr val="bg2"/>
                </a:solidFill>
              </a:rPr>
              <a:t> (P = 6e-6 [A V</a:t>
            </a:r>
            <a:r>
              <a:rPr lang="en-US" sz="1600" b="1" kern="0" baseline="30000" dirty="0">
                <a:solidFill>
                  <a:schemeClr val="bg2"/>
                </a:solidFill>
              </a:rPr>
              <a:t>-3/2</a:t>
            </a:r>
            <a:r>
              <a:rPr lang="en-US" sz="1600" b="1" kern="0" dirty="0">
                <a:solidFill>
                  <a:schemeClr val="bg2"/>
                </a:solidFill>
              </a:rPr>
              <a:t>]; V</a:t>
            </a:r>
            <a:r>
              <a:rPr lang="en-US" sz="1600" b="1" kern="0" baseline="-25000" dirty="0">
                <a:solidFill>
                  <a:schemeClr val="bg2"/>
                </a:solidFill>
              </a:rPr>
              <a:t>K</a:t>
            </a:r>
            <a:r>
              <a:rPr lang="en-US" sz="1600" b="1" kern="0" dirty="0">
                <a:solidFill>
                  <a:schemeClr val="bg2"/>
                </a:solidFill>
              </a:rPr>
              <a:t>=60 [V]; V</a:t>
            </a:r>
            <a:r>
              <a:rPr lang="en-US" sz="1600" b="1" kern="0" baseline="-25000" dirty="0">
                <a:solidFill>
                  <a:schemeClr val="bg2"/>
                </a:solidFill>
              </a:rPr>
              <a:t>G</a:t>
            </a:r>
            <a:r>
              <a:rPr lang="en-US" sz="1600" b="1" kern="0" dirty="0">
                <a:solidFill>
                  <a:schemeClr val="bg2"/>
                </a:solidFill>
              </a:rPr>
              <a:t>=30 [V])</a:t>
            </a: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  <a:p>
            <a:pPr marL="300038" indent="-285750" algn="l">
              <a:buFont typeface="Arial" panose="020B0604020202020204" pitchFamily="34" charset="0"/>
              <a:buChar char="•"/>
            </a:pPr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r>
              <a:rPr lang="en-US" b="1" kern="0" dirty="0">
                <a:solidFill>
                  <a:schemeClr val="bg2"/>
                </a:solidFill>
              </a:rPr>
              <a:t>* This can be seen by the BPMs but :</a:t>
            </a:r>
          </a:p>
          <a:p>
            <a:pPr marL="757238" lvl="1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Signals are saturated and not very exploitable for the position</a:t>
            </a:r>
          </a:p>
          <a:p>
            <a:pPr marL="757238" lvl="1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Switching frequency is limited @ 20 kHz</a:t>
            </a:r>
          </a:p>
          <a:p>
            <a:pPr marL="471488" lvl="1"/>
            <a:endParaRPr lang="en-US" b="1" kern="0" dirty="0">
              <a:solidFill>
                <a:schemeClr val="bg2"/>
              </a:solidFill>
            </a:endParaRPr>
          </a:p>
          <a:p>
            <a:pPr marL="14288" algn="l"/>
            <a:endParaRPr lang="en-US" b="1" kern="0" dirty="0">
              <a:solidFill>
                <a:schemeClr val="bg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3" t="3387" b="4199"/>
          <a:stretch/>
        </p:blipFill>
        <p:spPr>
          <a:xfrm>
            <a:off x="9615430" y="699435"/>
            <a:ext cx="6244941" cy="50722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D925D6-0796-7646-A63E-5BFD62B8BF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182" y="7683522"/>
            <a:ext cx="5987265" cy="198720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8DF858F-A4F1-3741-88EC-2C5854814166}"/>
              </a:ext>
            </a:extLst>
          </p:cNvPr>
          <p:cNvSpPr txBox="1"/>
          <p:nvPr/>
        </p:nvSpPr>
        <p:spPr>
          <a:xfrm>
            <a:off x="12361383" y="945962"/>
            <a:ext cx="2996654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800" b="1" kern="0" dirty="0">
                <a:solidFill>
                  <a:srgbClr val="FFFF00"/>
                </a:solidFill>
              </a:rPr>
              <a:t>From grid PC 1 - 2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CE5F16-9719-1B46-B012-4179F13D1EB4}"/>
              </a:ext>
            </a:extLst>
          </p:cNvPr>
          <p:cNvSpPr txBox="1"/>
          <p:nvPr/>
        </p:nvSpPr>
        <p:spPr>
          <a:xfrm>
            <a:off x="14113342" y="4600170"/>
            <a:ext cx="1340752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800" b="1" kern="0" dirty="0">
                <a:solidFill>
                  <a:srgbClr val="FFFF00"/>
                </a:solidFill>
              </a:rPr>
              <a:t>To grid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9C67C2-7EEC-9F46-A2DA-873F277352D8}"/>
              </a:ext>
            </a:extLst>
          </p:cNvPr>
          <p:cNvSpPr txBox="1"/>
          <p:nvPr/>
        </p:nvSpPr>
        <p:spPr>
          <a:xfrm>
            <a:off x="14689824" y="1715709"/>
            <a:ext cx="2871620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800" b="1" kern="0" dirty="0">
                <a:solidFill>
                  <a:srgbClr val="FFFF00"/>
                </a:solidFill>
              </a:rPr>
              <a:t>Switching control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34AE6DD-8EB0-E840-95EB-D381434805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964" y="2339789"/>
            <a:ext cx="3944411" cy="50851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213C79D-0642-7340-BAF7-F41E418AA973}"/>
              </a:ext>
            </a:extLst>
          </p:cNvPr>
          <p:cNvSpPr/>
          <p:nvPr/>
        </p:nvSpPr>
        <p:spPr bwMode="auto">
          <a:xfrm>
            <a:off x="199695" y="3113090"/>
            <a:ext cx="4288221" cy="1112069"/>
          </a:xfrm>
          <a:prstGeom prst="rect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11E4D3F-9E5E-4B43-B5B9-B8EE4A6EB786}"/>
              </a:ext>
            </a:extLst>
          </p:cNvPr>
          <p:cNvGrpSpPr/>
          <p:nvPr/>
        </p:nvGrpSpPr>
        <p:grpSpPr>
          <a:xfrm>
            <a:off x="4589309" y="2909798"/>
            <a:ext cx="4319036" cy="3565297"/>
            <a:chOff x="4589309" y="2909798"/>
            <a:chExt cx="4319036" cy="3565297"/>
          </a:xfrm>
        </p:grpSpPr>
        <p:pic>
          <p:nvPicPr>
            <p:cNvPr id="32" name="Content Placeholder 5">
              <a:extLst>
                <a:ext uri="{FF2B5EF4-FFF2-40B4-BE49-F238E27FC236}">
                  <a16:creationId xmlns:a16="http://schemas.microsoft.com/office/drawing/2014/main" id="{A9969F98-E992-8946-8635-A3DF97739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alphaModFix/>
            </a:blip>
            <a:srcRect l="1275" t="13889" r="20646" b="17764"/>
            <a:stretch/>
          </p:blipFill>
          <p:spPr>
            <a:xfrm>
              <a:off x="4589309" y="3257362"/>
              <a:ext cx="4237074" cy="3217733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9665DD9-E06E-8647-AB6C-9D36A20FD9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80585" y="6120381"/>
              <a:ext cx="398335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F9DA375-F7AA-074F-A655-C3AEB28B545D}"/>
                </a:ext>
              </a:extLst>
            </p:cNvPr>
            <p:cNvSpPr txBox="1"/>
            <p:nvPr/>
          </p:nvSpPr>
          <p:spPr>
            <a:xfrm>
              <a:off x="4867439" y="3268346"/>
              <a:ext cx="1973938" cy="52322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2800" b="1" kern="0" dirty="0">
                  <a:solidFill>
                    <a:srgbClr val="FFFF00"/>
                  </a:solidFill>
                </a:rPr>
                <a:t>100 mV/div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197C936-8208-C842-B938-FBA8CB7C265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73154" y="3348356"/>
              <a:ext cx="0" cy="302684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D04A6A6-A974-CF46-82CC-8BCFC15DC04D}"/>
                </a:ext>
              </a:extLst>
            </p:cNvPr>
            <p:cNvSpPr txBox="1"/>
            <p:nvPr/>
          </p:nvSpPr>
          <p:spPr>
            <a:xfrm>
              <a:off x="4680585" y="2909798"/>
              <a:ext cx="4227760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600" b="1" kern="0" dirty="0">
                  <a:solidFill>
                    <a:srgbClr val="C00000"/>
                  </a:solidFill>
                </a:rPr>
                <a:t>Step of 0.5 V @0.5kHz -&gt; ~25 </a:t>
              </a:r>
              <a:r>
                <a:rPr lang="en-US" sz="1600" b="1" kern="0" dirty="0" err="1">
                  <a:solidFill>
                    <a:srgbClr val="C00000"/>
                  </a:solidFill>
                </a:rPr>
                <a:t>uA</a:t>
              </a:r>
              <a:r>
                <a:rPr lang="en-US" sz="1600" b="1" kern="0" dirty="0">
                  <a:solidFill>
                    <a:srgbClr val="C00000"/>
                  </a:solidFill>
                </a:rPr>
                <a:t> current step 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6425D420-B94F-564B-8BEE-06626F4A0A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3737" y="802938"/>
            <a:ext cx="3942646" cy="176414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6FAF395-FA13-3845-91FC-42B23E90B6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944" y="3793970"/>
            <a:ext cx="3372628" cy="32083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AEFF699-354B-6F45-880D-3C296503D021}"/>
              </a:ext>
            </a:extLst>
          </p:cNvPr>
          <p:cNvSpPr txBox="1"/>
          <p:nvPr/>
        </p:nvSpPr>
        <p:spPr>
          <a:xfrm>
            <a:off x="5884448" y="6054235"/>
            <a:ext cx="1547540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800" b="1" kern="0" dirty="0">
                <a:solidFill>
                  <a:srgbClr val="FFFF00"/>
                </a:solidFill>
              </a:rPr>
              <a:t>1 </a:t>
            </a:r>
            <a:r>
              <a:rPr lang="en-US" sz="2800" b="1" kern="0" dirty="0" err="1">
                <a:solidFill>
                  <a:srgbClr val="FFFF00"/>
                </a:solidFill>
              </a:rPr>
              <a:t>ms</a:t>
            </a:r>
            <a:r>
              <a:rPr lang="en-US" sz="2800" b="1" kern="0" dirty="0">
                <a:solidFill>
                  <a:srgbClr val="FFFF00"/>
                </a:solidFill>
              </a:rPr>
              <a:t>/div</a:t>
            </a:r>
          </a:p>
        </p:txBody>
      </p:sp>
    </p:spTree>
    <p:extLst>
      <p:ext uri="{BB962C8B-B14F-4D97-AF65-F5344CB8AC3E}">
        <p14:creationId xmlns:p14="http://schemas.microsoft.com/office/powerpoint/2010/main" val="294674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4C8E3D7-D8D5-A445-83E2-A19758385E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077" y="1041815"/>
            <a:ext cx="4977161" cy="22619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276A41-031E-4644-B993-73C817AB9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A016C0-8618-B346-82A9-1545776C41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18th Sep 2019 – E-BEAM #6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C28FD1-894B-B649-93AA-5BEC08388A01}"/>
              </a:ext>
            </a:extLst>
          </p:cNvPr>
          <p:cNvSpPr txBox="1"/>
          <p:nvPr/>
        </p:nvSpPr>
        <p:spPr>
          <a:xfrm>
            <a:off x="128593" y="907617"/>
            <a:ext cx="3785485" cy="286232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300038" indent="-285750" algn="l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This method consist in injecting a sinusoidal signal on the grid with the help of a coupling transformer (Pearson)</a:t>
            </a:r>
          </a:p>
          <a:p>
            <a:pPr marL="300038" indent="-285750" algn="l">
              <a:buFont typeface="Arial" panose="020B0604020202020204" pitchFamily="34" charset="0"/>
              <a:buChar char="•"/>
            </a:pPr>
            <a:endParaRPr lang="en-US" b="1" kern="0" dirty="0">
              <a:solidFill>
                <a:schemeClr val="bg2"/>
              </a:solidFill>
            </a:endParaRPr>
          </a:p>
          <a:p>
            <a:pPr marL="300038" indent="-285750" algn="l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Response of the BPM signals:</a:t>
            </a:r>
          </a:p>
          <a:p>
            <a:pPr marL="757238" lvl="1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Clean sinusoidal signal</a:t>
            </a:r>
          </a:p>
          <a:p>
            <a:pPr marL="757238" lvl="1" indent="-285750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chemeClr val="bg2"/>
                </a:solidFill>
              </a:rPr>
              <a:t>Transfer function depends on chosen modulation frequency (e.g. 100 kHz)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F5227515-C03E-5240-87DC-5B3AEC5DD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7532016" cy="699434"/>
          </a:xfrm>
        </p:spPr>
        <p:txBody>
          <a:bodyPr>
            <a:noAutofit/>
          </a:bodyPr>
          <a:lstStyle/>
          <a:p>
            <a:r>
              <a:rPr lang="en-US" sz="2800" dirty="0"/>
              <a:t>#2: coupling transformer modulation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14" b="31884"/>
          <a:stretch/>
        </p:blipFill>
        <p:spPr>
          <a:xfrm>
            <a:off x="6696274" y="907617"/>
            <a:ext cx="2734249" cy="1703768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36A04E4F-9AD5-7A40-8510-74D757C52C5A}"/>
              </a:ext>
            </a:extLst>
          </p:cNvPr>
          <p:cNvGrpSpPr/>
          <p:nvPr/>
        </p:nvGrpSpPr>
        <p:grpSpPr>
          <a:xfrm>
            <a:off x="414276" y="3895494"/>
            <a:ext cx="8540863" cy="2704682"/>
            <a:chOff x="414276" y="3895494"/>
            <a:chExt cx="8540863" cy="2704682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889ED22F-3355-9A4B-8C6D-BE0F243646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86" t="14116" r="21013" b="28234"/>
            <a:stretch/>
          </p:blipFill>
          <p:spPr>
            <a:xfrm>
              <a:off x="414276" y="3895494"/>
              <a:ext cx="3953317" cy="264818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1881" y="3897616"/>
              <a:ext cx="4429714" cy="2567010"/>
            </a:xfrm>
            <a:prstGeom prst="rect">
              <a:avLst/>
            </a:prstGeom>
          </p:spPr>
        </p:pic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009A4939-8BFB-854F-8410-BA5E86E98CF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2472" y="5441795"/>
              <a:ext cx="4298767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9782E3F-F0DB-AA47-90EB-2C52804A9885}"/>
                </a:ext>
              </a:extLst>
            </p:cNvPr>
            <p:cNvSpPr txBox="1"/>
            <p:nvPr/>
          </p:nvSpPr>
          <p:spPr>
            <a:xfrm>
              <a:off x="6245572" y="5067801"/>
              <a:ext cx="1602042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b="1" kern="0" dirty="0">
                  <a:solidFill>
                    <a:srgbClr val="FF0000"/>
                  </a:solidFill>
                </a:rPr>
                <a:t>~1.1 MHz/div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DD33551-A0C0-9E42-8C89-7F1BEF2DD98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22281" y="4157330"/>
              <a:ext cx="442931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5EC3FA-F2CD-934E-85DF-FD2466715FA3}"/>
                </a:ext>
              </a:extLst>
            </p:cNvPr>
            <p:cNvSpPr txBox="1"/>
            <p:nvPr/>
          </p:nvSpPr>
          <p:spPr>
            <a:xfrm>
              <a:off x="7532016" y="3970898"/>
              <a:ext cx="847027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b="1" kern="0" dirty="0">
                  <a:solidFill>
                    <a:srgbClr val="FF0000"/>
                  </a:solidFill>
                </a:rPr>
                <a:t>0 dBm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665A7CB-763D-9447-928B-CA636A9B1BE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25825" y="4665921"/>
              <a:ext cx="4429314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755F914-A5B9-2645-B2DC-B5F92BE9F4DE}"/>
                </a:ext>
              </a:extLst>
            </p:cNvPr>
            <p:cNvSpPr txBox="1"/>
            <p:nvPr/>
          </p:nvSpPr>
          <p:spPr>
            <a:xfrm>
              <a:off x="7444357" y="4473447"/>
              <a:ext cx="1032975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b="1" kern="0" dirty="0">
                  <a:solidFill>
                    <a:srgbClr val="FF0000"/>
                  </a:solidFill>
                </a:rPr>
                <a:t>-20 dBm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47D264F-9607-4448-8919-80220D6CE3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0356" y="6291696"/>
              <a:ext cx="375393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024ED73-58D9-8F4A-8013-239A9D466880}"/>
                </a:ext>
              </a:extLst>
            </p:cNvPr>
            <p:cNvSpPr txBox="1"/>
            <p:nvPr/>
          </p:nvSpPr>
          <p:spPr>
            <a:xfrm>
              <a:off x="794335" y="3895494"/>
              <a:ext cx="1343958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b="1" kern="0" dirty="0">
                  <a:solidFill>
                    <a:srgbClr val="FF0000"/>
                  </a:solidFill>
                </a:rPr>
                <a:t>100 mV/div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9EBD218-1BB0-4A45-8966-55622EC37A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47725" y="3913076"/>
              <a:ext cx="0" cy="257312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64A1618-64EE-854B-A42D-8781687F74A8}"/>
                </a:ext>
              </a:extLst>
            </p:cNvPr>
            <p:cNvSpPr txBox="1"/>
            <p:nvPr/>
          </p:nvSpPr>
          <p:spPr>
            <a:xfrm>
              <a:off x="3098397" y="6230844"/>
              <a:ext cx="1109919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b="1" kern="0" dirty="0">
                  <a:solidFill>
                    <a:srgbClr val="FF0000"/>
                  </a:solidFill>
                </a:rPr>
                <a:t>10 us/div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C75356EE-EDA2-3A4E-8BF1-1A61E8B2B3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8855" y="3843698"/>
            <a:ext cx="4594627" cy="4126992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0884BEA-B5F1-EF44-88DA-787A73CAA826}"/>
              </a:ext>
            </a:extLst>
          </p:cNvPr>
          <p:cNvSpPr txBox="1"/>
          <p:nvPr/>
        </p:nvSpPr>
        <p:spPr>
          <a:xfrm>
            <a:off x="4205446" y="2770134"/>
            <a:ext cx="2236918" cy="8309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4288" algn="l"/>
            <a:r>
              <a:rPr lang="en-US" sz="1600" b="1" kern="0" dirty="0">
                <a:solidFill>
                  <a:srgbClr val="C00000"/>
                </a:solidFill>
              </a:rPr>
              <a:t>Note</a:t>
            </a:r>
            <a:r>
              <a:rPr lang="en-US" sz="1600" kern="0" dirty="0">
                <a:solidFill>
                  <a:srgbClr val="C00000"/>
                </a:solidFill>
              </a:rPr>
              <a:t>: probably difficult to actually estimate the induced voltage ripple…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98C6152-A7AF-EC41-B37C-B25B01DF8DB6}"/>
              </a:ext>
            </a:extLst>
          </p:cNvPr>
          <p:cNvCxnSpPr>
            <a:stCxn id="36" idx="0"/>
          </p:cNvCxnSpPr>
          <p:nvPr/>
        </p:nvCxnSpPr>
        <p:spPr bwMode="auto">
          <a:xfrm flipV="1">
            <a:off x="5323905" y="2417379"/>
            <a:ext cx="519847" cy="3527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335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ACF0AC-8511-484C-ACA6-0C6FD6AC85A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51320" y="765792"/>
            <a:ext cx="8813042" cy="5812805"/>
          </a:xfrm>
        </p:spPr>
        <p:txBody>
          <a:bodyPr/>
          <a:lstStyle/>
          <a:p>
            <a:r>
              <a:rPr lang="en-US" sz="2000" dirty="0"/>
              <a:t>Different than normal ring BPMs, but </a:t>
            </a:r>
            <a:r>
              <a:rPr lang="en-US" sz="2000" b="1" dirty="0"/>
              <a:t>here assumed to behave the same</a:t>
            </a:r>
            <a:r>
              <a:rPr lang="en-US" sz="2000" dirty="0"/>
              <a:t>.</a:t>
            </a:r>
          </a:p>
          <a:p>
            <a:pPr lvl="1"/>
            <a:r>
              <a:rPr lang="en-US" sz="1400" dirty="0"/>
              <a:t>See AD_BPMEC0007, AD_BPMEC0015</a:t>
            </a:r>
            <a:r>
              <a:rPr lang="en-US" sz="1800" dirty="0"/>
              <a:t> </a:t>
            </a:r>
          </a:p>
          <a:p>
            <a:r>
              <a:rPr lang="en-US" sz="2000" dirty="0"/>
              <a:t>Same head amplifier/acquisition chain</a:t>
            </a:r>
          </a:p>
          <a:p>
            <a:r>
              <a:rPr lang="en-US" sz="2000" b="1" dirty="0"/>
              <a:t>Beam position </a:t>
            </a:r>
            <a:r>
              <a:rPr lang="en-US" sz="2000" dirty="0"/>
              <a:t>computation according to </a:t>
            </a:r>
            <a:r>
              <a:rPr lang="en-US" sz="2000" dirty="0">
                <a:hlinkClick r:id="rId3"/>
              </a:rPr>
              <a:t>wikis</a:t>
            </a:r>
            <a:r>
              <a:rPr lang="en-US" sz="2000" dirty="0"/>
              <a:t>:</a:t>
            </a: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where: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b="1" dirty="0"/>
              <a:t>Intensity</a:t>
            </a:r>
            <a:r>
              <a:rPr lang="en-US" sz="2000" dirty="0"/>
              <a:t> computed according to </a:t>
            </a:r>
            <a:br>
              <a:rPr lang="en-US" sz="2000" dirty="0"/>
            </a:br>
            <a:r>
              <a:rPr lang="en-US" sz="2000" dirty="0">
                <a:hlinkClick r:id="rId4"/>
              </a:rPr>
              <a:t>logbook</a:t>
            </a:r>
            <a:r>
              <a:rPr lang="en-US" sz="2000" dirty="0"/>
              <a:t> + </a:t>
            </a:r>
            <a:r>
              <a:rPr lang="en-US" sz="2000" dirty="0">
                <a:hlinkClick r:id="rId5"/>
              </a:rPr>
              <a:t>wikis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8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3AD9BE-E498-BF48-8BF7-4025CAE8EEAB}"/>
              </a:ext>
            </a:extLst>
          </p:cNvPr>
          <p:cNvSpPr txBox="1"/>
          <p:nvPr/>
        </p:nvSpPr>
        <p:spPr>
          <a:xfrm>
            <a:off x="3086284" y="5786926"/>
            <a:ext cx="164051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b="1" kern="0" dirty="0">
                <a:solidFill>
                  <a:srgbClr val="FF0000"/>
                </a:solidFill>
              </a:rPr>
              <a:t>To be checked!!!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FB7B91AA-5EB1-1B44-AD71-D4BDCF3CC8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05" y="5325922"/>
            <a:ext cx="2529291" cy="122809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B25907-DA6F-8C42-A43F-3BE858C62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EBF1B-A02A-3F4C-827B-4A0FB0F199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9BE947-CEA6-5E43-AEDF-EDB26B6B4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E-Cooler BPMs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57A28B-4B76-284E-8765-647D09FAA78D}"/>
              </a:ext>
            </a:extLst>
          </p:cNvPr>
          <p:cNvGrpSpPr/>
          <p:nvPr/>
        </p:nvGrpSpPr>
        <p:grpSpPr>
          <a:xfrm>
            <a:off x="4731026" y="4578291"/>
            <a:ext cx="4631549" cy="1724526"/>
            <a:chOff x="4333775" y="4665763"/>
            <a:chExt cx="4631549" cy="172452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2F4FC5C-E265-6A48-97DE-E65C69B997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936"/>
            <a:stretch/>
          </p:blipFill>
          <p:spPr>
            <a:xfrm>
              <a:off x="4333775" y="4676037"/>
              <a:ext cx="4631549" cy="17142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BA1884F-771E-224F-B5F5-A512236AD6E7}"/>
                </a:ext>
              </a:extLst>
            </p:cNvPr>
            <p:cNvSpPr txBox="1"/>
            <p:nvPr/>
          </p:nvSpPr>
          <p:spPr>
            <a:xfrm>
              <a:off x="6029730" y="5935433"/>
              <a:ext cx="102175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600" b="1" kern="0" dirty="0">
                  <a:solidFill>
                    <a:srgbClr val="FF0000"/>
                  </a:solidFill>
                </a:rPr>
                <a:t>~850 mm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54C8E68-5836-A147-A6E5-E41263B751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17708" y="6235215"/>
              <a:ext cx="206986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0A73FE7-C893-A647-9304-12F5E0D6C021}"/>
                </a:ext>
              </a:extLst>
            </p:cNvPr>
            <p:cNvCxnSpPr/>
            <p:nvPr/>
          </p:nvCxnSpPr>
          <p:spPr bwMode="auto">
            <a:xfrm>
              <a:off x="7588469" y="5533163"/>
              <a:ext cx="0" cy="79892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DD14B70-FC27-8948-A949-ACBC1F25457B}"/>
                </a:ext>
              </a:extLst>
            </p:cNvPr>
            <p:cNvCxnSpPr/>
            <p:nvPr/>
          </p:nvCxnSpPr>
          <p:spPr bwMode="auto">
            <a:xfrm>
              <a:off x="5512453" y="5533162"/>
              <a:ext cx="0" cy="79892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DD17966-CFC2-FD42-8ED8-06FC6BC1FB31}"/>
                </a:ext>
              </a:extLst>
            </p:cNvPr>
            <p:cNvSpPr/>
            <p:nvPr/>
          </p:nvSpPr>
          <p:spPr>
            <a:xfrm>
              <a:off x="5836834" y="4665763"/>
              <a:ext cx="688009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sz="1200" b="1" kern="0" dirty="0">
                  <a:solidFill>
                    <a:srgbClr val="FF0000"/>
                  </a:solidFill>
                </a:rPr>
                <a:t>100 mm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7BA5E06-C610-9842-8E36-8618312E8597}"/>
              </a:ext>
            </a:extLst>
          </p:cNvPr>
          <p:cNvGrpSpPr/>
          <p:nvPr/>
        </p:nvGrpSpPr>
        <p:grpSpPr>
          <a:xfrm>
            <a:off x="5591427" y="1209709"/>
            <a:ext cx="3372935" cy="3039780"/>
            <a:chOff x="5602015" y="856215"/>
            <a:chExt cx="3372935" cy="30397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47CD82D-F5BC-C749-9486-4004F39B1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602015" y="856215"/>
              <a:ext cx="2986450" cy="3039780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8E18CA0-6D46-8C4E-AE8B-974CEA42AEC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150129" y="2075935"/>
              <a:ext cx="739660" cy="100608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39069A-C4F9-5A44-9226-8E3246E92DEB}"/>
                </a:ext>
              </a:extLst>
            </p:cNvPr>
            <p:cNvSpPr txBox="1"/>
            <p:nvPr/>
          </p:nvSpPr>
          <p:spPr>
            <a:xfrm>
              <a:off x="7967623" y="968991"/>
              <a:ext cx="100732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600" b="1" kern="0" dirty="0">
                  <a:solidFill>
                    <a:srgbClr val="FF0000"/>
                  </a:solidFill>
                </a:rPr>
                <a:t>~100 mm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5CB001D-8620-044E-B362-D06BEE4F4B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15809" y="1267240"/>
              <a:ext cx="1262269" cy="172940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125BBF3-14CB-E84C-9FD6-B94AFC7BCE2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5846460" y="3218039"/>
              <a:ext cx="1040903" cy="62840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AB7F5C2-8793-4149-91E6-E20C81368657}"/>
                </a:ext>
              </a:extLst>
            </p:cNvPr>
            <p:cNvSpPr txBox="1"/>
            <p:nvPr/>
          </p:nvSpPr>
          <p:spPr>
            <a:xfrm rot="1849657">
              <a:off x="5854653" y="3532169"/>
              <a:ext cx="100732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600" b="1" kern="0" dirty="0">
                  <a:solidFill>
                    <a:srgbClr val="FF0000"/>
                  </a:solidFill>
                </a:rPr>
                <a:t>~100 mm</a:t>
              </a: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CFB2A037-EFD3-BB4A-A733-7C3A79EA70C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076" y="2331575"/>
            <a:ext cx="3707295" cy="422166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8FDEF116-1658-0347-817F-D741F6BC1AE0}"/>
              </a:ext>
            </a:extLst>
          </p:cNvPr>
          <p:cNvSpPr/>
          <p:nvPr/>
        </p:nvSpPr>
        <p:spPr bwMode="auto">
          <a:xfrm>
            <a:off x="895386" y="3163844"/>
            <a:ext cx="2287716" cy="24086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334B3D-8870-3A4E-8833-455ED27E9E5A}"/>
              </a:ext>
            </a:extLst>
          </p:cNvPr>
          <p:cNvSpPr txBox="1"/>
          <p:nvPr/>
        </p:nvSpPr>
        <p:spPr>
          <a:xfrm>
            <a:off x="3154839" y="3127571"/>
            <a:ext cx="164051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1600" b="1" kern="0" dirty="0">
                <a:solidFill>
                  <a:srgbClr val="FF0000"/>
                </a:solidFill>
              </a:rPr>
              <a:t>To be checked!!!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F90D0C-6E9A-A141-9C55-04CAA89BF824}"/>
              </a:ext>
            </a:extLst>
          </p:cNvPr>
          <p:cNvSpPr/>
          <p:nvPr/>
        </p:nvSpPr>
        <p:spPr bwMode="auto">
          <a:xfrm>
            <a:off x="1369624" y="5823199"/>
            <a:ext cx="1741134" cy="24086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DA6691B-0DA3-4C43-87AF-2B76EA04FD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632" y="3200784"/>
            <a:ext cx="3159586" cy="1326246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53490B76-F614-754A-8635-FDB4403D5A93}"/>
              </a:ext>
            </a:extLst>
          </p:cNvPr>
          <p:cNvSpPr/>
          <p:nvPr/>
        </p:nvSpPr>
        <p:spPr bwMode="auto">
          <a:xfrm>
            <a:off x="627688" y="2258802"/>
            <a:ext cx="3887161" cy="579648"/>
          </a:xfrm>
          <a:prstGeom prst="rect">
            <a:avLst/>
          </a:prstGeom>
          <a:noFill/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816157C-91A4-ED4E-8319-03324ADDD8A7}"/>
              </a:ext>
            </a:extLst>
          </p:cNvPr>
          <p:cNvSpPr/>
          <p:nvPr/>
        </p:nvSpPr>
        <p:spPr bwMode="auto">
          <a:xfrm>
            <a:off x="1226765" y="5278060"/>
            <a:ext cx="1249735" cy="255965"/>
          </a:xfrm>
          <a:prstGeom prst="rect">
            <a:avLst/>
          </a:prstGeom>
          <a:noFill/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03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5" grpId="0" animBg="1"/>
      <p:bldP spid="37" grpId="0"/>
      <p:bldP spid="39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21C9AA-F200-9348-8359-33D1171FF4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4BCE60-1F7A-ED46-AA3F-CA70EC9AB1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A35F4E-A940-1343-9229-9D33D74A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time of flight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164B3D2-CCF9-C345-8092-26741FD07AD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sz="2800" dirty="0"/>
              <a:t>Modulation @0.5MHz at 55eV (β</a:t>
            </a:r>
            <a:r>
              <a:rPr lang="en-US" sz="2800" baseline="-25000" dirty="0" err="1"/>
              <a:t>rel</a:t>
            </a:r>
            <a:r>
              <a:rPr lang="en-US" sz="2800" dirty="0"/>
              <a:t>=0.0146 ) </a:t>
            </a:r>
          </a:p>
          <a:p>
            <a:r>
              <a:rPr lang="en-US" sz="2800" dirty="0"/>
              <a:t>Observed ~200 ns delay BPM20-BPM25 signals</a:t>
            </a:r>
          </a:p>
          <a:p>
            <a:pPr lvl="1"/>
            <a:r>
              <a:rPr lang="en-US" sz="2400" b="1" dirty="0"/>
              <a:t>~0.88 m between BPMs (in reality ~0.85 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9AE143-4D24-DF41-8A66-AEAA482DB4A3}"/>
              </a:ext>
            </a:extLst>
          </p:cNvPr>
          <p:cNvSpPr txBox="1"/>
          <p:nvPr/>
        </p:nvSpPr>
        <p:spPr>
          <a:xfrm>
            <a:off x="6187788" y="6472305"/>
            <a:ext cx="2474075" cy="276999"/>
          </a:xfrm>
          <a:prstGeom prst="rect">
            <a:avLst/>
          </a:prstGeom>
          <a:solidFill>
            <a:srgbClr val="FFFDC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US" sz="1200" b="1" kern="0" dirty="0">
                <a:solidFill>
                  <a:schemeClr val="bg2"/>
                </a:solidFill>
              </a:rPr>
              <a:t>From ELENA </a:t>
            </a:r>
            <a:r>
              <a:rPr lang="en-US" sz="1200" b="1" kern="0" dirty="0">
                <a:solidFill>
                  <a:schemeClr val="bg2"/>
                </a:solidFill>
                <a:hlinkClick r:id="rId3"/>
              </a:rPr>
              <a:t>logbook 22/11/2019</a:t>
            </a:r>
            <a:endParaRPr lang="en-US" sz="1200" b="1" kern="0" dirty="0">
              <a:solidFill>
                <a:schemeClr val="bg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56635C-C926-804E-A064-3129278DE1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582" b="45083"/>
          <a:stretch/>
        </p:blipFill>
        <p:spPr>
          <a:xfrm>
            <a:off x="428199" y="2676699"/>
            <a:ext cx="8289903" cy="352459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B2F7C65-2A72-BE44-9385-B152FFCB75C9}"/>
              </a:ext>
            </a:extLst>
          </p:cNvPr>
          <p:cNvCxnSpPr>
            <a:cxnSpLocks/>
          </p:cNvCxnSpPr>
          <p:nvPr/>
        </p:nvCxnSpPr>
        <p:spPr bwMode="auto">
          <a:xfrm>
            <a:off x="677744" y="3213101"/>
            <a:ext cx="609228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D87A6DC-1F59-FC4E-807C-B43086AF813A}"/>
              </a:ext>
            </a:extLst>
          </p:cNvPr>
          <p:cNvSpPr txBox="1"/>
          <p:nvPr/>
        </p:nvSpPr>
        <p:spPr>
          <a:xfrm>
            <a:off x="3754394" y="3213101"/>
            <a:ext cx="1310749" cy="39149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b="1" kern="0" dirty="0">
                <a:solidFill>
                  <a:srgbClr val="FF0000"/>
                </a:solidFill>
              </a:rPr>
              <a:t>400 ns/div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22102-3B9E-7E4B-BBDD-6D9AA40088EB}"/>
              </a:ext>
            </a:extLst>
          </p:cNvPr>
          <p:cNvSpPr txBox="1"/>
          <p:nvPr/>
        </p:nvSpPr>
        <p:spPr>
          <a:xfrm>
            <a:off x="1473409" y="3498744"/>
            <a:ext cx="142571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000" b="1" kern="0" dirty="0">
                <a:solidFill>
                  <a:srgbClr val="FFFF00"/>
                </a:solidFill>
              </a:rPr>
              <a:t>BPM.HS20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87A149B-E058-0048-B45D-063F5A55BCA4}"/>
              </a:ext>
            </a:extLst>
          </p:cNvPr>
          <p:cNvCxnSpPr>
            <a:cxnSpLocks/>
          </p:cNvCxnSpPr>
          <p:nvPr/>
        </p:nvCxnSpPr>
        <p:spPr bwMode="auto">
          <a:xfrm>
            <a:off x="2216426" y="3898854"/>
            <a:ext cx="487017" cy="54014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75ACFCE-3598-ED43-81ED-102D24D73AF4}"/>
              </a:ext>
            </a:extLst>
          </p:cNvPr>
          <p:cNvSpPr txBox="1"/>
          <p:nvPr/>
        </p:nvSpPr>
        <p:spPr>
          <a:xfrm>
            <a:off x="4413990" y="3634410"/>
            <a:ext cx="142571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US" sz="2000" b="1" kern="0" dirty="0">
                <a:solidFill>
                  <a:srgbClr val="73FB79"/>
                </a:solidFill>
              </a:rPr>
              <a:t>BPM.HS25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A03D4E-E1F2-054E-AA22-FFD0126DDF18}"/>
              </a:ext>
            </a:extLst>
          </p:cNvPr>
          <p:cNvCxnSpPr>
            <a:cxnSpLocks/>
          </p:cNvCxnSpPr>
          <p:nvPr/>
        </p:nvCxnSpPr>
        <p:spPr bwMode="auto">
          <a:xfrm flipH="1">
            <a:off x="4491671" y="3995530"/>
            <a:ext cx="338746" cy="27872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3940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925142A-59F6-9B4C-88C9-5D0CBBB71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2714E6-4148-5F4D-BD1B-46DC527A4F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08FB5EC-CAE4-034D-8B19-28A56B0B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Reasonable EC settings/orbits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B26039-16F0-104C-A385-82CFA2D3AF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883590"/>
            <a:ext cx="8596425" cy="1084154"/>
          </a:xfrm>
        </p:spPr>
        <p:txBody>
          <a:bodyPr/>
          <a:lstStyle/>
          <a:p>
            <a:r>
              <a:rPr lang="en-US" sz="2400" dirty="0"/>
              <a:t>Found settings of EC electrodes/steerers to clearly see beam position on both plateaus at the same time (i.e. ~nominal cycle)</a:t>
            </a:r>
          </a:p>
          <a:p>
            <a:r>
              <a:rPr lang="en-US" sz="2400" b="1" dirty="0"/>
              <a:t>Still not optimal </a:t>
            </a:r>
            <a:r>
              <a:rPr lang="en-US" sz="2400" dirty="0"/>
              <a:t>(~10 mm-like offsets, changing between plateaus)</a:t>
            </a:r>
          </a:p>
          <a:p>
            <a:pPr lvl="1"/>
            <a:r>
              <a:rPr lang="en-US" sz="2000" dirty="0"/>
              <a:t>Optimization limited by </a:t>
            </a:r>
            <a:r>
              <a:rPr lang="en-US" sz="2000" b="1" dirty="0"/>
              <a:t>correctors strength </a:t>
            </a:r>
            <a:r>
              <a:rPr lang="en-US" sz="2000" dirty="0"/>
              <a:t>and </a:t>
            </a:r>
            <a:r>
              <a:rPr lang="en-US" sz="2000" b="1" dirty="0"/>
              <a:t>head amplifier saturation</a:t>
            </a:r>
            <a:r>
              <a:rPr lang="en-US" sz="2000" dirty="0"/>
              <a:t>(?) due to </a:t>
            </a:r>
            <a:r>
              <a:rPr lang="en-US" sz="2000" b="1" dirty="0"/>
              <a:t>partial e- beam losses(?)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C4D8E05-60C6-9A48-835E-014C40813038}"/>
              </a:ext>
            </a:extLst>
          </p:cNvPr>
          <p:cNvGrpSpPr/>
          <p:nvPr/>
        </p:nvGrpSpPr>
        <p:grpSpPr>
          <a:xfrm>
            <a:off x="212295" y="2913860"/>
            <a:ext cx="8721712" cy="3592931"/>
            <a:chOff x="386953" y="2517024"/>
            <a:chExt cx="8721712" cy="359293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B47283C-5263-8A40-A562-4A72A0095B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949" t="8637" r="3018" b="3708"/>
            <a:stretch/>
          </p:blipFill>
          <p:spPr>
            <a:xfrm>
              <a:off x="386953" y="2859664"/>
              <a:ext cx="4267200" cy="309035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9D7DB10-07A4-9943-8C6F-6F7ACD9C04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534" t="8637" r="3179" b="3708"/>
            <a:stretch/>
          </p:blipFill>
          <p:spPr>
            <a:xfrm>
              <a:off x="4829171" y="2859665"/>
              <a:ext cx="4279494" cy="309035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A907E26-EF22-D140-BCB3-F897E4049C46}"/>
                </a:ext>
              </a:extLst>
            </p:cNvPr>
            <p:cNvSpPr txBox="1"/>
            <p:nvPr/>
          </p:nvSpPr>
          <p:spPr>
            <a:xfrm>
              <a:off x="1563239" y="2533051"/>
              <a:ext cx="1914628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2000" b="1" kern="0" dirty="0">
                  <a:solidFill>
                    <a:schemeClr val="bg2"/>
                  </a:solidFill>
                </a:rPr>
                <a:t>55 eV, 1 mA DC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700B70D-F6A2-B84F-811A-542E88C66132}"/>
                </a:ext>
              </a:extLst>
            </p:cNvPr>
            <p:cNvSpPr txBox="1"/>
            <p:nvPr/>
          </p:nvSpPr>
          <p:spPr>
            <a:xfrm>
              <a:off x="5450427" y="2517024"/>
              <a:ext cx="3286797" cy="56938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2000" b="1" kern="0" dirty="0">
                  <a:solidFill>
                    <a:schemeClr val="bg2"/>
                  </a:solidFill>
                </a:rPr>
                <a:t>355 eV, 5 mA DC</a:t>
              </a:r>
            </a:p>
            <a:p>
              <a:pPr marL="14288" algn="ctr"/>
              <a:r>
                <a:rPr lang="en-US" sz="1100" b="1" kern="0" dirty="0">
                  <a:solidFill>
                    <a:srgbClr val="C00000"/>
                  </a:solidFill>
                </a:rPr>
                <a:t>(intensity calibration might be sizably wrong here)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4AB2F5-8393-F549-B2ED-80E18D241428}"/>
                </a:ext>
              </a:extLst>
            </p:cNvPr>
            <p:cNvSpPr txBox="1"/>
            <p:nvPr/>
          </p:nvSpPr>
          <p:spPr>
            <a:xfrm>
              <a:off x="552092" y="5459366"/>
              <a:ext cx="778098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-40 mm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6F7942F-867D-D043-8494-68D44F87DC8F}"/>
                </a:ext>
              </a:extLst>
            </p:cNvPr>
            <p:cNvSpPr txBox="1"/>
            <p:nvPr/>
          </p:nvSpPr>
          <p:spPr>
            <a:xfrm>
              <a:off x="552091" y="4539710"/>
              <a:ext cx="76367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 40 mm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8C94D4-A304-334C-A52B-8B1B75AB4ACB}"/>
                </a:ext>
              </a:extLst>
            </p:cNvPr>
            <p:cNvSpPr txBox="1"/>
            <p:nvPr/>
          </p:nvSpPr>
          <p:spPr>
            <a:xfrm>
              <a:off x="564856" y="3935102"/>
              <a:ext cx="606576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-5 </a:t>
              </a:r>
              <a:r>
                <a:rPr lang="en-US" sz="1400" b="1" kern="0" dirty="0" err="1">
                  <a:solidFill>
                    <a:srgbClr val="2200FF"/>
                  </a:solidFill>
                </a:rPr>
                <a:t>uA</a:t>
              </a:r>
              <a:endParaRPr lang="en-US" sz="1400" b="1" kern="0" dirty="0">
                <a:solidFill>
                  <a:srgbClr val="2200FF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B4243B8-86FE-C04B-8DDD-14ADC2938F65}"/>
                </a:ext>
              </a:extLst>
            </p:cNvPr>
            <p:cNvSpPr txBox="1"/>
            <p:nvPr/>
          </p:nvSpPr>
          <p:spPr>
            <a:xfrm>
              <a:off x="572739" y="2990672"/>
              <a:ext cx="59215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 5 </a:t>
              </a:r>
              <a:r>
                <a:rPr lang="en-US" sz="1400" b="1" kern="0" dirty="0" err="1">
                  <a:solidFill>
                    <a:srgbClr val="2200FF"/>
                  </a:solidFill>
                </a:rPr>
                <a:t>uA</a:t>
              </a:r>
              <a:endParaRPr lang="en-US" sz="1400" b="1" kern="0" dirty="0">
                <a:solidFill>
                  <a:srgbClr val="2200FF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7138E04-75DD-C142-9BD2-D6FAD2BA46C7}"/>
                </a:ext>
              </a:extLst>
            </p:cNvPr>
            <p:cNvSpPr txBox="1"/>
            <p:nvPr/>
          </p:nvSpPr>
          <p:spPr>
            <a:xfrm>
              <a:off x="5040009" y="5469960"/>
              <a:ext cx="778098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-40 mm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382ACEA-A918-DB44-8236-E90D1095D7E7}"/>
                </a:ext>
              </a:extLst>
            </p:cNvPr>
            <p:cNvSpPr txBox="1"/>
            <p:nvPr/>
          </p:nvSpPr>
          <p:spPr>
            <a:xfrm>
              <a:off x="5040008" y="4550304"/>
              <a:ext cx="763671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 40 mm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84C3CC-2FCE-AD42-AA76-0AB5C7E1DF6F}"/>
                </a:ext>
              </a:extLst>
            </p:cNvPr>
            <p:cNvSpPr txBox="1"/>
            <p:nvPr/>
          </p:nvSpPr>
          <p:spPr>
            <a:xfrm>
              <a:off x="5052773" y="3945696"/>
              <a:ext cx="606576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-3 </a:t>
              </a:r>
              <a:r>
                <a:rPr lang="en-US" sz="1400" b="1" kern="0" dirty="0" err="1">
                  <a:solidFill>
                    <a:srgbClr val="2200FF"/>
                  </a:solidFill>
                </a:rPr>
                <a:t>uA</a:t>
              </a:r>
              <a:endParaRPr lang="en-US" sz="1400" b="1" kern="0" dirty="0">
                <a:solidFill>
                  <a:srgbClr val="2200FF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BEB3AF-3EF8-0449-A45D-66B5243C9497}"/>
                </a:ext>
              </a:extLst>
            </p:cNvPr>
            <p:cNvSpPr txBox="1"/>
            <p:nvPr/>
          </p:nvSpPr>
          <p:spPr>
            <a:xfrm>
              <a:off x="5060656" y="3001266"/>
              <a:ext cx="59215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 3 </a:t>
              </a:r>
              <a:r>
                <a:rPr lang="en-US" sz="1400" b="1" kern="0" dirty="0" err="1">
                  <a:solidFill>
                    <a:srgbClr val="2200FF"/>
                  </a:solidFill>
                </a:rPr>
                <a:t>uA</a:t>
              </a:r>
              <a:endParaRPr lang="en-US" sz="1400" b="1" kern="0" dirty="0">
                <a:solidFill>
                  <a:srgbClr val="2200FF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49F96F-3D7F-7A4E-997F-8B9319E70921}"/>
                </a:ext>
              </a:extLst>
            </p:cNvPr>
            <p:cNvSpPr txBox="1"/>
            <p:nvPr/>
          </p:nvSpPr>
          <p:spPr>
            <a:xfrm>
              <a:off x="2200913" y="4693598"/>
              <a:ext cx="31963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V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5AB203-016A-7043-A6EA-1B613A9CF8F6}"/>
                </a:ext>
              </a:extLst>
            </p:cNvPr>
            <p:cNvSpPr txBox="1"/>
            <p:nvPr/>
          </p:nvSpPr>
          <p:spPr>
            <a:xfrm>
              <a:off x="2183279" y="5398550"/>
              <a:ext cx="35490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2200FF"/>
                  </a:solidFill>
                </a:rPr>
                <a:t>H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AE065BE-9535-D142-BFE7-3B6BFEF3DC9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469369" y="5315256"/>
              <a:ext cx="151585" cy="1613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BAB42C2-C9E6-7941-B6AD-C51BB66D59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430250" y="4870280"/>
              <a:ext cx="122246" cy="15647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bg2">
                  <a:lumMod val="60000"/>
                  <a:lumOff val="40000"/>
                </a:schemeClr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0FED63BB-E3FB-FF4E-969E-F19EA35B19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78186" y="5845464"/>
              <a:ext cx="3983355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5E76705-B6D3-AB45-8FFF-19A2BB1B11BF}"/>
                </a:ext>
              </a:extLst>
            </p:cNvPr>
            <p:cNvSpPr txBox="1"/>
            <p:nvPr/>
          </p:nvSpPr>
          <p:spPr>
            <a:xfrm>
              <a:off x="2246869" y="5802178"/>
              <a:ext cx="58894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C00000"/>
                  </a:solidFill>
                </a:rPr>
                <a:t>20 us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D5F99C1-1D4A-594D-B199-CBC66CF8BF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040008" y="5845464"/>
              <a:ext cx="3892844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817BDDF-3976-DC4F-8C21-33E025445238}"/>
                </a:ext>
              </a:extLst>
            </p:cNvPr>
            <p:cNvSpPr txBox="1"/>
            <p:nvPr/>
          </p:nvSpPr>
          <p:spPr>
            <a:xfrm>
              <a:off x="6799343" y="5796128"/>
              <a:ext cx="58894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kern="0" dirty="0">
                  <a:solidFill>
                    <a:srgbClr val="C00000"/>
                  </a:solidFill>
                </a:rPr>
                <a:t>20 us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3A7ABD3-9129-074A-AFFF-56926686273F}"/>
              </a:ext>
            </a:extLst>
          </p:cNvPr>
          <p:cNvSpPr txBox="1"/>
          <p:nvPr/>
        </p:nvSpPr>
        <p:spPr>
          <a:xfrm>
            <a:off x="6127101" y="6533640"/>
            <a:ext cx="2451633" cy="276999"/>
          </a:xfrm>
          <a:prstGeom prst="rect">
            <a:avLst/>
          </a:prstGeom>
          <a:solidFill>
            <a:srgbClr val="FFFDC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US" sz="1200" b="1" kern="0" dirty="0">
                <a:solidFill>
                  <a:schemeClr val="bg2"/>
                </a:solidFill>
              </a:rPr>
              <a:t>From ELENA </a:t>
            </a:r>
            <a:r>
              <a:rPr lang="en-US" sz="1200" b="1" kern="0" dirty="0">
                <a:solidFill>
                  <a:schemeClr val="bg2"/>
                </a:solidFill>
                <a:hlinkClick r:id="rId5"/>
              </a:rPr>
              <a:t>logbook 15/11/2019</a:t>
            </a:r>
            <a:endParaRPr lang="en-US" sz="1200" b="1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4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41BA2F-D5AE-5343-8B1D-396681BCA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5C386-6048-2243-BCEF-6990DFB68D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066823-48FD-D448-B3A9-DEF2CA5D7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few MHz noise: what is this?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AA56C28-3421-7548-A330-63D3192EF16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909208"/>
            <a:ext cx="8471139" cy="5459616"/>
          </a:xfrm>
        </p:spPr>
        <p:txBody>
          <a:bodyPr/>
          <a:lstStyle/>
          <a:p>
            <a:r>
              <a:rPr lang="en-US" sz="2400" dirty="0"/>
              <a:t>12 Nov 2019 – </a:t>
            </a:r>
            <a:r>
              <a:rPr lang="en-US" sz="2400" dirty="0">
                <a:hlinkClick r:id="rId3"/>
              </a:rPr>
              <a:t>logbook</a:t>
            </a:r>
            <a:r>
              <a:rPr lang="en-US" sz="2400" dirty="0"/>
              <a:t>: </a:t>
            </a:r>
            <a:r>
              <a:rPr lang="en-US" sz="2400" dirty="0" err="1"/>
              <a:t>Ie</a:t>
            </a:r>
            <a:r>
              <a:rPr lang="en-US" sz="2400" dirty="0"/>
              <a:t> = 5 mA; ~350 eV;</a:t>
            </a:r>
          </a:p>
          <a:p>
            <a:pPr lvl="1"/>
            <a:r>
              <a:rPr lang="en-US" sz="2000" dirty="0"/>
              <a:t>Acting on LNR4.ECCV steerer (-0.81 [A] vs -1.5 [A])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</a:rPr>
              <a:t>Question</a:t>
            </a:r>
            <a:r>
              <a:rPr lang="en-US" sz="2000" b="1" dirty="0"/>
              <a:t>: first sign of e- losses on pickups/vacuum chamber?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913C42-3749-8B45-A4EC-9B52A0EEB5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39"/>
          <a:stretch/>
        </p:blipFill>
        <p:spPr>
          <a:xfrm>
            <a:off x="4190798" y="2383049"/>
            <a:ext cx="4752207" cy="39595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113B4-C4F0-E545-8929-A33CBFC7D0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673" r="20850"/>
          <a:stretch/>
        </p:blipFill>
        <p:spPr>
          <a:xfrm>
            <a:off x="273476" y="2383049"/>
            <a:ext cx="3783038" cy="39637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777391-E442-9C4D-804F-A507BADF74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41" y="7080475"/>
            <a:ext cx="3611657" cy="25177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5BDF12-3A57-FD43-A6DF-54F253E3F8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6463" y="7080476"/>
            <a:ext cx="3611657" cy="251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413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4D9A11-37DE-844F-9388-C3FB3D295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5F2822-33AB-6642-A79E-53FFC96361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15th Jan 2020 – E-BEAM #8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AFAF42-241E-904F-A6A3-B54BC2C6D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Saturation of head amplifier(?)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7A0802-BBA7-B540-94D6-34D748A6FE5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1347489"/>
          </a:xfrm>
        </p:spPr>
        <p:txBody>
          <a:bodyPr/>
          <a:lstStyle/>
          <a:p>
            <a:r>
              <a:rPr lang="en-US" sz="2400" dirty="0"/>
              <a:t>In case of (strong) mis-steering or bad(?) settings of e-cooler gun/collector electrodes, false orbit measurement:</a:t>
            </a:r>
          </a:p>
          <a:p>
            <a:pPr lvl="1"/>
            <a:r>
              <a:rPr lang="en-US" sz="2000" b="1" dirty="0">
                <a:solidFill>
                  <a:srgbClr val="2200FF"/>
                </a:solidFill>
              </a:rPr>
              <a:t> 35 mm level = k calibration: indication that one channel is “blind”(?)</a:t>
            </a:r>
          </a:p>
          <a:p>
            <a:pPr lvl="1"/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CB755D-A7DB-9A46-B461-BF409813F1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0" t="12476" r="7031" b="4272"/>
          <a:stretch/>
        </p:blipFill>
        <p:spPr>
          <a:xfrm>
            <a:off x="4166194" y="2316480"/>
            <a:ext cx="4929306" cy="38511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2282835-054F-4649-9E3A-F847F4DF84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803" r="20451" b="3488"/>
          <a:stretch/>
        </p:blipFill>
        <p:spPr>
          <a:xfrm>
            <a:off x="92988" y="2316480"/>
            <a:ext cx="3879415" cy="38858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E70325-B1C1-5B46-B1B9-76A5A8CF7AF8}"/>
              </a:ext>
            </a:extLst>
          </p:cNvPr>
          <p:cNvSpPr txBox="1"/>
          <p:nvPr/>
        </p:nvSpPr>
        <p:spPr>
          <a:xfrm>
            <a:off x="6124016" y="6512334"/>
            <a:ext cx="2474075" cy="276999"/>
          </a:xfrm>
          <a:prstGeom prst="rect">
            <a:avLst/>
          </a:prstGeom>
          <a:solidFill>
            <a:srgbClr val="FFFDC1"/>
          </a:solidFill>
        </p:spPr>
        <p:txBody>
          <a:bodyPr wrap="none" rtlCol="0">
            <a:spAutoFit/>
          </a:bodyPr>
          <a:lstStyle/>
          <a:p>
            <a:pPr marL="14288" algn="l"/>
            <a:r>
              <a:rPr lang="en-US" sz="1200" b="1" kern="0" dirty="0">
                <a:solidFill>
                  <a:schemeClr val="bg2"/>
                </a:solidFill>
              </a:rPr>
              <a:t>From ELENA logbook 29/10/2019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FE4C2C-028C-8B45-96C6-57C8ACE659D8}"/>
              </a:ext>
            </a:extLst>
          </p:cNvPr>
          <p:cNvSpPr txBox="1"/>
          <p:nvPr/>
        </p:nvSpPr>
        <p:spPr>
          <a:xfrm>
            <a:off x="214478" y="2227396"/>
            <a:ext cx="2354082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US" sz="2000" b="1" kern="0" dirty="0">
                <a:solidFill>
                  <a:srgbClr val="FFFF00"/>
                </a:solidFill>
              </a:rPr>
              <a:t>BPM20H </a:t>
            </a:r>
            <a:r>
              <a:rPr lang="en-US" sz="2000" b="1" kern="0" dirty="0" err="1">
                <a:solidFill>
                  <a:srgbClr val="FFFF00"/>
                </a:solidFill>
              </a:rPr>
              <a:t>Σ</a:t>
            </a:r>
            <a:r>
              <a:rPr lang="en-US" sz="2000" b="1" kern="0" dirty="0">
                <a:solidFill>
                  <a:srgbClr val="FFFF00"/>
                </a:solidFill>
              </a:rPr>
              <a:t> signal</a:t>
            </a:r>
            <a:br>
              <a:rPr lang="en-US" sz="2000" b="1" kern="0" dirty="0">
                <a:solidFill>
                  <a:srgbClr val="FFFF00"/>
                </a:solidFill>
              </a:rPr>
            </a:br>
            <a:r>
              <a:rPr lang="en-US" sz="2000" b="1" kern="0" dirty="0">
                <a:solidFill>
                  <a:srgbClr val="FFFF00"/>
                </a:solidFill>
              </a:rPr>
              <a:t>≈ half than others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0FB68B-F538-9A47-B980-A91C54EB5C39}"/>
              </a:ext>
            </a:extLst>
          </p:cNvPr>
          <p:cNvSpPr txBox="1"/>
          <p:nvPr/>
        </p:nvSpPr>
        <p:spPr>
          <a:xfrm>
            <a:off x="193349" y="4886517"/>
            <a:ext cx="2083443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2000" b="1" kern="0" dirty="0" err="1">
                <a:solidFill>
                  <a:srgbClr val="73FB79"/>
                </a:solidFill>
              </a:rPr>
              <a:t>Δ</a:t>
            </a:r>
            <a:r>
              <a:rPr lang="en-US" sz="2000" b="1" kern="0" dirty="0">
                <a:solidFill>
                  <a:srgbClr val="73FB79"/>
                </a:solidFill>
              </a:rPr>
              <a:t> signals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F7E1E2-8C6D-044D-890D-338FD8FDC07C}"/>
              </a:ext>
            </a:extLst>
          </p:cNvPr>
          <p:cNvSpPr txBox="1"/>
          <p:nvPr/>
        </p:nvSpPr>
        <p:spPr>
          <a:xfrm>
            <a:off x="214478" y="3201389"/>
            <a:ext cx="2083443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l"/>
            <a:r>
              <a:rPr lang="en-US" sz="2000" b="1" kern="0" dirty="0" err="1">
                <a:solidFill>
                  <a:srgbClr val="73FB79"/>
                </a:solidFill>
              </a:rPr>
              <a:t>Σ</a:t>
            </a:r>
            <a:r>
              <a:rPr lang="en-US" sz="2000" b="1" kern="0" dirty="0">
                <a:solidFill>
                  <a:srgbClr val="73FB79"/>
                </a:solidFill>
              </a:rPr>
              <a:t> signals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BFF9DD-845A-F64A-A924-8E1A6C375C20}"/>
              </a:ext>
            </a:extLst>
          </p:cNvPr>
          <p:cNvCxnSpPr/>
          <p:nvPr/>
        </p:nvCxnSpPr>
        <p:spPr bwMode="auto">
          <a:xfrm flipV="1">
            <a:off x="1292350" y="4768153"/>
            <a:ext cx="209109" cy="26653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4165445-DD6A-914A-A2BA-C39C0A5E853B}"/>
              </a:ext>
            </a:extLst>
          </p:cNvPr>
          <p:cNvCxnSpPr>
            <a:cxnSpLocks/>
          </p:cNvCxnSpPr>
          <p:nvPr/>
        </p:nvCxnSpPr>
        <p:spPr bwMode="auto">
          <a:xfrm flipV="1">
            <a:off x="1331853" y="4923011"/>
            <a:ext cx="221225" cy="17698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5DFB962-8401-9147-9AE5-0A5AC35EA98A}"/>
              </a:ext>
            </a:extLst>
          </p:cNvPr>
          <p:cNvCxnSpPr>
            <a:cxnSpLocks/>
          </p:cNvCxnSpPr>
          <p:nvPr/>
        </p:nvCxnSpPr>
        <p:spPr bwMode="auto">
          <a:xfrm>
            <a:off x="1339227" y="5158986"/>
            <a:ext cx="162232" cy="1253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03B29D-C9EB-F64E-86BD-1A286906C0F3}"/>
              </a:ext>
            </a:extLst>
          </p:cNvPr>
          <p:cNvCxnSpPr>
            <a:cxnSpLocks/>
          </p:cNvCxnSpPr>
          <p:nvPr/>
        </p:nvCxnSpPr>
        <p:spPr bwMode="auto">
          <a:xfrm>
            <a:off x="1309730" y="5217979"/>
            <a:ext cx="140110" cy="2507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C8720EE-E0B2-5D4A-B746-805727F7A0B3}"/>
              </a:ext>
            </a:extLst>
          </p:cNvPr>
          <p:cNvCxnSpPr>
            <a:cxnSpLocks/>
          </p:cNvCxnSpPr>
          <p:nvPr/>
        </p:nvCxnSpPr>
        <p:spPr bwMode="auto">
          <a:xfrm flipV="1">
            <a:off x="1321601" y="2910784"/>
            <a:ext cx="260881" cy="4320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E192819-F664-0F42-9FCD-F35E1E5EC344}"/>
              </a:ext>
            </a:extLst>
          </p:cNvPr>
          <p:cNvCxnSpPr>
            <a:cxnSpLocks/>
          </p:cNvCxnSpPr>
          <p:nvPr/>
        </p:nvCxnSpPr>
        <p:spPr bwMode="auto">
          <a:xfrm flipV="1">
            <a:off x="1363946" y="3104599"/>
            <a:ext cx="310398" cy="2835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5CEE792-B77C-5347-ADE8-1D25F14E71E8}"/>
              </a:ext>
            </a:extLst>
          </p:cNvPr>
          <p:cNvCxnSpPr>
            <a:cxnSpLocks/>
          </p:cNvCxnSpPr>
          <p:nvPr/>
        </p:nvCxnSpPr>
        <p:spPr bwMode="auto">
          <a:xfrm>
            <a:off x="1368478" y="3467094"/>
            <a:ext cx="121989" cy="9929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0D4027D-6168-074B-A91E-4FE55ADAC849}"/>
              </a:ext>
            </a:extLst>
          </p:cNvPr>
          <p:cNvCxnSpPr>
            <a:cxnSpLocks/>
          </p:cNvCxnSpPr>
          <p:nvPr/>
        </p:nvCxnSpPr>
        <p:spPr bwMode="auto">
          <a:xfrm>
            <a:off x="1338981" y="3526087"/>
            <a:ext cx="105479" cy="1840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73FB79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D4573EE-2D5E-D048-861A-88A22D0D9418}"/>
              </a:ext>
            </a:extLst>
          </p:cNvPr>
          <p:cNvSpPr txBox="1"/>
          <p:nvPr/>
        </p:nvSpPr>
        <p:spPr>
          <a:xfrm>
            <a:off x="4408522" y="5911433"/>
            <a:ext cx="665887" cy="187441"/>
          </a:xfrm>
          <a:prstGeom prst="rect">
            <a:avLst/>
          </a:prstGeom>
          <a:solidFill>
            <a:srgbClr val="EEECED"/>
          </a:solidFill>
        </p:spPr>
        <p:txBody>
          <a:bodyPr wrap="none" lIns="0" tIns="0" rIns="0" bIns="0" rtlCol="0">
            <a:noAutofit/>
          </a:bodyPr>
          <a:lstStyle/>
          <a:p>
            <a:pPr marL="14288" algn="l"/>
            <a:r>
              <a:rPr lang="en-US" sz="1400" b="1" kern="0" dirty="0">
                <a:solidFill>
                  <a:srgbClr val="2200FF"/>
                </a:solidFill>
              </a:rPr>
              <a:t>- 40 mm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7F48E39-A4F0-ED4A-8BAE-A9CED0EB5A3C}"/>
              </a:ext>
            </a:extLst>
          </p:cNvPr>
          <p:cNvSpPr txBox="1"/>
          <p:nvPr/>
        </p:nvSpPr>
        <p:spPr>
          <a:xfrm>
            <a:off x="4466031" y="4235032"/>
            <a:ext cx="665887" cy="187441"/>
          </a:xfrm>
          <a:prstGeom prst="rect">
            <a:avLst/>
          </a:prstGeom>
          <a:solidFill>
            <a:srgbClr val="EEECED"/>
          </a:solidFill>
        </p:spPr>
        <p:txBody>
          <a:bodyPr wrap="none" lIns="0" tIns="0" rIns="0" bIns="0" rtlCol="0">
            <a:noAutofit/>
          </a:bodyPr>
          <a:lstStyle/>
          <a:p>
            <a:pPr marL="14288" algn="l"/>
            <a:r>
              <a:rPr lang="en-US" sz="1400" b="1" kern="0" dirty="0">
                <a:solidFill>
                  <a:srgbClr val="2200FF"/>
                </a:solidFill>
              </a:rPr>
              <a:t> 40 mm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5D92514-D63C-5049-A770-12CA5D0DDED2}"/>
              </a:ext>
            </a:extLst>
          </p:cNvPr>
          <p:cNvSpPr txBox="1"/>
          <p:nvPr/>
        </p:nvSpPr>
        <p:spPr>
          <a:xfrm>
            <a:off x="4258997" y="3899364"/>
            <a:ext cx="665887" cy="187441"/>
          </a:xfrm>
          <a:prstGeom prst="rect">
            <a:avLst/>
          </a:prstGeom>
          <a:solidFill>
            <a:srgbClr val="EEECED"/>
          </a:solidFill>
        </p:spPr>
        <p:txBody>
          <a:bodyPr wrap="none" lIns="0" tIns="0" rIns="0" bIns="0" rtlCol="0">
            <a:noAutofit/>
          </a:bodyPr>
          <a:lstStyle/>
          <a:p>
            <a:pPr marL="14288"/>
            <a:r>
              <a:rPr lang="en-US" sz="1400" b="1" kern="0" dirty="0">
                <a:solidFill>
                  <a:srgbClr val="2200FF"/>
                </a:solidFill>
              </a:rPr>
              <a:t> -2 </a:t>
            </a:r>
            <a:r>
              <a:rPr lang="en-US" sz="1400" b="1" kern="0" dirty="0" err="1">
                <a:solidFill>
                  <a:srgbClr val="2200FF"/>
                </a:solidFill>
              </a:rPr>
              <a:t>uA</a:t>
            </a:r>
            <a:endParaRPr lang="en-US" sz="1400" b="1" kern="0" dirty="0">
              <a:solidFill>
                <a:srgbClr val="2200FF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35D07C-5E9E-4D4B-AB3C-FC488C1EB833}"/>
              </a:ext>
            </a:extLst>
          </p:cNvPr>
          <p:cNvSpPr txBox="1"/>
          <p:nvPr/>
        </p:nvSpPr>
        <p:spPr>
          <a:xfrm>
            <a:off x="4256121" y="2343734"/>
            <a:ext cx="665887" cy="187441"/>
          </a:xfrm>
          <a:prstGeom prst="rect">
            <a:avLst/>
          </a:prstGeom>
          <a:solidFill>
            <a:srgbClr val="EEECED"/>
          </a:solidFill>
        </p:spPr>
        <p:txBody>
          <a:bodyPr wrap="none" lIns="0" tIns="0" rIns="0" bIns="0" rtlCol="0">
            <a:noAutofit/>
          </a:bodyPr>
          <a:lstStyle/>
          <a:p>
            <a:pPr marL="14288"/>
            <a:r>
              <a:rPr lang="en-US" sz="1400" b="1" kern="0" dirty="0">
                <a:solidFill>
                  <a:srgbClr val="2200FF"/>
                </a:solidFill>
              </a:rPr>
              <a:t>  2 </a:t>
            </a:r>
            <a:r>
              <a:rPr lang="en-US" sz="1400" b="1" kern="0" dirty="0" err="1">
                <a:solidFill>
                  <a:srgbClr val="2200FF"/>
                </a:solidFill>
              </a:rPr>
              <a:t>uA</a:t>
            </a:r>
            <a:endParaRPr lang="en-US" sz="1400" b="1" kern="0" dirty="0">
              <a:solidFill>
                <a:srgbClr val="22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68980"/>
      </p:ext>
    </p:extLst>
  </p:cSld>
  <p:clrMapOvr>
    <a:masterClrMapping/>
  </p:clrMapOvr>
</p:sld>
</file>

<file path=ppt/theme/theme1.xml><?xml version="1.0" encoding="utf-8"?>
<a:theme xmlns:a="http://schemas.openxmlformats.org/drawingml/2006/main" name="ELENA master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  <a:txDef>
      <a:spPr/>
      <a:bodyPr wrap="square" rtlCol="0">
        <a:spAutoFit/>
      </a:bodyPr>
      <a:lstStyle>
        <a:defPPr marL="14288" algn="l">
          <a:defRPr sz="2000" kern="0"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_2019" id="{2B88AB6B-30E1-D843-B89C-3B29E6A930CC}" vid="{5F636783-FB16-BB46-91B4-FA4348008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ELENA master</Template>
  <TotalTime>45137</TotalTime>
  <Words>1211</Words>
  <Application>Microsoft Macintosh PowerPoint</Application>
  <PresentationFormat>On-screen Show (4:3)</PresentationFormat>
  <Paragraphs>211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Arial</vt:lpstr>
      <vt:lpstr>Calibri</vt:lpstr>
      <vt:lpstr>Garamond</vt:lpstr>
      <vt:lpstr>Times New Roman</vt:lpstr>
      <vt:lpstr>Wingdings</vt:lpstr>
      <vt:lpstr>ELENA master</vt:lpstr>
      <vt:lpstr>e- beam orbit measurement in  ELENA cooler  </vt:lpstr>
      <vt:lpstr>PowerPoint Presentation</vt:lpstr>
      <vt:lpstr>#1: fast switching modulation</vt:lpstr>
      <vt:lpstr>#2: coupling transformer modulation</vt:lpstr>
      <vt:lpstr>E-Cooler BPMs</vt:lpstr>
      <vt:lpstr>Measuring time of flight</vt:lpstr>
      <vt:lpstr>Reasonable EC settings/orbits</vt:lpstr>
      <vt:lpstr>A few MHz noise: what is this?</vt:lpstr>
      <vt:lpstr>Saturation of head amplifier(?)</vt:lpstr>
      <vt:lpstr>BPMs Head Amplifier</vt:lpstr>
      <vt:lpstr>Future GUN(s)?</vt:lpstr>
      <vt:lpstr>Conclusions and discussion</vt:lpstr>
      <vt:lpstr>Backup</vt:lpstr>
      <vt:lpstr>LEIR</vt:lpstr>
      <vt:lpstr>AD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Davide Gamba</dc:creator>
  <cp:lastModifiedBy>Davide Gamba</cp:lastModifiedBy>
  <cp:revision>483</cp:revision>
  <cp:lastPrinted>2019-04-29T23:54:25Z</cp:lastPrinted>
  <dcterms:created xsi:type="dcterms:W3CDTF">2019-04-25T10:18:12Z</dcterms:created>
  <dcterms:modified xsi:type="dcterms:W3CDTF">2020-01-14T21:17:30Z</dcterms:modified>
</cp:coreProperties>
</file>