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8" r:id="rId2"/>
    <p:sldMasterId id="2147483672" r:id="rId3"/>
  </p:sldMasterIdLst>
  <p:notesMasterIdLst>
    <p:notesMasterId r:id="rId35"/>
  </p:notesMasterIdLst>
  <p:sldIdLst>
    <p:sldId id="260" r:id="rId4"/>
    <p:sldId id="271" r:id="rId5"/>
    <p:sldId id="276" r:id="rId6"/>
    <p:sldId id="277" r:id="rId7"/>
    <p:sldId id="278" r:id="rId8"/>
    <p:sldId id="279" r:id="rId9"/>
    <p:sldId id="272" r:id="rId10"/>
    <p:sldId id="283" r:id="rId11"/>
    <p:sldId id="285" r:id="rId12"/>
    <p:sldId id="286" r:id="rId13"/>
    <p:sldId id="266" r:id="rId14"/>
    <p:sldId id="287" r:id="rId15"/>
    <p:sldId id="288" r:id="rId16"/>
    <p:sldId id="289" r:id="rId17"/>
    <p:sldId id="290" r:id="rId18"/>
    <p:sldId id="291" r:id="rId19"/>
    <p:sldId id="282" r:id="rId20"/>
    <p:sldId id="284" r:id="rId21"/>
    <p:sldId id="262" r:id="rId22"/>
    <p:sldId id="267" r:id="rId23"/>
    <p:sldId id="273" r:id="rId24"/>
    <p:sldId id="268" r:id="rId25"/>
    <p:sldId id="269" r:id="rId26"/>
    <p:sldId id="270" r:id="rId27"/>
    <p:sldId id="257" r:id="rId28"/>
    <p:sldId id="263" r:id="rId29"/>
    <p:sldId id="261" r:id="rId30"/>
    <p:sldId id="292" r:id="rId31"/>
    <p:sldId id="293" r:id="rId32"/>
    <p:sldId id="280" r:id="rId33"/>
    <p:sldId id="27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AD28E-45E5-455E-8226-50E655363C3C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ED540-457B-4B4C-A364-BA272289EE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149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</a:t>
            </a:r>
            <a:r>
              <a:rPr lang="en-GB" dirty="0" err="1"/>
              <a:t>fitlers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A45C8F-FDF4-41C2-AFD5-8A3592ABCD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273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5C8F-FDF4-41C2-AFD5-8A3592ABCDF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562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609585"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480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600" y="274680"/>
            <a:ext cx="10972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2627040" cy="1042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3368640" y="1600200"/>
            <a:ext cx="2627040" cy="1042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609600" y="2741760"/>
            <a:ext cx="2627040" cy="1042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3368640" y="2741760"/>
            <a:ext cx="2627040" cy="1042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7472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defTabSz="457189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189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28806" y="381003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1"/>
          </a:xfrm>
        </p:spPr>
        <p:txBody>
          <a:bodyPr>
            <a:normAutofit/>
          </a:bodyPr>
          <a:lstStyle>
            <a:lvl1pPr marL="342892" marR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2" marR="0" lvl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88727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829" y="175078"/>
            <a:ext cx="9168341" cy="653142"/>
          </a:xfrm>
          <a:noFill/>
        </p:spPr>
        <p:txBody>
          <a:bodyPr/>
          <a:lstStyle>
            <a:lvl1pPr algn="l">
              <a:defRPr sz="40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11CE53-49BE-4E77-AA51-4D5D527F3F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10871200" cy="5334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8135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49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BFDB1-9361-4DB7-9950-3731505E1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6059F-8024-4C43-8B3A-50B31131C5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2EA88-39A2-4533-887B-F29D45EDB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E4852-6C7A-414F-84CF-ADEC118E4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Ray VENESS/e-Beam WG #8/15-1-2020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E1962-4A9F-4639-AE7C-072C8DBF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A5F-146F-46A7-A617-7F65C9BF30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28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609585"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26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defTabSz="609585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609585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562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829" y="175078"/>
            <a:ext cx="9168341" cy="653142"/>
          </a:xfrm>
          <a:noFill/>
        </p:spPr>
        <p:txBody>
          <a:bodyPr/>
          <a:lstStyle>
            <a:lvl1pPr algn="l">
              <a:defRPr sz="40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11CE53-49BE-4E77-AA51-4D5D527F3F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10871200" cy="5334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4259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3388C-0759-4104-B814-D2CCB8776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05AFDA-3B7B-46A1-914A-1730BC1EA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Ray VENESS/e-Beam WG #8/15-1-2020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9DDB4F-CC47-42BB-B7A2-09F58923E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83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EC267-5F19-4E11-9BA3-18F852F945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045024-93A7-4BF9-91BC-4675F23BF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CE445-C134-40EC-9EE2-421472AB6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41B69-207D-4FF1-B3DD-83F65A8D1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Ray VENESS/e-Beam WG #8/15-1-2020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96879-3D5D-4E58-83CE-6260B5201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95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600" y="274680"/>
            <a:ext cx="10972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2627040" cy="1042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3368640" y="1600200"/>
            <a:ext cx="2627040" cy="1042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609600" y="2741760"/>
            <a:ext cx="2627040" cy="1042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3368640" y="2741760"/>
            <a:ext cx="2627040" cy="10422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768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3771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599517" y="6515100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D15C5-64F4-4706-AD2D-B14FEF3DAC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27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Ray VENESS/e-Beam WG #8/15-1-2020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1661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sldNum="0"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39759" y="6602400"/>
            <a:ext cx="12192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white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63420" y="1450685"/>
            <a:ext cx="10949112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411" y="128266"/>
            <a:ext cx="1139251" cy="284813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39525" y="6612673"/>
            <a:ext cx="537547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noProof="0" dirty="0" smtClean="0">
                <a:solidFill>
                  <a:srgbClr val="333333"/>
                </a:solidFill>
                <a:latin typeface="Arial"/>
                <a:cs typeface="Arial"/>
              </a:rPr>
              <a:t>Peter </a:t>
            </a:r>
            <a:r>
              <a:rPr lang="en-US" sz="1100" noProof="0" dirty="0" err="1" smtClean="0">
                <a:solidFill>
                  <a:srgbClr val="333333"/>
                </a:solidFill>
                <a:latin typeface="Arial"/>
                <a:cs typeface="Arial"/>
              </a:rPr>
              <a:t>Forck</a:t>
            </a:r>
            <a:r>
              <a:rPr lang="en-US" sz="1100" noProof="0" dirty="0" smtClean="0">
                <a:solidFill>
                  <a:srgbClr val="333333"/>
                </a:solidFill>
                <a:latin typeface="Arial"/>
                <a:cs typeface="Arial"/>
              </a:rPr>
              <a:t>, BGC</a:t>
            </a:r>
            <a:r>
              <a:rPr lang="en-US" sz="1100" baseline="0" noProof="0" dirty="0" smtClean="0">
                <a:solidFill>
                  <a:srgbClr val="333333"/>
                </a:solidFill>
                <a:latin typeface="Arial"/>
                <a:cs typeface="Arial"/>
              </a:rPr>
              <a:t> collaboration meeting </a:t>
            </a:r>
            <a:r>
              <a:rPr lang="en-US" sz="1100" noProof="0" dirty="0" smtClean="0">
                <a:solidFill>
                  <a:srgbClr val="333333"/>
                </a:solidFill>
                <a:latin typeface="Arial"/>
                <a:cs typeface="Arial"/>
              </a:rPr>
              <a:t>13</a:t>
            </a:r>
            <a:r>
              <a:rPr lang="en-US" sz="1100" baseline="30000" noProof="0" dirty="0" smtClean="0">
                <a:solidFill>
                  <a:srgbClr val="333333"/>
                </a:solidFill>
                <a:latin typeface="Arial"/>
                <a:cs typeface="Arial"/>
              </a:rPr>
              <a:t>th</a:t>
            </a:r>
            <a:r>
              <a:rPr lang="en-US" sz="1100" baseline="0" noProof="0" dirty="0" smtClean="0">
                <a:solidFill>
                  <a:srgbClr val="333333"/>
                </a:solidFill>
                <a:latin typeface="Arial"/>
                <a:cs typeface="Arial"/>
              </a:rPr>
              <a:t> of June 2019</a:t>
            </a:r>
            <a:endParaRPr lang="en-US" sz="1100" noProof="0" dirty="0" smtClean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80356" y="-309585"/>
            <a:ext cx="8323123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12192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DE" sz="1800">
                <a:solidFill>
                  <a:prstClr val="white"/>
                </a:solidFill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white"/>
              </a:solidFill>
            </a:endParaRP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5376844" y="6582387"/>
            <a:ext cx="14224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47A8A2AB-8AAB-430B-A288-2C24CCE7A88A}" type="slidenum">
              <a:rPr lang="en-US" sz="1200" smtClean="0">
                <a:solidFill>
                  <a:srgbClr val="000000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767383" y="6582387"/>
            <a:ext cx="537547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noProof="0" dirty="0" smtClean="0">
                <a:solidFill>
                  <a:srgbClr val="333333"/>
                </a:solidFill>
                <a:latin typeface="Arial"/>
                <a:cs typeface="Arial"/>
              </a:rPr>
              <a:t>Status and results from GSI</a:t>
            </a:r>
          </a:p>
        </p:txBody>
      </p:sp>
    </p:spTree>
    <p:extLst>
      <p:ext uri="{BB962C8B-B14F-4D97-AF65-F5344CB8AC3E}">
        <p14:creationId xmlns:p14="http://schemas.microsoft.com/office/powerpoint/2010/main" val="357573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4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1707909" y="6382061"/>
            <a:ext cx="4496121" cy="360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6858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189"/>
            <a:r>
              <a:rPr lang="en-GB" sz="1200" b="0" i="0" u="none" strike="noStrike" kern="1200" dirty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BGC Collaboration Meeting </a:t>
            </a:r>
            <a:r>
              <a:rPr lang="fr-FR" sz="1200" dirty="0">
                <a:solidFill>
                  <a:srgbClr val="64BCD9"/>
                </a:solidFill>
              </a:rPr>
              <a:t> 2019/06/13</a:t>
            </a:r>
            <a:endParaRPr lang="en-GB" sz="1200" dirty="0">
              <a:solidFill>
                <a:srgbClr val="64BCD9"/>
              </a:solidFill>
            </a:endParaRPr>
          </a:p>
        </p:txBody>
      </p:sp>
      <p:pic>
        <p:nvPicPr>
          <p:cNvPr id="11" name="Picture 2" descr="logo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209" y="6247727"/>
            <a:ext cx="1421537" cy="60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pcwww.liv.ac.uk/~pgro/PosterPrep/colour_logo_1849.png"/>
          <p:cNvPicPr>
            <a:picLocks noChangeAspect="1" noChangeArrowheads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6204030" y="6247727"/>
            <a:ext cx="2636453" cy="49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94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sldNum="0"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2" indent="-342892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1" indent="-285743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2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8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tm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6.jpe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microsoft.com/office/2007/relationships/hdphoto" Target="../media/hdphoto3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0" Type="http://schemas.openxmlformats.org/officeDocument/2006/relationships/image" Target="../media/image44.jpeg"/><Relationship Id="rId4" Type="http://schemas.openxmlformats.org/officeDocument/2006/relationships/image" Target="../media/image39.png"/><Relationship Id="rId9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mp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Beam-Gas Curtain (BGC) monitor for the Hollow e-lens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Ray </a:t>
            </a:r>
            <a:r>
              <a:rPr lang="en-US" dirty="0" smtClean="0"/>
              <a:t>VENESS for the BGC collaboration</a:t>
            </a:r>
            <a:endParaRPr lang="en-US" dirty="0" smtClean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lang="en-US" b="0" i="0" dirty="0" smtClean="0">
                <a:solidFill>
                  <a:schemeClr val="bg2"/>
                </a:solidFill>
              </a:rPr>
              <a:t>e-Beam meeting, 15</a:t>
            </a:r>
            <a:r>
              <a:rPr lang="en-US" b="0" i="0" baseline="30000" dirty="0" smtClean="0">
                <a:solidFill>
                  <a:schemeClr val="bg2"/>
                </a:solidFill>
              </a:rPr>
              <a:t>th</a:t>
            </a:r>
            <a:r>
              <a:rPr lang="en-US" b="0" i="0" dirty="0" smtClean="0">
                <a:solidFill>
                  <a:schemeClr val="bg2"/>
                </a:solidFill>
              </a:rPr>
              <a:t> Jan 2020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82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03F87-3D50-453B-AEC9-319EB13FB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829" y="175078"/>
            <a:ext cx="9168341" cy="586922"/>
          </a:xfrm>
        </p:spPr>
        <p:txBody>
          <a:bodyPr/>
          <a:lstStyle/>
          <a:p>
            <a:r>
              <a:rPr lang="en-GB" sz="3000" dirty="0" smtClean="0"/>
              <a:t>Typical </a:t>
            </a:r>
            <a:r>
              <a:rPr lang="en-GB" sz="3000" dirty="0" smtClean="0"/>
              <a:t>BIF image from a n</a:t>
            </a:r>
            <a:r>
              <a:rPr lang="en-GB" sz="3000" dirty="0" smtClean="0"/>
              <a:t>itrogen jet</a:t>
            </a:r>
            <a:endParaRPr lang="en-GB" sz="30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4ECA14C-1905-4B9F-AF4C-F31CF3D5E506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0" t="37101" r="8029" b="18068"/>
          <a:stretch/>
        </p:blipFill>
        <p:spPr>
          <a:xfrm>
            <a:off x="713507" y="1066800"/>
            <a:ext cx="5021315" cy="1676400"/>
          </a:xfr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53F37ACB-009B-4125-AFB5-4A4D7A6577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" t="4848" r="8031"/>
          <a:stretch/>
        </p:blipFill>
        <p:spPr>
          <a:xfrm>
            <a:off x="6096000" y="894778"/>
            <a:ext cx="5021315" cy="2991422"/>
          </a:xfrm>
          <a:prstGeom prst="rect">
            <a:avLst/>
          </a:prstGeom>
        </p:spPr>
      </p:pic>
      <p:pic>
        <p:nvPicPr>
          <p:cNvPr id="10" name="Picture 9" descr="A picture containing object&#10;&#10;Description automatically generated">
            <a:extLst>
              <a:ext uri="{FF2B5EF4-FFF2-40B4-BE49-F238E27FC236}">
                <a16:creationId xmlns:a16="http://schemas.microsoft.com/office/drawing/2014/main" id="{80B5E62B-7BDC-47A6-8464-230195C8F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807518"/>
            <a:ext cx="5201422" cy="322235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F5DB535-CF58-4A22-8130-772F26A08731}"/>
              </a:ext>
            </a:extLst>
          </p:cNvPr>
          <p:cNvCxnSpPr/>
          <p:nvPr/>
        </p:nvCxnSpPr>
        <p:spPr>
          <a:xfrm>
            <a:off x="9144000" y="2743200"/>
            <a:ext cx="3048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F0E95BF-B8CE-4B53-9791-DBABD49D3E63}"/>
              </a:ext>
            </a:extLst>
          </p:cNvPr>
          <p:cNvSpPr txBox="1"/>
          <p:nvPr/>
        </p:nvSpPr>
        <p:spPr>
          <a:xfrm>
            <a:off x="6629400" y="964167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Integration time : 400 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Calibration = 0.0147mm/pixel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B5FAC4-C1EC-46C7-B910-135FA7DB34D1}"/>
              </a:ext>
            </a:extLst>
          </p:cNvPr>
          <p:cNvSpPr txBox="1"/>
          <p:nvPr/>
        </p:nvSpPr>
        <p:spPr>
          <a:xfrm>
            <a:off x="7834026" y="2466201"/>
            <a:ext cx="1309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FWHM = 1.2mm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1E55EC-09CD-4F51-A1C7-8343893A37D3}"/>
              </a:ext>
            </a:extLst>
          </p:cNvPr>
          <p:cNvSpPr txBox="1"/>
          <p:nvPr/>
        </p:nvSpPr>
        <p:spPr>
          <a:xfrm>
            <a:off x="2271426" y="4295001"/>
            <a:ext cx="1309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FWHM = 1.2mm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97F9DF7-07C1-4EC8-9C3A-E8B15B27CAE0}"/>
              </a:ext>
            </a:extLst>
          </p:cNvPr>
          <p:cNvCxnSpPr>
            <a:cxnSpLocks/>
          </p:cNvCxnSpPr>
          <p:nvPr/>
        </p:nvCxnSpPr>
        <p:spPr>
          <a:xfrm>
            <a:off x="3581400" y="4572000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DAA3553-0203-4F98-994F-E453807A3691}"/>
              </a:ext>
            </a:extLst>
          </p:cNvPr>
          <p:cNvSpPr txBox="1"/>
          <p:nvPr/>
        </p:nvSpPr>
        <p:spPr>
          <a:xfrm>
            <a:off x="1219200" y="3211443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Integration time : 4 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Calibration = 0.147mm/pixel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950D98-B1D9-42F9-B022-CDE220DC7372}"/>
              </a:ext>
            </a:extLst>
          </p:cNvPr>
          <p:cNvSpPr txBox="1"/>
          <p:nvPr/>
        </p:nvSpPr>
        <p:spPr>
          <a:xfrm>
            <a:off x="5348574" y="4190999"/>
            <a:ext cx="5201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Filter used for Nitrogen : 391 +/- 3nm, HW : 10 +/- 2nm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Number of photons per second from the jet: ~ 17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Electron beam signal is visible in just 4seconds via binning.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FD8CB0E-EAB3-4BBA-B14F-54A555DC9F0E}"/>
              </a:ext>
            </a:extLst>
          </p:cNvPr>
          <p:cNvCxnSpPr/>
          <p:nvPr/>
        </p:nvCxnSpPr>
        <p:spPr>
          <a:xfrm>
            <a:off x="1381655" y="2057400"/>
            <a:ext cx="8897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2EB8151-342A-4451-9C82-FF8EC66F386F}"/>
              </a:ext>
            </a:extLst>
          </p:cNvPr>
          <p:cNvCxnSpPr>
            <a:cxnSpLocks/>
          </p:cNvCxnSpPr>
          <p:nvPr/>
        </p:nvCxnSpPr>
        <p:spPr>
          <a:xfrm>
            <a:off x="3886200" y="1371600"/>
            <a:ext cx="0" cy="4302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C3C136D-83BC-4FDE-AF79-9968DC4B5434}"/>
              </a:ext>
            </a:extLst>
          </p:cNvPr>
          <p:cNvCxnSpPr>
            <a:cxnSpLocks/>
          </p:cNvCxnSpPr>
          <p:nvPr/>
        </p:nvCxnSpPr>
        <p:spPr>
          <a:xfrm>
            <a:off x="4669882" y="2604700"/>
            <a:ext cx="2831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77C8771-FEC9-4619-ADFE-0FFE00BE1570}"/>
              </a:ext>
            </a:extLst>
          </p:cNvPr>
          <p:cNvSpPr txBox="1"/>
          <p:nvPr/>
        </p:nvSpPr>
        <p:spPr>
          <a:xfrm>
            <a:off x="4180005" y="118693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Gas jet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902DA3-DF1E-4077-97C0-B5543A9183F8}"/>
              </a:ext>
            </a:extLst>
          </p:cNvPr>
          <p:cNvSpPr txBox="1"/>
          <p:nvPr/>
        </p:nvSpPr>
        <p:spPr>
          <a:xfrm>
            <a:off x="1013797" y="165590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Electron beam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AD431D5-1D72-4EFD-901F-C9583E19D770}"/>
              </a:ext>
            </a:extLst>
          </p:cNvPr>
          <p:cNvSpPr txBox="1"/>
          <p:nvPr/>
        </p:nvSpPr>
        <p:spPr>
          <a:xfrm>
            <a:off x="4421959" y="239048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498BB4-3F39-44D7-8C8F-C489018FB9D1}"/>
              </a:ext>
            </a:extLst>
          </p:cNvPr>
          <p:cNvSpPr txBox="1"/>
          <p:nvPr/>
        </p:nvSpPr>
        <p:spPr>
          <a:xfrm>
            <a:off x="609599" y="774621"/>
            <a:ext cx="4738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Integration time for the picture below : 400 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23" y="6082207"/>
            <a:ext cx="5420333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A. </a:t>
            </a:r>
            <a:r>
              <a:rPr lang="en-US" dirty="0" err="1" smtClean="0">
                <a:solidFill>
                  <a:schemeClr val="bg1"/>
                </a:solidFill>
              </a:rPr>
              <a:t>Salehilashkajani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H.Zhang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C.Welsch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3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000" dirty="0"/>
              <a:t>Theoretical Photon Numbers vs </a:t>
            </a:r>
            <a:r>
              <a:rPr lang="en-GB" sz="3000" dirty="0" smtClean="0"/>
              <a:t>Experimental</a:t>
            </a:r>
            <a:endParaRPr lang="en-GB" sz="3000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4611601"/>
              </p:ext>
            </p:extLst>
          </p:nvPr>
        </p:nvGraphicFramePr>
        <p:xfrm>
          <a:off x="1318321" y="798163"/>
          <a:ext cx="9841972" cy="38404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460493">
                  <a:extLst>
                    <a:ext uri="{9D8B030D-6E8A-4147-A177-3AD203B41FA5}">
                      <a16:colId xmlns:a16="http://schemas.microsoft.com/office/drawing/2014/main" val="1667508550"/>
                    </a:ext>
                  </a:extLst>
                </a:gridCol>
                <a:gridCol w="2460493">
                  <a:extLst>
                    <a:ext uri="{9D8B030D-6E8A-4147-A177-3AD203B41FA5}">
                      <a16:colId xmlns:a16="http://schemas.microsoft.com/office/drawing/2014/main" val="837530881"/>
                    </a:ext>
                  </a:extLst>
                </a:gridCol>
                <a:gridCol w="2460493">
                  <a:extLst>
                    <a:ext uri="{9D8B030D-6E8A-4147-A177-3AD203B41FA5}">
                      <a16:colId xmlns:a16="http://schemas.microsoft.com/office/drawing/2014/main" val="1251089853"/>
                    </a:ext>
                  </a:extLst>
                </a:gridCol>
                <a:gridCol w="2460493">
                  <a:extLst>
                    <a:ext uri="{9D8B030D-6E8A-4147-A177-3AD203B41FA5}">
                      <a16:colId xmlns:a16="http://schemas.microsoft.com/office/drawing/2014/main" val="218321092"/>
                    </a:ext>
                  </a:extLst>
                </a:gridCol>
              </a:tblGrid>
              <a:tr h="746620">
                <a:tc>
                  <a:txBody>
                    <a:bodyPr/>
                    <a:lstStyle/>
                    <a:p>
                      <a:r>
                        <a:rPr lang="en-GB" dirty="0"/>
                        <a:t>Emitter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Photon Number/s</a:t>
                      </a:r>
                      <a:r>
                        <a:rPr lang="en-GB" baseline="0" dirty="0"/>
                        <a:t> (LHC conditions)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Expected</a:t>
                      </a:r>
                      <a:r>
                        <a:rPr lang="en-GB" baseline="0" dirty="0"/>
                        <a:t> Photon Number/s (Lab conditions)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Experimental Photon Number per</a:t>
                      </a:r>
                      <a:r>
                        <a:rPr lang="en-GB" baseline="0" dirty="0"/>
                        <a:t> second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117482"/>
                  </a:ext>
                </a:extLst>
              </a:tr>
              <a:tr h="302796">
                <a:tc>
                  <a:txBody>
                    <a:bodyPr/>
                    <a:lstStyle/>
                    <a:p>
                      <a:r>
                        <a:rPr lang="en-GB" dirty="0"/>
                        <a:t>N2+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3.4E6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2.4E1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263500"/>
                  </a:ext>
                </a:extLst>
              </a:tr>
              <a:tr h="302796">
                <a:tc>
                  <a:txBody>
                    <a:bodyPr/>
                    <a:lstStyle/>
                    <a:p>
                      <a:r>
                        <a:rPr lang="en-GB" dirty="0"/>
                        <a:t>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2.5E4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973915"/>
                  </a:ext>
                </a:extLst>
              </a:tr>
              <a:tr h="302796">
                <a:tc>
                  <a:txBody>
                    <a:bodyPr/>
                    <a:lstStyle/>
                    <a:p>
                      <a:r>
                        <a:rPr lang="en-GB" dirty="0" err="1"/>
                        <a:t>Ar</a:t>
                      </a:r>
                      <a:r>
                        <a:rPr lang="en-GB" dirty="0"/>
                        <a:t> (750 &amp; 751.5)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2.9E4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630524"/>
                  </a:ext>
                </a:extLst>
              </a:tr>
              <a:tr h="302796">
                <a:tc>
                  <a:txBody>
                    <a:bodyPr/>
                    <a:lstStyle/>
                    <a:p>
                      <a:r>
                        <a:rPr lang="en-GB" dirty="0" err="1"/>
                        <a:t>Ar</a:t>
                      </a:r>
                      <a:r>
                        <a:rPr lang="en-GB" dirty="0"/>
                        <a:t>+</a:t>
                      </a:r>
                      <a:r>
                        <a:rPr lang="en-GB" baseline="0" dirty="0"/>
                        <a:t> ( 476)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2.3E4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508862"/>
                  </a:ext>
                </a:extLst>
              </a:tr>
              <a:tr h="302796">
                <a:tc>
                  <a:txBody>
                    <a:bodyPr/>
                    <a:lstStyle/>
                    <a:p>
                      <a:r>
                        <a:rPr lang="en-GB" dirty="0" err="1"/>
                        <a:t>Ar</a:t>
                      </a:r>
                      <a:r>
                        <a:rPr lang="en-GB" dirty="0"/>
                        <a:t>+ (Broadband)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6204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12414" y="4690858"/>
            <a:ext cx="32590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LHC Conditions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Cross sections calculated at 10KeV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Gas jet density assumed to be 2.5E16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Current assumed to be 5A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79286" y="4608586"/>
            <a:ext cx="411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Lab Conditions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Cross sections calculated at 5KeV (Assuming Linearity)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Gas jet density 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Nitrogen: 7E14/m^3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Argon: 4E15/m^3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Neon: 6.5e15/m^3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Current assumed to be </a:t>
            </a:r>
            <a:r>
              <a:rPr lang="en-GB" dirty="0" smtClean="0"/>
              <a:t>0.65mA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97399"/>
            <a:ext cx="5467480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A. </a:t>
            </a:r>
            <a:r>
              <a:rPr lang="en-US" dirty="0" err="1" smtClean="0">
                <a:solidFill>
                  <a:schemeClr val="bg1"/>
                </a:solidFill>
              </a:rPr>
              <a:t>Salehilashkajani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H.Zhang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C.Welsch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2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>
              <a:solidFill>
                <a:srgbClr val="64BCD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384" y="0"/>
            <a:ext cx="920432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9141" y="6478061"/>
            <a:ext cx="580801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</a:t>
            </a:r>
            <a:r>
              <a:rPr lang="en-US" dirty="0" err="1" smtClean="0">
                <a:solidFill>
                  <a:schemeClr val="bg1"/>
                </a:solidFill>
              </a:rPr>
              <a:t>S.Mazzoni</a:t>
            </a:r>
            <a:r>
              <a:rPr lang="en-US" dirty="0" smtClean="0">
                <a:solidFill>
                  <a:schemeClr val="bg1"/>
                </a:solidFill>
              </a:rPr>
              <a:t>, LHC Beam size review, Oct. 2019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4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>
              <a:solidFill>
                <a:srgbClr val="64BCD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219" y="171106"/>
            <a:ext cx="8979361" cy="66868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9141" y="6478061"/>
            <a:ext cx="580801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</a:t>
            </a:r>
            <a:r>
              <a:rPr lang="en-US" dirty="0" err="1" smtClean="0">
                <a:solidFill>
                  <a:schemeClr val="bg1"/>
                </a:solidFill>
              </a:rPr>
              <a:t>S.Mazzoni</a:t>
            </a:r>
            <a:r>
              <a:rPr lang="en-US" dirty="0" smtClean="0">
                <a:solidFill>
                  <a:schemeClr val="bg1"/>
                </a:solidFill>
              </a:rPr>
              <a:t>, LHC Beam size review, Oct. 2019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03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Ray VENESS/e-Beam WG #8/15-1-2020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217" y="56976"/>
            <a:ext cx="9055565" cy="67440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9141" y="6427613"/>
            <a:ext cx="580801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</a:t>
            </a:r>
            <a:r>
              <a:rPr lang="en-US" dirty="0" err="1" smtClean="0">
                <a:solidFill>
                  <a:schemeClr val="bg1"/>
                </a:solidFill>
              </a:rPr>
              <a:t>S.Mazzoni</a:t>
            </a:r>
            <a:r>
              <a:rPr lang="en-US" dirty="0" smtClean="0">
                <a:solidFill>
                  <a:schemeClr val="bg1"/>
                </a:solidFill>
              </a:rPr>
              <a:t>, LHC Beam size review, Oct. 2019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3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Ray VENESS/e-Beam WG #8/15-1-2020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618" y="22050"/>
            <a:ext cx="9004763" cy="6813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51200" y="6406819"/>
            <a:ext cx="580801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</a:t>
            </a:r>
            <a:r>
              <a:rPr lang="en-US" dirty="0" err="1" smtClean="0">
                <a:solidFill>
                  <a:schemeClr val="bg1"/>
                </a:solidFill>
              </a:rPr>
              <a:t>S.Mazzoni</a:t>
            </a:r>
            <a:r>
              <a:rPr lang="en-US" dirty="0" smtClean="0">
                <a:solidFill>
                  <a:schemeClr val="bg1"/>
                </a:solidFill>
              </a:rPr>
              <a:t>, LHC Beam size review, Oct. 2019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Ray VENESS/e-Beam WG #8/15-1-2020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969" y="56976"/>
            <a:ext cx="8992062" cy="67440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4800" y="6389355"/>
            <a:ext cx="580801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</a:t>
            </a:r>
            <a:r>
              <a:rPr lang="en-US" dirty="0" err="1" smtClean="0">
                <a:solidFill>
                  <a:schemeClr val="bg1"/>
                </a:solidFill>
              </a:rPr>
              <a:t>S.Mazzoni</a:t>
            </a:r>
            <a:r>
              <a:rPr lang="en-US" dirty="0" smtClean="0">
                <a:solidFill>
                  <a:schemeClr val="bg1"/>
                </a:solidFill>
              </a:rPr>
              <a:t>, LHC Beam size review, Oct. 2019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94450" y="1128811"/>
            <a:ext cx="2997551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Alignment of optics vs.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SR background in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Beam-gas background in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analysis and background subtraction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9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1884000" y="216001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Setup at TANDEM TU </a:t>
            </a:r>
            <a:r>
              <a:rPr lang="en-US" altLang="de-DE" sz="2000" b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München</a:t>
            </a:r>
            <a:endParaRPr lang="en-US" altLang="de-DE" sz="20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82605" y="4811844"/>
            <a:ext cx="4384186" cy="6463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Aft>
                <a:spcPct val="0"/>
              </a:spcAft>
            </a:pPr>
            <a:r>
              <a:rPr lang="en-US" altLang="de-DE" b="1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Advantage: </a:t>
            </a:r>
            <a:r>
              <a:rPr lang="en-US" altLang="de-DE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Some 100 </a:t>
            </a:r>
            <a:r>
              <a:rPr lang="en-US" altLang="de-DE" dirty="0" err="1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altLang="de-DE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dc beam, </a:t>
            </a:r>
          </a:p>
          <a:p>
            <a:pPr eaLnBrk="0" fontAlgn="base" hangingPunct="0">
              <a:spcAft>
                <a:spcPct val="0"/>
              </a:spcAft>
            </a:pPr>
            <a:r>
              <a:rPr lang="en-US" altLang="de-DE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de-DE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some days exclusive beam time</a:t>
            </a:r>
            <a:endParaRPr lang="en-US" altLang="de-DE" dirty="0">
              <a:solidFill>
                <a:prstClr val="black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1524001" y="797372"/>
            <a:ext cx="5173269" cy="3829339"/>
            <a:chOff x="0" y="797371"/>
            <a:chExt cx="5173269" cy="3829339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97371"/>
              <a:ext cx="5173269" cy="3829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2590431" y="1196839"/>
              <a:ext cx="2504083" cy="36933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0" fontAlgn="base" hangingPunct="0">
                <a:spcAft>
                  <a:spcPct val="0"/>
                </a:spcAft>
              </a:pPr>
              <a:r>
                <a:rPr lang="en-US" altLang="de-DE" dirty="0">
                  <a:solidFill>
                    <a:prstClr val="white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&amp; protons 13.8 MeV</a:t>
              </a:r>
              <a:endParaRPr lang="en-US" altLang="de-DE" dirty="0">
                <a:solidFill>
                  <a:prstClr val="white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300921" y="1058339"/>
            <a:ext cx="3258633" cy="92333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Aft>
                <a:spcPct val="0"/>
              </a:spcAft>
            </a:pPr>
            <a:r>
              <a:rPr lang="en-US" altLang="de-DE" b="1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Blue underlay: </a:t>
            </a:r>
          </a:p>
          <a:p>
            <a:pPr eaLnBrk="0" fontAlgn="base" hangingPunct="0">
              <a:spcAft>
                <a:spcPct val="0"/>
              </a:spcAft>
            </a:pPr>
            <a:r>
              <a:rPr lang="en-US" altLang="de-DE" b="1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Measurement and statements from TU </a:t>
            </a:r>
            <a:r>
              <a:rPr lang="en-US" altLang="de-DE" b="1" dirty="0" err="1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München</a:t>
            </a:r>
            <a:endParaRPr lang="en-US" altLang="de-DE" dirty="0">
              <a:solidFill>
                <a:prstClr val="black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00" y="2998423"/>
            <a:ext cx="4821600" cy="358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78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5846401" y="692210"/>
            <a:ext cx="4753233" cy="367659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de-DE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884000" y="216001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Neon Spectra with Proton Impact at 14 MeV</a:t>
            </a:r>
            <a:endParaRPr lang="en-US" altLang="de-DE" sz="20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763282" y="752657"/>
            <a:ext cx="4742917" cy="14773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Aft>
                <a:spcPct val="0"/>
              </a:spcAft>
            </a:pPr>
            <a:r>
              <a:rPr lang="en-US" altLang="de-DE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altLang="de-DE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esult for cross section:</a:t>
            </a:r>
            <a:endParaRPr lang="en-US" altLang="de-DE" b="1" i="1" baseline="30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  <a:sym typeface="Symbol"/>
            </a:endParaRPr>
          </a:p>
          <a:p>
            <a:pPr marL="285750" indent="-285750" eaLnBrk="0" fontAlgn="base" hangingPunct="0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Ne &amp; low pressure 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&lt; 10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-3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mbar:</a:t>
            </a:r>
          </a:p>
          <a:p>
            <a:pPr eaLnBrk="0" fontAlgn="base" hangingPunct="0">
              <a:spcAft>
                <a:spcPct val="0"/>
              </a:spcAft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 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is constant  </a:t>
            </a:r>
            <a:endParaRPr lang="en-US" altLang="de-DE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i.e. reflects beam profile</a:t>
            </a:r>
          </a:p>
          <a:p>
            <a:pPr marL="285750" indent="-285750" eaLnBrk="0" fontAlgn="base" hangingPunct="0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Absolute systematic error 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 </a:t>
            </a:r>
            <a:r>
              <a:rPr lang="en-US" altLang="de-DE" b="1" i="1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sys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= 50 %</a:t>
            </a:r>
            <a:endParaRPr lang="en-US" altLang="de-DE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763281" y="3931357"/>
            <a:ext cx="8836353" cy="249299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de-DE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altLang="de-DE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stimation of cross section </a:t>
            </a:r>
            <a:r>
              <a:rPr lang="en-US" altLang="de-DE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for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neutral 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Ne</a:t>
            </a:r>
            <a:r>
              <a:rPr lang="en-US" altLang="de-DE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285750" indent="-285750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Proton 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(14MeV) =  4  10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-21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cm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endParaRPr lang="en-US" altLang="de-DE" b="1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Energy loss from 14 MeV to 7 </a:t>
            </a:r>
            <a:r>
              <a:rPr lang="en-US" altLang="de-DE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TeV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by factor 0.1</a:t>
            </a:r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de-DE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 Bethe-Bloch scaling      </a:t>
            </a:r>
            <a:r>
              <a:rPr lang="en-US" altLang="de-DE" b="1" i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(7TeV) = 0.1 </a:t>
            </a:r>
            <a:r>
              <a:rPr lang="en-US" altLang="de-DE" b="1" i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   </a:t>
            </a:r>
            <a:r>
              <a:rPr lang="en-US" altLang="de-DE" b="1" i="1" baseline="-25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(14MeV) =  4.0 </a:t>
            </a:r>
            <a:r>
              <a:rPr lang="en-US" altLang="de-DE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 </a:t>
            </a:r>
            <a:r>
              <a:rPr lang="en-US" altLang="de-DE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10</a:t>
            </a:r>
            <a:r>
              <a:rPr lang="en-US" altLang="de-DE" baseline="30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-22</a:t>
            </a:r>
            <a:r>
              <a:rPr lang="en-US" altLang="de-DE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cm</a:t>
            </a:r>
            <a:r>
              <a:rPr lang="en-US" altLang="de-DE" baseline="30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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Bethe-Born scaling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 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(7TeV) =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0.06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 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(14MeV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)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= 2.3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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10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-22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cm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</a:p>
          <a:p>
            <a:pPr marL="285750" indent="-285750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Serban’s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estimation           </a:t>
            </a:r>
            <a:r>
              <a:rPr lang="en-US" altLang="de-DE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(7TeV)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= </a:t>
            </a:r>
            <a:r>
              <a:rPr lang="de-DE" dirty="0">
                <a:solidFill>
                  <a:prstClr val="black"/>
                </a:solidFill>
                <a:latin typeface="Calibri" panose="020F0502020204030204" pitchFamily="34" charset="0"/>
              </a:rPr>
              <a:t>4.7</a:t>
            </a:r>
            <a:r>
              <a:rPr lang="de-DE" dirty="0">
                <a:solidFill>
                  <a:prstClr val="black"/>
                </a:solidFill>
                <a:latin typeface="Calibri" panose="020F0502020204030204" pitchFamily="34" charset="0"/>
                <a:sym typeface="Symbol"/>
              </a:rPr>
              <a:t></a:t>
            </a:r>
            <a:r>
              <a:rPr lang="de-DE" dirty="0">
                <a:solidFill>
                  <a:prstClr val="black"/>
                </a:solidFill>
                <a:latin typeface="Calibri" panose="020F0502020204030204" pitchFamily="34" charset="0"/>
                <a:sym typeface="Symbol"/>
              </a:rPr>
              <a:t>10</a:t>
            </a:r>
            <a:r>
              <a:rPr lang="de-DE" baseline="30000" dirty="0">
                <a:solidFill>
                  <a:prstClr val="black"/>
                </a:solidFill>
                <a:latin typeface="Calibri" panose="020F0502020204030204" pitchFamily="34" charset="0"/>
                <a:sym typeface="Symbol"/>
              </a:rPr>
              <a:t>-22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cm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 factor 2 too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small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</a:t>
            </a:r>
            <a:r>
              <a:rPr lang="en-US" altLang="de-DE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1.1 for B-Bloch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)</a:t>
            </a:r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                                                                                         (scaling from S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8+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factor 6 too large)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491" y="920365"/>
            <a:ext cx="4317928" cy="32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245600" y="4445601"/>
            <a:ext cx="29464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Absolute value of fluorescence cross-section at LHC energies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321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Full prototype Instrument LHC </a:t>
            </a:r>
            <a:r>
              <a:rPr lang="fr-CH" dirty="0" err="1" smtClean="0"/>
              <a:t>integration</a:t>
            </a:r>
            <a:endParaRPr lang="en-US" dirty="0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7466" y="1355729"/>
            <a:ext cx="3283735" cy="53629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8033" y="1474080"/>
            <a:ext cx="4672744" cy="510393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59343" y="1204162"/>
            <a:ext cx="1541754" cy="2974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 smtClean="0">
                <a:solidFill>
                  <a:schemeClr val="bg1"/>
                </a:solidFill>
              </a:rPr>
              <a:t>Ex-</a:t>
            </a:r>
            <a:r>
              <a:rPr lang="en-US" sz="1333" dirty="0" err="1" smtClean="0">
                <a:solidFill>
                  <a:schemeClr val="bg1"/>
                </a:solidFill>
              </a:rPr>
              <a:t>vacua</a:t>
            </a:r>
            <a:r>
              <a:rPr lang="en-US" sz="1333" dirty="0" smtClean="0">
                <a:solidFill>
                  <a:schemeClr val="bg1"/>
                </a:solidFill>
              </a:rPr>
              <a:t> optics</a:t>
            </a:r>
            <a:endParaRPr lang="en-GB" sz="1333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901097" y="1474080"/>
            <a:ext cx="444702" cy="29165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02527" y="2151144"/>
            <a:ext cx="1754095" cy="2974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 smtClean="0">
                <a:solidFill>
                  <a:schemeClr val="bg1"/>
                </a:solidFill>
              </a:rPr>
              <a:t>Gas jet generation</a:t>
            </a:r>
            <a:endParaRPr lang="en-GB" sz="1333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16589" y="4856507"/>
            <a:ext cx="1734628" cy="2974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 smtClean="0">
                <a:solidFill>
                  <a:schemeClr val="bg1"/>
                </a:solidFill>
              </a:rPr>
              <a:t>Interaction chamber</a:t>
            </a:r>
            <a:endParaRPr lang="en-GB" sz="1333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34625" y="5070919"/>
            <a:ext cx="1193941" cy="2974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 smtClean="0">
                <a:solidFill>
                  <a:schemeClr val="bg1"/>
                </a:solidFill>
              </a:rPr>
              <a:t>Gas exhaust</a:t>
            </a:r>
            <a:endParaRPr lang="en-GB" sz="1333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585983" y="2415372"/>
            <a:ext cx="618392" cy="93953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8516344" y="3909525"/>
            <a:ext cx="712989" cy="95277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0241280" y="4385914"/>
            <a:ext cx="93345" cy="68267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49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Brief introduction to the principles</a:t>
            </a:r>
          </a:p>
          <a:p>
            <a:r>
              <a:rPr lang="en-US" dirty="0" smtClean="0"/>
              <a:t>BGC collaboration</a:t>
            </a:r>
          </a:p>
          <a:p>
            <a:r>
              <a:rPr lang="en-US" dirty="0" smtClean="0"/>
              <a:t>Key experimental and simulation results</a:t>
            </a:r>
          </a:p>
          <a:p>
            <a:pPr lvl="1"/>
            <a:r>
              <a:rPr lang="en-US" dirty="0" smtClean="0"/>
              <a:t>Experiments with electrons</a:t>
            </a:r>
          </a:p>
          <a:p>
            <a:pPr lvl="1"/>
            <a:r>
              <a:rPr lang="en-US" dirty="0" smtClean="0"/>
              <a:t>Experiments with protons</a:t>
            </a:r>
          </a:p>
          <a:p>
            <a:r>
              <a:rPr lang="en-US" dirty="0" smtClean="0"/>
              <a:t>Instrument design</a:t>
            </a:r>
          </a:p>
          <a:p>
            <a:pPr lvl="1"/>
            <a:r>
              <a:rPr lang="en-US" dirty="0"/>
              <a:t>Gas jet </a:t>
            </a:r>
            <a:r>
              <a:rPr lang="en-US" dirty="0" smtClean="0"/>
              <a:t>simulations</a:t>
            </a:r>
          </a:p>
          <a:p>
            <a:pPr lvl="1"/>
            <a:r>
              <a:rPr lang="en-US" dirty="0" smtClean="0"/>
              <a:t>Synchrotron radiation background</a:t>
            </a:r>
          </a:p>
          <a:p>
            <a:r>
              <a:rPr lang="en-US" dirty="0" smtClean="0"/>
              <a:t>Next steps</a:t>
            </a:r>
          </a:p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0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8" descr="A picture containing train&#10;&#10;Description generated with high confidence">
            <a:extLst>
              <a:ext uri="{FF2B5EF4-FFF2-40B4-BE49-F238E27FC236}">
                <a16:creationId xmlns:a16="http://schemas.microsoft.com/office/drawing/2014/main" id="{A0FB3910-1C16-47B9-81F2-4E2CDE525D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0"/>
          <a:stretch/>
        </p:blipFill>
        <p:spPr>
          <a:xfrm>
            <a:off x="0" y="456260"/>
            <a:ext cx="12202106" cy="6115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0EC594-B7C4-47E9-8060-C34655F715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20" t="29083" r="12413" b="5455"/>
          <a:stretch/>
        </p:blipFill>
        <p:spPr>
          <a:xfrm>
            <a:off x="7186329" y="3513785"/>
            <a:ext cx="5005671" cy="334421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B7D87C8-A1FE-48DA-94ED-6D597CFB3C51}"/>
              </a:ext>
            </a:extLst>
          </p:cNvPr>
          <p:cNvCxnSpPr>
            <a:cxnSpLocks/>
          </p:cNvCxnSpPr>
          <p:nvPr/>
        </p:nvCxnSpPr>
        <p:spPr>
          <a:xfrm>
            <a:off x="7410450" y="2419350"/>
            <a:ext cx="4781550" cy="109443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42621F-CFF3-443C-9FD7-9184598A36AF}"/>
              </a:ext>
            </a:extLst>
          </p:cNvPr>
          <p:cNvCxnSpPr>
            <a:cxnSpLocks/>
          </p:cNvCxnSpPr>
          <p:nvPr/>
        </p:nvCxnSpPr>
        <p:spPr>
          <a:xfrm>
            <a:off x="6772275" y="3344215"/>
            <a:ext cx="414054" cy="351378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26" y="0"/>
            <a:ext cx="11735896" cy="720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Gas jet simulations using </a:t>
            </a:r>
            <a:r>
              <a:rPr lang="en-US" dirty="0" err="1" smtClean="0">
                <a:solidFill>
                  <a:schemeClr val="bg1"/>
                </a:solidFill>
              </a:rPr>
              <a:t>MolFlow</a:t>
            </a:r>
            <a:r>
              <a:rPr lang="en-US" dirty="0" smtClean="0">
                <a:solidFill>
                  <a:schemeClr val="bg1"/>
                </a:solidFill>
              </a:rPr>
              <a:t> Code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88668"/>
            <a:ext cx="561796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Images courtesy of </a:t>
            </a:r>
            <a:r>
              <a:rPr lang="en-US" dirty="0" err="1" smtClean="0">
                <a:solidFill>
                  <a:schemeClr val="bg1"/>
                </a:solidFill>
              </a:rPr>
              <a:t>M.Ady</a:t>
            </a:r>
            <a:r>
              <a:rPr lang="en-US" dirty="0" smtClean="0">
                <a:solidFill>
                  <a:schemeClr val="bg1"/>
                </a:solidFill>
              </a:rPr>
              <a:t>/TE-VSC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7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736" y="388105"/>
            <a:ext cx="10560000" cy="720000"/>
          </a:xfrm>
        </p:spPr>
        <p:txBody>
          <a:bodyPr/>
          <a:lstStyle/>
          <a:p>
            <a:r>
              <a:rPr lang="en-US" dirty="0" smtClean="0"/>
              <a:t>Gas injection design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17962"/>
            <a:ext cx="9144000" cy="494651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65844" y="1378300"/>
            <a:ext cx="1541754" cy="5025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 smtClean="0">
                <a:solidFill>
                  <a:schemeClr val="bg1"/>
                </a:solidFill>
              </a:rPr>
              <a:t>Retractable target for optics</a:t>
            </a:r>
            <a:endParaRPr lang="en-GB" sz="1333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8477250" y="1880873"/>
            <a:ext cx="1788594" cy="218312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05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979275E-FFBA-4462-B7C5-7ACC8588DB33}"/>
              </a:ext>
            </a:extLst>
          </p:cNvPr>
          <p:cNvGrpSpPr/>
          <p:nvPr/>
        </p:nvGrpSpPr>
        <p:grpSpPr>
          <a:xfrm>
            <a:off x="1" y="401714"/>
            <a:ext cx="6631440" cy="6456285"/>
            <a:chOff x="2718651" y="665445"/>
            <a:chExt cx="6754699" cy="617104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1E5AB26-2197-4F2E-85D4-B088D3629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18651" y="665445"/>
              <a:ext cx="6754699" cy="617104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09DE975-40DF-47EB-8D94-12A431FD1883}"/>
                </a:ext>
              </a:extLst>
            </p:cNvPr>
            <p:cNvSpPr txBox="1"/>
            <p:nvPr/>
          </p:nvSpPr>
          <p:spPr>
            <a:xfrm>
              <a:off x="6347669" y="3657600"/>
              <a:ext cx="478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IP4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B8E9A2-8173-43C4-9F99-9DB9E47BE4EA}"/>
                </a:ext>
              </a:extLst>
            </p:cNvPr>
            <p:cNvSpPr txBox="1"/>
            <p:nvPr/>
          </p:nvSpPr>
          <p:spPr>
            <a:xfrm>
              <a:off x="7645947" y="4654082"/>
              <a:ext cx="1827402" cy="882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D4/D3 </a:t>
              </a:r>
              <a:r>
                <a:rPr lang="en-US" dirty="0">
                  <a:solidFill>
                    <a:schemeClr val="bg1"/>
                  </a:solidFill>
                </a:rPr>
                <a:t>aperture separator magnets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AA1675C-C2BE-444B-8DFD-6B0E79313CE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16786" y="4714614"/>
              <a:ext cx="1073791" cy="10905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CE9B0E1-74E1-417B-904A-1E07204B47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96962" y="4110607"/>
              <a:ext cx="780177" cy="604006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70AE3AA-D440-4F5D-B299-7343E6AE5697}"/>
                </a:ext>
              </a:extLst>
            </p:cNvPr>
            <p:cNvSpPr/>
            <p:nvPr/>
          </p:nvSpPr>
          <p:spPr>
            <a:xfrm>
              <a:off x="7404684" y="3707935"/>
              <a:ext cx="125835" cy="260059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FA1E04D-BB92-41C3-B7F6-CDE4CED2A87A}"/>
                </a:ext>
              </a:extLst>
            </p:cNvPr>
            <p:cNvSpPr txBox="1"/>
            <p:nvPr/>
          </p:nvSpPr>
          <p:spPr>
            <a:xfrm>
              <a:off x="6876875" y="3669968"/>
              <a:ext cx="18274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BGC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DD43739-AC88-44ED-B928-6B424B1304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30385" y="3639704"/>
              <a:ext cx="246490" cy="1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C250DF4-E01A-4EA2-9739-6FE1873D42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72361" y="3313651"/>
              <a:ext cx="0" cy="268448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F204979-2784-4633-9236-2F76DD2406D6}"/>
                </a:ext>
              </a:extLst>
            </p:cNvPr>
            <p:cNvSpPr txBox="1"/>
            <p:nvPr/>
          </p:nvSpPr>
          <p:spPr>
            <a:xfrm>
              <a:off x="6803793" y="3453702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24DAFC8-3ABE-4694-9775-FF36CC035CB7}"/>
                </a:ext>
              </a:extLst>
            </p:cNvPr>
            <p:cNvSpPr txBox="1"/>
            <p:nvPr/>
          </p:nvSpPr>
          <p:spPr>
            <a:xfrm>
              <a:off x="6424717" y="2992705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EB78F3A-A2DA-4FD8-85C9-279182E51612}"/>
                </a:ext>
              </a:extLst>
            </p:cNvPr>
            <p:cNvSpPr txBox="1"/>
            <p:nvPr/>
          </p:nvSpPr>
          <p:spPr>
            <a:xfrm>
              <a:off x="3866625" y="1039024"/>
              <a:ext cx="18274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Arcs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4BEB569-A6CA-46B1-BBBE-EC944AEDDA63}"/>
                </a:ext>
              </a:extLst>
            </p:cNvPr>
            <p:cNvSpPr txBox="1"/>
            <p:nvPr/>
          </p:nvSpPr>
          <p:spPr>
            <a:xfrm>
              <a:off x="3866625" y="5823224"/>
              <a:ext cx="18274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Arcs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21B9715-C881-4F12-A0F7-C662B023A8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394" y="401714"/>
            <a:ext cx="5597965" cy="4084537"/>
          </a:xfrm>
          <a:prstGeom prst="rect">
            <a:avLst/>
          </a:prstGeom>
        </p:spPr>
      </p:pic>
      <p:pic>
        <p:nvPicPr>
          <p:cNvPr id="12" name="Picture 11" descr="A picture containing water, table&#10;&#10;Description generated with very high confidence">
            <a:extLst>
              <a:ext uri="{FF2B5EF4-FFF2-40B4-BE49-F238E27FC236}">
                <a16:creationId xmlns:a16="http://schemas.microsoft.com/office/drawing/2014/main" id="{BA06838E-4F93-4DF3-9338-1CF2A79214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440" y="4486251"/>
            <a:ext cx="5597966" cy="2371749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" y="-85955"/>
            <a:ext cx="12229405" cy="790049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Simulations for synchrotron radiation background used to design the interaction chamber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6488668"/>
            <a:ext cx="561796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Simulation courtesy of </a:t>
            </a:r>
            <a:r>
              <a:rPr lang="en-US" dirty="0" err="1" smtClean="0">
                <a:solidFill>
                  <a:schemeClr val="bg1"/>
                </a:solidFill>
              </a:rPr>
              <a:t>M.Ady</a:t>
            </a:r>
            <a:r>
              <a:rPr lang="en-US" dirty="0" smtClean="0">
                <a:solidFill>
                  <a:schemeClr val="bg1"/>
                </a:solidFill>
              </a:rPr>
              <a:t>/TE-VSC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50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737159"/>
              </p:ext>
            </p:extLst>
          </p:nvPr>
        </p:nvGraphicFramePr>
        <p:xfrm>
          <a:off x="789806" y="1144725"/>
          <a:ext cx="10645828" cy="513612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577379">
                  <a:extLst>
                    <a:ext uri="{9D8B030D-6E8A-4147-A177-3AD203B41FA5}">
                      <a16:colId xmlns:a16="http://schemas.microsoft.com/office/drawing/2014/main" val="1144486075"/>
                    </a:ext>
                  </a:extLst>
                </a:gridCol>
                <a:gridCol w="1959428">
                  <a:extLst>
                    <a:ext uri="{9D8B030D-6E8A-4147-A177-3AD203B41FA5}">
                      <a16:colId xmlns:a16="http://schemas.microsoft.com/office/drawing/2014/main" val="2240057048"/>
                    </a:ext>
                  </a:extLst>
                </a:gridCol>
                <a:gridCol w="1989575">
                  <a:extLst>
                    <a:ext uri="{9D8B030D-6E8A-4147-A177-3AD203B41FA5}">
                      <a16:colId xmlns:a16="http://schemas.microsoft.com/office/drawing/2014/main" val="2778008772"/>
                    </a:ext>
                  </a:extLst>
                </a:gridCol>
                <a:gridCol w="2039815">
                  <a:extLst>
                    <a:ext uri="{9D8B030D-6E8A-4147-A177-3AD203B41FA5}">
                      <a16:colId xmlns:a16="http://schemas.microsoft.com/office/drawing/2014/main" val="2159235274"/>
                    </a:ext>
                  </a:extLst>
                </a:gridCol>
                <a:gridCol w="2049864">
                  <a:extLst>
                    <a:ext uri="{9D8B030D-6E8A-4147-A177-3AD203B41FA5}">
                      <a16:colId xmlns:a16="http://schemas.microsoft.com/office/drawing/2014/main" val="3411254670"/>
                    </a:ext>
                  </a:extLst>
                </a:gridCol>
                <a:gridCol w="2029767">
                  <a:extLst>
                    <a:ext uri="{9D8B030D-6E8A-4147-A177-3AD203B41FA5}">
                      <a16:colId xmlns:a16="http://schemas.microsoft.com/office/drawing/2014/main" val="2404892582"/>
                    </a:ext>
                  </a:extLst>
                </a:gridCol>
              </a:tblGrid>
              <a:tr h="944880"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900" dirty="0"/>
                        <a:t>Degreased no coating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900" dirty="0"/>
                        <a:t>NEG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900" dirty="0"/>
                        <a:t>Amorphous carbon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900" dirty="0"/>
                        <a:t>LESS</a:t>
                      </a:r>
                      <a:r>
                        <a:rPr lang="de-CH" sz="1900" baseline="0" dirty="0"/>
                        <a:t> </a:t>
                      </a:r>
                    </a:p>
                    <a:p>
                      <a:pPr algn="l"/>
                      <a:r>
                        <a:rPr lang="de-CH" sz="1900" baseline="0" dirty="0"/>
                        <a:t>(Dundee)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900" dirty="0"/>
                        <a:t>Multilayer sputtering (Polyteknik)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818733"/>
                  </a:ext>
                </a:extLst>
              </a:tr>
              <a:tr h="2088000"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85%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45%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13%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2%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0.2%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471901"/>
                  </a:ext>
                </a:extLst>
              </a:tr>
              <a:tr h="2088000"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56%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45%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14%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2%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≈ 0.2%</a:t>
                      </a:r>
                      <a:endParaRPr lang="en-GB" sz="1900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47465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574" y="4603393"/>
            <a:ext cx="1631403" cy="16136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298" y="4615479"/>
            <a:ext cx="1660579" cy="16136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164" y="4615479"/>
            <a:ext cx="1627763" cy="16136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" r="6132" b="2865"/>
          <a:stretch/>
        </p:blipFill>
        <p:spPr>
          <a:xfrm>
            <a:off x="5412828" y="2491875"/>
            <a:ext cx="1575964" cy="15737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353" y="2528672"/>
            <a:ext cx="1650829" cy="15837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24" y="2518811"/>
            <a:ext cx="1711375" cy="15837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517" t="42467" r="40837" b="34275"/>
          <a:stretch/>
        </p:blipFill>
        <p:spPr>
          <a:xfrm rot="10800000">
            <a:off x="9620309" y="2504915"/>
            <a:ext cx="1634531" cy="16115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4" t="40807" r="40100" b="41745"/>
          <a:stretch/>
        </p:blipFill>
        <p:spPr>
          <a:xfrm rot="16200000">
            <a:off x="9658118" y="4620341"/>
            <a:ext cx="1625755" cy="15676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078" t="40170" r="34363" b="38770"/>
          <a:stretch/>
        </p:blipFill>
        <p:spPr>
          <a:xfrm>
            <a:off x="7566112" y="4646375"/>
            <a:ext cx="1541603" cy="157068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94" t="31783" r="38907" b="41436"/>
          <a:stretch/>
        </p:blipFill>
        <p:spPr>
          <a:xfrm>
            <a:off x="7566113" y="2518809"/>
            <a:ext cx="1652723" cy="161157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rot="16200000">
            <a:off x="638287" y="2915385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bg1"/>
                </a:solidFill>
              </a:rPr>
              <a:t>Copper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746298" y="5055802"/>
            <a:ext cx="657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bg1"/>
                </a:solidFill>
              </a:rPr>
              <a:t>Steel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47063" y="155511"/>
            <a:ext cx="8989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400" dirty="0">
                <a:latin typeface="+mj-lt"/>
              </a:rPr>
              <a:t>Reflectivity at neon wavelength 584nm</a:t>
            </a:r>
            <a:endParaRPr lang="en-GB" sz="4400" dirty="0">
              <a:latin typeface="+mj-lt"/>
            </a:endParaRP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1E105DCA-9F47-47F9-B621-1DB076D8E462}"/>
              </a:ext>
            </a:extLst>
          </p:cNvPr>
          <p:cNvSpPr txBox="1">
            <a:spLocks/>
          </p:cNvSpPr>
          <p:nvPr/>
        </p:nvSpPr>
        <p:spPr>
          <a:xfrm>
            <a:off x="7566112" y="6453208"/>
            <a:ext cx="4625889" cy="40479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Images: Johanna </a:t>
            </a:r>
            <a:r>
              <a:rPr lang="en-US" sz="2400" dirty="0" smtClean="0">
                <a:solidFill>
                  <a:schemeClr val="bg1"/>
                </a:solidFill>
              </a:rPr>
              <a:t>Glutting/BE-BI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Ray VENESS/e-Beam WG #8/15-1-2020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Prototype Interaction Chamber for LHC installation in LS2</a:t>
            </a:r>
            <a:endParaRPr lang="en-GB" sz="2800" dirty="0"/>
          </a:p>
        </p:txBody>
      </p:sp>
      <p:pic>
        <p:nvPicPr>
          <p:cNvPr id="9" name="Picture 8" descr="A picture containing LEGO, toy, indoor, table&#10;&#10;Description automatically generated">
            <a:extLst>
              <a:ext uri="{FF2B5EF4-FFF2-40B4-BE49-F238E27FC236}">
                <a16:creationId xmlns:a16="http://schemas.microsoft.com/office/drawing/2014/main" id="{9E66836B-A11F-4EDF-AB79-390B84AA5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5" y="933882"/>
            <a:ext cx="10334625" cy="57824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16066" y="2333685"/>
            <a:ext cx="2675934" cy="452431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is the first stage of the LHC installation, planned for March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can be used in the first year of run 3 to continue to background gas fluorescence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These measurements will benefit from the improved, blackened chambers and new optics design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47775" y="5518150"/>
            <a:ext cx="3425825" cy="120032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Instrument can be completely isolated from the </a:t>
            </a:r>
            <a:r>
              <a:rPr lang="en-US" dirty="0" smtClean="0">
                <a:solidFill>
                  <a:schemeClr val="bg1"/>
                </a:solidFill>
              </a:rPr>
              <a:t>LHC with valves </a:t>
            </a:r>
            <a:r>
              <a:rPr lang="en-US" dirty="0">
                <a:solidFill>
                  <a:schemeClr val="bg1"/>
                </a:solidFill>
              </a:rPr>
              <a:t>to allow for </a:t>
            </a:r>
            <a:r>
              <a:rPr lang="en-US" dirty="0" smtClean="0">
                <a:solidFill>
                  <a:schemeClr val="bg1"/>
                </a:solidFill>
              </a:rPr>
              <a:t>staged </a:t>
            </a:r>
            <a:r>
              <a:rPr lang="en-US" dirty="0">
                <a:solidFill>
                  <a:schemeClr val="bg1"/>
                </a:solidFill>
              </a:rPr>
              <a:t>installation and operation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3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LHC-BGC </a:t>
            </a:r>
            <a:r>
              <a:rPr lang="en-US" dirty="0" smtClean="0"/>
              <a:t>experimental </a:t>
            </a:r>
            <a:r>
              <a:rPr lang="en-US" dirty="0" smtClean="0"/>
              <a:t>roadmap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16000" y="3224590"/>
            <a:ext cx="2015637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2400" dirty="0">
                <a:solidFill>
                  <a:prstClr val="white"/>
                </a:solidFill>
                <a:latin typeface="Arial"/>
              </a:rPr>
              <a:t>2019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1638" y="3224590"/>
            <a:ext cx="201563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2400" dirty="0">
                <a:solidFill>
                  <a:prstClr val="white"/>
                </a:solidFill>
                <a:latin typeface="Arial"/>
              </a:rPr>
              <a:t>2020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7275" y="3224590"/>
            <a:ext cx="2015637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2400" dirty="0">
                <a:solidFill>
                  <a:prstClr val="white"/>
                </a:solidFill>
                <a:latin typeface="Arial"/>
              </a:rPr>
              <a:t>2021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78550" y="3224590"/>
            <a:ext cx="2015637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2400" dirty="0">
                <a:solidFill>
                  <a:prstClr val="white"/>
                </a:solidFill>
                <a:latin typeface="Arial"/>
              </a:rPr>
              <a:t>2023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62912" y="3224590"/>
            <a:ext cx="2015637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2400" dirty="0">
                <a:solidFill>
                  <a:prstClr val="white"/>
                </a:solidFill>
                <a:latin typeface="Arial"/>
              </a:rPr>
              <a:t>2022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9077" y="2261841"/>
            <a:ext cx="2257621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>
                <a:solidFill>
                  <a:prstClr val="black"/>
                </a:solidFill>
                <a:latin typeface="Arial"/>
              </a:rPr>
              <a:t>Install the </a:t>
            </a:r>
            <a:r>
              <a:rPr lang="en-US" sz="1200" dirty="0" smtClean="0">
                <a:solidFill>
                  <a:prstClr val="black"/>
                </a:solidFill>
                <a:latin typeface="Arial"/>
              </a:rPr>
              <a:t>prototype </a:t>
            </a:r>
            <a:r>
              <a:rPr lang="en-US" sz="1200" u="sng" dirty="0">
                <a:solidFill>
                  <a:prstClr val="black"/>
                </a:solidFill>
                <a:latin typeface="Arial"/>
              </a:rPr>
              <a:t>interaction chamber</a:t>
            </a:r>
            <a:r>
              <a:rPr lang="en-US" sz="1200" dirty="0">
                <a:solidFill>
                  <a:prstClr val="black"/>
                </a:solidFill>
                <a:latin typeface="Arial"/>
              </a:rPr>
              <a:t> in the LHC</a:t>
            </a:r>
            <a:endParaRPr lang="en-GB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6001" y="3704133"/>
            <a:ext cx="4424458" cy="2974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1333" dirty="0">
                <a:solidFill>
                  <a:schemeClr val="bg1"/>
                </a:solidFill>
                <a:latin typeface="Arial"/>
              </a:rPr>
              <a:t>Long shutdown 2</a:t>
            </a:r>
            <a:endParaRPr lang="en-GB" sz="1333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6053" y="3704421"/>
            <a:ext cx="764515" cy="2974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1333" dirty="0">
                <a:solidFill>
                  <a:schemeClr val="bg1"/>
                </a:solidFill>
                <a:latin typeface="Arial"/>
              </a:rPr>
              <a:t>YETS</a:t>
            </a:r>
            <a:endParaRPr lang="en-GB" sz="1333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91691" y="3704421"/>
            <a:ext cx="764515" cy="2974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1333" dirty="0">
                <a:solidFill>
                  <a:schemeClr val="bg1"/>
                </a:solidFill>
                <a:latin typeface="Arial"/>
              </a:rPr>
              <a:t>YETS</a:t>
            </a:r>
            <a:endParaRPr lang="en-GB" sz="1333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636853" y="3704420"/>
            <a:ext cx="764515" cy="2974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1333" dirty="0">
                <a:solidFill>
                  <a:schemeClr val="bg1"/>
                </a:solidFill>
                <a:latin typeface="Arial"/>
              </a:rPr>
              <a:t>LS3</a:t>
            </a:r>
            <a:endParaRPr lang="en-GB" sz="1333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48361" y="1911681"/>
            <a:ext cx="1629102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 smtClean="0">
                <a:solidFill>
                  <a:prstClr val="black"/>
                </a:solidFill>
                <a:latin typeface="Arial"/>
              </a:rPr>
              <a:t>Transport prototype instrument from HEL stand to LHC</a:t>
            </a:r>
            <a:endParaRPr lang="en-GB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50701" y="3717032"/>
            <a:ext cx="3286152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 smtClean="0">
                <a:solidFill>
                  <a:prstClr val="black"/>
                </a:solidFill>
                <a:latin typeface="Arial"/>
              </a:rPr>
              <a:t>prototype </a:t>
            </a:r>
            <a:r>
              <a:rPr lang="en-US" sz="1200" dirty="0">
                <a:solidFill>
                  <a:prstClr val="black"/>
                </a:solidFill>
                <a:latin typeface="Arial"/>
              </a:rPr>
              <a:t>commissioning &amp; experimental </a:t>
            </a:r>
            <a:r>
              <a:rPr lang="en-US" sz="1200" dirty="0" err="1">
                <a:solidFill>
                  <a:prstClr val="black"/>
                </a:solidFill>
                <a:latin typeface="Arial"/>
              </a:rPr>
              <a:t>programme</a:t>
            </a:r>
            <a:r>
              <a:rPr lang="en-US" sz="1200" dirty="0">
                <a:solidFill>
                  <a:prstClr val="black"/>
                </a:solidFill>
                <a:latin typeface="Arial"/>
              </a:rPr>
              <a:t> in the LHC</a:t>
            </a:r>
            <a:endParaRPr lang="en-GB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39456" y="5085824"/>
            <a:ext cx="2152848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 smtClean="0">
                <a:solidFill>
                  <a:prstClr val="black"/>
                </a:solidFill>
                <a:latin typeface="Arial"/>
              </a:rPr>
              <a:t>Install prototype optics on LHC interaction chamber</a:t>
            </a:r>
            <a:endParaRPr lang="en-GB" sz="12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9" name="Straight Arrow Connector 18"/>
          <p:cNvCxnSpPr>
            <a:stCxn id="10" idx="2"/>
          </p:cNvCxnSpPr>
          <p:nvPr/>
        </p:nvCxnSpPr>
        <p:spPr>
          <a:xfrm>
            <a:off x="3271079" y="2702783"/>
            <a:ext cx="136623" cy="5218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2"/>
          </p:cNvCxnSpPr>
          <p:nvPr/>
        </p:nvCxnSpPr>
        <p:spPr>
          <a:xfrm>
            <a:off x="6808688" y="2558223"/>
            <a:ext cx="54224" cy="666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28335" y="3709474"/>
            <a:ext cx="1344149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>
                <a:solidFill>
                  <a:prstClr val="black"/>
                </a:solidFill>
                <a:latin typeface="Arial"/>
              </a:rPr>
              <a:t>Background gas </a:t>
            </a:r>
            <a:r>
              <a:rPr lang="en-US" sz="1200" dirty="0" smtClean="0">
                <a:solidFill>
                  <a:prstClr val="black"/>
                </a:solidFill>
                <a:latin typeface="Arial"/>
              </a:rPr>
              <a:t>tests in LHC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79021" y="2762925"/>
            <a:ext cx="1828996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 smtClean="0">
                <a:solidFill>
                  <a:prstClr val="black"/>
                </a:solidFill>
                <a:latin typeface="Arial"/>
              </a:rPr>
              <a:t>Prototype instrument testing on HEL e- </a:t>
            </a:r>
            <a:r>
              <a:rPr lang="en-US" sz="1200" dirty="0">
                <a:solidFill>
                  <a:prstClr val="black"/>
                </a:solidFill>
                <a:latin typeface="Arial"/>
              </a:rPr>
              <a:t>stand</a:t>
            </a:r>
            <a:endParaRPr lang="en-GB" sz="12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1" name="Straight Arrow Connector 20"/>
          <p:cNvCxnSpPr>
            <a:stCxn id="17" idx="0"/>
          </p:cNvCxnSpPr>
          <p:nvPr/>
        </p:nvCxnSpPr>
        <p:spPr>
          <a:xfrm flipV="1">
            <a:off x="4915880" y="3717032"/>
            <a:ext cx="308886" cy="1368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16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6" grpId="0" animBg="1"/>
      <p:bldP spid="17" grpId="0" animBg="1"/>
      <p:bldP spid="25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LHC </a:t>
            </a:r>
            <a:r>
              <a:rPr lang="fr-CH" dirty="0" err="1" smtClean="0"/>
              <a:t>status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530" y="182558"/>
            <a:ext cx="4643470" cy="32141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699" y="3479386"/>
            <a:ext cx="5148301" cy="2808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0000"/>
            <a:ext cx="5705873" cy="32095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1" y="4100461"/>
            <a:ext cx="5705873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Interaction chamber under final preparation for installation from March 2020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48530" y="3073581"/>
            <a:ext cx="4643470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Gas rack installed and piping installation planned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86127" y="6211669"/>
            <a:ext cx="5705873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Cables installed for the full prototype instrument and vacuum system in LSS4L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5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Current</a:t>
            </a:r>
            <a:r>
              <a:rPr lang="fr-CH" dirty="0" smtClean="0"/>
              <a:t> version of</a:t>
            </a:r>
            <a:r>
              <a:rPr lang="fr-CH" dirty="0" smtClean="0"/>
              <a:t> </a:t>
            </a:r>
            <a:r>
              <a:rPr lang="fr-CH" dirty="0"/>
              <a:t>BGC </a:t>
            </a:r>
            <a:r>
              <a:rPr lang="fr-CH" dirty="0" err="1" smtClean="0"/>
              <a:t>integration</a:t>
            </a:r>
            <a:r>
              <a:rPr lang="fr-CH" dirty="0" smtClean="0"/>
              <a:t> in the </a:t>
            </a:r>
            <a:r>
              <a:rPr lang="fr-CH" dirty="0"/>
              <a:t>HEL, </a:t>
            </a:r>
            <a:r>
              <a:rPr lang="fr-CH" dirty="0" smtClean="0"/>
              <a:t>LHC</a:t>
            </a:r>
            <a:r>
              <a:rPr lang="fr-CH" dirty="0" smtClean="0"/>
              <a:t>4L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16" y="1420825"/>
            <a:ext cx="9309904" cy="528455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6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beam-gas curtain instrument is being designed as the baseline monitor for overlap and beam(s) profile for the HEL</a:t>
            </a:r>
          </a:p>
          <a:p>
            <a:pPr lvl="1"/>
            <a:r>
              <a:rPr lang="en-US" dirty="0" smtClean="0"/>
              <a:t>Recently confirmed as a fully in-kind contribution as part of HL-UK2</a:t>
            </a:r>
          </a:p>
          <a:p>
            <a:r>
              <a:rPr lang="en-US" dirty="0" smtClean="0"/>
              <a:t>A collaborative experimental </a:t>
            </a:r>
            <a:r>
              <a:rPr lang="en-US" dirty="0" err="1" smtClean="0"/>
              <a:t>programme</a:t>
            </a:r>
            <a:r>
              <a:rPr lang="en-US" dirty="0" smtClean="0"/>
              <a:t> is well developed to validate the design</a:t>
            </a:r>
          </a:p>
          <a:p>
            <a:pPr lvl="1"/>
            <a:r>
              <a:rPr lang="en-US" dirty="0" smtClean="0"/>
              <a:t>Parameters for integration times for electrons and protons</a:t>
            </a:r>
          </a:p>
          <a:p>
            <a:pPr lvl="1"/>
            <a:r>
              <a:rPr lang="en-US" dirty="0" err="1" smtClean="0"/>
              <a:t>Optimisation</a:t>
            </a:r>
            <a:r>
              <a:rPr lang="en-US" dirty="0" smtClean="0"/>
              <a:t> of the gas curtain density and gas selection</a:t>
            </a:r>
          </a:p>
          <a:p>
            <a:r>
              <a:rPr lang="en-US" dirty="0" smtClean="0"/>
              <a:t>Further experiments are being prepared to test instrument performance for nominal beam conditions</a:t>
            </a:r>
          </a:p>
          <a:p>
            <a:pPr lvl="1"/>
            <a:r>
              <a:rPr lang="en-US" dirty="0" smtClean="0"/>
              <a:t>HEL test stand for electron profiles</a:t>
            </a:r>
          </a:p>
          <a:p>
            <a:pPr lvl="1"/>
            <a:r>
              <a:rPr lang="en-US" dirty="0" smtClean="0"/>
              <a:t>LHC prototype in background gas fluorescence mode</a:t>
            </a:r>
          </a:p>
          <a:p>
            <a:pPr lvl="1"/>
            <a:r>
              <a:rPr lang="en-US" dirty="0" smtClean="0"/>
              <a:t>Full LHC prototype for 7 </a:t>
            </a:r>
            <a:r>
              <a:rPr lang="en-US" dirty="0" err="1" smtClean="0"/>
              <a:t>TeV</a:t>
            </a:r>
            <a:r>
              <a:rPr lang="en-US" dirty="0" smtClean="0"/>
              <a:t> proton profiles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dirty="0" smtClean="0">
                <a:solidFill>
                  <a:srgbClr val="64BCD9"/>
                </a:solidFill>
              </a:rPr>
              <a:t>Ray VENESS/e-</a:t>
            </a:r>
            <a:r>
              <a:rPr lang="fr-FR" dirty="0" err="1" smtClean="0">
                <a:solidFill>
                  <a:srgbClr val="64BCD9"/>
                </a:solidFill>
              </a:rPr>
              <a:t>Beam</a:t>
            </a:r>
            <a:r>
              <a:rPr lang="fr-FR" dirty="0" smtClean="0">
                <a:solidFill>
                  <a:srgbClr val="64BCD9"/>
                </a:solidFill>
              </a:rPr>
              <a:t> WG #8/15-1-2020</a:t>
            </a:r>
            <a:endParaRPr lang="en-GB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34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1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Beam-Gas Curtain: Principles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167095" y="1337776"/>
            <a:ext cx="2592288" cy="173329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 smtClean="0">
                <a:solidFill>
                  <a:schemeClr val="bg1"/>
                </a:solidFill>
              </a:rPr>
              <a:t>The challenge:</a:t>
            </a:r>
          </a:p>
          <a:p>
            <a:r>
              <a:rPr lang="en-US" sz="1333" dirty="0" smtClean="0">
                <a:solidFill>
                  <a:schemeClr val="bg1"/>
                </a:solidFill>
              </a:rPr>
              <a:t>On-line monitoring of co-axial </a:t>
            </a:r>
            <a:r>
              <a:rPr lang="en-US" sz="1333" dirty="0">
                <a:solidFill>
                  <a:schemeClr val="bg1"/>
                </a:solidFill>
              </a:rPr>
              <a:t>proton (</a:t>
            </a:r>
            <a:r>
              <a:rPr lang="en-US" sz="1333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blue</a:t>
            </a:r>
            <a:r>
              <a:rPr lang="en-US" sz="1333" dirty="0">
                <a:solidFill>
                  <a:schemeClr val="bg1"/>
                </a:solidFill>
              </a:rPr>
              <a:t>) and electron (</a:t>
            </a:r>
            <a:r>
              <a:rPr lang="en-US" sz="1333" dirty="0">
                <a:solidFill>
                  <a:schemeClr val="accent6"/>
                </a:solidFill>
              </a:rPr>
              <a:t>orange</a:t>
            </a:r>
            <a:r>
              <a:rPr lang="en-US" sz="1333" dirty="0">
                <a:solidFill>
                  <a:schemeClr val="bg1"/>
                </a:solidFill>
              </a:rPr>
              <a:t>) beams in a hollow e-lens </a:t>
            </a:r>
            <a:r>
              <a:rPr lang="en-US" sz="1333" dirty="0" smtClean="0">
                <a:solidFill>
                  <a:schemeClr val="bg1"/>
                </a:solidFill>
              </a:rPr>
              <a:t>configuration (</a:t>
            </a:r>
            <a:r>
              <a:rPr lang="en-US" sz="1333" dirty="0" err="1" smtClean="0">
                <a:solidFill>
                  <a:schemeClr val="bg1"/>
                </a:solidFill>
              </a:rPr>
              <a:t>ie</a:t>
            </a:r>
            <a:r>
              <a:rPr lang="en-US" sz="1333" dirty="0" smtClean="0">
                <a:solidFill>
                  <a:schemeClr val="bg1"/>
                </a:solidFill>
              </a:rPr>
              <a:t>., in the presence of a strong solenoid magnetic field and with limited available space)</a:t>
            </a:r>
            <a:endParaRPr lang="en-GB" sz="1333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6" t="24161" r="8624" b="15438"/>
          <a:stretch/>
        </p:blipFill>
        <p:spPr>
          <a:xfrm>
            <a:off x="2913047" y="1988841"/>
            <a:ext cx="6015268" cy="312031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8715178" y="3015536"/>
            <a:ext cx="1797314" cy="153754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82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rafik 150"/>
          <p:cNvPicPr/>
          <p:nvPr/>
        </p:nvPicPr>
        <p:blipFill>
          <a:blip r:embed="rId2"/>
          <a:stretch/>
        </p:blipFill>
        <p:spPr>
          <a:xfrm>
            <a:off x="1569000" y="1097280"/>
            <a:ext cx="3904200" cy="5212080"/>
          </a:xfrm>
          <a:prstGeom prst="rect">
            <a:avLst/>
          </a:prstGeom>
          <a:ln>
            <a:noFill/>
          </a:ln>
        </p:spPr>
      </p:pic>
      <p:sp>
        <p:nvSpPr>
          <p:cNvPr id="152" name="CustomShape 1"/>
          <p:cNvSpPr/>
          <p:nvPr/>
        </p:nvSpPr>
        <p:spPr>
          <a:xfrm>
            <a:off x="1751880" y="217440"/>
            <a:ext cx="79243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spcBef>
                <a:spcPts val="1199"/>
              </a:spcBef>
            </a:pPr>
            <a:r>
              <a:rPr lang="en-US" sz="2400" b="1" spc="-1" dirty="0">
                <a:latin typeface="Verdana"/>
                <a:ea typeface="Verdana"/>
              </a:rPr>
              <a:t> </a:t>
            </a:r>
            <a:r>
              <a:rPr lang="en-US" sz="2000" b="1" spc="-1" dirty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Fluorescence of different gases</a:t>
            </a:r>
            <a:endParaRPr lang="en-US" sz="2000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3900000" y="6257880"/>
            <a:ext cx="466344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200" spc="-1">
                <a:solidFill>
                  <a:srgbClr val="000000"/>
                </a:solidFill>
                <a:latin typeface="Verdana"/>
                <a:ea typeface="Verdana"/>
              </a:rPr>
              <a:t>F. Becker, </a:t>
            </a:r>
            <a:r>
              <a:rPr lang="en-GB" sz="1200" spc="-1">
                <a:solidFill>
                  <a:srgbClr val="000000"/>
                </a:solidFill>
                <a:latin typeface="Verdana"/>
                <a:ea typeface="Verdana"/>
              </a:rPr>
              <a:t>Ph.D. thesis, T.U. Darmstadt, Germany, 2009</a:t>
            </a:r>
            <a:endParaRPr lang="en-US" sz="1200" spc="-1"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2346960" y="5394960"/>
            <a:ext cx="822960" cy="731520"/>
          </a:xfrm>
          <a:prstGeom prst="ellipse">
            <a:avLst/>
          </a:prstGeom>
          <a:noFill/>
          <a:ln w="18360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4"/>
          <p:cNvSpPr/>
          <p:nvPr/>
        </p:nvSpPr>
        <p:spPr>
          <a:xfrm>
            <a:off x="2164080" y="4114800"/>
            <a:ext cx="822960" cy="731520"/>
          </a:xfrm>
          <a:prstGeom prst="ellipse">
            <a:avLst/>
          </a:prstGeom>
          <a:noFill/>
          <a:ln w="18360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Line 5"/>
          <p:cNvSpPr/>
          <p:nvPr/>
        </p:nvSpPr>
        <p:spPr>
          <a:xfrm flipH="1">
            <a:off x="3698400" y="1905120"/>
            <a:ext cx="2463120" cy="1674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6"/>
          <p:cNvSpPr/>
          <p:nvPr/>
        </p:nvSpPr>
        <p:spPr>
          <a:xfrm>
            <a:off x="6096000" y="2778120"/>
            <a:ext cx="3789000" cy="1063800"/>
          </a:xfrm>
          <a:prstGeom prst="rect">
            <a:avLst/>
          </a:prstGeom>
          <a:solidFill>
            <a:srgbClr val="9966CC">
              <a:alpha val="3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Several Ne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+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 UV lines mainly  corresponding to different [2s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2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2p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4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(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3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P)]3p → 3s transitions with life times below 10 ns.</a:t>
            </a:r>
            <a:endParaRPr lang="en-US" sz="1600" spc="-1">
              <a:latin typeface="Arial"/>
            </a:endParaRPr>
          </a:p>
        </p:txBody>
      </p:sp>
      <p:sp>
        <p:nvSpPr>
          <p:cNvPr id="158" name="CustomShape 7"/>
          <p:cNvSpPr/>
          <p:nvPr/>
        </p:nvSpPr>
        <p:spPr>
          <a:xfrm>
            <a:off x="6096000" y="5173920"/>
            <a:ext cx="3789000" cy="1129680"/>
          </a:xfrm>
          <a:prstGeom prst="rect">
            <a:avLst/>
          </a:prstGeom>
          <a:solidFill>
            <a:srgbClr val="4700B8">
              <a:alpha val="3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The strong UV/blue lines correspond to the </a:t>
            </a:r>
            <a:r>
              <a:rPr lang="en-GB" sz="1600" spc="-1">
                <a:solidFill>
                  <a:srgbClr val="000000"/>
                </a:solidFill>
                <a:latin typeface="Verdana"/>
                <a:ea typeface="Verdana"/>
              </a:rPr>
              <a:t>B</a:t>
            </a:r>
            <a:r>
              <a:rPr lang="en-GB" sz="1600" spc="-1" baseline="33000">
                <a:solidFill>
                  <a:srgbClr val="000000"/>
                </a:solidFill>
                <a:latin typeface="Verdana"/>
                <a:ea typeface="Verdana"/>
              </a:rPr>
              <a:t>2</a:t>
            </a:r>
            <a:r>
              <a:rPr lang="en-GB" sz="1600" spc="-1">
                <a:solidFill>
                  <a:srgbClr val="000000"/>
                </a:solidFill>
                <a:latin typeface="Times New Roman"/>
                <a:ea typeface="Verdana"/>
              </a:rPr>
              <a:t>Σ</a:t>
            </a:r>
            <a:r>
              <a:rPr lang="en-GB" sz="1600" spc="-1" baseline="-17000">
                <a:solidFill>
                  <a:srgbClr val="000000"/>
                </a:solidFill>
                <a:latin typeface="Verdana"/>
                <a:ea typeface="Verdana"/>
              </a:rPr>
              <a:t>u</a:t>
            </a:r>
            <a:r>
              <a:rPr lang="en-GB" sz="1600" spc="-1" baseline="33000">
                <a:solidFill>
                  <a:srgbClr val="000000"/>
                </a:solidFill>
                <a:latin typeface="Verdana"/>
                <a:ea typeface="Verdana"/>
              </a:rPr>
              <a:t>+</a:t>
            </a:r>
            <a:r>
              <a:rPr lang="en-GB" sz="1600" spc="-1">
                <a:solidFill>
                  <a:srgbClr val="000000"/>
                </a:solidFill>
                <a:latin typeface="Verdana"/>
                <a:ea typeface="Verdana"/>
              </a:rPr>
              <a:t> </a:t>
            </a:r>
            <a:r>
              <a:rPr lang="en-GB" sz="1600" spc="-1">
                <a:solidFill>
                  <a:srgbClr val="000000"/>
                </a:solidFill>
                <a:latin typeface="Times New Roman"/>
                <a:ea typeface="Times New Roman"/>
              </a:rPr>
              <a:t>→ </a:t>
            </a:r>
            <a:r>
              <a:rPr lang="en-GB" sz="1600" spc="-1">
                <a:solidFill>
                  <a:srgbClr val="000000"/>
                </a:solidFill>
                <a:latin typeface="Verdana"/>
                <a:ea typeface="Verdana"/>
              </a:rPr>
              <a:t>X</a:t>
            </a:r>
            <a:r>
              <a:rPr lang="en-GB" sz="1600" spc="-1" baseline="33000">
                <a:solidFill>
                  <a:srgbClr val="000000"/>
                </a:solidFill>
                <a:latin typeface="Verdana"/>
                <a:ea typeface="Verdana"/>
              </a:rPr>
              <a:t>2</a:t>
            </a:r>
            <a:r>
              <a:rPr lang="en-GB" sz="1600" spc="-1">
                <a:solidFill>
                  <a:srgbClr val="000000"/>
                </a:solidFill>
                <a:latin typeface="Times New Roman"/>
                <a:ea typeface="Verdana"/>
              </a:rPr>
              <a:t>Σ</a:t>
            </a:r>
            <a:r>
              <a:rPr lang="en-GB" sz="1600" spc="-1" baseline="-17000">
                <a:solidFill>
                  <a:srgbClr val="000000"/>
                </a:solidFill>
                <a:latin typeface="Verdana"/>
                <a:ea typeface="Verdana"/>
              </a:rPr>
              <a:t>g</a:t>
            </a:r>
            <a:r>
              <a:rPr lang="en-GB" sz="1600" spc="-1" baseline="33000">
                <a:solidFill>
                  <a:srgbClr val="000000"/>
                </a:solidFill>
                <a:latin typeface="Verdana"/>
                <a:ea typeface="Verdana"/>
              </a:rPr>
              <a:t>+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 electronic transition band of N</a:t>
            </a:r>
            <a:r>
              <a:rPr lang="en-US" sz="1600" spc="-1" baseline="-33000">
                <a:solidFill>
                  <a:srgbClr val="000000"/>
                </a:solidFill>
                <a:latin typeface="Verdana"/>
                <a:ea typeface="Verdana"/>
              </a:rPr>
              <a:t>2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+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, life times are of about 60 ns.</a:t>
            </a:r>
            <a:endParaRPr lang="en-US" sz="1600" spc="-1">
              <a:latin typeface="Arial"/>
            </a:endParaRPr>
          </a:p>
        </p:txBody>
      </p:sp>
      <p:sp>
        <p:nvSpPr>
          <p:cNvPr id="159" name="Line 8"/>
          <p:cNvSpPr/>
          <p:nvPr/>
        </p:nvSpPr>
        <p:spPr>
          <a:xfrm flipH="1">
            <a:off x="3227160" y="5695920"/>
            <a:ext cx="2982600" cy="576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CustomShape 9"/>
          <p:cNvSpPr/>
          <p:nvPr/>
        </p:nvSpPr>
        <p:spPr>
          <a:xfrm>
            <a:off x="3748440" y="4115160"/>
            <a:ext cx="822960" cy="731520"/>
          </a:xfrm>
          <a:prstGeom prst="ellipse">
            <a:avLst/>
          </a:prstGeom>
          <a:noFill/>
          <a:ln w="18360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CustomShape 10"/>
          <p:cNvSpPr/>
          <p:nvPr/>
        </p:nvSpPr>
        <p:spPr>
          <a:xfrm>
            <a:off x="6096000" y="3985920"/>
            <a:ext cx="3789000" cy="1063800"/>
          </a:xfrm>
          <a:prstGeom prst="rect">
            <a:avLst/>
          </a:prstGeom>
          <a:solidFill>
            <a:srgbClr val="FF950E">
              <a:alpha val="3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Several Ne yellow/red lines mainly  corresponding to different [2s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2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2p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5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(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2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P)]3p → 3s transitions with life times of about 20 ns.</a:t>
            </a:r>
            <a:endParaRPr lang="en-US" sz="1600" spc="-1">
              <a:latin typeface="Arial"/>
            </a:endParaRPr>
          </a:p>
        </p:txBody>
      </p:sp>
      <p:sp>
        <p:nvSpPr>
          <p:cNvPr id="162" name="Line 11"/>
          <p:cNvSpPr/>
          <p:nvPr/>
        </p:nvSpPr>
        <p:spPr>
          <a:xfrm flipH="1" flipV="1">
            <a:off x="4596960" y="4480560"/>
            <a:ext cx="1574280" cy="414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TextShape 12"/>
          <p:cNvSpPr txBox="1"/>
          <p:nvPr/>
        </p:nvSpPr>
        <p:spPr>
          <a:xfrm>
            <a:off x="3025200" y="6144120"/>
            <a:ext cx="796320" cy="308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400" spc="-1">
                <a:latin typeface="Verdana"/>
                <a:ea typeface="Verdana"/>
              </a:rPr>
              <a:t>λ</a:t>
            </a:r>
            <a:r>
              <a:rPr lang="en-US" sz="1400" spc="-1">
                <a:latin typeface="Verdana"/>
              </a:rPr>
              <a:t> [nm]</a:t>
            </a:r>
            <a:endParaRPr lang="en-US" sz="1400" spc="-1">
              <a:latin typeface="Arial"/>
            </a:endParaRPr>
          </a:p>
        </p:txBody>
      </p:sp>
      <p:sp>
        <p:nvSpPr>
          <p:cNvPr id="164" name="CustomShape 13"/>
          <p:cNvSpPr/>
          <p:nvPr/>
        </p:nvSpPr>
        <p:spPr>
          <a:xfrm>
            <a:off x="2668800" y="3359520"/>
            <a:ext cx="1029600" cy="816120"/>
          </a:xfrm>
          <a:prstGeom prst="ellipse">
            <a:avLst/>
          </a:prstGeom>
          <a:noFill/>
          <a:ln w="18360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14"/>
          <p:cNvSpPr/>
          <p:nvPr/>
        </p:nvSpPr>
        <p:spPr>
          <a:xfrm>
            <a:off x="6096000" y="1338120"/>
            <a:ext cx="3789000" cy="1306440"/>
          </a:xfrm>
          <a:prstGeom prst="rect">
            <a:avLst/>
          </a:prstGeom>
          <a:solidFill>
            <a:srgbClr val="198A8A">
              <a:alpha val="3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Strongest emission from Ar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+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 blue/green lines mainly  corresponding to different [3s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2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3p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4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(</a:t>
            </a:r>
            <a:r>
              <a:rPr lang="en-US" sz="1600" spc="-1" baseline="33000">
                <a:solidFill>
                  <a:srgbClr val="000000"/>
                </a:solidFill>
                <a:latin typeface="Verdana"/>
                <a:ea typeface="Verdana"/>
              </a:rPr>
              <a:t>3</a:t>
            </a:r>
            <a:r>
              <a:rPr lang="en-US" sz="1600" spc="-1">
                <a:solidFill>
                  <a:srgbClr val="000000"/>
                </a:solidFill>
                <a:latin typeface="Verdana"/>
                <a:ea typeface="Verdana"/>
              </a:rPr>
              <a:t>P)]4p → 4s transitions with life times of 10-20 ns.</a:t>
            </a:r>
            <a:endParaRPr lang="en-US" sz="1600" spc="-1">
              <a:latin typeface="Arial"/>
            </a:endParaRPr>
          </a:p>
        </p:txBody>
      </p:sp>
      <p:sp>
        <p:nvSpPr>
          <p:cNvPr id="166" name="Line 15"/>
          <p:cNvSpPr/>
          <p:nvPr/>
        </p:nvSpPr>
        <p:spPr>
          <a:xfrm flipH="1">
            <a:off x="2987400" y="3367440"/>
            <a:ext cx="3174120" cy="100512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/>
          <p:cNvSpPr txBox="1"/>
          <p:nvPr/>
        </p:nvSpPr>
        <p:spPr>
          <a:xfrm>
            <a:off x="9078214" y="6491292"/>
            <a:ext cx="309185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</a:t>
            </a:r>
            <a:r>
              <a:rPr lang="en-US" dirty="0" err="1" smtClean="0">
                <a:solidFill>
                  <a:schemeClr val="bg1"/>
                </a:solidFill>
              </a:rPr>
              <a:t>P.Forck</a:t>
            </a:r>
            <a:r>
              <a:rPr lang="en-US" dirty="0" smtClean="0">
                <a:solidFill>
                  <a:schemeClr val="bg1"/>
                </a:solidFill>
              </a:rPr>
              <a:t>/GSI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89032" y="1128811"/>
            <a:ext cx="2202969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Fluorescence 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Emission from ion or neutral?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Emission lifetime?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Photocathode efficiency?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Pumped by NEG surfaces or not?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446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BGC principle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smtClean="0"/>
              <a:t>Ray VENESS/e-Beam WG #8/15-1-2020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639" y="1086851"/>
            <a:ext cx="6567977" cy="45183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0" y="57331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HEL schematic representation, courtesy of Johanna Glutting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191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6" t="23699" r="9573" b="17215"/>
          <a:stretch/>
        </p:blipFill>
        <p:spPr>
          <a:xfrm>
            <a:off x="2735627" y="2029240"/>
            <a:ext cx="6857099" cy="34787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Beam-Gas Curtain: Principles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880309" y="1538208"/>
            <a:ext cx="2592288" cy="5025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chemeClr val="bg1"/>
                </a:solidFill>
              </a:rPr>
              <a:t>Laminar, supersonic gas ‘curtain’ traverses the beams</a:t>
            </a:r>
            <a:endParaRPr lang="en-GB" sz="1333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958001" y="2053066"/>
            <a:ext cx="3350033" cy="10879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11424" y="4005064"/>
            <a:ext cx="2592288" cy="91281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chemeClr val="bg1"/>
                </a:solidFill>
              </a:rPr>
              <a:t>Gas jet atoms or molecules are excited by beam interactions and emit photons (Beam Induced Florescence or ‘BIF’)</a:t>
            </a:r>
            <a:endParaRPr lang="en-GB" sz="1333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>
            <a:stCxn id="10" idx="3"/>
          </p:cNvCxnSpPr>
          <p:nvPr/>
        </p:nvCxnSpPr>
        <p:spPr>
          <a:xfrm flipV="1">
            <a:off x="3503712" y="3768596"/>
            <a:ext cx="2496277" cy="70839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79776" y="4988951"/>
            <a:ext cx="4032448" cy="13230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chemeClr val="bg1"/>
                </a:solidFill>
              </a:rPr>
              <a:t>Key parameters influencing BIF are beam intensities, gas jet density and thickness, beam-gas cross section. The cross section is a function of gas species, particle type and energy. In addition, </a:t>
            </a:r>
            <a:r>
              <a:rPr lang="en-US" sz="1333" dirty="0">
                <a:solidFill>
                  <a:schemeClr val="bg1"/>
                </a:solidFill>
              </a:rPr>
              <a:t>a</a:t>
            </a:r>
            <a:r>
              <a:rPr lang="en-US" sz="1333" dirty="0">
                <a:solidFill>
                  <a:schemeClr val="bg1"/>
                </a:solidFill>
              </a:rPr>
              <a:t> spectral range of different florescence transitions are excited depending on gas species </a:t>
            </a:r>
            <a:endParaRPr lang="en-GB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6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7" t="4824" r="15343" b="13150"/>
          <a:stretch/>
        </p:blipFill>
        <p:spPr>
          <a:xfrm>
            <a:off x="2565112" y="1437470"/>
            <a:ext cx="7083283" cy="43814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Beam-Gas Curtain: Principles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208235" y="1532084"/>
            <a:ext cx="2880320" cy="91281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chemeClr val="bg1"/>
                </a:solidFill>
              </a:rPr>
              <a:t>The light emitted from the BIF is imaged with an </a:t>
            </a:r>
            <a:r>
              <a:rPr lang="en-US" sz="1333" i="1" dirty="0">
                <a:solidFill>
                  <a:schemeClr val="bg1"/>
                </a:solidFill>
              </a:rPr>
              <a:t>ex-</a:t>
            </a:r>
            <a:r>
              <a:rPr lang="en-US" sz="1333" i="1" dirty="0" err="1">
                <a:solidFill>
                  <a:schemeClr val="bg1"/>
                </a:solidFill>
              </a:rPr>
              <a:t>vaccua</a:t>
            </a:r>
            <a:r>
              <a:rPr lang="en-US" sz="1333" dirty="0">
                <a:solidFill>
                  <a:schemeClr val="bg1"/>
                </a:solidFill>
              </a:rPr>
              <a:t> optical system consisting of lens, image intensifier and CCD camera.</a:t>
            </a:r>
            <a:endParaRPr lang="en-GB" sz="1333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 flipV="1">
            <a:off x="6377053" y="1612381"/>
            <a:ext cx="1831183" cy="39162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6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Beam-Gas Curtain: Principles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2" t="28391" r="25997" b="31689"/>
          <a:stretch/>
        </p:blipFill>
        <p:spPr>
          <a:xfrm>
            <a:off x="1295467" y="2852937"/>
            <a:ext cx="3022581" cy="14493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6" t="21393" r="39457" b="29608"/>
          <a:stretch/>
        </p:blipFill>
        <p:spPr>
          <a:xfrm>
            <a:off x="7344139" y="1412777"/>
            <a:ext cx="2691565" cy="35217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1424" y="4701583"/>
            <a:ext cx="2880320" cy="5025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 err="1">
                <a:solidFill>
                  <a:schemeClr val="bg1"/>
                </a:solidFill>
              </a:rPr>
              <a:t>Eliptical</a:t>
            </a:r>
            <a:r>
              <a:rPr lang="en-US" sz="1333" dirty="0">
                <a:solidFill>
                  <a:schemeClr val="bg1"/>
                </a:solidFill>
              </a:rPr>
              <a:t> image of two beams on the ‘virtual screen’</a:t>
            </a:r>
            <a:endParaRPr lang="en-GB" sz="1333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40149" y="4704574"/>
            <a:ext cx="2880320" cy="70769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chemeClr val="bg1"/>
                </a:solidFill>
              </a:rPr>
              <a:t>True 2D beam image seen by the camera when viewed at 90° to the beam axis</a:t>
            </a:r>
            <a:endParaRPr lang="en-GB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75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BGC 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Cockcroft institute/Liverpool Uni. (</a:t>
            </a:r>
            <a:r>
              <a:rPr lang="en-US" dirty="0" err="1" smtClean="0"/>
              <a:t>C.Welsch</a:t>
            </a:r>
            <a:r>
              <a:rPr lang="en-US" dirty="0" smtClean="0"/>
              <a:t> et al.)</a:t>
            </a:r>
          </a:p>
          <a:p>
            <a:pPr lvl="1"/>
            <a:r>
              <a:rPr lang="en-US" dirty="0" smtClean="0"/>
              <a:t>Expertise in gas jet diagnostics, experiment and theory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Full instrument set-ups with 5 </a:t>
            </a:r>
            <a:r>
              <a:rPr lang="en-US" dirty="0" err="1">
                <a:solidFill>
                  <a:srgbClr val="00B050"/>
                </a:solidFill>
              </a:rPr>
              <a:t>keV</a:t>
            </a:r>
            <a:r>
              <a:rPr lang="en-US" dirty="0">
                <a:solidFill>
                  <a:srgbClr val="00B050"/>
                </a:solidFill>
              </a:rPr>
              <a:t>/650 </a:t>
            </a:r>
            <a:r>
              <a:rPr lang="en-US" dirty="0" err="1">
                <a:solidFill>
                  <a:srgbClr val="00B050"/>
                </a:solidFill>
              </a:rPr>
              <a:t>uA</a:t>
            </a:r>
            <a:r>
              <a:rPr lang="en-US" dirty="0">
                <a:solidFill>
                  <a:srgbClr val="00B050"/>
                </a:solidFill>
              </a:rPr>
              <a:t> electron gun and </a:t>
            </a:r>
            <a:r>
              <a:rPr lang="en-US" dirty="0" smtClean="0">
                <a:solidFill>
                  <a:srgbClr val="00B050"/>
                </a:solidFill>
              </a:rPr>
              <a:t>diagnostics</a:t>
            </a:r>
            <a:endParaRPr lang="en-US" dirty="0" smtClean="0"/>
          </a:p>
          <a:p>
            <a:pPr lvl="1"/>
            <a:r>
              <a:rPr lang="en-US" dirty="0" smtClean="0"/>
              <a:t>BGC instrument developer and supplier</a:t>
            </a:r>
          </a:p>
          <a:p>
            <a:pPr lvl="2"/>
            <a:r>
              <a:rPr lang="en-US" dirty="0" smtClean="0"/>
              <a:t>HL-UK funding for gas jet 2016-2020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HL-UK phase 2 funding just approved for 100% in-kind supply of the final instruments for HL</a:t>
            </a:r>
          </a:p>
          <a:p>
            <a:r>
              <a:rPr lang="en-US" dirty="0" smtClean="0"/>
              <a:t>GSI, Darmstadt (</a:t>
            </a:r>
            <a:r>
              <a:rPr lang="en-US" dirty="0" err="1" smtClean="0"/>
              <a:t>P.Forck</a:t>
            </a:r>
            <a:r>
              <a:rPr lang="en-US" dirty="0" smtClean="0"/>
              <a:t> et al.)</a:t>
            </a:r>
          </a:p>
          <a:p>
            <a:pPr lvl="1"/>
            <a:r>
              <a:rPr lang="en-US" dirty="0" smtClean="0"/>
              <a:t>Expertise in optics and fluorescence simulations and experiment</a:t>
            </a:r>
            <a:r>
              <a:rPr lang="en-US" dirty="0"/>
              <a:t> for </a:t>
            </a:r>
            <a:r>
              <a:rPr lang="en-US" dirty="0" smtClean="0"/>
              <a:t>diagnostics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Fluorescence measurements with 13.8 MeV protons at TU </a:t>
            </a:r>
            <a:r>
              <a:rPr lang="en-US" dirty="0" err="1" smtClean="0">
                <a:solidFill>
                  <a:srgbClr val="00B050"/>
                </a:solidFill>
              </a:rPr>
              <a:t>Munchen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CERN</a:t>
            </a:r>
          </a:p>
          <a:p>
            <a:pPr lvl="1"/>
            <a:r>
              <a:rPr lang="en-US" dirty="0" smtClean="0"/>
              <a:t>Project management, engineering design, integration</a:t>
            </a:r>
          </a:p>
          <a:p>
            <a:pPr lvl="1"/>
            <a:r>
              <a:rPr lang="en-US" dirty="0" smtClean="0"/>
              <a:t>Expertise in Monte-</a:t>
            </a:r>
            <a:r>
              <a:rPr lang="en-US" dirty="0"/>
              <a:t>C</a:t>
            </a:r>
            <a:r>
              <a:rPr lang="en-US" dirty="0" smtClean="0"/>
              <a:t>arlo simulations for gas and SR</a:t>
            </a:r>
          </a:p>
          <a:p>
            <a:pPr lvl="1"/>
            <a:r>
              <a:rPr lang="en-US" dirty="0" smtClean="0"/>
              <a:t>Expertise and experiments at close to nominal conditions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LHC background gas fluorescence measurements at 450 GeV and 7 </a:t>
            </a:r>
            <a:r>
              <a:rPr lang="en-US" dirty="0" err="1" smtClean="0">
                <a:solidFill>
                  <a:srgbClr val="00B050"/>
                </a:solidFill>
              </a:rPr>
              <a:t>TeV</a:t>
            </a:r>
            <a:r>
              <a:rPr lang="en-US" dirty="0" smtClean="0">
                <a:solidFill>
                  <a:srgbClr val="00B050"/>
                </a:solidFill>
              </a:rPr>
              <a:t> for p+ and ions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HEL test stand with high-intensity 10 </a:t>
            </a:r>
            <a:r>
              <a:rPr lang="en-US" dirty="0" err="1" smtClean="0">
                <a:solidFill>
                  <a:srgbClr val="00B050"/>
                </a:solidFill>
              </a:rPr>
              <a:t>keV</a:t>
            </a:r>
            <a:r>
              <a:rPr lang="en-US" dirty="0" smtClean="0">
                <a:solidFill>
                  <a:srgbClr val="00B050"/>
                </a:solidFill>
              </a:rPr>
              <a:t> electrons (Summer 2020)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VENESS/e-Beam WG #8/15-1-2020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8221" y="6126164"/>
            <a:ext cx="6180082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BGC on INDICO at https://indico.cern.ch/category/9896/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0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signal integration times for electron and proton beam profiles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73" y="1966892"/>
            <a:ext cx="8338246" cy="38813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7982" y="1942854"/>
            <a:ext cx="3514018" cy="2725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62224" y="6213185"/>
            <a:ext cx="8329776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From: Development of a beam-gas curtain profile monitor for the high luminosity upgrade of the LHC. </a:t>
            </a:r>
            <a:r>
              <a:rPr lang="en-US" dirty="0" err="1" smtClean="0">
                <a:solidFill>
                  <a:schemeClr val="bg1"/>
                </a:solidFill>
              </a:rPr>
              <a:t>R.Veness</a:t>
            </a:r>
            <a:r>
              <a:rPr lang="en-US" dirty="0" smtClean="0">
                <a:solidFill>
                  <a:schemeClr val="bg1"/>
                </a:solidFill>
              </a:rPr>
              <a:t> et al. IBIC 2018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3416" y="4017055"/>
            <a:ext cx="7807084" cy="55494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61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9" t="9201" r="6164" b="22191"/>
          <a:stretch/>
        </p:blipFill>
        <p:spPr>
          <a:xfrm>
            <a:off x="319170" y="1923473"/>
            <a:ext cx="5634624" cy="3943927"/>
          </a:xfr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037" y="1524000"/>
            <a:ext cx="6363854" cy="370378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117439" y="5445107"/>
            <a:ext cx="1978971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HIPACE 300L/S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Turbo-molecular pump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79164" y="5497098"/>
            <a:ext cx="1978971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HIPACE 700L/S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Turbo-molecular pump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022109" y="2140479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26806" y="1904952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22108" y="2851623"/>
            <a:ext cx="670197" cy="408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1164" y="2787188"/>
            <a:ext cx="700928" cy="4411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04727" y="2262907"/>
            <a:ext cx="841299" cy="530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164375" y="1678661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5903" y="1669425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003369" y="1942567"/>
            <a:ext cx="809822" cy="7636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48517" y="2800883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777391" y="2948225"/>
            <a:ext cx="809822" cy="473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81697" y="2813973"/>
            <a:ext cx="978414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Nozzle Chamber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25224" y="2122307"/>
            <a:ext cx="978414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Skimmer Assembly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33098" y="2608720"/>
            <a:ext cx="978414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Gas Separator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053523" y="1808016"/>
            <a:ext cx="978414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Skimmer Chamber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385475" y="1660388"/>
            <a:ext cx="978414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Imaging System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41645" y="2692178"/>
            <a:ext cx="1018589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Interaction Chamber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68454" y="2051012"/>
            <a:ext cx="1018589" cy="788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Moveable Gauge Chamber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854241" y="2886252"/>
            <a:ext cx="1018589" cy="55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Dump Chamber</a:t>
            </a:r>
          </a:p>
        </p:txBody>
      </p:sp>
      <p:pic>
        <p:nvPicPr>
          <p:cNvPr id="34" name="Picture 3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46" t="76850" r="34618" b="7021"/>
          <a:stretch/>
        </p:blipFill>
        <p:spPr bwMode="auto">
          <a:xfrm rot="10800000">
            <a:off x="7580112" y="2813405"/>
            <a:ext cx="447723" cy="6703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6" name="Straight Connector 35"/>
          <p:cNvCxnSpPr/>
          <p:nvPr/>
        </p:nvCxnSpPr>
        <p:spPr>
          <a:xfrm>
            <a:off x="7587396" y="2378367"/>
            <a:ext cx="540604" cy="1473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Flowchart: Connector 38"/>
          <p:cNvSpPr/>
          <p:nvPr/>
        </p:nvSpPr>
        <p:spPr>
          <a:xfrm>
            <a:off x="9453418" y="5388862"/>
            <a:ext cx="88429" cy="113623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Flowchart: Connector 39"/>
          <p:cNvSpPr/>
          <p:nvPr/>
        </p:nvSpPr>
        <p:spPr>
          <a:xfrm>
            <a:off x="6742537" y="5393483"/>
            <a:ext cx="88429" cy="113623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2" name="Straight Connector 41"/>
          <p:cNvCxnSpPr>
            <a:endCxn id="40" idx="3"/>
          </p:cNvCxnSpPr>
          <p:nvPr/>
        </p:nvCxnSpPr>
        <p:spPr>
          <a:xfrm flipH="1">
            <a:off x="6755487" y="4784440"/>
            <a:ext cx="371319" cy="7060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40" idx="3"/>
          </p:cNvCxnSpPr>
          <p:nvPr/>
        </p:nvCxnSpPr>
        <p:spPr>
          <a:xfrm flipH="1">
            <a:off x="6755487" y="3257072"/>
            <a:ext cx="993509" cy="22333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40" idx="2"/>
          </p:cNvCxnSpPr>
          <p:nvPr/>
        </p:nvCxnSpPr>
        <p:spPr>
          <a:xfrm flipH="1">
            <a:off x="6742537" y="4628097"/>
            <a:ext cx="3082301" cy="8221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39" idx="2"/>
          </p:cNvCxnSpPr>
          <p:nvPr/>
        </p:nvCxnSpPr>
        <p:spPr>
          <a:xfrm>
            <a:off x="8029946" y="4708624"/>
            <a:ext cx="1423472" cy="737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39" idx="3"/>
          </p:cNvCxnSpPr>
          <p:nvPr/>
        </p:nvCxnSpPr>
        <p:spPr>
          <a:xfrm flipH="1">
            <a:off x="9466368" y="4116681"/>
            <a:ext cx="1713973" cy="13691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39" idx="5"/>
          </p:cNvCxnSpPr>
          <p:nvPr/>
        </p:nvCxnSpPr>
        <p:spPr>
          <a:xfrm>
            <a:off x="9029788" y="4588126"/>
            <a:ext cx="499109" cy="8977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751367" y="2197928"/>
            <a:ext cx="9784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Third Skimmer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4B4DAEEA-92C7-41BD-954F-4D3984D2D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829" y="175078"/>
            <a:ext cx="9168341" cy="653142"/>
          </a:xfrm>
        </p:spPr>
        <p:txBody>
          <a:bodyPr/>
          <a:lstStyle/>
          <a:p>
            <a:r>
              <a:rPr lang="en-GB" sz="3000" dirty="0" smtClean="0"/>
              <a:t>Experiments with a 650 </a:t>
            </a:r>
            <a:r>
              <a:rPr lang="en-GB" sz="3000" dirty="0" err="1" smtClean="0"/>
              <a:t>uA</a:t>
            </a:r>
            <a:r>
              <a:rPr lang="en-GB" sz="3000" dirty="0" smtClean="0"/>
              <a:t> electron beam using the prototype at </a:t>
            </a:r>
            <a:r>
              <a:rPr lang="en-GB" sz="3000" dirty="0"/>
              <a:t>the Cockcroft Institute</a:t>
            </a:r>
          </a:p>
        </p:txBody>
      </p:sp>
      <p:pic>
        <p:nvPicPr>
          <p:cNvPr id="45" name="Picture 33">
            <a:extLst>
              <a:ext uri="{FF2B5EF4-FFF2-40B4-BE49-F238E27FC236}">
                <a16:creationId xmlns:a16="http://schemas.microsoft.com/office/drawing/2014/main" id="{BB997EB6-FF87-4743-B0AE-A383BBB53C2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92884" y="4805279"/>
            <a:ext cx="1211608" cy="189383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523" y="6082207"/>
            <a:ext cx="5420333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A. </a:t>
            </a:r>
            <a:r>
              <a:rPr lang="en-US" dirty="0" err="1" smtClean="0">
                <a:solidFill>
                  <a:schemeClr val="bg1"/>
                </a:solidFill>
              </a:rPr>
              <a:t>Salehilashkajani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H.Zhang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C.Welsch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7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TCC- 21-9-17" id="{E9460683-AF7B-4352-BEDB-FDF13C5EBC03}" vid="{C702D0A8-E5D3-44BE-8DAA-1E0B3E844EE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10059</TotalTime>
  <Words>1526</Words>
  <Application>Microsoft Office PowerPoint</Application>
  <PresentationFormat>Widescreen</PresentationFormat>
  <Paragraphs>249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Symbol</vt:lpstr>
      <vt:lpstr>Times New Roman</vt:lpstr>
      <vt:lpstr>Verdana</vt:lpstr>
      <vt:lpstr>Wingdings</vt:lpstr>
      <vt:lpstr>Thème Office</vt:lpstr>
      <vt:lpstr>gsi-folienmaster-2014-II</vt:lpstr>
      <vt:lpstr>1_Thème Office</vt:lpstr>
      <vt:lpstr>Beam-Gas Curtain (BGC) monitor for the Hollow e-lens</vt:lpstr>
      <vt:lpstr>Contents</vt:lpstr>
      <vt:lpstr>Beam-Gas Curtain: Principles</vt:lpstr>
      <vt:lpstr>Beam-Gas Curtain: Principles</vt:lpstr>
      <vt:lpstr>Beam-Gas Curtain: Principles</vt:lpstr>
      <vt:lpstr>Beam-Gas Curtain: Principles</vt:lpstr>
      <vt:lpstr>The BGC collaboration</vt:lpstr>
      <vt:lpstr>Expected signal integration times for electron and proton beam profiles</vt:lpstr>
      <vt:lpstr>Experiments with a 650 uA electron beam using the prototype at the Cockcroft Institute</vt:lpstr>
      <vt:lpstr>Typical BIF image from a nitrogen jet</vt:lpstr>
      <vt:lpstr>Theoretical Photon Numbers vs Experimental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Full prototype Instrument LHC integration</vt:lpstr>
      <vt:lpstr>Gas jet simulations using MolFlow Code</vt:lpstr>
      <vt:lpstr>Gas injection design</vt:lpstr>
      <vt:lpstr>Simulations for synchrotron radiation background used to design the interaction chamber</vt:lpstr>
      <vt:lpstr>PowerPoint Presentation</vt:lpstr>
      <vt:lpstr>Prototype Interaction Chamber for LHC installation in LS2</vt:lpstr>
      <vt:lpstr>LHC-BGC experimental roadmap</vt:lpstr>
      <vt:lpstr>LHC status</vt:lpstr>
      <vt:lpstr>Current version of BGC integration in the HEL, LHC4L</vt:lpstr>
      <vt:lpstr>Summary</vt:lpstr>
      <vt:lpstr>Thanks for your attention</vt:lpstr>
      <vt:lpstr>PowerPoint Presentation</vt:lpstr>
      <vt:lpstr>BGC principle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the last workshop and Objectives for this one</dc:title>
  <dc:creator>Raymond Veness</dc:creator>
  <cp:lastModifiedBy>Raymond Veness</cp:lastModifiedBy>
  <cp:revision>66</cp:revision>
  <dcterms:created xsi:type="dcterms:W3CDTF">2020-01-08T10:03:38Z</dcterms:created>
  <dcterms:modified xsi:type="dcterms:W3CDTF">2020-01-15T09:42:53Z</dcterms:modified>
</cp:coreProperties>
</file>