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0"/>
  </p:notesMasterIdLst>
  <p:sldIdLst>
    <p:sldId id="315" r:id="rId3"/>
    <p:sldId id="259" r:id="rId4"/>
    <p:sldId id="308" r:id="rId5"/>
    <p:sldId id="313" r:id="rId6"/>
    <p:sldId id="278" r:id="rId7"/>
    <p:sldId id="282" r:id="rId8"/>
    <p:sldId id="283" r:id="rId9"/>
    <p:sldId id="288" r:id="rId10"/>
    <p:sldId id="309" r:id="rId11"/>
    <p:sldId id="261" r:id="rId12"/>
    <p:sldId id="297" r:id="rId13"/>
    <p:sldId id="304" r:id="rId14"/>
    <p:sldId id="303" r:id="rId15"/>
    <p:sldId id="310" r:id="rId16"/>
    <p:sldId id="302" r:id="rId17"/>
    <p:sldId id="265" r:id="rId18"/>
    <p:sldId id="298" r:id="rId19"/>
    <p:sldId id="311" r:id="rId20"/>
    <p:sldId id="312" r:id="rId21"/>
    <p:sldId id="300" r:id="rId22"/>
    <p:sldId id="305" r:id="rId23"/>
    <p:sldId id="314" r:id="rId24"/>
    <p:sldId id="269" r:id="rId25"/>
    <p:sldId id="292" r:id="rId26"/>
    <p:sldId id="262" r:id="rId27"/>
    <p:sldId id="284" r:id="rId28"/>
    <p:sldId id="263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77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0"/>
    <p:restoredTop sz="96405"/>
  </p:normalViewPr>
  <p:slideViewPr>
    <p:cSldViewPr snapToGrid="0" snapToObjects="1">
      <p:cViewPr varScale="1">
        <p:scale>
          <a:sx n="130" d="100"/>
          <a:sy n="130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A910E-46C3-9F46-ADA8-225E766FD48A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F137F-9A55-8943-AFDA-B5A4ACF68C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494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f3e24670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f3e24670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b115fc7f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b115fc7f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5342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b115fc7f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b115fc7f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1132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ab115fc7f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ab115fc7fd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100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78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f3e246701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9f3e246701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272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f3e246701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9f3e246701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b115fc7f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b115fc7f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7196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59120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0451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9f3e246701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9f3e246701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9919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9f3e24670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9f3e24670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33204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9f3e246701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9f3e246701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340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f3e246701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9f3e246701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f3e24670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f3e24670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29088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b115fc7f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b115fc7f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61314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b115fc7fd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ab115fc7fd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3414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2360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7877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312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1069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b115fc7f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b115fc7f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7946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f3e24670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f3e24670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37FD25-BBDC-0E4A-AEEE-80A2B9E53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0D341D-80FC-8143-B105-5EB6E4C06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CE4A99-5A25-0F43-B139-510DC0A92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D2A531-9603-A142-A66F-A7C72DC9B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CCA3B9-2C69-E74A-9F5A-A93C2D808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31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3806F-8B5B-8143-A08D-8BBD8BB5A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6BBCB7-82CB-0C44-9003-FF4DA7F7C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C279BA-3B68-3F4B-84CF-A490033A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26F76D-9345-A749-A382-20B731BC9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01D80D-5C05-6444-B5F7-1DC21EB43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445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0AABF53-7A7B-604C-A354-52F024C9F2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BC36A4-3CDF-5746-988E-A44E3C10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480DA6-4EE2-4640-8AF5-594FC8A88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A800FB-7CE6-EC4C-8C14-C15EAE78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46C6EC-B7BF-EE4D-80E5-77440C8DA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495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101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758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071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320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826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38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926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71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E6CD3-F3C6-BE4E-9098-D7E286BB0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BDD052-B19B-0342-85B7-95BED7131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9B2DB9-0D93-0744-9883-8C969A68B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50DC60-AB9B-994F-8B11-4402AD28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C49C95-0069-7D49-A79F-C3FD1FD02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092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501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559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96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FA7C97-6F7A-174B-B42F-697E91C45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8928C6-354D-234C-A043-AA1691039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17FCD8-68E2-9C4B-BB25-EC6C14577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CC6B18-0BAD-A54D-8052-1C41BC59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88F4CA-1B19-A645-908E-E92E286B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87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1BC685-25B7-BD4B-BA28-ED0AA6B08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AE3FA0-5B0F-7146-87E6-632F769A1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EC4E9C2-013A-544C-B9E8-D3D0D470D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46F6ACB-5ABC-7045-A874-C4C93FAA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762065-91B6-1644-BDB3-53F34CAB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056466B-71E3-B049-B27F-6723ECD99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02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C74367-CB59-4142-B8EB-ED570F9D9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C422B4-1CA5-D242-8A56-D3331A448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E8DE3D-81A2-CD4F-B3A6-1B4231A08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F6C7174-1CAD-6B4C-AFA0-105D10559C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380006-3616-3D4C-8CA3-B983AAB2B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C692BC-DA28-E841-A591-4617269E7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F30405B-3A02-6846-BC85-78F916339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4C49CDE-7C28-924F-97AC-BFD758A9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7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04334F-B2FB-474B-865F-93E962E89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C4C737-A344-9F43-9F94-FAD9164B0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A8175F3-33B3-F94C-B80E-F75B2E2E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202633-3464-1740-A5DE-DF6237327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87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FCA0FB-E750-6B4F-A9D0-F2EA548B1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86C62FF-DF98-DF42-BB0C-C94870C7E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E165170-B24E-5E4E-92D5-08234C3A3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1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1E3C87-3021-874C-A3F7-7DE627BF2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5DF30B-16E5-644E-9B4B-56C045F37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E2FE99-87E1-9545-9577-11B240410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1398114-B1FC-C442-B244-8CC41AD19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F8989E-1499-0847-9B09-B4C76547F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7A9F28-CAFB-304A-9E2D-8D5F5FD0F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7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620542-04D8-2F43-AB0E-4B6B62346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3B8CD7-DB63-5C40-9F23-91E8C8880E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5F663B-9B05-B849-B1F2-DC66EE978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6C81D7-A2DE-A443-BE7F-F15CB10FF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761A545-BC3C-0545-A67F-091697A5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CB45C1-E414-B840-ADBC-67C4A8870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93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F525B8A-D248-2647-A908-72AE47E15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8E5F22-AF5C-6F4C-9803-1E1BD8335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DF3268-353E-B641-935F-3A1EF86B06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845CF-8FA0-BF4D-B46C-A85385880168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5A366A-095D-1047-8967-E0DA4F9AA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80BD1D-A4FA-9448-ADDD-4F9579C37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093CC-E173-8C47-963E-D46AE7ED3D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09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48276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9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103.0423" TargetMode="External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hyperlink" Target="https://arxiv.org/abs/1209.5634" TargetMode="Externa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rxiv.org/ct?url=https%3A%2F%2Fdx.doi.org%2F10.1103%2FPhysRevLett.123.152001&amp;v=0ec6e47f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57.png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4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1CCC20E-DA8C-5C41-9058-A66E34B9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" b="15069"/>
          <a:stretch/>
        </p:blipFill>
        <p:spPr>
          <a:xfrm>
            <a:off x="10510" y="10510"/>
            <a:ext cx="12192000" cy="6858000"/>
          </a:xfrm>
          <a:prstGeom prst="rect">
            <a:avLst/>
          </a:prstGeom>
        </p:spPr>
      </p:pic>
      <p:sp>
        <p:nvSpPr>
          <p:cNvPr id="6" name="Google Shape;64;p14">
            <a:extLst>
              <a:ext uri="{FF2B5EF4-FFF2-40B4-BE49-F238E27FC236}">
                <a16:creationId xmlns:a16="http://schemas.microsoft.com/office/drawing/2014/main" id="{F03AD398-BED7-B94B-A741-DC4257C95516}"/>
              </a:ext>
            </a:extLst>
          </p:cNvPr>
          <p:cNvSpPr txBox="1"/>
          <p:nvPr/>
        </p:nvSpPr>
        <p:spPr>
          <a:xfrm>
            <a:off x="6306207" y="711892"/>
            <a:ext cx="5580993" cy="35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54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Flavor Physics</a:t>
            </a:r>
            <a:endParaRPr lang="en" sz="28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8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(heavy) quark sector</a:t>
            </a:r>
          </a:p>
          <a:p>
            <a:pPr algn="ctr" defTabSz="1219170">
              <a:buClr>
                <a:srgbClr val="000000"/>
              </a:buClr>
            </a:pPr>
            <a:endParaRPr lang="en" sz="20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Focus on French activities on Belle 2 and </a:t>
            </a:r>
            <a:r>
              <a:rPr lang="en" sz="2000" b="1" i="1" kern="0" dirty="0" err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LHCb</a:t>
            </a:r>
            <a:endParaRPr lang="en" sz="20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lang="en" sz="20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lang="en" sz="20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lang="en" sz="2000"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lang="en" sz="3600" b="1" i="1" kern="0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0FDF2943-DB01-0F4D-8201-46226147D5E6}"/>
              </a:ext>
            </a:extLst>
          </p:cNvPr>
          <p:cNvSpPr txBox="1"/>
          <p:nvPr/>
        </p:nvSpPr>
        <p:spPr>
          <a:xfrm>
            <a:off x="6421820" y="2880081"/>
            <a:ext cx="5349766" cy="1633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lang="en" sz="3600" b="1" i="1" kern="0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Francesco </a:t>
            </a:r>
            <a:r>
              <a:rPr lang="en" sz="2000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Polci</a:t>
            </a:r>
            <a:r>
              <a:rPr lang="en" sz="2000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</a:t>
            </a:r>
          </a:p>
          <a:p>
            <a:pPr algn="ctr"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(LPNHE, CNRS/IN2P3)</a:t>
            </a:r>
          </a:p>
          <a:p>
            <a:pPr algn="ctr" defTabSz="1219170">
              <a:buClr>
                <a:srgbClr val="000000"/>
              </a:buClr>
            </a:pP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018A3E-BAD4-764C-92E2-9BB892251097}"/>
              </a:ext>
            </a:extLst>
          </p:cNvPr>
          <p:cNvSpPr/>
          <p:nvPr/>
        </p:nvSpPr>
        <p:spPr>
          <a:xfrm>
            <a:off x="6169574" y="61882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9170">
              <a:buClr>
                <a:srgbClr val="000000"/>
              </a:buClr>
            </a:pPr>
            <a:endParaRPr lang="en" b="1" i="1" kern="0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rECFA</a:t>
            </a:r>
            <a:r>
              <a:rPr lang="en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– Paris, 10/09/2021</a:t>
            </a:r>
          </a:p>
        </p:txBody>
      </p:sp>
    </p:spTree>
    <p:extLst>
      <p:ext uri="{BB962C8B-B14F-4D97-AF65-F5344CB8AC3E}">
        <p14:creationId xmlns:p14="http://schemas.microsoft.com/office/powerpoint/2010/main" val="3061246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11337017" y="66075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10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44000" y="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b-anomalies: the general context</a:t>
            </a:r>
            <a:endParaRPr sz="1867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861" y="1315103"/>
            <a:ext cx="2211033" cy="1503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61403" y="2766548"/>
            <a:ext cx="3760293" cy="2439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5">
            <a:alphaModFix/>
          </a:blip>
          <a:srcRect l="20077" r="21371" b="37841"/>
          <a:stretch/>
        </p:blipFill>
        <p:spPr>
          <a:xfrm>
            <a:off x="8773183" y="2091887"/>
            <a:ext cx="2010368" cy="6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636133" y="1099173"/>
            <a:ext cx="3094299" cy="100298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237759" y="752325"/>
            <a:ext cx="34336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8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b⟶ s l l transitions </a:t>
            </a:r>
            <a:endParaRPr sz="2800" b="1" i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5932" y="1060006"/>
            <a:ext cx="3094301" cy="2258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/>
          <p:nvPr/>
        </p:nvSpPr>
        <p:spPr>
          <a:xfrm>
            <a:off x="7478367" y="781639"/>
            <a:ext cx="4546800" cy="4985247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496431" y="771122"/>
            <a:ext cx="6801969" cy="5748356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5991" y="3314493"/>
            <a:ext cx="2897135" cy="88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8CABA15-CA9B-EC4A-891E-5318CDD512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7465" y="3745172"/>
            <a:ext cx="3697660" cy="249812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1EB37A-FB3C-E44D-9955-09B057184A8B}"/>
              </a:ext>
            </a:extLst>
          </p:cNvPr>
          <p:cNvSpPr/>
          <p:nvPr/>
        </p:nvSpPr>
        <p:spPr>
          <a:xfrm>
            <a:off x="4097842" y="809941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BRs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3B7DF0-3506-8644-9428-672FBE46BCA3}"/>
              </a:ext>
            </a:extLst>
          </p:cNvPr>
          <p:cNvSpPr/>
          <p:nvPr/>
        </p:nvSpPr>
        <p:spPr>
          <a:xfrm>
            <a:off x="4073789" y="3410530"/>
            <a:ext cx="221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Angular observables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F67756-8F4D-AD4D-BA81-972F12CA93DB}"/>
              </a:ext>
            </a:extLst>
          </p:cNvPr>
          <p:cNvSpPr/>
          <p:nvPr/>
        </p:nvSpPr>
        <p:spPr>
          <a:xfrm>
            <a:off x="449231" y="2975969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LFU tests</a:t>
            </a:r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A95792-161A-424D-BBB9-9D800C997B7B}"/>
              </a:ext>
            </a:extLst>
          </p:cNvPr>
          <p:cNvSpPr/>
          <p:nvPr/>
        </p:nvSpPr>
        <p:spPr>
          <a:xfrm>
            <a:off x="7567069" y="2250159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LFU tests</a:t>
            </a:r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7CE106-C386-774A-BDA1-188DDCD9DF19}"/>
              </a:ext>
            </a:extLst>
          </p:cNvPr>
          <p:cNvSpPr/>
          <p:nvPr/>
        </p:nvSpPr>
        <p:spPr>
          <a:xfrm>
            <a:off x="7603521" y="5289523"/>
            <a:ext cx="4278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Exclusive/inclusive discrepancy for </a:t>
            </a:r>
            <a:r>
              <a:rPr lang="en" b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" b="1" kern="0" baseline="-25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cb</a:t>
            </a:r>
            <a:endParaRPr lang="fr-FR" baseline="-25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E6BEB5-287D-B444-A324-BFFBA28801C1}"/>
              </a:ext>
            </a:extLst>
          </p:cNvPr>
          <p:cNvSpPr/>
          <p:nvPr/>
        </p:nvSpPr>
        <p:spPr>
          <a:xfrm>
            <a:off x="7564891" y="815234"/>
            <a:ext cx="3228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sz="28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b⟶ c l v transitions </a:t>
            </a:r>
            <a:endParaRPr lang="fr-FR" sz="2800" b="1" i="1" kern="0" dirty="0">
              <a:solidFill>
                <a:srgbClr val="C00000"/>
              </a:solidFill>
              <a:cs typeface="Arial"/>
              <a:sym typeface="Arial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70703C2-5196-EF43-B7E4-854C454203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5061" y="4222965"/>
            <a:ext cx="3252292" cy="2259726"/>
          </a:xfrm>
          <a:prstGeom prst="rect">
            <a:avLst/>
          </a:prstGeom>
        </p:spPr>
      </p:pic>
      <p:sp>
        <p:nvSpPr>
          <p:cNvPr id="30" name="Google Shape;116;p17">
            <a:extLst>
              <a:ext uri="{FF2B5EF4-FFF2-40B4-BE49-F238E27FC236}">
                <a16:creationId xmlns:a16="http://schemas.microsoft.com/office/drawing/2014/main" id="{4D91A680-4603-5746-AA90-E51779C79348}"/>
              </a:ext>
            </a:extLst>
          </p:cNvPr>
          <p:cNvSpPr txBox="1"/>
          <p:nvPr/>
        </p:nvSpPr>
        <p:spPr>
          <a:xfrm>
            <a:off x="7303448" y="5727296"/>
            <a:ext cx="5206567" cy="111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40256" defTabSz="1219170">
              <a:buClr>
                <a:srgbClr val="000000"/>
              </a:buClr>
              <a:buSzPts val="1600"/>
              <a:buFont typeface="Times New Roman"/>
              <a:buChar char="●"/>
            </a:pP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Coherent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pattern of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deviations</a:t>
            </a:r>
            <a:endParaRPr lang="fr-FR"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0256" defTabSz="1219170">
              <a:buClr>
                <a:srgbClr val="000000"/>
              </a:buClr>
              <a:buSzPts val="1600"/>
              <a:buFont typeface="Times New Roman"/>
              <a:buChar char="●"/>
            </a:pP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Possibly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pointing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new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</a:t>
            </a:r>
            <a:endParaRPr lang="fr-FR"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133" b="1" i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1" name="Google Shape;64;p14">
            <a:extLst>
              <a:ext uri="{FF2B5EF4-FFF2-40B4-BE49-F238E27FC236}">
                <a16:creationId xmlns:a16="http://schemas.microsoft.com/office/drawing/2014/main" id="{FC2B149D-744C-6843-9BD0-F0D11FBB35E4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b-anomalies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11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 : </a:t>
            </a:r>
            <a:r>
              <a:rPr lang="fr-FR" sz="3600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sz="3600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d(s) </a:t>
            </a:r>
            <a:r>
              <a:rPr lang="fr-FR" sz="3600" b="1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fr-FR" sz="3600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mm(g) 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LFU tests</a:t>
            </a:r>
            <a:r>
              <a:rPr lang="fr-FR" sz="3600" b="1" i="1" kern="0" dirty="0">
                <a:solidFill>
                  <a:srgbClr val="C00000"/>
                </a:solidFill>
                <a:cs typeface="Arial"/>
                <a:sym typeface="Arial"/>
              </a:rPr>
              <a:t>  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67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7E1A5F-42BE-494A-9A3B-2B21B289F4E1}"/>
              </a:ext>
            </a:extLst>
          </p:cNvPr>
          <p:cNvSpPr/>
          <p:nvPr/>
        </p:nvSpPr>
        <p:spPr>
          <a:xfrm>
            <a:off x="1712820" y="1046606"/>
            <a:ext cx="18482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9329" defTabSz="1219170">
              <a:buClr>
                <a:srgbClr val="000000"/>
              </a:buClr>
              <a:buSzPts val="1600"/>
            </a:pPr>
            <a:r>
              <a:rPr lang="fr-FR" sz="2000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sz="2000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d(s) </a:t>
            </a:r>
            <a:r>
              <a:rPr lang="fr-FR" sz="2000" b="1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fr-FR" sz="2000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mm(g)</a:t>
            </a:r>
          </a:p>
          <a:p>
            <a:pPr marL="169329" defTabSz="1219170">
              <a:buClr>
                <a:srgbClr val="000000"/>
              </a:buClr>
              <a:buSzPts val="1600"/>
            </a:pPr>
            <a:endParaRPr lang="fr-FR" sz="2000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AF7FA2-DCE7-D14A-9CF3-6A019A67684C}"/>
              </a:ext>
            </a:extLst>
          </p:cNvPr>
          <p:cNvSpPr/>
          <p:nvPr/>
        </p:nvSpPr>
        <p:spPr>
          <a:xfrm>
            <a:off x="6239185" y="1031018"/>
            <a:ext cx="3733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9329" defTabSz="1219170">
              <a:buClr>
                <a:srgbClr val="000000"/>
              </a:buClr>
              <a:buSzPts val="1600"/>
            </a:pPr>
            <a:r>
              <a:rPr lang="fr-FR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Lepton </a:t>
            </a:r>
            <a:r>
              <a:rPr lang="fr-FR" sz="2000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Flavor</a:t>
            </a:r>
            <a:r>
              <a:rPr lang="fr-FR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000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Universality</a:t>
            </a:r>
            <a:r>
              <a:rPr lang="fr-FR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tests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2B92D40-61F5-6A43-8DA5-6C16EC951F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212" t="8839" b="48675"/>
          <a:stretch/>
        </p:blipFill>
        <p:spPr>
          <a:xfrm>
            <a:off x="5127982" y="1528973"/>
            <a:ext cx="2601321" cy="1834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324DCFD-4026-1B46-8126-03445D4AF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212" t="55925"/>
          <a:stretch/>
        </p:blipFill>
        <p:spPr>
          <a:xfrm>
            <a:off x="5386616" y="3401946"/>
            <a:ext cx="2188588" cy="1600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2C46F40-04ED-2F4A-B53C-3BDC6A3647FD}"/>
              </a:ext>
            </a:extLst>
          </p:cNvPr>
          <p:cNvSpPr/>
          <p:nvPr/>
        </p:nvSpPr>
        <p:spPr>
          <a:xfrm>
            <a:off x="8308029" y="5804135"/>
            <a:ext cx="36214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Ongoing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R</a:t>
            </a:r>
            <a:r>
              <a:rPr lang="fr-FR" b="1" i="1" kern="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D* 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update,  R</a:t>
            </a:r>
            <a:r>
              <a:rPr lang="fr-FR" b="1" i="1" kern="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simultaneous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</a:t>
            </a:r>
            <a:r>
              <a:rPr lang="fr-FR" i="1" kern="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K* 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R</a:t>
            </a:r>
            <a:r>
              <a:rPr lang="fr-FR" i="1" kern="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)</a:t>
            </a:r>
          </a:p>
          <a:p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LFV in B-&gt;K</a:t>
            </a:r>
            <a:r>
              <a:rPr lang="fr-FR" b="1" i="1" kern="0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(*)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emu</a:t>
            </a:r>
            <a:endParaRPr lang="fr-FR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2790AD9-FF96-C740-844B-8D80CF7AF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487" y="1450811"/>
            <a:ext cx="3866595" cy="26211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8754C72-4F88-2745-B5A3-DF19B3597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083" y="4144950"/>
            <a:ext cx="3390900" cy="2393950"/>
          </a:xfrm>
          <a:prstGeom prst="rect">
            <a:avLst/>
          </a:prstGeom>
        </p:spPr>
      </p:pic>
      <p:sp>
        <p:nvSpPr>
          <p:cNvPr id="19" name="Google Shape;104;p16">
            <a:extLst>
              <a:ext uri="{FF2B5EF4-FFF2-40B4-BE49-F238E27FC236}">
                <a16:creationId xmlns:a16="http://schemas.microsoft.com/office/drawing/2014/main" id="{ADE2B3E3-1C3A-4946-AB6F-D52D63A061A4}"/>
              </a:ext>
            </a:extLst>
          </p:cNvPr>
          <p:cNvSpPr/>
          <p:nvPr/>
        </p:nvSpPr>
        <p:spPr>
          <a:xfrm>
            <a:off x="437928" y="987300"/>
            <a:ext cx="4344276" cy="5788848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104;p16">
            <a:extLst>
              <a:ext uri="{FF2B5EF4-FFF2-40B4-BE49-F238E27FC236}">
                <a16:creationId xmlns:a16="http://schemas.microsoft.com/office/drawing/2014/main" id="{1C8D3738-8D52-E448-9376-2BB11198AD22}"/>
              </a:ext>
            </a:extLst>
          </p:cNvPr>
          <p:cNvSpPr/>
          <p:nvPr/>
        </p:nvSpPr>
        <p:spPr>
          <a:xfrm>
            <a:off x="4948580" y="993352"/>
            <a:ext cx="7141820" cy="5800848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FBC73DA-822C-8747-8DE7-6674548F6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2837" y="1646856"/>
            <a:ext cx="3466594" cy="4217792"/>
          </a:xfrm>
          <a:prstGeom prst="rect">
            <a:avLst/>
          </a:prstGeom>
        </p:spPr>
      </p:pic>
      <p:pic>
        <p:nvPicPr>
          <p:cNvPr id="23" name="Google Shape;79;p15">
            <a:extLst>
              <a:ext uri="{FF2B5EF4-FFF2-40B4-BE49-F238E27FC236}">
                <a16:creationId xmlns:a16="http://schemas.microsoft.com/office/drawing/2014/main" id="{9470A2F4-C791-DF48-8E9E-B6246A3FE4E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3787478" y="1598630"/>
            <a:ext cx="620110" cy="51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79;p15">
            <a:extLst>
              <a:ext uri="{FF2B5EF4-FFF2-40B4-BE49-F238E27FC236}">
                <a16:creationId xmlns:a16="http://schemas.microsoft.com/office/drawing/2014/main" id="{538E35A0-5375-2E4D-9FB8-3FD0E208F8F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7075340" y="1646856"/>
            <a:ext cx="499864" cy="41133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64;p14">
            <a:extLst>
              <a:ext uri="{FF2B5EF4-FFF2-40B4-BE49-F238E27FC236}">
                <a16:creationId xmlns:a16="http://schemas.microsoft.com/office/drawing/2014/main" id="{A828E58C-15C3-C144-874E-A26951A968A1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b-anomalies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6FE831-66DA-0E43-A50D-6D1AC20BFF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8396" y="4948704"/>
            <a:ext cx="2031303" cy="1827444"/>
          </a:xfrm>
          <a:prstGeom prst="rect">
            <a:avLst/>
          </a:prstGeom>
        </p:spPr>
      </p:pic>
      <p:pic>
        <p:nvPicPr>
          <p:cNvPr id="28" name="Google Shape;79;p15">
            <a:extLst>
              <a:ext uri="{FF2B5EF4-FFF2-40B4-BE49-F238E27FC236}">
                <a16:creationId xmlns:a16="http://schemas.microsoft.com/office/drawing/2014/main" id="{E125AED6-F41F-DA46-8D68-8AC4701A74B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6851003" y="3495658"/>
            <a:ext cx="499864" cy="41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79;p15">
            <a:extLst>
              <a:ext uri="{FF2B5EF4-FFF2-40B4-BE49-F238E27FC236}">
                <a16:creationId xmlns:a16="http://schemas.microsoft.com/office/drawing/2014/main" id="{67F9C37F-0FD6-814F-B01C-89FB9B99072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11155581" y="3939281"/>
            <a:ext cx="499864" cy="41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0;p15">
            <a:extLst>
              <a:ext uri="{FF2B5EF4-FFF2-40B4-BE49-F238E27FC236}">
                <a16:creationId xmlns:a16="http://schemas.microsoft.com/office/drawing/2014/main" id="{12B25AB0-1FD6-9B44-8B39-7B09A4D575F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232" t="13356" r="76005" b="19927"/>
          <a:stretch/>
        </p:blipFill>
        <p:spPr>
          <a:xfrm>
            <a:off x="6248182" y="5902462"/>
            <a:ext cx="620110" cy="510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79;p15">
            <a:extLst>
              <a:ext uri="{FF2B5EF4-FFF2-40B4-BE49-F238E27FC236}">
                <a16:creationId xmlns:a16="http://schemas.microsoft.com/office/drawing/2014/main" id="{EDF6BC0E-2819-8D47-93C4-80FB0A795C2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1712820" y="4535497"/>
            <a:ext cx="452741" cy="413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710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/>
        </p:nvSpPr>
        <p:spPr>
          <a:xfrm>
            <a:off x="11628794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12</a:t>
            </a:fld>
            <a:endParaRPr sz="1600" kern="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contributions: b</a:t>
            </a:r>
            <a:r>
              <a:rPr lang="fr-FR" sz="3600" b="1" i="1" kern="0" dirty="0">
                <a:solidFill>
                  <a:srgbClr val="C00000"/>
                </a:solidFill>
                <a:cs typeface="Arial"/>
                <a:sym typeface="Arial"/>
              </a:rPr>
              <a:t> ⟶ </a:t>
            </a:r>
            <a:r>
              <a:rPr lang="en" sz="3600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3600" b="1" i="1" kern="0" dirty="0" err="1">
                <a:solidFill>
                  <a:srgbClr val="C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n</a:t>
            </a:r>
            <a:r>
              <a:rPr lang="en" sz="3600" b="1" i="1" kern="0" dirty="0">
                <a:solidFill>
                  <a:srgbClr val="C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 n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and</a:t>
            </a:r>
            <a:r>
              <a:rPr lang="en" sz="3600" b="1" i="1" kern="0" baseline="30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fr-FR" sz="3600" b="1" i="1" kern="0" dirty="0">
                <a:solidFill>
                  <a:srgbClr val="C00000"/>
                </a:solidFill>
                <a:cs typeface="Arial"/>
                <a:sym typeface="Arial"/>
              </a:rPr>
              <a:t> ⟶ 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 </a:t>
            </a:r>
            <a:r>
              <a:rPr lang="en" sz="3600" b="1" i="1" kern="0" dirty="0">
                <a:solidFill>
                  <a:srgbClr val="C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g</a:t>
            </a:r>
            <a:endParaRPr sz="1867" b="1" kern="0" dirty="0">
              <a:solidFill>
                <a:srgbClr val="C00000"/>
              </a:solidFill>
              <a:latin typeface="Symbol" pitchFamily="2" charset="2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78C903-12C2-FA49-9AE5-8736A61D434D}"/>
              </a:ext>
            </a:extLst>
          </p:cNvPr>
          <p:cNvSpPr/>
          <p:nvPr/>
        </p:nvSpPr>
        <p:spPr>
          <a:xfrm>
            <a:off x="6398943" y="5365769"/>
            <a:ext cx="2360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u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K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baseline="3000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–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  <a:p>
            <a:pPr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K</a:t>
            </a:r>
            <a:r>
              <a:rPr lang="fr-FR" i="1" kern="0" baseline="30000" dirty="0" err="1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-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0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g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K</a:t>
            </a:r>
            <a:r>
              <a:rPr lang="fr-FR" i="1" kern="0" baseline="-25000" dirty="0" err="1">
                <a:solidFill>
                  <a:srgbClr val="000000"/>
                </a:solidFill>
                <a:cs typeface="Arial"/>
                <a:sym typeface="Arial"/>
              </a:rPr>
              <a:t>s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baseline="3000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–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K</a:t>
            </a:r>
            <a:r>
              <a:rPr lang="fr-FR" i="1" kern="0" baseline="-25000" dirty="0" err="1">
                <a:solidFill>
                  <a:srgbClr val="000000"/>
                </a:solidFill>
                <a:cs typeface="Arial"/>
                <a:sym typeface="Arial"/>
              </a:rPr>
              <a:t>s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0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45EFCBA-74E4-6A4C-914C-73533049E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511" y="1700600"/>
            <a:ext cx="4492593" cy="3003769"/>
          </a:xfrm>
          <a:prstGeom prst="rect">
            <a:avLst/>
          </a:prstGeom>
        </p:spPr>
      </p:pic>
      <p:sp>
        <p:nvSpPr>
          <p:cNvPr id="116" name="Google Shape;116;p17"/>
          <p:cNvSpPr txBox="1"/>
          <p:nvPr/>
        </p:nvSpPr>
        <p:spPr>
          <a:xfrm>
            <a:off x="7390908" y="882200"/>
            <a:ext cx="3725646" cy="1116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69329" defTabSz="1219170">
              <a:buClr>
                <a:srgbClr val="000000"/>
              </a:buClr>
              <a:buSzPts val="1600"/>
            </a:pPr>
            <a:r>
              <a:rPr lang="fr-FR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Photon </a:t>
            </a:r>
            <a:r>
              <a:rPr lang="fr-FR" sz="2000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polarization</a:t>
            </a:r>
            <a:r>
              <a:rPr lang="fr-FR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169329" defTabSz="1219170">
              <a:buClr>
                <a:srgbClr val="000000"/>
              </a:buClr>
              <a:buSzPts val="1600"/>
            </a:pPr>
            <a:r>
              <a:rPr lang="fr-FR" sz="2000" i="1" kern="0" dirty="0">
                <a:latin typeface="Times New Roman"/>
                <a:ea typeface="Times New Roman"/>
                <a:cs typeface="Times New Roman"/>
                <a:sym typeface="Times New Roman"/>
              </a:rPr>
              <a:t>(C</a:t>
            </a:r>
            <a:r>
              <a:rPr lang="fr-FR" sz="2000" i="1" kern="0" baseline="-25000" dirty="0"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fr-FR" sz="2000" i="1" kern="0" dirty="0">
                <a:latin typeface="Times New Roman"/>
                <a:ea typeface="Times New Roman"/>
                <a:cs typeface="Times New Roman"/>
                <a:sym typeface="Times New Roman"/>
              </a:rPr>
              <a:t> Wilson coefficient)</a:t>
            </a:r>
          </a:p>
          <a:p>
            <a:pPr defTabSz="1219170">
              <a:buClr>
                <a:srgbClr val="000000"/>
              </a:buClr>
            </a:pPr>
            <a:endParaRPr sz="2000" b="1" i="1" kern="0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000" b="1" i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" name="Google Shape;104;p16">
            <a:extLst>
              <a:ext uri="{FF2B5EF4-FFF2-40B4-BE49-F238E27FC236}">
                <a16:creationId xmlns:a16="http://schemas.microsoft.com/office/drawing/2014/main" id="{283AF246-F295-8640-875C-1A4F5BDBC393}"/>
              </a:ext>
            </a:extLst>
          </p:cNvPr>
          <p:cNvSpPr/>
          <p:nvPr/>
        </p:nvSpPr>
        <p:spPr>
          <a:xfrm>
            <a:off x="481501" y="882200"/>
            <a:ext cx="5519341" cy="5791300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8" name="Google Shape;130;p18">
            <a:extLst>
              <a:ext uri="{FF2B5EF4-FFF2-40B4-BE49-F238E27FC236}">
                <a16:creationId xmlns:a16="http://schemas.microsoft.com/office/drawing/2014/main" id="{4C25874A-693E-DE46-8174-7BF1E916F5B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9341" t="28473" r="1825" b="24283"/>
          <a:stretch/>
        </p:blipFill>
        <p:spPr>
          <a:xfrm>
            <a:off x="1377791" y="1765232"/>
            <a:ext cx="3442349" cy="317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31;p18">
            <a:extLst>
              <a:ext uri="{FF2B5EF4-FFF2-40B4-BE49-F238E27FC236}">
                <a16:creationId xmlns:a16="http://schemas.microsoft.com/office/drawing/2014/main" id="{62EA3055-F9A8-E142-9987-1358D4B8A7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683" t="61471" r="47062" b="8972"/>
          <a:stretch/>
        </p:blipFill>
        <p:spPr>
          <a:xfrm>
            <a:off x="682042" y="4900271"/>
            <a:ext cx="5127634" cy="170863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133;p18">
            <a:extLst>
              <a:ext uri="{FF2B5EF4-FFF2-40B4-BE49-F238E27FC236}">
                <a16:creationId xmlns:a16="http://schemas.microsoft.com/office/drawing/2014/main" id="{CD33A4EC-83D8-A948-9C48-FA02C42402C2}"/>
              </a:ext>
            </a:extLst>
          </p:cNvPr>
          <p:cNvSpPr txBox="1"/>
          <p:nvPr/>
        </p:nvSpPr>
        <p:spPr>
          <a:xfrm>
            <a:off x="497995" y="877296"/>
            <a:ext cx="5360400" cy="957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B </a:t>
            </a:r>
            <a:r>
              <a:rPr lang="fr-FR" sz="2000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en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 v v</a:t>
            </a:r>
            <a:endParaRPr sz="2000" b="1" i="1" kern="0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" name="Google Shape;134;p18">
            <a:extLst>
              <a:ext uri="{FF2B5EF4-FFF2-40B4-BE49-F238E27FC236}">
                <a16:creationId xmlns:a16="http://schemas.microsoft.com/office/drawing/2014/main" id="{456DAB06-F1F3-0049-969A-1221E350D32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77313" t="12077" r="1825" b="70625"/>
          <a:stretch/>
        </p:blipFill>
        <p:spPr>
          <a:xfrm>
            <a:off x="3885495" y="902054"/>
            <a:ext cx="2086233" cy="97286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104;p16">
            <a:extLst>
              <a:ext uri="{FF2B5EF4-FFF2-40B4-BE49-F238E27FC236}">
                <a16:creationId xmlns:a16="http://schemas.microsoft.com/office/drawing/2014/main" id="{EC496284-4289-AC42-BC19-CB2829E9A7AF}"/>
              </a:ext>
            </a:extLst>
          </p:cNvPr>
          <p:cNvSpPr/>
          <p:nvPr/>
        </p:nvSpPr>
        <p:spPr>
          <a:xfrm>
            <a:off x="6216377" y="882200"/>
            <a:ext cx="5519341" cy="5791300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0633F96-9E75-4849-BC18-99066EEA4143}"/>
              </a:ext>
            </a:extLst>
          </p:cNvPr>
          <p:cNvSpPr/>
          <p:nvPr/>
        </p:nvSpPr>
        <p:spPr>
          <a:xfrm>
            <a:off x="8925632" y="5088770"/>
            <a:ext cx="28100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continuing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effort in: 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cs typeface="Arial"/>
                <a:sym typeface="Arial"/>
              </a:rPr>
              <a:t>B</a:t>
            </a:r>
            <a:r>
              <a:rPr lang="fr-FR" i="1" kern="0" baseline="-25000" dirty="0">
                <a:cs typeface="Arial"/>
                <a:sym typeface="Arial"/>
              </a:rPr>
              <a:t>d</a:t>
            </a:r>
            <a:r>
              <a:rPr lang="fr-FR" i="1" kern="0" baseline="30000" dirty="0">
                <a:cs typeface="Arial"/>
                <a:sym typeface="Arial"/>
              </a:rPr>
              <a:t> </a:t>
            </a:r>
            <a:r>
              <a:rPr lang="fr-FR" i="1" kern="0" dirty="0">
                <a:cs typeface="Arial"/>
                <a:sym typeface="Arial"/>
              </a:rPr>
              <a:t>⟶ K</a:t>
            </a:r>
            <a:r>
              <a:rPr lang="fr-FR" i="1" kern="0" baseline="-25000" dirty="0">
                <a:cs typeface="Arial"/>
                <a:sym typeface="Arial"/>
              </a:rPr>
              <a:t> </a:t>
            </a:r>
            <a:r>
              <a:rPr lang="fr-FR" i="1" kern="0" baseline="30000" dirty="0">
                <a:cs typeface="Arial"/>
                <a:sym typeface="Arial"/>
              </a:rPr>
              <a:t>*</a:t>
            </a:r>
            <a:r>
              <a:rPr lang="fr-FR" i="1" kern="0" dirty="0">
                <a:cs typeface="Arial"/>
                <a:sym typeface="Arial"/>
              </a:rPr>
              <a:t> e e 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K</a:t>
            </a:r>
            <a:r>
              <a:rPr lang="fr-FR" i="1" kern="0" baseline="-25000" dirty="0" err="1">
                <a:solidFill>
                  <a:srgbClr val="000000"/>
                </a:solidFill>
                <a:cs typeface="Arial"/>
                <a:sym typeface="Arial"/>
              </a:rPr>
              <a:t>s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 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baseline="3000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–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s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f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K</a:t>
            </a:r>
            <a:r>
              <a:rPr lang="fr-FR" i="1" kern="0" baseline="30000" dirty="0">
                <a:solidFill>
                  <a:srgbClr val="000000"/>
                </a:solidFill>
                <a:cs typeface="Arial"/>
                <a:sym typeface="Arial"/>
              </a:rPr>
              <a:t>*</a:t>
            </a:r>
            <a:r>
              <a:rPr lang="fr-FR" i="1" kern="0" baseline="-2500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g</a:t>
            </a:r>
          </a:p>
        </p:txBody>
      </p:sp>
      <p:pic>
        <p:nvPicPr>
          <p:cNvPr id="27" name="Google Shape;80;p15">
            <a:extLst>
              <a:ext uri="{FF2B5EF4-FFF2-40B4-BE49-F238E27FC236}">
                <a16:creationId xmlns:a16="http://schemas.microsoft.com/office/drawing/2014/main" id="{B8336596-0DEA-E140-8BEE-4F351168380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232" t="13356" r="76005" b="19927"/>
          <a:stretch/>
        </p:blipFill>
        <p:spPr>
          <a:xfrm>
            <a:off x="609597" y="972881"/>
            <a:ext cx="451945" cy="467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0;p15">
            <a:extLst>
              <a:ext uri="{FF2B5EF4-FFF2-40B4-BE49-F238E27FC236}">
                <a16:creationId xmlns:a16="http://schemas.microsoft.com/office/drawing/2014/main" id="{8F62722B-F497-2E44-823B-15EC7B3B87A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232" t="13356" r="76005" b="19927"/>
          <a:stretch/>
        </p:blipFill>
        <p:spPr>
          <a:xfrm>
            <a:off x="6491757" y="4937600"/>
            <a:ext cx="451945" cy="467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79;p15">
            <a:extLst>
              <a:ext uri="{FF2B5EF4-FFF2-40B4-BE49-F238E27FC236}">
                <a16:creationId xmlns:a16="http://schemas.microsoft.com/office/drawing/2014/main" id="{76350190-EA87-9F47-87A6-F55CC723A24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5899" t="13356" r="40440" b="19927"/>
          <a:stretch/>
        </p:blipFill>
        <p:spPr>
          <a:xfrm>
            <a:off x="8976047" y="4900271"/>
            <a:ext cx="620110" cy="5142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6A7851-A2D0-F040-BD2E-90F50CB477B4}"/>
              </a:ext>
            </a:extLst>
          </p:cNvPr>
          <p:cNvSpPr/>
          <p:nvPr/>
        </p:nvSpPr>
        <p:spPr>
          <a:xfrm>
            <a:off x="6897584" y="5045376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studying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lang="fr-FR" dirty="0"/>
          </a:p>
        </p:txBody>
      </p:sp>
      <p:sp>
        <p:nvSpPr>
          <p:cNvPr id="30" name="Google Shape;64;p14">
            <a:extLst>
              <a:ext uri="{FF2B5EF4-FFF2-40B4-BE49-F238E27FC236}">
                <a16:creationId xmlns:a16="http://schemas.microsoft.com/office/drawing/2014/main" id="{F56F63EA-66B0-704D-84ED-C65D3BAE1F51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b-anomalies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3523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13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contributions: decays with </a:t>
            </a:r>
            <a:r>
              <a:rPr lang="en" sz="3600" b="1" i="1" kern="0" dirty="0">
                <a:solidFill>
                  <a:srgbClr val="C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36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67" b="1" kern="0" dirty="0">
              <a:solidFill>
                <a:srgbClr val="C00000"/>
              </a:solidFill>
              <a:latin typeface="Symbol" pitchFamily="2" charset="2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347A97B-1DEC-CF49-80EE-45FD34251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04" y="4421272"/>
            <a:ext cx="2538684" cy="23097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EE5675-C1CE-6240-BD13-3D4988BCF781}"/>
              </a:ext>
            </a:extLst>
          </p:cNvPr>
          <p:cNvSpPr/>
          <p:nvPr/>
        </p:nvSpPr>
        <p:spPr>
          <a:xfrm>
            <a:off x="555204" y="3609311"/>
            <a:ext cx="60380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Explored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 or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ongoing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 in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LHCb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 and        : </a:t>
            </a:r>
          </a:p>
          <a:p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d(s)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fr-FR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tt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  <a:r>
              <a:rPr lang="en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d(s)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fr-FR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tm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</a:p>
          <a:p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</a:t>
            </a:r>
            <a:r>
              <a:rPr lang="fr-FR" b="1" i="1" kern="0" baseline="3000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⟶ K</a:t>
            </a:r>
            <a:r>
              <a:rPr lang="fr-FR" b="1" i="1" kern="0" baseline="30000" dirty="0">
                <a:solidFill>
                  <a:srgbClr val="C00000"/>
                </a:solidFill>
                <a:cs typeface="Arial"/>
                <a:sym typeface="Arial"/>
              </a:rPr>
              <a:t>(*)</a:t>
            </a:r>
            <a:r>
              <a:rPr lang="fr-FR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  <a:r>
              <a:rPr lang="en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B</a:t>
            </a:r>
            <a:r>
              <a:rPr lang="fr-FR" b="1" i="1" kern="0" baseline="-25000" dirty="0">
                <a:solidFill>
                  <a:srgbClr val="C00000"/>
                </a:solidFill>
                <a:cs typeface="Arial"/>
                <a:sym typeface="Arial"/>
              </a:rPr>
              <a:t>d</a:t>
            </a:r>
            <a:r>
              <a:rPr lang="fr-FR" b="1" i="1" kern="0" baseline="3000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⟶ K</a:t>
            </a:r>
            <a:r>
              <a:rPr lang="fr-FR" b="1" i="1" kern="0" baseline="30000" dirty="0">
                <a:solidFill>
                  <a:srgbClr val="C00000"/>
                </a:solidFill>
                <a:cs typeface="Arial"/>
                <a:sym typeface="Arial"/>
              </a:rPr>
              <a:t> (*) </a:t>
            </a:r>
            <a:r>
              <a:rPr lang="fr-FR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 m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D72EFA6-19B3-E444-BC81-83BEF6C66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20" y="4532641"/>
            <a:ext cx="3499367" cy="2261559"/>
          </a:xfrm>
          <a:prstGeom prst="rect">
            <a:avLst/>
          </a:prstGeom>
        </p:spPr>
      </p:pic>
      <p:pic>
        <p:nvPicPr>
          <p:cNvPr id="15" name="Google Shape;142;p19">
            <a:extLst>
              <a:ext uri="{FF2B5EF4-FFF2-40B4-BE49-F238E27FC236}">
                <a16:creationId xmlns:a16="http://schemas.microsoft.com/office/drawing/2014/main" id="{149B7EC6-9FFE-5D4F-82C6-E8F223B5D92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5901" t="11778" b="34899"/>
          <a:stretch/>
        </p:blipFill>
        <p:spPr>
          <a:xfrm>
            <a:off x="3118362" y="890748"/>
            <a:ext cx="3474893" cy="265768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43;p19">
            <a:extLst>
              <a:ext uri="{FF2B5EF4-FFF2-40B4-BE49-F238E27FC236}">
                <a16:creationId xmlns:a16="http://schemas.microsoft.com/office/drawing/2014/main" id="{DD4AA59F-222F-6D47-B985-4A5D9BE1260C}"/>
              </a:ext>
            </a:extLst>
          </p:cNvPr>
          <p:cNvSpPr txBox="1"/>
          <p:nvPr/>
        </p:nvSpPr>
        <p:spPr>
          <a:xfrm>
            <a:off x="531493" y="1151994"/>
            <a:ext cx="2586870" cy="213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Anomalies could </a:t>
            </a:r>
            <a:r>
              <a:rPr lang="fr-FR" sz="2000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Arial"/>
                <a:sym typeface="Arial"/>
              </a:rPr>
              <a:t>imply</a:t>
            </a: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Wingdings" pitchFamily="2" charset="2"/>
              </a:rPr>
              <a:t> </a:t>
            </a: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enhancement of </a:t>
            </a:r>
            <a:r>
              <a:rPr lang="en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decays involving </a:t>
            </a:r>
            <a:r>
              <a:rPr lang="en" sz="2000" b="1" i="1" kern="0" dirty="0">
                <a:solidFill>
                  <a:srgbClr val="C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2000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including Lepton Flavor Violating</a:t>
            </a:r>
            <a:endParaRPr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04;p16">
            <a:extLst>
              <a:ext uri="{FF2B5EF4-FFF2-40B4-BE49-F238E27FC236}">
                <a16:creationId xmlns:a16="http://schemas.microsoft.com/office/drawing/2014/main" id="{54576AC1-1BD3-6E4B-B280-5F8939EB12A4}"/>
              </a:ext>
            </a:extLst>
          </p:cNvPr>
          <p:cNvSpPr/>
          <p:nvPr/>
        </p:nvSpPr>
        <p:spPr>
          <a:xfrm>
            <a:off x="469457" y="997809"/>
            <a:ext cx="6311930" cy="5733193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B4C38C-BCAB-7C46-AB60-CDEDAEAED25E}"/>
              </a:ext>
            </a:extLst>
          </p:cNvPr>
          <p:cNvSpPr/>
          <p:nvPr/>
        </p:nvSpPr>
        <p:spPr>
          <a:xfrm>
            <a:off x="7429898" y="1151994"/>
            <a:ext cx="3769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fr-FR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b="1" i="1" kern="0" dirty="0">
                <a:solidFill>
                  <a:srgbClr val="C00000"/>
                </a:solidFill>
                <a:cs typeface="Arial"/>
                <a:sym typeface="Arial"/>
              </a:rPr>
              <a:t>LFV </a:t>
            </a:r>
            <a:r>
              <a:rPr lang="fr-FR" b="1" i="1" kern="0" dirty="0" err="1">
                <a:solidFill>
                  <a:srgbClr val="C00000"/>
                </a:solidFill>
                <a:cs typeface="Arial"/>
                <a:sym typeface="Arial"/>
              </a:rPr>
              <a:t>searches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ongoing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: </a:t>
            </a:r>
          </a:p>
          <a:p>
            <a:pPr lvl="0">
              <a:buClr>
                <a:srgbClr val="000000"/>
              </a:buClr>
              <a:defRPr/>
            </a:pP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mmm</a:t>
            </a:r>
            <a:endParaRPr lang="fr-FR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lvl="0">
              <a:buClr>
                <a:srgbClr val="000000"/>
              </a:buClr>
              <a:defRPr/>
            </a:pP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mpp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and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e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pp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endParaRPr lang="fr-FR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lvl="0">
              <a:buClr>
                <a:srgbClr val="000000"/>
              </a:buClr>
              <a:defRPr/>
            </a:pP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mf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  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and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t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r>
              <a:rPr lang="fr-FR" i="1" kern="0" dirty="0">
                <a:solidFill>
                  <a:srgbClr val="000000"/>
                </a:solidFill>
                <a:cs typeface="Arial"/>
                <a:sym typeface="Arial"/>
              </a:rPr>
              <a:t>⟶ </a:t>
            </a:r>
            <a:r>
              <a:rPr lang="fr-FR" i="1" kern="0" dirty="0" err="1">
                <a:solidFill>
                  <a:srgbClr val="000000"/>
                </a:solidFill>
                <a:cs typeface="Arial"/>
                <a:sym typeface="Arial"/>
              </a:rPr>
              <a:t>e</a:t>
            </a:r>
            <a:r>
              <a:rPr lang="fr-FR" i="1" kern="0" dirty="0" err="1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f</a:t>
            </a:r>
            <a:r>
              <a:rPr lang="fr-FR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 </a:t>
            </a:r>
            <a:endParaRPr lang="fr-FR" i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4" name="Google Shape;145;p19">
            <a:extLst>
              <a:ext uri="{FF2B5EF4-FFF2-40B4-BE49-F238E27FC236}">
                <a16:creationId xmlns:a16="http://schemas.microsoft.com/office/drawing/2014/main" id="{97F0FDB8-9D35-5D47-9B93-16D9C00B3E0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978" t="8653" b="14286"/>
          <a:stretch/>
        </p:blipFill>
        <p:spPr>
          <a:xfrm>
            <a:off x="6854624" y="2385679"/>
            <a:ext cx="5173741" cy="295745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04;p16">
            <a:extLst>
              <a:ext uri="{FF2B5EF4-FFF2-40B4-BE49-F238E27FC236}">
                <a16:creationId xmlns:a16="http://schemas.microsoft.com/office/drawing/2014/main" id="{E40E4F5E-E65E-1443-8675-C5EE7839686F}"/>
              </a:ext>
            </a:extLst>
          </p:cNvPr>
          <p:cNvSpPr/>
          <p:nvPr/>
        </p:nvSpPr>
        <p:spPr>
          <a:xfrm>
            <a:off x="6854624" y="1003369"/>
            <a:ext cx="5269212" cy="4430480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" name="Google Shape;116;p17">
            <a:extLst>
              <a:ext uri="{FF2B5EF4-FFF2-40B4-BE49-F238E27FC236}">
                <a16:creationId xmlns:a16="http://schemas.microsoft.com/office/drawing/2014/main" id="{8C127A4D-7CA2-AD4D-AB6D-1ECEFC01B26B}"/>
              </a:ext>
            </a:extLst>
          </p:cNvPr>
          <p:cNvSpPr txBox="1"/>
          <p:nvPr/>
        </p:nvSpPr>
        <p:spPr>
          <a:xfrm>
            <a:off x="6711398" y="5564515"/>
            <a:ext cx="5206567" cy="111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69329" defTabSz="1219170">
              <a:buClr>
                <a:srgbClr val="000000"/>
              </a:buClr>
              <a:buSzPts val="1600"/>
            </a:pP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observation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would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clear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new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</a:p>
          <a:p>
            <a:pPr marL="342900" indent="-34290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133" b="1" i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8" name="Google Shape;79;p15">
            <a:extLst>
              <a:ext uri="{FF2B5EF4-FFF2-40B4-BE49-F238E27FC236}">
                <a16:creationId xmlns:a16="http://schemas.microsoft.com/office/drawing/2014/main" id="{B97E9DB6-5DB6-7649-8FA4-10211F52EBF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899" t="13356" r="40440" b="19927"/>
          <a:stretch/>
        </p:blipFill>
        <p:spPr>
          <a:xfrm>
            <a:off x="2954119" y="3453268"/>
            <a:ext cx="620110" cy="51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0;p15">
            <a:extLst>
              <a:ext uri="{FF2B5EF4-FFF2-40B4-BE49-F238E27FC236}">
                <a16:creationId xmlns:a16="http://schemas.microsoft.com/office/drawing/2014/main" id="{7868CA12-0770-A241-B7DC-AD3144EA54D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232" t="13356" r="76005" b="19927"/>
          <a:stretch/>
        </p:blipFill>
        <p:spPr>
          <a:xfrm>
            <a:off x="4058817" y="3499923"/>
            <a:ext cx="451945" cy="467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80;p15">
            <a:extLst>
              <a:ext uri="{FF2B5EF4-FFF2-40B4-BE49-F238E27FC236}">
                <a16:creationId xmlns:a16="http://schemas.microsoft.com/office/drawing/2014/main" id="{DDA953BD-D8A6-0A4B-9A3E-7518DA660DC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232" t="13356" r="76005" b="19927"/>
          <a:stretch/>
        </p:blipFill>
        <p:spPr>
          <a:xfrm>
            <a:off x="6935142" y="1151994"/>
            <a:ext cx="451945" cy="46760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64;p14">
            <a:extLst>
              <a:ext uri="{FF2B5EF4-FFF2-40B4-BE49-F238E27FC236}">
                <a16:creationId xmlns:a16="http://schemas.microsoft.com/office/drawing/2014/main" id="{2C8AEE31-F942-144E-93A7-5AB65DE4CE09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b-anomalies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8647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0;p16">
            <a:extLst>
              <a:ext uri="{FF2B5EF4-FFF2-40B4-BE49-F238E27FC236}">
                <a16:creationId xmlns:a16="http://schemas.microsoft.com/office/drawing/2014/main" id="{AAC55C4F-733C-AB47-A088-1EAC049AC52A}"/>
              </a:ext>
            </a:extLst>
          </p:cNvPr>
          <p:cNvSpPr txBox="1"/>
          <p:nvPr/>
        </p:nvSpPr>
        <p:spPr>
          <a:xfrm>
            <a:off x="0" y="0"/>
            <a:ext cx="12192000" cy="818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CP violation</a:t>
            </a: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984189B-5318-1E44-87B6-D97DC3F6E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648" y="818400"/>
            <a:ext cx="10258704" cy="592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77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15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CP violation: the CKM paradigm</a:t>
            </a:r>
            <a:endParaRPr sz="1867" b="1" kern="0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1062483" y="936832"/>
            <a:ext cx="10299200" cy="6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4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Remarkable consistency with the SM: CKM is at work in charged EW currents.</a:t>
            </a:r>
            <a:endParaRPr sz="2400" b="1" i="1" kern="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400" b="1" i="1" kern="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400" b="1" i="1" kern="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400" b="1" i="1" kern="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7140520" y="2204181"/>
            <a:ext cx="4466897" cy="3997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Legacy measurements from </a:t>
            </a:r>
          </a:p>
          <a:p>
            <a:pPr marL="160863" defTabSz="1219170">
              <a:buClr>
                <a:srgbClr val="000000"/>
              </a:buClr>
              <a:buSzPts val="1700"/>
            </a:pP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B-factories</a:t>
            </a: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endParaRPr lang="en"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en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LHCb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improved </a:t>
            </a:r>
            <a:r>
              <a:rPr lang="en" sz="2000" kern="0" dirty="0">
                <a:solidFill>
                  <a:srgbClr val="000000"/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g  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precision to 4° and stepped in significantly in </a:t>
            </a:r>
            <a:r>
              <a:rPr lang="en" sz="20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Vub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sz="20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Vcb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measurements</a:t>
            </a: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endParaRPr lang="en"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Belle 2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expected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precisions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parameters</a:t>
            </a:r>
            <a:endParaRPr lang="fr-FR"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endParaRPr lang="fr-FR"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CKMFitter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phenomenological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collaboration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0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roots</a:t>
            </a:r>
            <a:r>
              <a:rPr lang="fr-FR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France</a:t>
            </a:r>
          </a:p>
          <a:p>
            <a:pPr marL="609585" indent="-448722" defTabSz="1219170">
              <a:buClr>
                <a:srgbClr val="000000"/>
              </a:buClr>
              <a:buSzPts val="1700"/>
              <a:buFont typeface="Times New Roman"/>
              <a:buChar char="●"/>
            </a:pPr>
            <a:endParaRPr sz="2000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C20B07B-E53E-2E4F-B920-B65F5A1768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81" t="15174" r="34888" b="6294"/>
          <a:stretch/>
        </p:blipFill>
        <p:spPr>
          <a:xfrm>
            <a:off x="1207179" y="1573992"/>
            <a:ext cx="5491303" cy="5259928"/>
          </a:xfrm>
          <a:prstGeom prst="rect">
            <a:avLst/>
          </a:prstGeom>
        </p:spPr>
      </p:pic>
      <p:sp>
        <p:nvSpPr>
          <p:cNvPr id="11" name="Google Shape;64;p14">
            <a:extLst>
              <a:ext uri="{FF2B5EF4-FFF2-40B4-BE49-F238E27FC236}">
                <a16:creationId xmlns:a16="http://schemas.microsoft.com/office/drawing/2014/main" id="{0AE08EA4-A9DD-8048-8A77-11749FF61AB9}"/>
              </a:ext>
            </a:extLst>
          </p:cNvPr>
          <p:cNvSpPr txBox="1"/>
          <p:nvPr/>
        </p:nvSpPr>
        <p:spPr>
          <a:xfrm rot="16200000">
            <a:off x="-3224049" y="3224049"/>
            <a:ext cx="6858002" cy="4099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CP violation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7333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16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contributions: angles </a:t>
            </a:r>
            <a:r>
              <a:rPr lang="fr-FR" sz="3600" b="1" i="1" kern="0" dirty="0">
                <a:solidFill>
                  <a:schemeClr val="accent4">
                    <a:lumMod val="50000"/>
                  </a:schemeClr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g</a:t>
            </a:r>
            <a:r>
              <a:rPr lang="fr-FR" sz="3600" b="1" i="1" kern="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fr-FR" sz="3600" b="1" i="1" kern="0" dirty="0" err="1">
                <a:solidFill>
                  <a:schemeClr val="accent4">
                    <a:lumMod val="50000"/>
                  </a:schemeClr>
                </a:solidFill>
                <a:latin typeface="Symbol" pitchFamily="2" charset="2"/>
                <a:ea typeface="Times New Roman"/>
                <a:cs typeface="Times New Roman"/>
                <a:sym typeface="Times New Roman"/>
              </a:rPr>
              <a:t>f</a:t>
            </a:r>
            <a:r>
              <a:rPr lang="fr-FR" sz="3600" b="1" i="1" kern="0" baseline="-25000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fr-FR" sz="3600" b="1" i="1" kern="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67" b="1" kern="0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2026473" y="5461768"/>
            <a:ext cx="8441830" cy="77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60863" defTabSz="1219170">
              <a:buClr>
                <a:srgbClr val="000000"/>
              </a:buClr>
              <a:buSzPts val="1700"/>
            </a:pPr>
            <a:r>
              <a:rPr lang="en" sz="2000" b="1" i="1" kern="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LHCb</a:t>
            </a:r>
            <a:r>
              <a:rPr lang="en" sz="2000" b="1" i="1" kern="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France contributed in the recent past to the measurements of </a:t>
            </a:r>
            <a:r>
              <a:rPr lang="en" sz="2000" b="1" i="1" kern="0" dirty="0">
                <a:latin typeface="Symbol" pitchFamily="2" charset="2"/>
                <a:ea typeface="Times New Roman"/>
                <a:cs typeface="Times New Roman"/>
                <a:sym typeface="Times New Roman"/>
              </a:rPr>
              <a:t>g </a:t>
            </a:r>
            <a:r>
              <a:rPr lang="en" sz="2000" b="1" i="1" kern="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and </a:t>
            </a:r>
            <a:r>
              <a:rPr lang="en" sz="2000" b="1" i="1" kern="0" dirty="0">
                <a:latin typeface="Symbol" pitchFamily="2" charset="2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2000" b="1" i="1" kern="0" baseline="-25000" dirty="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2000" b="1" i="1" kern="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160863" defTabSz="1219170">
              <a:buClr>
                <a:srgbClr val="000000"/>
              </a:buClr>
              <a:buSzPts val="1700"/>
            </a:pPr>
            <a:r>
              <a:rPr lang="fr-FR" sz="20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Belle II France </a:t>
            </a:r>
            <a:r>
              <a:rPr lang="fr-FR" sz="2000" b="1" i="1" kern="0" dirty="0" err="1">
                <a:latin typeface="Times New Roman"/>
                <a:ea typeface="Times New Roman"/>
                <a:cs typeface="Times New Roman"/>
                <a:sym typeface="Times New Roman"/>
              </a:rPr>
              <a:t>contributing</a:t>
            </a:r>
            <a:r>
              <a:rPr lang="fr-FR" sz="20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 to </a:t>
            </a:r>
            <a:r>
              <a:rPr lang="fr-FR" sz="2000" b="1" i="1" kern="0" dirty="0" err="1">
                <a:latin typeface="Times New Roman"/>
                <a:ea typeface="Times New Roman"/>
                <a:cs typeface="Times New Roman"/>
                <a:sym typeface="Times New Roman"/>
              </a:rPr>
              <a:t>ongoing</a:t>
            </a:r>
            <a:r>
              <a:rPr lang="fr-FR" sz="20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b="1" i="1" kern="0" dirty="0">
                <a:latin typeface="Symbol" pitchFamily="2" charset="2"/>
                <a:ea typeface="Times New Roman"/>
                <a:cs typeface="Times New Roman"/>
                <a:sym typeface="Times New Roman"/>
              </a:rPr>
              <a:t>g </a:t>
            </a:r>
            <a:r>
              <a:rPr lang="en" sz="2000" b="1" i="1" kern="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measurement. </a:t>
            </a:r>
            <a:r>
              <a:rPr lang="en" sz="2000" b="1" i="1" kern="0" dirty="0">
                <a:latin typeface="Symbol" pitchFamily="2" charset="2"/>
                <a:ea typeface="Times New Roman"/>
                <a:cs typeface="Times New Roman"/>
                <a:sym typeface="Times New Roman"/>
              </a:rPr>
              <a:t> </a:t>
            </a:r>
            <a:endParaRPr sz="2000" b="1" i="1" kern="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993249E-53B9-F44D-A48B-0FBD3AC78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7" y="1492250"/>
            <a:ext cx="5245100" cy="38735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B7294CF-AC79-E148-8F3B-93583B687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588" y="1702656"/>
            <a:ext cx="5350829" cy="3593568"/>
          </a:xfrm>
          <a:prstGeom prst="rect">
            <a:avLst/>
          </a:prstGeom>
        </p:spPr>
      </p:pic>
      <p:sp>
        <p:nvSpPr>
          <p:cNvPr id="12" name="Google Shape;64;p14">
            <a:extLst>
              <a:ext uri="{FF2B5EF4-FFF2-40B4-BE49-F238E27FC236}">
                <a16:creationId xmlns:a16="http://schemas.microsoft.com/office/drawing/2014/main" id="{F87049E6-F62A-B34C-AC6B-1D73B38FF7EA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CP violation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F453A94-0A0C-7E4F-ABF9-7D5AC6BC9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413" y="1078132"/>
            <a:ext cx="4866318" cy="1839368"/>
          </a:xfrm>
          <a:prstGeom prst="rect">
            <a:avLst/>
          </a:prstGeom>
        </p:spPr>
      </p:pic>
      <p:sp>
        <p:nvSpPr>
          <p:cNvPr id="110" name="Google Shape;110;p17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17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contributions: charmless 3-body B decays</a:t>
            </a:r>
            <a:endParaRPr sz="1867" b="1" kern="0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12" name="Google Shape;112;p17"/>
          <p:cNvCxnSpPr/>
          <p:nvPr/>
        </p:nvCxnSpPr>
        <p:spPr>
          <a:xfrm rot="10800000" flipH="1">
            <a:off x="101600" y="936833"/>
            <a:ext cx="11947200" cy="11200"/>
          </a:xfrm>
          <a:prstGeom prst="straightConnector1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159;p20">
            <a:extLst>
              <a:ext uri="{FF2B5EF4-FFF2-40B4-BE49-F238E27FC236}">
                <a16:creationId xmlns:a16="http://schemas.microsoft.com/office/drawing/2014/main" id="{CFB1A19C-8527-2B4E-9958-0878F3B759F9}"/>
              </a:ext>
            </a:extLst>
          </p:cNvPr>
          <p:cNvSpPr txBox="1"/>
          <p:nvPr/>
        </p:nvSpPr>
        <p:spPr>
          <a:xfrm>
            <a:off x="495334" y="1184340"/>
            <a:ext cx="4093216" cy="1982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60863" defTabSz="1219170">
              <a:buClr>
                <a:srgbClr val="000000"/>
              </a:buClr>
              <a:buSzPts val="1700"/>
            </a:pP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effort in </a:t>
            </a:r>
          </a:p>
          <a:p>
            <a:pPr marL="160863" defTabSz="1219170">
              <a:buClr>
                <a:srgbClr val="000000"/>
              </a:buClr>
              <a:buSzPts val="1700"/>
            </a:pP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(time-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dependent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Dalitz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analyses </a:t>
            </a:r>
          </a:p>
          <a:p>
            <a:pPr marL="160863" defTabSz="1219170">
              <a:buClr>
                <a:srgbClr val="000000"/>
              </a:buClr>
              <a:buSzPts val="1700"/>
            </a:pP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charmless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3-body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decays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</a:p>
          <a:p>
            <a:pPr marL="160863" defTabSz="1219170">
              <a:buClr>
                <a:srgbClr val="000000"/>
              </a:buClr>
              <a:buSzPts val="1700"/>
            </a:pPr>
            <a:endParaRPr lang="fr-FR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0863" defTabSz="1219170">
              <a:buClr>
                <a:srgbClr val="000000"/>
              </a:buClr>
              <a:buSzPts val="1700"/>
            </a:pP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Rich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phenomenology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CP observables, sensitive to new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F119F85-7EAB-5A44-AD01-AADE54A09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01" y="3333954"/>
            <a:ext cx="4564248" cy="3260177"/>
          </a:xfrm>
          <a:prstGeom prst="rect">
            <a:avLst/>
          </a:prstGeom>
        </p:spPr>
      </p:pic>
      <p:pic>
        <p:nvPicPr>
          <p:cNvPr id="10" name="Google Shape;79;p15">
            <a:extLst>
              <a:ext uri="{FF2B5EF4-FFF2-40B4-BE49-F238E27FC236}">
                <a16:creationId xmlns:a16="http://schemas.microsoft.com/office/drawing/2014/main" id="{A4D28DD5-28CA-F14F-B38D-CD00BC6DB28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5899" t="13356" r="40440" b="19927"/>
          <a:stretch/>
        </p:blipFill>
        <p:spPr>
          <a:xfrm>
            <a:off x="2324199" y="1114672"/>
            <a:ext cx="620110" cy="51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963EAB2-9B1F-F44B-87FC-2999C77A1B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434" y="3523788"/>
            <a:ext cx="6348495" cy="2880511"/>
          </a:xfrm>
          <a:prstGeom prst="rect">
            <a:avLst/>
          </a:prstGeom>
        </p:spPr>
      </p:pic>
      <p:sp>
        <p:nvSpPr>
          <p:cNvPr id="14" name="Google Shape;64;p14">
            <a:extLst>
              <a:ext uri="{FF2B5EF4-FFF2-40B4-BE49-F238E27FC236}">
                <a16:creationId xmlns:a16="http://schemas.microsoft.com/office/drawing/2014/main" id="{7AF89A6F-202C-A644-906B-BE3CD7129E50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CP violation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A544553-F726-A849-81D1-CF8FD61491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8853" y="1154525"/>
            <a:ext cx="3145855" cy="1994178"/>
          </a:xfrm>
          <a:prstGeom prst="rect">
            <a:avLst/>
          </a:prstGeom>
        </p:spPr>
      </p:pic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AD6587DB-68BB-0441-AE0D-73F216C9DF91}"/>
              </a:ext>
            </a:extLst>
          </p:cNvPr>
          <p:cNvCxnSpPr>
            <a:cxnSpLocks/>
          </p:cNvCxnSpPr>
          <p:nvPr/>
        </p:nvCxnSpPr>
        <p:spPr>
          <a:xfrm>
            <a:off x="4994910" y="4709160"/>
            <a:ext cx="657524" cy="0"/>
          </a:xfrm>
          <a:prstGeom prst="straightConnector1">
            <a:avLst/>
          </a:prstGeom>
          <a:ln w="952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F14477A-9E4D-064B-9925-B751F85A75F0}"/>
              </a:ext>
            </a:extLst>
          </p:cNvPr>
          <p:cNvSpPr/>
          <p:nvPr/>
        </p:nvSpPr>
        <p:spPr>
          <a:xfrm>
            <a:off x="6280403" y="6354234"/>
            <a:ext cx="5496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First observation of CP violation </a:t>
            </a:r>
            <a:r>
              <a:rPr lang="fr-FR" i="1" kern="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in B</a:t>
            </a:r>
            <a:r>
              <a:rPr lang="fr-FR" i="1" kern="0" baseline="3000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0</a:t>
            </a:r>
            <a:r>
              <a:rPr lang="fr-FR" i="1" kern="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fr-FR" i="1" kern="0" dirty="0">
                <a:solidFill>
                  <a:srgbClr val="C00000"/>
                </a:solidFill>
                <a:cs typeface="Arial"/>
                <a:sym typeface="Arial"/>
              </a:rPr>
              <a:t>⟶ </a:t>
            </a:r>
            <a:r>
              <a:rPr lang="fr-FR" i="1" kern="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K*(892)</a:t>
            </a:r>
            <a:r>
              <a:rPr lang="fr-FR" i="1" kern="0" dirty="0">
                <a:solidFill>
                  <a:srgbClr val="C00000"/>
                </a:solidFill>
                <a:latin typeface="Symbol" pitchFamily="2" charset="2"/>
                <a:cs typeface="Times New Roman"/>
                <a:sym typeface="Times New Roman"/>
              </a:rPr>
              <a:t>p</a:t>
            </a:r>
            <a:endParaRPr lang="fr-FR" dirty="0">
              <a:solidFill>
                <a:srgbClr val="C00000"/>
              </a:solidFill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86720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6903C31-01A5-C74C-9284-CD6D9E87A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071" y="1209537"/>
            <a:ext cx="9755857" cy="4520008"/>
          </a:xfrm>
          <a:prstGeom prst="rect">
            <a:avLst/>
          </a:prstGeom>
        </p:spPr>
      </p:pic>
      <p:sp>
        <p:nvSpPr>
          <p:cNvPr id="4" name="Google Shape;173;p22">
            <a:extLst>
              <a:ext uri="{FF2B5EF4-FFF2-40B4-BE49-F238E27FC236}">
                <a16:creationId xmlns:a16="http://schemas.microsoft.com/office/drawing/2014/main" id="{908D8BBB-38AA-2143-9DED-6E22456964D4}"/>
              </a:ext>
            </a:extLst>
          </p:cNvPr>
          <p:cNvSpPr txBox="1"/>
          <p:nvPr/>
        </p:nvSpPr>
        <p:spPr>
          <a:xfrm>
            <a:off x="0" y="0"/>
            <a:ext cx="12192000" cy="818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</a:t>
            </a:r>
            <a:r>
              <a:rPr lang="en" sz="3600" b="1" i="1" kern="0" dirty="0" err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flavour</a:t>
            </a:r>
            <a:r>
              <a:rPr lang="en" sz="36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production and  spectroscopy</a:t>
            </a: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6908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0;p16">
            <a:extLst>
              <a:ext uri="{FF2B5EF4-FFF2-40B4-BE49-F238E27FC236}">
                <a16:creationId xmlns:a16="http://schemas.microsoft.com/office/drawing/2014/main" id="{AAC55C4F-733C-AB47-A088-1EAC049AC52A}"/>
              </a:ext>
            </a:extLst>
          </p:cNvPr>
          <p:cNvSpPr txBox="1"/>
          <p:nvPr/>
        </p:nvSpPr>
        <p:spPr>
          <a:xfrm>
            <a:off x="44000" y="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sz="3600" b="1" i="1" kern="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</a:t>
            </a:r>
            <a:r>
              <a:rPr lang="fr-FR" sz="3600" b="1" i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new hadrons </a:t>
            </a:r>
            <a:r>
              <a:rPr lang="fr-FR" sz="3600" b="1" i="1" kern="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discovered</a:t>
            </a:r>
            <a:r>
              <a:rPr lang="fr-FR" sz="3600" b="1" i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at LHC</a:t>
            </a:r>
            <a:endParaRPr sz="1867" b="1" kern="0" dirty="0">
              <a:solidFill>
                <a:srgbClr val="7030A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E5AC8DE-B1A6-7948-B688-EC7BEA78A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303" y="1583019"/>
            <a:ext cx="7115066" cy="140801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C6AAC3D-46A2-DC43-8C68-7AD509B7A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938" y="2980982"/>
            <a:ext cx="6841797" cy="38770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B8D9B5-BD94-CD49-88B7-E294A779A045}"/>
              </a:ext>
            </a:extLst>
          </p:cNvPr>
          <p:cNvSpPr/>
          <p:nvPr/>
        </p:nvSpPr>
        <p:spPr>
          <a:xfrm>
            <a:off x="7722921" y="6571690"/>
            <a:ext cx="30861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/>
              <a:t>https://</a:t>
            </a:r>
            <a:r>
              <a:rPr lang="fr-FR" sz="1100" dirty="0" err="1"/>
              <a:t>www.nikhef.nl</a:t>
            </a:r>
            <a:r>
              <a:rPr lang="fr-FR" sz="1100" dirty="0"/>
              <a:t>/~</a:t>
            </a:r>
            <a:r>
              <a:rPr lang="fr-FR" sz="1100" dirty="0" err="1"/>
              <a:t>pkoppenb</a:t>
            </a:r>
            <a:r>
              <a:rPr lang="fr-FR" sz="1100" dirty="0"/>
              <a:t>/</a:t>
            </a:r>
            <a:r>
              <a:rPr lang="fr-FR" sz="1100" dirty="0" err="1"/>
              <a:t>particles.html</a:t>
            </a:r>
            <a:endParaRPr lang="fr-FR" sz="1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E6C772-8CB8-564E-AD88-C64D6A2678F7}"/>
              </a:ext>
            </a:extLst>
          </p:cNvPr>
          <p:cNvSpPr/>
          <p:nvPr/>
        </p:nvSpPr>
        <p:spPr>
          <a:xfrm>
            <a:off x="788276" y="904991"/>
            <a:ext cx="10300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Spectroscopy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and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heavy-flavor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production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studies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are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powerful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test of LQCD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calculations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.</a:t>
            </a:r>
          </a:p>
          <a:p>
            <a:pPr defTabSz="1219170">
              <a:buClr>
                <a:srgbClr val="000000"/>
              </a:buClr>
            </a:pP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Crucial for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tuning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simulations, and as inputs of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other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fr-FR" b="1" i="1" kern="0" dirty="0" err="1">
                <a:solidFill>
                  <a:srgbClr val="000000"/>
                </a:solidFill>
                <a:cs typeface="Arial"/>
                <a:sym typeface="Arial"/>
              </a:rPr>
              <a:t>measurements</a:t>
            </a:r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. </a:t>
            </a:r>
          </a:p>
        </p:txBody>
      </p:sp>
      <p:sp>
        <p:nvSpPr>
          <p:cNvPr id="8" name="Google Shape;64;p14">
            <a:extLst>
              <a:ext uri="{FF2B5EF4-FFF2-40B4-BE49-F238E27FC236}">
                <a16:creationId xmlns:a16="http://schemas.microsoft.com/office/drawing/2014/main" id="{3563563C-B0F2-9349-9E0D-A698D7C8E69C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Spectroscopy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358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Flavor Physics’ strategy</a:t>
            </a:r>
            <a:endParaRPr sz="1867" b="1" kern="0" dirty="0">
              <a:latin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409906" y="973793"/>
            <a:ext cx="11782093" cy="448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2895585" lvl="5" indent="-448722" defTabSz="1219170">
              <a:lnSpc>
                <a:spcPct val="115000"/>
              </a:lnSpc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fr-FR" sz="2267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" sz="2267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recision</a:t>
            </a:r>
            <a:r>
              <a:rPr lang="en" sz="2267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measurements for taming new physics</a:t>
            </a:r>
          </a:p>
          <a:p>
            <a:pPr marL="2895585" lvl="5" indent="-448722" defTabSz="1219170">
              <a:lnSpc>
                <a:spcPct val="115000"/>
              </a:lnSpc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en" sz="2267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 for forbidden or highly suppressed processes </a:t>
            </a:r>
          </a:p>
          <a:p>
            <a:pPr marL="2895585" lvl="5" indent="-448722" defTabSz="1219170">
              <a:lnSpc>
                <a:spcPct val="115000"/>
              </a:lnSpc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fr-FR" sz="2267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2267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tudy</a:t>
            </a:r>
            <a:r>
              <a:rPr lang="en" sz="2267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dynamics of quarks interactions </a:t>
            </a:r>
            <a:endParaRPr sz="2133" kern="0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r>
              <a:rPr lang="en" sz="2133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defTabSz="1219170">
              <a:buClr>
                <a:srgbClr val="000000"/>
              </a:buClr>
            </a:pPr>
            <a:r>
              <a:rPr lang="en" sz="2133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Sensitivity to much higher scales and/or smaller couplings than searches at the energy frontier. </a:t>
            </a: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defTabSz="1219170">
              <a:buClr>
                <a:srgbClr val="000000"/>
              </a:buClr>
            </a:pPr>
            <a:r>
              <a:rPr lang="en" sz="2133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Pattern of deviations in a large set of complementary observables (CP violation, rare decays, beauty, charm, kaon... ) could point to new physics and reveal its nature.</a:t>
            </a: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lang="en"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  <a:buSzPts val="1100"/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  <a:buSzPts val="1100"/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  <a:buSzPts val="1100"/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  <a:buSzPts val="1100"/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6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Google Shape;64;p14">
            <a:extLst>
              <a:ext uri="{FF2B5EF4-FFF2-40B4-BE49-F238E27FC236}">
                <a16:creationId xmlns:a16="http://schemas.microsoft.com/office/drawing/2014/main" id="{D0BE3D07-8F39-E046-A779-3B6B98737C6D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9014835-9157-3A4D-ADBA-A47290E30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562950"/>
            <a:ext cx="4495800" cy="11049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8A8F4F8-CDDE-1F4B-BB50-680E80B65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968" y="2500158"/>
            <a:ext cx="1073148" cy="9711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17632C3-6E66-AA4C-A722-EC5BFFAB1C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442" r="49986"/>
          <a:stretch/>
        </p:blipFill>
        <p:spPr>
          <a:xfrm>
            <a:off x="7033195" y="2605715"/>
            <a:ext cx="3049176" cy="218825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4BE5A53-50A9-914A-8359-2661BE6E7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7177" y="2542714"/>
            <a:ext cx="1514654" cy="12970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20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256268" y="-60535"/>
            <a:ext cx="12004800" cy="8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 of French contributions in heavy flavor production</a:t>
            </a:r>
            <a:endParaRPr sz="1867" b="1" kern="0" dirty="0">
              <a:solidFill>
                <a:srgbClr val="7030A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64;p14">
            <a:extLst>
              <a:ext uri="{FF2B5EF4-FFF2-40B4-BE49-F238E27FC236}">
                <a16:creationId xmlns:a16="http://schemas.microsoft.com/office/drawing/2014/main" id="{23EE556E-4FC7-2942-8AEF-6E399825951B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Heavy </a:t>
            </a:r>
            <a:r>
              <a:rPr lang="fr-FR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flavor</a:t>
            </a: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production and </a:t>
            </a:r>
            <a:r>
              <a:rPr lang="fr-FR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spectroscopy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4FE3C7-52E4-7D4A-9472-312605A4D55E}"/>
              </a:ext>
            </a:extLst>
          </p:cNvPr>
          <p:cNvSpPr/>
          <p:nvPr/>
        </p:nvSpPr>
        <p:spPr>
          <a:xfrm>
            <a:off x="555308" y="988500"/>
            <a:ext cx="338607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4729" defTabSz="1219170">
              <a:buClr>
                <a:srgbClr val="000000"/>
              </a:buClr>
              <a:buSzPts val="1300"/>
            </a:pPr>
            <a:r>
              <a:rPr lang="fr-FR" sz="1600" b="1" i="1" kern="0" dirty="0">
                <a:solidFill>
                  <a:srgbClr val="000000"/>
                </a:solidFill>
                <a:cs typeface="Arial"/>
                <a:sym typeface="Arial"/>
              </a:rPr>
              <a:t>J/</a:t>
            </a:r>
            <a:r>
              <a:rPr lang="fr-FR" sz="1600" b="1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y</a:t>
            </a:r>
            <a:r>
              <a:rPr lang="fr-FR" sz="1600" b="1" i="1" kern="0" dirty="0">
                <a:solidFill>
                  <a:srgbClr val="000000"/>
                </a:solidFill>
                <a:cs typeface="Arial"/>
                <a:sym typeface="Arial"/>
              </a:rPr>
              <a:t> production at 7 </a:t>
            </a:r>
            <a:r>
              <a:rPr lang="fr-FR" sz="1600" b="1" i="1" kern="0" dirty="0" err="1">
                <a:solidFill>
                  <a:srgbClr val="000000"/>
                </a:solidFill>
                <a:cs typeface="Arial"/>
                <a:sym typeface="Arial"/>
              </a:rPr>
              <a:t>TeV</a:t>
            </a:r>
            <a:endParaRPr lang="fr-FR" sz="1600" b="1" i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194729" defTabSz="1219170">
              <a:buClr>
                <a:srgbClr val="000000"/>
              </a:buClr>
              <a:buSzPts val="1300"/>
            </a:pPr>
            <a:r>
              <a:rPr lang="fr-FR" sz="1100" dirty="0">
                <a:hlinkClick r:id="rId3"/>
              </a:rPr>
              <a:t>https://arxiv.org/abs/1103.0423</a:t>
            </a:r>
            <a:endParaRPr lang="fr-FR" sz="1100" b="1" i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95DF0D-6A9A-524A-AE1E-6B22916AF54D}"/>
              </a:ext>
            </a:extLst>
          </p:cNvPr>
          <p:cNvSpPr/>
          <p:nvPr/>
        </p:nvSpPr>
        <p:spPr>
          <a:xfrm>
            <a:off x="686941" y="1527109"/>
            <a:ext cx="3038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kern="0" dirty="0" err="1">
                <a:solidFill>
                  <a:srgbClr val="C00000"/>
                </a:solidFill>
                <a:cs typeface="Arial"/>
                <a:sym typeface="Arial"/>
              </a:rPr>
              <a:t>Initiated</a:t>
            </a:r>
            <a:r>
              <a:rPr lang="fr-FR" sz="1400" i="1" kern="0" dirty="0">
                <a:solidFill>
                  <a:srgbClr val="C00000"/>
                </a:solidFill>
                <a:cs typeface="Arial"/>
                <a:sym typeface="Arial"/>
              </a:rPr>
              <a:t> </a:t>
            </a:r>
            <a:r>
              <a:rPr lang="fr-FR" sz="1400" i="1" dirty="0" err="1">
                <a:solidFill>
                  <a:srgbClr val="C00000"/>
                </a:solidFill>
              </a:rPr>
              <a:t>charmonium</a:t>
            </a:r>
            <a:r>
              <a:rPr lang="fr-FR" sz="1400" i="1" dirty="0">
                <a:solidFill>
                  <a:srgbClr val="C00000"/>
                </a:solidFill>
              </a:rPr>
              <a:t> </a:t>
            </a:r>
            <a:r>
              <a:rPr lang="fr-FR" sz="1400" i="1" dirty="0" err="1">
                <a:solidFill>
                  <a:srgbClr val="C00000"/>
                </a:solidFill>
              </a:rPr>
              <a:t>measurement</a:t>
            </a:r>
            <a:r>
              <a:rPr lang="fr-FR" sz="1400" i="1" dirty="0">
                <a:solidFill>
                  <a:srgbClr val="C00000"/>
                </a:solidFill>
              </a:rPr>
              <a:t> </a:t>
            </a:r>
          </a:p>
          <a:p>
            <a:r>
              <a:rPr lang="fr-FR" sz="1400" i="1" dirty="0">
                <a:solidFill>
                  <a:srgbClr val="C00000"/>
                </a:solidFill>
              </a:rPr>
              <a:t>program at </a:t>
            </a:r>
            <a:r>
              <a:rPr lang="fr-FR" sz="1400" i="1" dirty="0" err="1">
                <a:solidFill>
                  <a:srgbClr val="C00000"/>
                </a:solidFill>
              </a:rPr>
              <a:t>LHCb</a:t>
            </a:r>
            <a:endParaRPr lang="fr-FR" sz="1400" i="1" dirty="0">
              <a:solidFill>
                <a:srgbClr val="C0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1187DB-7565-BD43-A569-EEC778018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231" y="2153360"/>
            <a:ext cx="4241655" cy="33519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13C33C-9613-1944-830B-55CF8EE9E26D}"/>
              </a:ext>
            </a:extLst>
          </p:cNvPr>
          <p:cNvSpPr/>
          <p:nvPr/>
        </p:nvSpPr>
        <p:spPr>
          <a:xfrm>
            <a:off x="5891337" y="789568"/>
            <a:ext cx="282962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i="1" kern="0" dirty="0" err="1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sz="1600" b="1" i="1" kern="0" baseline="30000" dirty="0" err="1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sz="1600" b="1" i="1" kern="0" baseline="-25000" dirty="0" err="1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fr-FR" sz="1600" b="1" i="1" dirty="0">
                <a:solidFill>
                  <a:srgbClr val="000000"/>
                </a:solidFill>
                <a:latin typeface="Lucida Grande" panose="020B0600040502020204" pitchFamily="34" charset="0"/>
              </a:rPr>
              <a:t> </a:t>
            </a:r>
            <a:r>
              <a:rPr lang="fr-FR" sz="1600" b="1" i="1" dirty="0">
                <a:solidFill>
                  <a:srgbClr val="000000"/>
                </a:solidFill>
              </a:rPr>
              <a:t>production and </a:t>
            </a:r>
          </a:p>
          <a:p>
            <a:r>
              <a:rPr lang="fr-FR" sz="1600" b="1" i="1" dirty="0">
                <a:solidFill>
                  <a:srgbClr val="000000"/>
                </a:solidFill>
              </a:rPr>
              <a:t>mass </a:t>
            </a:r>
            <a:r>
              <a:rPr lang="fr-FR" sz="1600" b="1" i="1" dirty="0" err="1">
                <a:solidFill>
                  <a:srgbClr val="000000"/>
                </a:solidFill>
              </a:rPr>
              <a:t>with</a:t>
            </a:r>
            <a:r>
              <a:rPr lang="fr-FR" sz="1600" b="1" i="1" dirty="0">
                <a:solidFill>
                  <a:srgbClr val="000000"/>
                </a:solidFill>
              </a:rPr>
              <a:t> the </a:t>
            </a:r>
            <a:r>
              <a:rPr lang="fr-FR" sz="1600" b="1" i="1" kern="0" dirty="0" err="1">
                <a:solidFill>
                  <a:srgbClr val="000000"/>
                </a:solidFill>
                <a:cs typeface="Arial"/>
                <a:sym typeface="Arial"/>
              </a:rPr>
              <a:t>B</a:t>
            </a:r>
            <a:r>
              <a:rPr lang="fr-FR" sz="1600" b="1" i="1" kern="0" baseline="30000" dirty="0" err="1">
                <a:solidFill>
                  <a:srgbClr val="000000"/>
                </a:solidFill>
                <a:cs typeface="Arial"/>
                <a:sym typeface="Arial"/>
              </a:rPr>
              <a:t>+</a:t>
            </a:r>
            <a:r>
              <a:rPr lang="fr-FR" sz="1600" b="1" i="1" kern="0" baseline="-25000" dirty="0" err="1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fr-FR" sz="1600" b="1" i="1" dirty="0">
                <a:solidFill>
                  <a:srgbClr val="000000"/>
                </a:solidFill>
                <a:latin typeface="Lucida Grande" panose="020B0600040502020204" pitchFamily="34" charset="0"/>
              </a:rPr>
              <a:t> </a:t>
            </a:r>
            <a:r>
              <a:rPr lang="fr-FR" sz="1600" i="1" dirty="0">
                <a:solidFill>
                  <a:srgbClr val="000000"/>
                </a:solidFill>
                <a:latin typeface="STIXGeneral-Regular" pitchFamily="2" charset="2"/>
              </a:rPr>
              <a:t>→</a:t>
            </a:r>
            <a:r>
              <a:rPr lang="fr-FR" sz="1600" b="1" i="1" kern="0" dirty="0">
                <a:solidFill>
                  <a:srgbClr val="000000"/>
                </a:solidFill>
                <a:cs typeface="Arial"/>
                <a:sym typeface="Arial"/>
              </a:rPr>
              <a:t> J/</a:t>
            </a:r>
            <a:r>
              <a:rPr lang="fr-FR" sz="1600" b="1" i="1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y p</a:t>
            </a:r>
            <a:r>
              <a:rPr lang="fr-FR" sz="1600" b="1" i="1" kern="0" baseline="3000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+</a:t>
            </a:r>
            <a:r>
              <a:rPr lang="fr-FR" sz="1600" b="1" i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endParaRPr lang="fr-FR" sz="1600" i="1" baseline="30000" dirty="0">
              <a:solidFill>
                <a:srgbClr val="000000"/>
              </a:solidFill>
              <a:latin typeface="STIXGeneral-Regular" pitchFamily="2" charset="2"/>
            </a:endParaRPr>
          </a:p>
          <a:p>
            <a:r>
              <a:rPr lang="fr-FR" dirty="0"/>
              <a:t> </a:t>
            </a:r>
            <a:r>
              <a:rPr lang="fr-FR" sz="1200" dirty="0">
                <a:hlinkClick r:id="rId5"/>
              </a:rPr>
              <a:t>https://arxiv.org/abs/1209.5634</a:t>
            </a:r>
            <a:endParaRPr lang="el-GR" sz="1200" b="1" dirty="0">
              <a:solidFill>
                <a:srgbClr val="000000"/>
              </a:solidFill>
              <a:latin typeface="Lucida Grande" panose="020B06000405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5E13CA-9786-7948-A4F0-1A5950FE53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0187" y="627381"/>
            <a:ext cx="2832771" cy="22516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9D3D924-84EF-374E-9988-2269F2919EA3}"/>
              </a:ext>
            </a:extLst>
          </p:cNvPr>
          <p:cNvSpPr/>
          <p:nvPr/>
        </p:nvSpPr>
        <p:spPr>
          <a:xfrm>
            <a:off x="5891337" y="1731434"/>
            <a:ext cx="3071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First observation of the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Bc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at CERN </a:t>
            </a:r>
            <a:endParaRPr lang="fr-FR" sz="1400" i="1" dirty="0">
              <a:solidFill>
                <a:srgbClr val="C00000"/>
              </a:solidFill>
            </a:endParaRPr>
          </a:p>
        </p:txBody>
      </p:sp>
      <p:sp>
        <p:nvSpPr>
          <p:cNvPr id="28" name="Google Shape;186;p22">
            <a:extLst>
              <a:ext uri="{FF2B5EF4-FFF2-40B4-BE49-F238E27FC236}">
                <a16:creationId xmlns:a16="http://schemas.microsoft.com/office/drawing/2014/main" id="{40CEA2B0-4B69-F34D-88B9-14309E57E14A}"/>
              </a:ext>
            </a:extLst>
          </p:cNvPr>
          <p:cNvSpPr/>
          <p:nvPr/>
        </p:nvSpPr>
        <p:spPr>
          <a:xfrm>
            <a:off x="555308" y="913800"/>
            <a:ext cx="4510678" cy="4591502"/>
          </a:xfrm>
          <a:prstGeom prst="rect">
            <a:avLst/>
          </a:prstGeom>
          <a:noFill/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" name="Google Shape;186;p22">
            <a:extLst>
              <a:ext uri="{FF2B5EF4-FFF2-40B4-BE49-F238E27FC236}">
                <a16:creationId xmlns:a16="http://schemas.microsoft.com/office/drawing/2014/main" id="{C979F012-19AC-F545-B4B9-F6ABD3C60244}"/>
              </a:ext>
            </a:extLst>
          </p:cNvPr>
          <p:cNvSpPr/>
          <p:nvPr/>
        </p:nvSpPr>
        <p:spPr>
          <a:xfrm>
            <a:off x="5877296" y="744913"/>
            <a:ext cx="5769074" cy="2134158"/>
          </a:xfrm>
          <a:prstGeom prst="rect">
            <a:avLst/>
          </a:prstGeom>
          <a:noFill/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0" name="Google Shape;186;p22">
            <a:extLst>
              <a:ext uri="{FF2B5EF4-FFF2-40B4-BE49-F238E27FC236}">
                <a16:creationId xmlns:a16="http://schemas.microsoft.com/office/drawing/2014/main" id="{0AB0276A-6270-8147-978D-13903E179AB7}"/>
              </a:ext>
            </a:extLst>
          </p:cNvPr>
          <p:cNvSpPr/>
          <p:nvPr/>
        </p:nvSpPr>
        <p:spPr>
          <a:xfrm>
            <a:off x="4983319" y="2610624"/>
            <a:ext cx="5211776" cy="4062876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859EB303-C684-B347-930B-553A4C97AB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5467" y="3787343"/>
            <a:ext cx="4607480" cy="277104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15D0F34-4536-5649-B977-18822366542F}"/>
              </a:ext>
            </a:extLst>
          </p:cNvPr>
          <p:cNvSpPr/>
          <p:nvPr/>
        </p:nvSpPr>
        <p:spPr>
          <a:xfrm>
            <a:off x="5101499" y="2648421"/>
            <a:ext cx="50094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i="1" dirty="0" err="1">
                <a:latin typeface="Helvetica" pitchFamily="2" charset="0"/>
              </a:rPr>
              <a:t>Charmonium</a:t>
            </a:r>
            <a:r>
              <a:rPr lang="fr-FR" sz="1600" b="1" i="1" dirty="0">
                <a:latin typeface="Helvetica" pitchFamily="2" charset="0"/>
              </a:rPr>
              <a:t> production in b-hadron </a:t>
            </a:r>
            <a:r>
              <a:rPr lang="fr-FR" sz="1600" b="1" i="1" dirty="0" err="1">
                <a:latin typeface="Helvetica" pitchFamily="2" charset="0"/>
              </a:rPr>
              <a:t>decays</a:t>
            </a:r>
            <a:br>
              <a:rPr lang="fr-FR" sz="1200" dirty="0">
                <a:solidFill>
                  <a:srgbClr val="0070C0"/>
                </a:solidFill>
              </a:rPr>
            </a:br>
            <a:r>
              <a:rPr lang="fr-FR" sz="1200" dirty="0" err="1">
                <a:solidFill>
                  <a:srgbClr val="0070C0"/>
                </a:solidFill>
                <a:latin typeface="Helvetica" pitchFamily="2" charset="0"/>
              </a:rPr>
              <a:t>Eur.Phys.J.C</a:t>
            </a:r>
            <a:r>
              <a:rPr lang="fr-FR" sz="1200" dirty="0">
                <a:solidFill>
                  <a:srgbClr val="0070C0"/>
                </a:solidFill>
                <a:latin typeface="Helvetica" pitchFamily="2" charset="0"/>
              </a:rPr>
              <a:t> 77 (2017) 9, 609 </a:t>
            </a:r>
          </a:p>
          <a:p>
            <a:r>
              <a:rPr lang="fr-FR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BAE77E-CD62-A549-858A-F78AC31170C0}"/>
              </a:ext>
            </a:extLst>
          </p:cNvPr>
          <p:cNvSpPr/>
          <p:nvPr/>
        </p:nvSpPr>
        <p:spPr>
          <a:xfrm>
            <a:off x="5099869" y="3115754"/>
            <a:ext cx="50094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First or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most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precise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measurements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of inclusive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decays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 </a:t>
            </a:r>
            <a:br>
              <a:rPr lang="fr-FR" sz="1400" i="1" dirty="0">
                <a:solidFill>
                  <a:srgbClr val="C00000"/>
                </a:solidFill>
              </a:rPr>
            </a:b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b </a:t>
            </a:r>
            <a:r>
              <a:rPr lang="fr-FR" sz="1400" i="1" dirty="0">
                <a:solidFill>
                  <a:srgbClr val="C00000"/>
                </a:solidFill>
                <a:latin typeface="STIXGeneral-Regular" pitchFamily="2" charset="2"/>
              </a:rPr>
              <a:t>→ 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fr-FR" sz="1400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h</a:t>
            </a:r>
            <a:r>
              <a:rPr lang="fr-FR" sz="1400" i="1" baseline="-25000" dirty="0" err="1">
                <a:solidFill>
                  <a:srgbClr val="C00000"/>
                </a:solidFill>
                <a:latin typeface="Helvetica" pitchFamily="2" charset="0"/>
              </a:rPr>
              <a:t>c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(1S), </a:t>
            </a:r>
            <a:r>
              <a:rPr lang="fr-FR" sz="1400" b="1" i="1" kern="0" dirty="0" err="1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h</a:t>
            </a:r>
            <a:r>
              <a:rPr lang="fr-FR" sz="1400" i="1" baseline="-25000" dirty="0" err="1">
                <a:solidFill>
                  <a:srgbClr val="C00000"/>
                </a:solidFill>
                <a:latin typeface="Helvetica" pitchFamily="2" charset="0"/>
              </a:rPr>
              <a:t>c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(2S), </a:t>
            </a:r>
            <a:r>
              <a:rPr lang="fr-FR" sz="1400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c</a:t>
            </a:r>
            <a:r>
              <a:rPr lang="fr-FR" sz="1400" i="1" baseline="-25000" dirty="0">
                <a:solidFill>
                  <a:srgbClr val="C00000"/>
                </a:solidFill>
                <a:latin typeface="Helvetica" pitchFamily="2" charset="0"/>
              </a:rPr>
              <a:t>c0 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,</a:t>
            </a:r>
            <a:r>
              <a:rPr lang="fr-FR" sz="1400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 c</a:t>
            </a:r>
            <a:r>
              <a:rPr lang="fr-FR" sz="1400" i="1" baseline="-25000" dirty="0">
                <a:solidFill>
                  <a:srgbClr val="C00000"/>
                </a:solidFill>
                <a:latin typeface="Helvetica" pitchFamily="2" charset="0"/>
              </a:rPr>
              <a:t>c1 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,</a:t>
            </a:r>
            <a:r>
              <a:rPr lang="fr-FR" sz="1400" b="1" i="1" kern="0" dirty="0">
                <a:solidFill>
                  <a:srgbClr val="C00000"/>
                </a:solidFill>
                <a:latin typeface="Symbol" pitchFamily="2" charset="2"/>
                <a:cs typeface="Arial"/>
                <a:sym typeface="Arial"/>
              </a:rPr>
              <a:t> c</a:t>
            </a:r>
            <a:r>
              <a:rPr lang="fr-FR" sz="1400" i="1" baseline="-25000" dirty="0">
                <a:solidFill>
                  <a:srgbClr val="C00000"/>
                </a:solidFill>
                <a:latin typeface="Helvetica" pitchFamily="2" charset="0"/>
              </a:rPr>
              <a:t>c2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</a:t>
            </a:r>
          </a:p>
          <a:p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First </a:t>
            </a:r>
            <a:r>
              <a:rPr lang="fr-FR" sz="1400" i="1" dirty="0" err="1">
                <a:solidFill>
                  <a:srgbClr val="C00000"/>
                </a:solidFill>
                <a:latin typeface="Helvetica" pitchFamily="2" charset="0"/>
              </a:rPr>
              <a:t>evidence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of B</a:t>
            </a:r>
            <a:r>
              <a:rPr lang="fr-FR" sz="1400" i="1" baseline="-25000" dirty="0">
                <a:solidFill>
                  <a:srgbClr val="C00000"/>
                </a:solidFill>
                <a:latin typeface="Helvetica" pitchFamily="2" charset="0"/>
              </a:rPr>
              <a:t>s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fr-FR" sz="1400" i="1" dirty="0">
                <a:solidFill>
                  <a:srgbClr val="C00000"/>
                </a:solidFill>
                <a:latin typeface="STIXGeneral-Regular" pitchFamily="2" charset="2"/>
              </a:rPr>
              <a:t>→ </a:t>
            </a:r>
            <a:r>
              <a:rPr lang="fr-FR" sz="1400" i="1" dirty="0" err="1">
                <a:solidFill>
                  <a:srgbClr val="C00000"/>
                </a:solidFill>
                <a:latin typeface="Symbol" pitchFamily="2" charset="2"/>
              </a:rPr>
              <a:t>fff</a:t>
            </a:r>
            <a:r>
              <a:rPr lang="fr-FR" sz="1400" i="1" dirty="0">
                <a:solidFill>
                  <a:srgbClr val="C00000"/>
                </a:solidFill>
                <a:latin typeface="Helvetica" pitchFamily="2" charset="0"/>
              </a:rPr>
              <a:t>.</a:t>
            </a:r>
            <a:endParaRPr lang="fr-FR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74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186;p22">
            <a:extLst>
              <a:ext uri="{FF2B5EF4-FFF2-40B4-BE49-F238E27FC236}">
                <a16:creationId xmlns:a16="http://schemas.microsoft.com/office/drawing/2014/main" id="{3168A870-3A9C-A341-831D-B74CB89ACE7F}"/>
              </a:ext>
            </a:extLst>
          </p:cNvPr>
          <p:cNvSpPr/>
          <p:nvPr/>
        </p:nvSpPr>
        <p:spPr>
          <a:xfrm>
            <a:off x="7419838" y="882201"/>
            <a:ext cx="4708230" cy="3332447"/>
          </a:xfrm>
          <a:prstGeom prst="rect">
            <a:avLst/>
          </a:prstGeom>
          <a:noFill/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21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44100" y="-20280"/>
            <a:ext cx="12004800" cy="8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 of French contributions in spectroscopy</a:t>
            </a:r>
            <a:endParaRPr sz="1867" b="1" kern="0" dirty="0">
              <a:solidFill>
                <a:srgbClr val="073763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75" name="Google Shape;175;p22"/>
          <p:cNvPicPr preferRelativeResize="0"/>
          <p:nvPr/>
        </p:nvPicPr>
        <p:blipFill rotWithShape="1">
          <a:blip r:embed="rId3">
            <a:alphaModFix/>
          </a:blip>
          <a:srcRect l="59280" t="24446" b="8094"/>
          <a:stretch/>
        </p:blipFill>
        <p:spPr>
          <a:xfrm>
            <a:off x="528820" y="1331931"/>
            <a:ext cx="3526099" cy="3308332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2"/>
          <p:cNvSpPr txBox="1"/>
          <p:nvPr/>
        </p:nvSpPr>
        <p:spPr>
          <a:xfrm>
            <a:off x="471104" y="929844"/>
            <a:ext cx="4012000" cy="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733" b="1" i="1" kern="0" dirty="0">
                <a:cs typeface="Arial"/>
                <a:sym typeface="Arial"/>
              </a:rPr>
              <a:t>First baryon </a:t>
            </a:r>
            <a:r>
              <a:rPr lang="fr-FR" sz="1733" b="1" i="1" kern="0" dirty="0" err="1">
                <a:cs typeface="Arial"/>
                <a:sym typeface="Arial"/>
              </a:rPr>
              <a:t>with</a:t>
            </a:r>
            <a:r>
              <a:rPr lang="fr-FR" sz="1733" b="1" i="1" kern="0" dirty="0">
                <a:cs typeface="Arial"/>
                <a:sym typeface="Arial"/>
              </a:rPr>
              <a:t> </a:t>
            </a:r>
            <a:r>
              <a:rPr lang="fr-FR" sz="1733" b="1" i="1" kern="0" dirty="0" err="1">
                <a:cs typeface="Arial"/>
                <a:sym typeface="Arial"/>
              </a:rPr>
              <a:t>two</a:t>
            </a:r>
            <a:r>
              <a:rPr lang="fr-FR" sz="1733" b="1" i="1" kern="0" dirty="0">
                <a:cs typeface="Arial"/>
                <a:sym typeface="Arial"/>
              </a:rPr>
              <a:t> </a:t>
            </a:r>
            <a:r>
              <a:rPr lang="fr-FR" sz="1733" b="1" i="1" kern="0" dirty="0" err="1">
                <a:cs typeface="Arial"/>
                <a:sym typeface="Arial"/>
              </a:rPr>
              <a:t>heavy</a:t>
            </a:r>
            <a:r>
              <a:rPr lang="fr-FR" sz="1733" b="1" i="1" kern="0" dirty="0">
                <a:cs typeface="Arial"/>
                <a:sym typeface="Arial"/>
              </a:rPr>
              <a:t> quarks.</a:t>
            </a:r>
          </a:p>
        </p:txBody>
      </p:sp>
      <p:sp>
        <p:nvSpPr>
          <p:cNvPr id="186" name="Google Shape;186;p22"/>
          <p:cNvSpPr/>
          <p:nvPr/>
        </p:nvSpPr>
        <p:spPr>
          <a:xfrm>
            <a:off x="471104" y="921980"/>
            <a:ext cx="3934434" cy="3608697"/>
          </a:xfrm>
          <a:prstGeom prst="rect">
            <a:avLst/>
          </a:prstGeom>
          <a:noFill/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89" name="Google Shape;189;p22"/>
          <p:cNvCxnSpPr>
            <a:cxnSpLocks/>
            <a:endCxn id="186" idx="1"/>
          </p:cNvCxnSpPr>
          <p:nvPr/>
        </p:nvCxnSpPr>
        <p:spPr>
          <a:xfrm>
            <a:off x="-114096" y="2193380"/>
            <a:ext cx="585200" cy="53294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" name="Google Shape;186;p22">
            <a:extLst>
              <a:ext uri="{FF2B5EF4-FFF2-40B4-BE49-F238E27FC236}">
                <a16:creationId xmlns:a16="http://schemas.microsoft.com/office/drawing/2014/main" id="{2F81FB6F-6DE4-494B-8015-07C5DBB4EE52}"/>
              </a:ext>
            </a:extLst>
          </p:cNvPr>
          <p:cNvSpPr/>
          <p:nvPr/>
        </p:nvSpPr>
        <p:spPr>
          <a:xfrm>
            <a:off x="3893739" y="2193380"/>
            <a:ext cx="3934434" cy="4600821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E3B23F7-4CE3-EC4F-861B-9D5D6100F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528" y="3014687"/>
            <a:ext cx="3794012" cy="3727334"/>
          </a:xfrm>
          <a:prstGeom prst="rect">
            <a:avLst/>
          </a:prstGeom>
        </p:spPr>
      </p:pic>
      <p:sp>
        <p:nvSpPr>
          <p:cNvPr id="24" name="Google Shape;176;p22">
            <a:extLst>
              <a:ext uri="{FF2B5EF4-FFF2-40B4-BE49-F238E27FC236}">
                <a16:creationId xmlns:a16="http://schemas.microsoft.com/office/drawing/2014/main" id="{EF7E3A23-2E01-5C41-BA9A-8FACEFDB4121}"/>
              </a:ext>
            </a:extLst>
          </p:cNvPr>
          <p:cNvSpPr txBox="1"/>
          <p:nvPr/>
        </p:nvSpPr>
        <p:spPr>
          <a:xfrm>
            <a:off x="4125083" y="2169074"/>
            <a:ext cx="4012000" cy="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733" b="1" i="1" kern="0" dirty="0">
                <a:cs typeface="Arial"/>
                <a:sym typeface="Arial"/>
              </a:rPr>
              <a:t>New states in </a:t>
            </a:r>
            <a:r>
              <a:rPr lang="fr-FR" sz="1733" b="1" i="1" kern="0" dirty="0" err="1">
                <a:latin typeface="Symbol" pitchFamily="2" charset="2"/>
                <a:cs typeface="Arial"/>
                <a:sym typeface="Arial"/>
              </a:rPr>
              <a:t>L</a:t>
            </a:r>
            <a:r>
              <a:rPr lang="fr-FR" sz="1733" b="1" i="1" kern="0" baseline="-25000" dirty="0" err="1">
                <a:cs typeface="Arial"/>
                <a:sym typeface="Arial"/>
              </a:rPr>
              <a:t>b</a:t>
            </a:r>
            <a:r>
              <a:rPr lang="fr-FR" sz="1733" b="1" i="1" kern="0" dirty="0" err="1">
                <a:latin typeface="Symbol" pitchFamily="2" charset="2"/>
                <a:cs typeface="Arial"/>
                <a:sym typeface="Arial"/>
              </a:rPr>
              <a:t>pp</a:t>
            </a:r>
            <a:r>
              <a:rPr lang="fr-FR" sz="1733" b="1" i="1" kern="0" dirty="0">
                <a:cs typeface="Arial"/>
                <a:sym typeface="Arial"/>
              </a:rPr>
              <a:t> </a:t>
            </a:r>
            <a:r>
              <a:rPr lang="fr-FR" sz="1733" b="1" i="1" kern="0" dirty="0" err="1">
                <a:cs typeface="Arial"/>
                <a:sym typeface="Arial"/>
              </a:rPr>
              <a:t>spectrum</a:t>
            </a:r>
            <a:r>
              <a:rPr lang="fr-FR" sz="1733" b="1" i="1" kern="0" dirty="0">
                <a:cs typeface="Arial"/>
                <a:sym typeface="Arial"/>
              </a:rPr>
              <a:t>.</a:t>
            </a:r>
          </a:p>
        </p:txBody>
      </p:sp>
      <p:sp>
        <p:nvSpPr>
          <p:cNvPr id="28" name="Google Shape;64;p14">
            <a:extLst>
              <a:ext uri="{FF2B5EF4-FFF2-40B4-BE49-F238E27FC236}">
                <a16:creationId xmlns:a16="http://schemas.microsoft.com/office/drawing/2014/main" id="{9F1B90E3-54CF-714C-B41A-37470D847A59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Heavy </a:t>
            </a:r>
            <a:r>
              <a:rPr lang="fr-FR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flavor</a:t>
            </a:r>
            <a:r>
              <a:rPr lang="fr-FR" b="1" i="1" kern="0" dirty="0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 production and </a:t>
            </a:r>
            <a:r>
              <a:rPr lang="fr-FR" b="1" i="1" kern="0" dirty="0" err="1">
                <a:solidFill>
                  <a:schemeClr val="bg1"/>
                </a:solidFill>
                <a:latin typeface="Times New Roman"/>
                <a:cs typeface="Times New Roman"/>
                <a:sym typeface="Times New Roman"/>
              </a:rPr>
              <a:t>spectroscopy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6DFE526-B19F-0C4A-B844-ABE5AE29A8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936" y="1391941"/>
            <a:ext cx="3934435" cy="272069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331783-8DD1-594D-AF1B-0D9155B6D97E}"/>
              </a:ext>
            </a:extLst>
          </p:cNvPr>
          <p:cNvSpPr/>
          <p:nvPr/>
        </p:nvSpPr>
        <p:spPr>
          <a:xfrm>
            <a:off x="7370772" y="870826"/>
            <a:ext cx="405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kern="0" dirty="0">
                <a:cs typeface="Arial"/>
                <a:sym typeface="Arial"/>
              </a:rPr>
              <a:t>Observation of </a:t>
            </a:r>
            <a:r>
              <a:rPr lang="fr-FR" b="1" i="1" kern="0" dirty="0" err="1">
                <a:cs typeface="Arial"/>
                <a:sym typeface="Arial"/>
              </a:rPr>
              <a:t>two</a:t>
            </a:r>
            <a:r>
              <a:rPr lang="fr-FR" b="1" i="1" kern="0" dirty="0">
                <a:cs typeface="Arial"/>
                <a:sym typeface="Arial"/>
              </a:rPr>
              <a:t> new </a:t>
            </a:r>
            <a:r>
              <a:rPr lang="fr-FR" b="1" i="1" kern="0" dirty="0" err="1">
                <a:latin typeface="Symbol" pitchFamily="2" charset="2"/>
                <a:cs typeface="Arial"/>
                <a:sym typeface="Arial"/>
              </a:rPr>
              <a:t>X</a:t>
            </a:r>
            <a:r>
              <a:rPr lang="fr-FR" b="1" i="1" kern="0" baseline="-25000" dirty="0" err="1">
                <a:cs typeface="Arial"/>
                <a:sym typeface="Arial"/>
              </a:rPr>
              <a:t>b</a:t>
            </a:r>
            <a:r>
              <a:rPr lang="fr-FR" b="1" i="1" kern="0" dirty="0">
                <a:cs typeface="Arial"/>
                <a:sym typeface="Arial"/>
              </a:rPr>
              <a:t> baryons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13849-376E-2C46-8AB8-787A5F95BF77}"/>
              </a:ext>
            </a:extLst>
          </p:cNvPr>
          <p:cNvSpPr/>
          <p:nvPr/>
        </p:nvSpPr>
        <p:spPr>
          <a:xfrm>
            <a:off x="7419838" y="1086157"/>
            <a:ext cx="121219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>
                <a:solidFill>
                  <a:srgbClr val="4277C0"/>
                </a:solidFill>
                <a:latin typeface="Helvetica" pitchFamily="2" charset="0"/>
              </a:rPr>
              <a:t>arXiv:1411.4849</a:t>
            </a:r>
            <a:endParaRPr lang="fr-FR" sz="1100" dirty="0">
              <a:solidFill>
                <a:srgbClr val="4277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B748D6-55AB-0D4D-B39D-F0C78C31EDD0}"/>
              </a:ext>
            </a:extLst>
          </p:cNvPr>
          <p:cNvSpPr/>
          <p:nvPr/>
        </p:nvSpPr>
        <p:spPr>
          <a:xfrm>
            <a:off x="4602017" y="2548424"/>
            <a:ext cx="2355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u="sng" dirty="0">
                <a:solidFill>
                  <a:srgbClr val="4277C0"/>
                </a:solidFill>
                <a:latin typeface="Lucida Grande" panose="020B06000405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PhysRevLett.123.152001</a:t>
            </a:r>
            <a:endParaRPr lang="fr-FR" sz="1400" dirty="0">
              <a:solidFill>
                <a:srgbClr val="4277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55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1CCC20E-DA8C-5C41-9058-A66E34B9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5" t="130" b="15069"/>
          <a:stretch/>
        </p:blipFill>
        <p:spPr>
          <a:xfrm>
            <a:off x="10509" y="-112248"/>
            <a:ext cx="12181491" cy="6858000"/>
          </a:xfrm>
          <a:prstGeom prst="rect">
            <a:avLst/>
          </a:prstGeom>
        </p:spPr>
      </p:pic>
      <p:sp>
        <p:nvSpPr>
          <p:cNvPr id="6" name="Google Shape;64;p14">
            <a:extLst>
              <a:ext uri="{FF2B5EF4-FFF2-40B4-BE49-F238E27FC236}">
                <a16:creationId xmlns:a16="http://schemas.microsoft.com/office/drawing/2014/main" id="{F03AD398-BED7-B94B-A741-DC4257C95516}"/>
              </a:ext>
            </a:extLst>
          </p:cNvPr>
          <p:cNvSpPr txBox="1"/>
          <p:nvPr/>
        </p:nvSpPr>
        <p:spPr>
          <a:xfrm>
            <a:off x="6169574" y="-112248"/>
            <a:ext cx="5580993" cy="35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54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</a:p>
          <a:p>
            <a:pPr algn="ctr" defTabSz="1219170">
              <a:buClr>
                <a:srgbClr val="000000"/>
              </a:buClr>
            </a:pPr>
            <a:endParaRPr lang="en" sz="3600" b="1" i="1" kern="0" dirty="0">
              <a:solidFill>
                <a:schemeClr val="bg1"/>
              </a:solidFill>
              <a:latin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" name="Google Shape;208;p24">
            <a:extLst>
              <a:ext uri="{FF2B5EF4-FFF2-40B4-BE49-F238E27FC236}">
                <a16:creationId xmlns:a16="http://schemas.microsoft.com/office/drawing/2014/main" id="{2D972596-D867-C042-BB19-CBC0184E440F}"/>
              </a:ext>
            </a:extLst>
          </p:cNvPr>
          <p:cNvSpPr txBox="1"/>
          <p:nvPr/>
        </p:nvSpPr>
        <p:spPr>
          <a:xfrm>
            <a:off x="6190598" y="773730"/>
            <a:ext cx="6074976" cy="309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France plays an active role in </a:t>
            </a:r>
            <a:r>
              <a:rPr lang="en" sz="2000" b="1" i="1" kern="0" dirty="0" err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LHCb</a:t>
            </a:r>
            <a:r>
              <a:rPr lang="en" sz="20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Belle 2</a:t>
            </a:r>
            <a:r>
              <a:rPr lang="en" sz="2000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defTabSz="1219170">
              <a:buClr>
                <a:srgbClr val="000000"/>
              </a:buClr>
            </a:pPr>
            <a:endParaRPr lang="en" sz="1000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r>
              <a:rPr lang="en" i="1" kern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- conception, </a:t>
            </a:r>
            <a:r>
              <a:rPr lang="fr-FR" i="1" kern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i="1" kern="0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onstruction</a:t>
            </a:r>
            <a:r>
              <a:rPr lang="en" i="1" kern="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operation </a:t>
            </a:r>
            <a:r>
              <a:rPr lang="en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sub-detectors in </a:t>
            </a:r>
          </a:p>
          <a:p>
            <a:pPr defTabSz="1219170">
              <a:buClr>
                <a:srgbClr val="000000"/>
              </a:buClr>
            </a:pPr>
            <a:r>
              <a:rPr lang="en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current experiments and future upgrades</a:t>
            </a:r>
          </a:p>
          <a:p>
            <a:pPr defTabSz="1219170">
              <a:buClr>
                <a:srgbClr val="000000"/>
              </a:buClr>
            </a:pPr>
            <a:endParaRPr lang="en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r>
              <a:rPr lang="fr-FR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- d</a:t>
            </a:r>
            <a:r>
              <a:rPr lang="en" i="1" kern="0" dirty="0" err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ata</a:t>
            </a:r>
            <a:r>
              <a:rPr lang="en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analysis in </a:t>
            </a: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topics at the core of particle physics today:</a:t>
            </a:r>
          </a:p>
          <a:p>
            <a:pPr defTabSz="1219170">
              <a:buClr>
                <a:srgbClr val="000000"/>
              </a:buClr>
            </a:pPr>
            <a:r>
              <a:rPr lang="en" i="1" kern="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b-anomalies, </a:t>
            </a:r>
            <a:r>
              <a:rPr lang="en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CP violation, </a:t>
            </a:r>
            <a:r>
              <a:rPr lang="en" i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spectroscopy</a:t>
            </a:r>
          </a:p>
          <a:p>
            <a:pPr defTabSz="1219170">
              <a:buClr>
                <a:srgbClr val="000000"/>
              </a:buClr>
            </a:pPr>
            <a:endParaRPr lang="en" i="1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flavor community has interest in developing the flavor physics program at current and future facilities.</a:t>
            </a:r>
          </a:p>
          <a:p>
            <a:pPr algn="ctr" defTabSz="1219170">
              <a:buClr>
                <a:srgbClr val="000000"/>
              </a:buClr>
            </a:pPr>
            <a:endParaRPr lang="en" i="1" kern="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endParaRPr lang="en" i="1" kern="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000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Exciting times in flavor physics: </a:t>
            </a:r>
          </a:p>
          <a:p>
            <a:pPr algn="ctr" defTabSz="1219170">
              <a:buClr>
                <a:srgbClr val="000000"/>
              </a:buClr>
            </a:pPr>
            <a:r>
              <a:rPr lang="en" sz="20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possible path towards new physics emerging!</a:t>
            </a:r>
          </a:p>
          <a:p>
            <a:pPr defTabSz="1219170">
              <a:buClr>
                <a:srgbClr val="000000"/>
              </a:buClr>
            </a:pPr>
            <a:endParaRPr lang="en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b="1" i="1" kern="0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b="1" i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911918-53C1-B04E-AA56-12BF08DE8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0693" y="4845181"/>
            <a:ext cx="1515461" cy="179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21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23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0" y="-63062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BACKUP</a:t>
            </a:r>
            <a:endParaRPr sz="1867" b="1" kern="0" dirty="0"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73DEBAA-D141-2F4E-899B-09D38491A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150" y="778200"/>
            <a:ext cx="6489700" cy="56261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11337017" y="66075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24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44000" y="-51816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B-anomalies: branching ratios</a:t>
            </a:r>
            <a:endParaRPr sz="1867" b="1" kern="0" dirty="0">
              <a:solidFill>
                <a:srgbClr val="073763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 rotWithShape="1">
          <a:blip r:embed="rId3">
            <a:alphaModFix/>
          </a:blip>
          <a:srcRect l="49466"/>
          <a:stretch/>
        </p:blipFill>
        <p:spPr>
          <a:xfrm>
            <a:off x="183067" y="4643468"/>
            <a:ext cx="3317867" cy="216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6838" y="2101987"/>
            <a:ext cx="2211033" cy="1503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65339" y="4008867"/>
            <a:ext cx="3760293" cy="2439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6">
            <a:alphaModFix/>
          </a:blip>
          <a:srcRect t="53951"/>
          <a:stretch/>
        </p:blipFill>
        <p:spPr>
          <a:xfrm>
            <a:off x="7903483" y="6402134"/>
            <a:ext cx="3433499" cy="474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6">
            <a:alphaModFix/>
          </a:blip>
          <a:srcRect l="20077" r="21371" b="37841"/>
          <a:stretch/>
        </p:blipFill>
        <p:spPr>
          <a:xfrm>
            <a:off x="8981867" y="3311851"/>
            <a:ext cx="2010368" cy="6407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1763933" y="1695000"/>
            <a:ext cx="34336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133" b="1" i="1" ker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b-&gt;sll transitions </a:t>
            </a:r>
            <a:endParaRPr sz="2133" b="1" i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7903433" y="1695000"/>
            <a:ext cx="34336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133" b="1" i="1" ker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b-&gt;clv transitions </a:t>
            </a:r>
            <a:endParaRPr sz="2133" b="1" i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93300" y="2102000"/>
            <a:ext cx="3094301" cy="2258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3801" y="3679833"/>
            <a:ext cx="2897135" cy="88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8CABA15-CA9B-EC4A-891E-5318CDD512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3157" y="4360333"/>
            <a:ext cx="3697660" cy="249812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AF6FFF0-67F8-B041-9717-C18C8AFBC7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833" y="605081"/>
            <a:ext cx="11676993" cy="62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711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25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Interpretation of the anomalies</a:t>
            </a:r>
            <a:endParaRPr sz="1867" b="1" kern="0">
              <a:solidFill>
                <a:srgbClr val="073763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12" name="Google Shape;112;p17"/>
          <p:cNvCxnSpPr/>
          <p:nvPr/>
        </p:nvCxnSpPr>
        <p:spPr>
          <a:xfrm rot="10800000" flipH="1">
            <a:off x="101600" y="936833"/>
            <a:ext cx="11947200" cy="11200"/>
          </a:xfrm>
          <a:prstGeom prst="straightConnector1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3" name="Google Shape;113;p17"/>
          <p:cNvPicPr preferRelativeResize="0"/>
          <p:nvPr/>
        </p:nvPicPr>
        <p:blipFill rotWithShape="1">
          <a:blip r:embed="rId3">
            <a:alphaModFix/>
          </a:blip>
          <a:srcRect r="53639" b="44187"/>
          <a:stretch/>
        </p:blipFill>
        <p:spPr>
          <a:xfrm>
            <a:off x="8187618" y="3176752"/>
            <a:ext cx="3419799" cy="307166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6406766" y="1162104"/>
            <a:ext cx="5642034" cy="1116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40256" defTabSz="1219170">
              <a:buClr>
                <a:srgbClr val="000000"/>
              </a:buClr>
              <a:buSzPts val="1600"/>
              <a:buFont typeface="Times New Roman"/>
              <a:buChar char="●"/>
            </a:pP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Coherent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pattern of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deviations</a:t>
            </a:r>
            <a:endParaRPr lang="fr-FR"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585" indent="-440256" defTabSz="1219170">
              <a:buClr>
                <a:srgbClr val="000000"/>
              </a:buClr>
              <a:buSzPts val="1600"/>
              <a:buFont typeface="Times New Roman"/>
              <a:buChar char="●"/>
            </a:pP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Possibly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pointing</a:t>
            </a:r>
            <a:r>
              <a:rPr lang="fr-FR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nature of new </a:t>
            </a:r>
            <a:r>
              <a:rPr lang="fr-FR" sz="2133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</a:t>
            </a:r>
            <a:endParaRPr lang="fr-FR"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2133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133" b="1" i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968" y="1033138"/>
            <a:ext cx="5642033" cy="1793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A7B08EC-B032-7B47-A384-4BDE54B54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07938"/>
            <a:ext cx="7630510" cy="33909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26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Improving measurements</a:t>
            </a:r>
            <a:endParaRPr sz="1867" b="1" kern="0" dirty="0">
              <a:solidFill>
                <a:srgbClr val="073763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5D80275E-9DFF-044D-9BC7-078FBAE55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85" y="1337017"/>
            <a:ext cx="6471835" cy="519533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BD96587-941C-A648-AE64-1290281A8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321" y="936832"/>
            <a:ext cx="5205495" cy="573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72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27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b-anomalies prospects</a:t>
            </a:r>
            <a:endParaRPr sz="1867" b="1" kern="0">
              <a:solidFill>
                <a:srgbClr val="073763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24" name="Google Shape;124;p18"/>
          <p:cNvCxnSpPr/>
          <p:nvPr/>
        </p:nvCxnSpPr>
        <p:spPr>
          <a:xfrm rot="10800000" flipH="1">
            <a:off x="101600" y="936833"/>
            <a:ext cx="11947200" cy="11200"/>
          </a:xfrm>
          <a:prstGeom prst="straightConnector1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" name="Google Shape;125;p18"/>
          <p:cNvSpPr txBox="1"/>
          <p:nvPr/>
        </p:nvSpPr>
        <p:spPr>
          <a:xfrm>
            <a:off x="7036333" y="6961700"/>
            <a:ext cx="556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2415324" y="1040380"/>
            <a:ext cx="909019" cy="8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LFU</a:t>
            </a:r>
            <a:endParaRPr sz="2133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l="44731" t="15162" r="2074" b="51255"/>
          <a:stretch/>
        </p:blipFill>
        <p:spPr>
          <a:xfrm>
            <a:off x="2653606" y="4364064"/>
            <a:ext cx="5641778" cy="2309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/>
        </p:nvSpPr>
        <p:spPr>
          <a:xfrm>
            <a:off x="83300" y="3903589"/>
            <a:ext cx="5963200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Angular analysis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upgrades to distinguish NP scenarios</a:t>
            </a:r>
            <a:endParaRPr sz="20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83300" y="6410300"/>
            <a:ext cx="8212084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000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Angular LFU tests, measurements with baryons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and </a:t>
            </a: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b-&gt;</a:t>
            </a:r>
            <a:r>
              <a:rPr lang="en" sz="2000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dll</a:t>
            </a:r>
            <a:r>
              <a:rPr lang="en" sz="20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 foreseen. </a:t>
            </a:r>
            <a:endParaRPr sz="17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 rotWithShape="1">
          <a:blip r:embed="rId4">
            <a:alphaModFix/>
          </a:blip>
          <a:srcRect l="6694"/>
          <a:stretch/>
        </p:blipFill>
        <p:spPr>
          <a:xfrm>
            <a:off x="3135596" y="1040380"/>
            <a:ext cx="4160548" cy="28982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3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4100" y="63800"/>
            <a:ext cx="12004800" cy="8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latin typeface="Times New Roman"/>
                <a:ea typeface="Times New Roman"/>
                <a:cs typeface="Times New Roman"/>
                <a:sym typeface="Times New Roman"/>
              </a:rPr>
              <a:t>France in Flavor Physics at colliders</a:t>
            </a:r>
            <a:endParaRPr sz="1867" b="1" kern="0" dirty="0">
              <a:latin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99856" y="740667"/>
            <a:ext cx="11734717" cy="58104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n" sz="2133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France (IN2P3) is member of two main flavor physics experiments at colliders today: </a:t>
            </a:r>
            <a:r>
              <a:rPr lang="en" sz="2133" b="1" i="1" kern="0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LHCb</a:t>
            </a:r>
            <a:r>
              <a:rPr lang="en" sz="2133" b="1" i="1" kern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Belle II</a:t>
            </a:r>
          </a:p>
          <a:p>
            <a:pPr defTabSz="1219170">
              <a:buClr>
                <a:srgbClr val="000000"/>
              </a:buClr>
            </a:pPr>
            <a:r>
              <a:rPr lang="en" sz="2133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2133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defTabSz="1219170">
              <a:buClr>
                <a:srgbClr val="000000"/>
              </a:buClr>
            </a:pPr>
            <a:endParaRPr sz="6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20FE6AE-3B26-4547-8F5B-6C175D21B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841" y="5822568"/>
            <a:ext cx="2011718" cy="76306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50F277F-916C-854D-BF19-08E035D3C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322" y="1905661"/>
            <a:ext cx="2936666" cy="307158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9BC905B-6384-1D49-A8BE-8853AE719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38" y="2943018"/>
            <a:ext cx="3090111" cy="1914732"/>
          </a:xfrm>
          <a:prstGeom prst="rect">
            <a:avLst/>
          </a:prstGeom>
        </p:spPr>
      </p:pic>
      <p:pic>
        <p:nvPicPr>
          <p:cNvPr id="9" name="Google Shape;79;p15">
            <a:extLst>
              <a:ext uri="{FF2B5EF4-FFF2-40B4-BE49-F238E27FC236}">
                <a16:creationId xmlns:a16="http://schemas.microsoft.com/office/drawing/2014/main" id="{2B7AB7BB-895C-3241-8CC2-14C1B56B35A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5899" t="13356" r="40440" b="19927"/>
          <a:stretch/>
        </p:blipFill>
        <p:spPr>
          <a:xfrm>
            <a:off x="2610308" y="1893062"/>
            <a:ext cx="1280951" cy="953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0;p15">
            <a:extLst>
              <a:ext uri="{FF2B5EF4-FFF2-40B4-BE49-F238E27FC236}">
                <a16:creationId xmlns:a16="http://schemas.microsoft.com/office/drawing/2014/main" id="{7C752B0C-5E75-E64B-BDCE-E430E5F64F3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232" t="13356" r="76005" b="19927"/>
          <a:stretch/>
        </p:blipFill>
        <p:spPr>
          <a:xfrm>
            <a:off x="9825236" y="1952125"/>
            <a:ext cx="1147564" cy="10177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5B2B9F-68FB-D643-99AA-DA462A6876B6}"/>
              </a:ext>
            </a:extLst>
          </p:cNvPr>
          <p:cNvSpPr/>
          <p:nvPr/>
        </p:nvSpPr>
        <p:spPr>
          <a:xfrm>
            <a:off x="493985" y="1212152"/>
            <a:ext cx="11395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Past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present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French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responsibilities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within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collaborations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include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coordination,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run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coordination, leadership of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subdetectors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fr-FR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projects</a:t>
            </a:r>
            <a:r>
              <a:rPr lang="fr-FR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BB6FB4-3A9F-834D-B47E-96F88E003952}"/>
              </a:ext>
            </a:extLst>
          </p:cNvPr>
          <p:cNvSpPr/>
          <p:nvPr/>
        </p:nvSpPr>
        <p:spPr>
          <a:xfrm>
            <a:off x="3413340" y="5789499"/>
            <a:ext cx="81426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Intense exchanges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among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experimentalists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including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collaborations) </a:t>
            </a:r>
          </a:p>
          <a:p>
            <a:pPr defTabSz="1219170">
              <a:buClr>
                <a:srgbClr val="000000"/>
              </a:buClr>
            </a:pP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theorists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working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the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field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</a:p>
          <a:p>
            <a:pPr defTabSz="1219170">
              <a:buClr>
                <a:srgbClr val="000000"/>
              </a:buClr>
            </a:pPr>
            <a:r>
              <a:rPr lang="fr-FR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fr-FR" sz="1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See</a:t>
            </a:r>
            <a:r>
              <a:rPr lang="fr-FR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1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talks</a:t>
            </a:r>
            <a:r>
              <a:rPr lang="fr-FR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 </a:t>
            </a:r>
            <a:r>
              <a:rPr lang="fr-FR" sz="1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Sebastien</a:t>
            </a:r>
            <a:r>
              <a:rPr lang="fr-FR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Guillaume, Michael) </a:t>
            </a:r>
          </a:p>
        </p:txBody>
      </p:sp>
      <p:sp>
        <p:nvSpPr>
          <p:cNvPr id="15" name="Google Shape;104;p16">
            <a:extLst>
              <a:ext uri="{FF2B5EF4-FFF2-40B4-BE49-F238E27FC236}">
                <a16:creationId xmlns:a16="http://schemas.microsoft.com/office/drawing/2014/main" id="{2B858D70-EC3C-1846-B36C-BC657F1DCA48}"/>
              </a:ext>
            </a:extLst>
          </p:cNvPr>
          <p:cNvSpPr/>
          <p:nvPr/>
        </p:nvSpPr>
        <p:spPr>
          <a:xfrm>
            <a:off x="831750" y="5717628"/>
            <a:ext cx="10529936" cy="1030312"/>
          </a:xfrm>
          <a:prstGeom prst="rect">
            <a:avLst/>
          </a:prstGeom>
          <a:noFill/>
          <a:ln w="19050" cap="flat" cmpd="sng">
            <a:solidFill>
              <a:srgbClr val="4277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" name="Google Shape;104;p16">
            <a:extLst>
              <a:ext uri="{FF2B5EF4-FFF2-40B4-BE49-F238E27FC236}">
                <a16:creationId xmlns:a16="http://schemas.microsoft.com/office/drawing/2014/main" id="{4D412E6B-7E8B-3D4E-B3D3-873B14061B39}"/>
              </a:ext>
            </a:extLst>
          </p:cNvPr>
          <p:cNvSpPr/>
          <p:nvPr/>
        </p:nvSpPr>
        <p:spPr>
          <a:xfrm>
            <a:off x="515004" y="1905661"/>
            <a:ext cx="5471560" cy="3673243"/>
          </a:xfrm>
          <a:prstGeom prst="rect">
            <a:avLst/>
          </a:prstGeom>
          <a:noFill/>
          <a:ln w="19050" cap="flat" cmpd="sng">
            <a:solidFill>
              <a:srgbClr val="4277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" name="Google Shape;104;p16">
            <a:extLst>
              <a:ext uri="{FF2B5EF4-FFF2-40B4-BE49-F238E27FC236}">
                <a16:creationId xmlns:a16="http://schemas.microsoft.com/office/drawing/2014/main" id="{642C9D40-E76C-9148-B98B-C41C775A197A}"/>
              </a:ext>
            </a:extLst>
          </p:cNvPr>
          <p:cNvSpPr/>
          <p:nvPr/>
        </p:nvSpPr>
        <p:spPr>
          <a:xfrm>
            <a:off x="6343884" y="1876156"/>
            <a:ext cx="5471560" cy="3673243"/>
          </a:xfrm>
          <a:prstGeom prst="rect">
            <a:avLst/>
          </a:prstGeom>
          <a:noFill/>
          <a:ln w="19050" cap="flat" cmpd="sng">
            <a:solidFill>
              <a:srgbClr val="4277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64;p14">
            <a:extLst>
              <a:ext uri="{FF2B5EF4-FFF2-40B4-BE49-F238E27FC236}">
                <a16:creationId xmlns:a16="http://schemas.microsoft.com/office/drawing/2014/main" id="{91B18EAF-8580-524D-A664-0BD10F4EBC85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2E81A1-4D8F-8B4B-A939-C966973D3D37}"/>
              </a:ext>
            </a:extLst>
          </p:cNvPr>
          <p:cNvSpPr/>
          <p:nvPr/>
        </p:nvSpPr>
        <p:spPr>
          <a:xfrm>
            <a:off x="653539" y="4932573"/>
            <a:ext cx="530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France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joined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1998. </a:t>
            </a:r>
          </a:p>
          <a:p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of 2021, 59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researchers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 IN2P3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laboratories</a:t>
            </a:r>
            <a:endParaRPr lang="fr-FR" b="1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3" name="Tableau 13">
            <a:extLst>
              <a:ext uri="{FF2B5EF4-FFF2-40B4-BE49-F238E27FC236}">
                <a16:creationId xmlns:a16="http://schemas.microsoft.com/office/drawing/2014/main" id="{A244A10B-436B-A043-BF7D-A5D76C80E5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438018"/>
              </p:ext>
            </p:extLst>
          </p:nvPr>
        </p:nvGraphicFramePr>
        <p:xfrm>
          <a:off x="3703320" y="2930133"/>
          <a:ext cx="2209554" cy="22250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09554">
                  <a:extLst>
                    <a:ext uri="{9D8B030D-6E8A-4147-A177-3AD203B41FA5}">
                      <a16:colId xmlns:a16="http://schemas.microsoft.com/office/drawing/2014/main" val="2179123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CPPM Marseille 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489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IJCLab</a:t>
                      </a:r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Orsay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73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LAPP Annecy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4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LLR Palaiseau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02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LPC Clermont-Ferrand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091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LPNHE Paris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521317"/>
                  </a:ext>
                </a:extLst>
              </a:tr>
            </a:tbl>
          </a:graphicData>
        </a:graphic>
      </p:graphicFrame>
      <p:graphicFrame>
        <p:nvGraphicFramePr>
          <p:cNvPr id="22" name="Tableau 13">
            <a:extLst>
              <a:ext uri="{FF2B5EF4-FFF2-40B4-BE49-F238E27FC236}">
                <a16:creationId xmlns:a16="http://schemas.microsoft.com/office/drawing/2014/main" id="{E391821A-0A56-9040-8C7E-2537C7AB35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560321"/>
              </p:ext>
            </p:extLst>
          </p:nvPr>
        </p:nvGraphicFramePr>
        <p:xfrm>
          <a:off x="9718349" y="3900003"/>
          <a:ext cx="1756818" cy="11125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56818">
                  <a:extLst>
                    <a:ext uri="{9D8B030D-6E8A-4147-A177-3AD203B41FA5}">
                      <a16:colId xmlns:a16="http://schemas.microsoft.com/office/drawing/2014/main" val="2179123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CPPM Marseille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489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600" b="0" i="1" kern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IJCLab</a:t>
                      </a:r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 Orsay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73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i="1" kern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IPHC Strasbourg</a:t>
                      </a:r>
                      <a:endParaRPr lang="fr-FR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46884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FC6E32C7-2108-0944-85AA-4FC4812EF3DC}"/>
              </a:ext>
            </a:extLst>
          </p:cNvPr>
          <p:cNvSpPr/>
          <p:nvPr/>
        </p:nvSpPr>
        <p:spPr>
          <a:xfrm>
            <a:off x="6473322" y="4903898"/>
            <a:ext cx="5310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France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joined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2017. </a:t>
            </a:r>
          </a:p>
          <a:p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of 2021, 20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researchers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fr-FR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IN2P3 </a:t>
            </a:r>
            <a:r>
              <a:rPr lang="fr-FR" b="1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laboratories</a:t>
            </a:r>
            <a:endParaRPr lang="fr-FR" i="1" kern="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405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0;p16">
            <a:extLst>
              <a:ext uri="{FF2B5EF4-FFF2-40B4-BE49-F238E27FC236}">
                <a16:creationId xmlns:a16="http://schemas.microsoft.com/office/drawing/2014/main" id="{AAC55C4F-733C-AB47-A088-1EAC049AC52A}"/>
              </a:ext>
            </a:extLst>
          </p:cNvPr>
          <p:cNvSpPr txBox="1"/>
          <p:nvPr/>
        </p:nvSpPr>
        <p:spPr>
          <a:xfrm>
            <a:off x="0" y="0"/>
            <a:ext cx="12192000" cy="818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activities</a:t>
            </a: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7595F5C-2CA7-EE4F-8FCA-B8CB32710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9259"/>
            <a:ext cx="12192000" cy="561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52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FC5EAE94-B2AD-9240-8221-04C4D7FCC6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559" r="87289"/>
          <a:stretch/>
        </p:blipFill>
        <p:spPr>
          <a:xfrm>
            <a:off x="2201041" y="0"/>
            <a:ext cx="1162269" cy="1939754"/>
          </a:xfrm>
          <a:prstGeom prst="rect">
            <a:avLst/>
          </a:prstGeom>
        </p:spPr>
      </p:pic>
      <p:sp>
        <p:nvSpPr>
          <p:cNvPr id="71" name="Google Shape;71;p15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5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4">
            <a:alphaModFix/>
          </a:blip>
          <a:srcRect l="35899" t="13356" r="40440" b="19927"/>
          <a:stretch/>
        </p:blipFill>
        <p:spPr>
          <a:xfrm>
            <a:off x="441433" y="0"/>
            <a:ext cx="1713641" cy="1270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6AF72A2-86A0-4C44-8E45-AD5E81F927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328" y="2525589"/>
            <a:ext cx="6773041" cy="4332411"/>
          </a:xfrm>
          <a:prstGeom prst="rect">
            <a:avLst/>
          </a:prstGeom>
        </p:spPr>
      </p:pic>
      <p:graphicFrame>
        <p:nvGraphicFramePr>
          <p:cNvPr id="20" name="Tableau 3">
            <a:extLst>
              <a:ext uri="{FF2B5EF4-FFF2-40B4-BE49-F238E27FC236}">
                <a16:creationId xmlns:a16="http://schemas.microsoft.com/office/drawing/2014/main" id="{D98CC2F1-4A32-7A44-B146-062771492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393435"/>
              </p:ext>
            </p:extLst>
          </p:nvPr>
        </p:nvGraphicFramePr>
        <p:xfrm>
          <a:off x="7155168" y="4164294"/>
          <a:ext cx="4722649" cy="141230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722649">
                  <a:extLst>
                    <a:ext uri="{9D8B030D-6E8A-4147-A177-3AD203B41FA5}">
                      <a16:colId xmlns:a16="http://schemas.microsoft.com/office/drawing/2014/main" val="783743735"/>
                    </a:ext>
                  </a:extLst>
                </a:gridCol>
              </a:tblGrid>
              <a:tr h="581692">
                <a:tc>
                  <a:txBody>
                    <a:bodyPr/>
                    <a:lstStyle/>
                    <a:p>
                      <a:r>
                        <a:rPr lang="fr-FR" dirty="0"/>
                        <a:t>Hardware trigger </a:t>
                      </a:r>
                    </a:p>
                    <a:p>
                      <a:r>
                        <a:rPr lang="fr-FR" sz="1400" dirty="0"/>
                        <a:t>(CPPM, 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, LAPP, LPC)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72766"/>
                  </a:ext>
                </a:extLst>
              </a:tr>
              <a:tr h="341800">
                <a:tc>
                  <a:txBody>
                    <a:bodyPr/>
                    <a:lstStyle/>
                    <a:p>
                      <a:r>
                        <a:rPr lang="fr-FR" sz="1600" dirty="0"/>
                        <a:t>L0 </a:t>
                      </a:r>
                      <a:r>
                        <a:rPr lang="fr-FR" sz="1600" dirty="0" err="1"/>
                        <a:t>electron</a:t>
                      </a:r>
                      <a:r>
                        <a:rPr lang="fr-FR" sz="1600" dirty="0"/>
                        <a:t> </a:t>
                      </a:r>
                    </a:p>
                    <a:p>
                      <a:r>
                        <a:rPr lang="fr-FR" sz="1600" dirty="0"/>
                        <a:t>L0 muon </a:t>
                      </a:r>
                    </a:p>
                    <a:p>
                      <a:r>
                        <a:rPr lang="fr-FR" sz="1600" dirty="0"/>
                        <a:t>L0 </a:t>
                      </a:r>
                      <a:r>
                        <a:rPr lang="fr-FR" sz="1600" dirty="0" err="1"/>
                        <a:t>decision</a:t>
                      </a:r>
                      <a:r>
                        <a:rPr lang="fr-FR" sz="1600" dirty="0"/>
                        <a:t> unit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741337"/>
                  </a:ext>
                </a:extLst>
              </a:tr>
            </a:tbl>
          </a:graphicData>
        </a:graphic>
      </p:graphicFrame>
      <p:graphicFrame>
        <p:nvGraphicFramePr>
          <p:cNvPr id="21" name="Tableau 3">
            <a:extLst>
              <a:ext uri="{FF2B5EF4-FFF2-40B4-BE49-F238E27FC236}">
                <a16:creationId xmlns:a16="http://schemas.microsoft.com/office/drawing/2014/main" id="{9DF114DC-3F54-0B44-82A6-A6A443811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210004"/>
              </p:ext>
            </p:extLst>
          </p:nvPr>
        </p:nvGraphicFramePr>
        <p:xfrm>
          <a:off x="7155168" y="2712486"/>
          <a:ext cx="4722649" cy="116846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722649">
                  <a:extLst>
                    <a:ext uri="{9D8B030D-6E8A-4147-A177-3AD203B41FA5}">
                      <a16:colId xmlns:a16="http://schemas.microsoft.com/office/drawing/2014/main" val="3845731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Calorimeters</a:t>
                      </a:r>
                      <a:r>
                        <a:rPr lang="fr-FR" dirty="0"/>
                        <a:t> </a:t>
                      </a:r>
                    </a:p>
                    <a:p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, LAPP, LPC)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72766"/>
                  </a:ext>
                </a:extLst>
              </a:tr>
              <a:tr h="341800">
                <a:tc>
                  <a:txBody>
                    <a:bodyPr/>
                    <a:lstStyle/>
                    <a:p>
                      <a:r>
                        <a:rPr lang="fr-FR" sz="1600" dirty="0"/>
                        <a:t>PS/SPD, ECAL, HCAL  </a:t>
                      </a:r>
                      <a:r>
                        <a:rPr lang="fr-FR" sz="1600" dirty="0" err="1"/>
                        <a:t>readout</a:t>
                      </a:r>
                      <a:r>
                        <a:rPr lang="fr-FR" sz="1600" dirty="0"/>
                        <a:t> </a:t>
                      </a:r>
                    </a:p>
                    <a:p>
                      <a:r>
                        <a:rPr lang="fr-FR" sz="1600" dirty="0"/>
                        <a:t>PS/SPD, ECAL, HCAL </a:t>
                      </a:r>
                      <a:r>
                        <a:rPr lang="fr-FR" sz="1600" dirty="0" err="1"/>
                        <a:t>mechanics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741337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C364F12-5279-3943-87CC-78793486D3E7}"/>
              </a:ext>
            </a:extLst>
          </p:cNvPr>
          <p:cNvSpPr/>
          <p:nvPr/>
        </p:nvSpPr>
        <p:spPr>
          <a:xfrm>
            <a:off x="10308001" y="2005807"/>
            <a:ext cx="1900184" cy="38888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360A0A-2FDC-3E4B-ABFE-196A63777CF1}"/>
              </a:ext>
            </a:extLst>
          </p:cNvPr>
          <p:cNvSpPr/>
          <p:nvPr/>
        </p:nvSpPr>
        <p:spPr>
          <a:xfrm>
            <a:off x="8407855" y="2177069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</a:t>
            </a:r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344EAE7-EBF1-DA4C-A3B4-6578F5194DE7}"/>
              </a:ext>
            </a:extLst>
          </p:cNvPr>
          <p:cNvSpPr/>
          <p:nvPr/>
        </p:nvSpPr>
        <p:spPr>
          <a:xfrm>
            <a:off x="7155168" y="5706511"/>
            <a:ext cx="4722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 an intense activity in operations, computing and evaluation of performances</a:t>
            </a:r>
            <a:endParaRPr lang="fr-FR" dirty="0"/>
          </a:p>
        </p:txBody>
      </p:sp>
      <p:sp>
        <p:nvSpPr>
          <p:cNvPr id="30" name="Google Shape;64;p14">
            <a:extLst>
              <a:ext uri="{FF2B5EF4-FFF2-40B4-BE49-F238E27FC236}">
                <a16:creationId xmlns:a16="http://schemas.microsoft.com/office/drawing/2014/main" id="{F72FED3D-7703-4941-9DBE-83210536BE09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activities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83FE14E5-111D-8741-9848-53D316AD7D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l="12538" t="11559"/>
          <a:stretch/>
        </p:blipFill>
        <p:spPr>
          <a:xfrm>
            <a:off x="3363310" y="0"/>
            <a:ext cx="7997496" cy="193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2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 55">
            <a:extLst>
              <a:ext uri="{FF2B5EF4-FFF2-40B4-BE49-F238E27FC236}">
                <a16:creationId xmlns:a16="http://schemas.microsoft.com/office/drawing/2014/main" id="{ED952388-EB2E-F14D-A408-C07D5568BD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80" t="11559" r="38094"/>
          <a:stretch/>
        </p:blipFill>
        <p:spPr>
          <a:xfrm>
            <a:off x="3333133" y="0"/>
            <a:ext cx="4528605" cy="1939754"/>
          </a:xfrm>
          <a:prstGeom prst="rect">
            <a:avLst/>
          </a:prstGeom>
        </p:spPr>
      </p:pic>
      <p:sp>
        <p:nvSpPr>
          <p:cNvPr id="71" name="Google Shape;71;p15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6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4">
            <a:alphaModFix/>
          </a:blip>
          <a:srcRect l="35899" t="13356" r="40440" b="19927"/>
          <a:stretch/>
        </p:blipFill>
        <p:spPr>
          <a:xfrm>
            <a:off x="542553" y="17817"/>
            <a:ext cx="1713641" cy="1270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C364F12-5279-3943-87CC-78793486D3E7}"/>
              </a:ext>
            </a:extLst>
          </p:cNvPr>
          <p:cNvSpPr/>
          <p:nvPr/>
        </p:nvSpPr>
        <p:spPr>
          <a:xfrm>
            <a:off x="10277350" y="1980434"/>
            <a:ext cx="1900184" cy="38888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360A0A-2FDC-3E4B-ABFE-196A63777CF1}"/>
              </a:ext>
            </a:extLst>
          </p:cNvPr>
          <p:cNvSpPr/>
          <p:nvPr/>
        </p:nvSpPr>
        <p:spPr>
          <a:xfrm>
            <a:off x="8363685" y="1970634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E4782A-7EFB-7B44-8FBE-6A5B180F6085}"/>
              </a:ext>
            </a:extLst>
          </p:cNvPr>
          <p:cNvSpPr/>
          <p:nvPr/>
        </p:nvSpPr>
        <p:spPr>
          <a:xfrm>
            <a:off x="811628" y="1188367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Upgrade </a:t>
            </a:r>
            <a:endParaRPr lang="fr-FR" dirty="0"/>
          </a:p>
        </p:txBody>
      </p:sp>
      <p:graphicFrame>
        <p:nvGraphicFramePr>
          <p:cNvPr id="15" name="Tableau 4">
            <a:extLst>
              <a:ext uri="{FF2B5EF4-FFF2-40B4-BE49-F238E27FC236}">
                <a16:creationId xmlns:a16="http://schemas.microsoft.com/office/drawing/2014/main" id="{22BDABD4-1ED7-FF49-973F-FEBF4C752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945615"/>
              </p:ext>
            </p:extLst>
          </p:nvPr>
        </p:nvGraphicFramePr>
        <p:xfrm>
          <a:off x="6781149" y="3692098"/>
          <a:ext cx="2694556" cy="114206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694556">
                  <a:extLst>
                    <a:ext uri="{9D8B030D-6E8A-4147-A177-3AD203B41FA5}">
                      <a16:colId xmlns:a16="http://schemas.microsoft.com/office/drawing/2014/main" val="3304210912"/>
                    </a:ext>
                  </a:extLst>
                </a:gridCol>
              </a:tblGrid>
              <a:tr h="500042">
                <a:tc>
                  <a:txBody>
                    <a:bodyPr/>
                    <a:lstStyle/>
                    <a:p>
                      <a:r>
                        <a:rPr lang="fr-FR" sz="1600" dirty="0" err="1"/>
                        <a:t>Scintillating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Fiber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Tracker</a:t>
                      </a:r>
                      <a:r>
                        <a:rPr lang="fr-FR" sz="1600" dirty="0"/>
                        <a:t> </a:t>
                      </a:r>
                    </a:p>
                    <a:p>
                      <a:r>
                        <a:rPr lang="fr-FR" sz="1200" dirty="0"/>
                        <a:t>(LPC, LPNHE)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6239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dirty="0"/>
                        <a:t>Front-end </a:t>
                      </a:r>
                      <a:r>
                        <a:rPr lang="fr-FR" sz="1400" dirty="0" err="1"/>
                        <a:t>electronics</a:t>
                      </a:r>
                      <a:r>
                        <a:rPr lang="fr-FR" sz="140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dirty="0"/>
                        <a:t>Back-end </a:t>
                      </a:r>
                      <a:r>
                        <a:rPr lang="fr-FR" sz="1400" dirty="0" err="1"/>
                        <a:t>specific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firmware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</a:tbl>
          </a:graphicData>
        </a:graphic>
      </p:graphicFrame>
      <p:graphicFrame>
        <p:nvGraphicFramePr>
          <p:cNvPr id="16" name="Tableau 4">
            <a:extLst>
              <a:ext uri="{FF2B5EF4-FFF2-40B4-BE49-F238E27FC236}">
                <a16:creationId xmlns:a16="http://schemas.microsoft.com/office/drawing/2014/main" id="{C14AE973-818C-3A49-9357-7A5F861A5B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070625"/>
              </p:ext>
            </p:extLst>
          </p:nvPr>
        </p:nvGraphicFramePr>
        <p:xfrm>
          <a:off x="6780186" y="2370925"/>
          <a:ext cx="2692136" cy="118939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692136">
                  <a:extLst>
                    <a:ext uri="{9D8B030D-6E8A-4147-A177-3AD203B41FA5}">
                      <a16:colId xmlns:a16="http://schemas.microsoft.com/office/drawing/2014/main" val="678553768"/>
                    </a:ext>
                  </a:extLst>
                </a:gridCol>
              </a:tblGrid>
              <a:tr h="416583">
                <a:tc>
                  <a:txBody>
                    <a:bodyPr/>
                    <a:lstStyle/>
                    <a:p>
                      <a:r>
                        <a:rPr lang="fr-FR" sz="1600" dirty="0" err="1"/>
                        <a:t>Calorimeter</a:t>
                      </a:r>
                      <a:endParaRPr lang="fr-FR" sz="1600" dirty="0"/>
                    </a:p>
                    <a:p>
                      <a:r>
                        <a:rPr lang="fr-FR" sz="1200" dirty="0"/>
                        <a:t> (</a:t>
                      </a:r>
                      <a:r>
                        <a:rPr lang="fr-FR" sz="1200" dirty="0" err="1"/>
                        <a:t>IJCLab</a:t>
                      </a:r>
                      <a:r>
                        <a:rPr lang="fr-FR" sz="1200" dirty="0"/>
                        <a:t>, LAPP)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671234">
                <a:tc>
                  <a:txBody>
                    <a:bodyPr/>
                    <a:lstStyle/>
                    <a:p>
                      <a:r>
                        <a:rPr lang="fr-FR" sz="1400" dirty="0"/>
                        <a:t>Front-End Electronics </a:t>
                      </a:r>
                    </a:p>
                    <a:p>
                      <a:r>
                        <a:rPr lang="fr-FR" sz="1400" dirty="0"/>
                        <a:t>Back-end </a:t>
                      </a:r>
                      <a:r>
                        <a:rPr lang="fr-FR" sz="1400" dirty="0" err="1"/>
                        <a:t>specific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firmware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</a:tbl>
          </a:graphicData>
        </a:graphic>
      </p:graphicFrame>
      <p:graphicFrame>
        <p:nvGraphicFramePr>
          <p:cNvPr id="17" name="Tableau 4">
            <a:extLst>
              <a:ext uri="{FF2B5EF4-FFF2-40B4-BE49-F238E27FC236}">
                <a16:creationId xmlns:a16="http://schemas.microsoft.com/office/drawing/2014/main" id="{B1AA32A9-8C25-F34C-800D-1A50F7C9EA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12887"/>
              </p:ext>
            </p:extLst>
          </p:nvPr>
        </p:nvGraphicFramePr>
        <p:xfrm>
          <a:off x="9573778" y="2366645"/>
          <a:ext cx="2464676" cy="119873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464676">
                  <a:extLst>
                    <a:ext uri="{9D8B030D-6E8A-4147-A177-3AD203B41FA5}">
                      <a16:colId xmlns:a16="http://schemas.microsoft.com/office/drawing/2014/main" val="3285748490"/>
                    </a:ext>
                  </a:extLst>
                </a:gridCol>
              </a:tblGrid>
              <a:tr h="508815">
                <a:tc>
                  <a:txBody>
                    <a:bodyPr/>
                    <a:lstStyle/>
                    <a:p>
                      <a:r>
                        <a:rPr lang="fr-FR" sz="1600" dirty="0"/>
                        <a:t>DAQ </a:t>
                      </a:r>
                    </a:p>
                    <a:p>
                      <a:r>
                        <a:rPr lang="fr-FR" sz="1200" dirty="0"/>
                        <a:t>(CPPM, LAPP)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680579">
                <a:tc>
                  <a:txBody>
                    <a:bodyPr/>
                    <a:lstStyle/>
                    <a:p>
                      <a:r>
                        <a:rPr lang="fr-FR" sz="1400" dirty="0"/>
                        <a:t>PCIe40 </a:t>
                      </a:r>
                      <a:r>
                        <a:rPr lang="fr-FR" sz="1400" dirty="0" err="1"/>
                        <a:t>board</a:t>
                      </a:r>
                      <a:r>
                        <a:rPr lang="fr-FR" sz="1400" dirty="0"/>
                        <a:t> hardware and </a:t>
                      </a:r>
                      <a:r>
                        <a:rPr lang="fr-FR" sz="1400" dirty="0" err="1"/>
                        <a:t>generic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firmware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</a:tbl>
          </a:graphicData>
        </a:graphic>
      </p:graphicFrame>
      <p:graphicFrame>
        <p:nvGraphicFramePr>
          <p:cNvPr id="18" name="Tableau 4">
            <a:extLst>
              <a:ext uri="{FF2B5EF4-FFF2-40B4-BE49-F238E27FC236}">
                <a16:creationId xmlns:a16="http://schemas.microsoft.com/office/drawing/2014/main" id="{F1D7A37F-BDD1-0E4F-9147-4652ABA7D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531980"/>
              </p:ext>
            </p:extLst>
          </p:nvPr>
        </p:nvGraphicFramePr>
        <p:xfrm>
          <a:off x="9573778" y="3702281"/>
          <a:ext cx="2464676" cy="112395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464676">
                  <a:extLst>
                    <a:ext uri="{9D8B030D-6E8A-4147-A177-3AD203B41FA5}">
                      <a16:colId xmlns:a16="http://schemas.microsoft.com/office/drawing/2014/main" val="1196632644"/>
                    </a:ext>
                  </a:extLst>
                </a:gridCol>
              </a:tblGrid>
              <a:tr h="485948">
                <a:tc>
                  <a:txBody>
                    <a:bodyPr/>
                    <a:lstStyle/>
                    <a:p>
                      <a:r>
                        <a:rPr lang="fr-FR" sz="1600" dirty="0"/>
                        <a:t>Real Time </a:t>
                      </a:r>
                      <a:r>
                        <a:rPr lang="fr-FR" sz="1600" dirty="0" err="1"/>
                        <a:t>Analysis</a:t>
                      </a:r>
                      <a:r>
                        <a:rPr lang="fr-FR" sz="1600" dirty="0"/>
                        <a:t> </a:t>
                      </a:r>
                    </a:p>
                    <a:p>
                      <a:r>
                        <a:rPr lang="fr-FR" sz="1200" dirty="0"/>
                        <a:t>(CPPM, </a:t>
                      </a:r>
                      <a:r>
                        <a:rPr lang="fr-FR" sz="1200" dirty="0" err="1"/>
                        <a:t>IJCLab</a:t>
                      </a:r>
                      <a:r>
                        <a:rPr lang="fr-FR" sz="1200" dirty="0"/>
                        <a:t>, LPNHE)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605790">
                <a:tc>
                  <a:txBody>
                    <a:bodyPr/>
                    <a:lstStyle/>
                    <a:p>
                      <a:r>
                        <a:rPr lang="fr-FR" sz="1400" dirty="0"/>
                        <a:t>Real time reconstruction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offline </a:t>
                      </a:r>
                      <a:r>
                        <a:rPr lang="fr-FR" sz="1400" dirty="0" err="1"/>
                        <a:t>quality</a:t>
                      </a:r>
                      <a:r>
                        <a:rPr lang="fr-FR" sz="1400" dirty="0"/>
                        <a:t> and </a:t>
                      </a:r>
                      <a:r>
                        <a:rPr lang="fr-FR" sz="1400" dirty="0" err="1"/>
                        <a:t>selections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</a:tbl>
          </a:graphicData>
        </a:graphic>
      </p:graphicFrame>
      <p:pic>
        <p:nvPicPr>
          <p:cNvPr id="22" name="Image 21">
            <a:extLst>
              <a:ext uri="{FF2B5EF4-FFF2-40B4-BE49-F238E27FC236}">
                <a16:creationId xmlns:a16="http://schemas.microsoft.com/office/drawing/2014/main" id="{02D7718E-842B-EC4F-A75E-6EC11871A6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052" y="2834640"/>
            <a:ext cx="6348248" cy="345998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97EB93-0259-2F4E-B2D0-081C8968EA25}"/>
              </a:ext>
            </a:extLst>
          </p:cNvPr>
          <p:cNvSpPr txBox="1"/>
          <p:nvPr/>
        </p:nvSpPr>
        <p:spPr>
          <a:xfrm>
            <a:off x="321138" y="2839330"/>
            <a:ext cx="1184940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New </a:t>
            </a:r>
            <a:r>
              <a:rPr lang="fr-FR" sz="1200" b="1" i="1" dirty="0" err="1"/>
              <a:t>silicon</a:t>
            </a:r>
            <a:r>
              <a:rPr lang="fr-FR" sz="1200" b="1" i="1" dirty="0"/>
              <a:t> </a:t>
            </a:r>
          </a:p>
          <a:p>
            <a:pPr algn="ctr"/>
            <a:r>
              <a:rPr lang="fr-FR" sz="1200" b="1" i="1" dirty="0"/>
              <a:t>pixel detector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34CC84E-16F8-FE44-95E6-EA6773E5C5B1}"/>
              </a:ext>
            </a:extLst>
          </p:cNvPr>
          <p:cNvSpPr txBox="1"/>
          <p:nvPr/>
        </p:nvSpPr>
        <p:spPr>
          <a:xfrm>
            <a:off x="913277" y="6233601"/>
            <a:ext cx="1167307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New </a:t>
            </a:r>
            <a:r>
              <a:rPr lang="fr-FR" sz="1200" b="1" i="1" dirty="0" err="1"/>
              <a:t>silicon</a:t>
            </a:r>
            <a:r>
              <a:rPr lang="fr-FR" sz="1200" b="1" i="1" dirty="0"/>
              <a:t> </a:t>
            </a:r>
          </a:p>
          <a:p>
            <a:pPr algn="ctr"/>
            <a:r>
              <a:rPr lang="fr-FR" sz="1200" b="1" i="1" dirty="0" err="1"/>
              <a:t>strip</a:t>
            </a:r>
            <a:r>
              <a:rPr lang="fr-FR" sz="1200" b="1" i="1" dirty="0"/>
              <a:t> detector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799EF0C-E9C5-6941-961F-3F84C3D14372}"/>
              </a:ext>
            </a:extLst>
          </p:cNvPr>
          <p:cNvSpPr txBox="1"/>
          <p:nvPr/>
        </p:nvSpPr>
        <p:spPr>
          <a:xfrm>
            <a:off x="1890109" y="2650884"/>
            <a:ext cx="1443024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New </a:t>
            </a:r>
            <a:r>
              <a:rPr lang="fr-FR" sz="1200" b="1" i="1" dirty="0" err="1"/>
              <a:t>optics</a:t>
            </a:r>
            <a:r>
              <a:rPr lang="fr-FR" sz="1200" b="1" i="1" dirty="0"/>
              <a:t> and</a:t>
            </a:r>
          </a:p>
          <a:p>
            <a:pPr algn="ctr"/>
            <a:r>
              <a:rPr lang="fr-FR" sz="1200" b="1" i="1" dirty="0"/>
              <a:t>photon detectors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398B874-60AB-1041-ABE6-67D4DB588D18}"/>
              </a:ext>
            </a:extLst>
          </p:cNvPr>
          <p:cNvSpPr txBox="1"/>
          <p:nvPr/>
        </p:nvSpPr>
        <p:spPr>
          <a:xfrm>
            <a:off x="2494274" y="6233600"/>
            <a:ext cx="1401345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New </a:t>
            </a:r>
            <a:r>
              <a:rPr lang="fr-FR" sz="1200" b="1" i="1" dirty="0" err="1"/>
              <a:t>scintillating</a:t>
            </a:r>
            <a:endParaRPr lang="fr-FR" sz="1200" b="1" i="1" dirty="0"/>
          </a:p>
          <a:p>
            <a:pPr algn="ctr"/>
            <a:r>
              <a:rPr lang="fr-FR" sz="1200" b="1" i="1" dirty="0" err="1"/>
              <a:t>fiber</a:t>
            </a:r>
            <a:r>
              <a:rPr lang="fr-FR" sz="1200" b="1" i="1" dirty="0"/>
              <a:t> detector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ED01808-EB7D-9D44-B2AF-452FA56125EC}"/>
              </a:ext>
            </a:extLst>
          </p:cNvPr>
          <p:cNvSpPr txBox="1"/>
          <p:nvPr/>
        </p:nvSpPr>
        <p:spPr>
          <a:xfrm>
            <a:off x="4012703" y="2647072"/>
            <a:ext cx="1354859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New </a:t>
            </a:r>
            <a:r>
              <a:rPr lang="fr-FR" sz="1200" b="1" i="1" dirty="0" err="1"/>
              <a:t>electronics</a:t>
            </a:r>
            <a:endParaRPr lang="fr-FR" sz="1200" b="1" i="1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EEF5F7D-A7C3-DE4C-B8AE-C649B6164D2A}"/>
              </a:ext>
            </a:extLst>
          </p:cNvPr>
          <p:cNvCxnSpPr>
            <a:cxnSpLocks/>
          </p:cNvCxnSpPr>
          <p:nvPr/>
        </p:nvCxnSpPr>
        <p:spPr>
          <a:xfrm flipH="1">
            <a:off x="1365672" y="3112549"/>
            <a:ext cx="522658" cy="58576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BDE22E7D-7C0B-4441-8D51-A78B4BCA39D5}"/>
              </a:ext>
            </a:extLst>
          </p:cNvPr>
          <p:cNvCxnSpPr>
            <a:cxnSpLocks/>
          </p:cNvCxnSpPr>
          <p:nvPr/>
        </p:nvCxnSpPr>
        <p:spPr>
          <a:xfrm>
            <a:off x="2961781" y="3112549"/>
            <a:ext cx="350119" cy="27318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9E42AFEB-1032-454C-8758-E2F843AA8548}"/>
              </a:ext>
            </a:extLst>
          </p:cNvPr>
          <p:cNvCxnSpPr>
            <a:cxnSpLocks/>
          </p:cNvCxnSpPr>
          <p:nvPr/>
        </p:nvCxnSpPr>
        <p:spPr>
          <a:xfrm>
            <a:off x="857413" y="3300995"/>
            <a:ext cx="56192" cy="8926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6DF0AD6F-1E8B-814D-8A9C-0AB3BFE9D222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1496931" y="4698125"/>
            <a:ext cx="0" cy="153547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CA7BCF88-961C-6145-9B78-D38CF414BDD5}"/>
              </a:ext>
            </a:extLst>
          </p:cNvPr>
          <p:cNvCxnSpPr>
            <a:cxnSpLocks/>
          </p:cNvCxnSpPr>
          <p:nvPr/>
        </p:nvCxnSpPr>
        <p:spPr>
          <a:xfrm flipH="1" flipV="1">
            <a:off x="2841768" y="5152522"/>
            <a:ext cx="353178" cy="108107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EFC3F2FC-7CF6-0F47-94E4-99158E7E0BAD}"/>
              </a:ext>
            </a:extLst>
          </p:cNvPr>
          <p:cNvCxnSpPr>
            <a:cxnSpLocks/>
          </p:cNvCxnSpPr>
          <p:nvPr/>
        </p:nvCxnSpPr>
        <p:spPr>
          <a:xfrm flipH="1">
            <a:off x="3895619" y="2912503"/>
            <a:ext cx="347495" cy="45151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ECF77BC2-8C65-DE4C-BA14-01D23A9A864F}"/>
              </a:ext>
            </a:extLst>
          </p:cNvPr>
          <p:cNvCxnSpPr>
            <a:cxnSpLocks/>
          </p:cNvCxnSpPr>
          <p:nvPr/>
        </p:nvCxnSpPr>
        <p:spPr>
          <a:xfrm flipH="1">
            <a:off x="4243114" y="2926274"/>
            <a:ext cx="240106" cy="47915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4B74313E-0B58-404C-A386-253E50BA745B}"/>
              </a:ext>
            </a:extLst>
          </p:cNvPr>
          <p:cNvCxnSpPr>
            <a:cxnSpLocks/>
          </p:cNvCxnSpPr>
          <p:nvPr/>
        </p:nvCxnSpPr>
        <p:spPr>
          <a:xfrm>
            <a:off x="4720357" y="2900081"/>
            <a:ext cx="106476" cy="29014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E9F19FA-29F6-734F-9448-C01EEBFF7D69}"/>
              </a:ext>
            </a:extLst>
          </p:cNvPr>
          <p:cNvSpPr/>
          <p:nvPr/>
        </p:nvSpPr>
        <p:spPr>
          <a:xfrm>
            <a:off x="4679994" y="6185989"/>
            <a:ext cx="2408677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" sz="16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Real Time Analysis:</a:t>
            </a:r>
          </a:p>
          <a:p>
            <a:r>
              <a:rPr lang="en" sz="1600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hardware trigger!</a:t>
            </a:r>
            <a:endParaRPr lang="fr-FR" sz="1600" dirty="0"/>
          </a:p>
        </p:txBody>
      </p:sp>
      <p:graphicFrame>
        <p:nvGraphicFramePr>
          <p:cNvPr id="57" name="Tableau 4">
            <a:extLst>
              <a:ext uri="{FF2B5EF4-FFF2-40B4-BE49-F238E27FC236}">
                <a16:creationId xmlns:a16="http://schemas.microsoft.com/office/drawing/2014/main" id="{41B2FEC8-8D29-5A4B-8020-E0F6ACC6A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709062"/>
              </p:ext>
            </p:extLst>
          </p:nvPr>
        </p:nvGraphicFramePr>
        <p:xfrm>
          <a:off x="8364360" y="4954226"/>
          <a:ext cx="2464676" cy="102327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464676">
                  <a:extLst>
                    <a:ext uri="{9D8B030D-6E8A-4147-A177-3AD203B41FA5}">
                      <a16:colId xmlns:a16="http://schemas.microsoft.com/office/drawing/2014/main" val="3285748490"/>
                    </a:ext>
                  </a:extLst>
                </a:gridCol>
              </a:tblGrid>
              <a:tr h="504692">
                <a:tc>
                  <a:txBody>
                    <a:bodyPr/>
                    <a:lstStyle/>
                    <a:p>
                      <a:r>
                        <a:rPr lang="fr-FR" sz="1600" dirty="0"/>
                        <a:t>PLUME</a:t>
                      </a:r>
                      <a:r>
                        <a:rPr lang="fr-FR" dirty="0"/>
                        <a:t> </a:t>
                      </a:r>
                    </a:p>
                    <a:p>
                      <a:r>
                        <a:rPr lang="fr-FR" sz="1200" dirty="0"/>
                        <a:t>(</a:t>
                      </a:r>
                      <a:r>
                        <a:rPr lang="fr-FR" sz="1200" dirty="0" err="1"/>
                        <a:t>IJCLab</a:t>
                      </a:r>
                      <a:r>
                        <a:rPr lang="fr-FR" sz="1200" dirty="0"/>
                        <a:t>/LLR)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464410">
                <a:tc>
                  <a:txBody>
                    <a:bodyPr/>
                    <a:lstStyle/>
                    <a:p>
                      <a:r>
                        <a:rPr lang="fr-FR" sz="1400" dirty="0" err="1"/>
                        <a:t>Luminometer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</a:tbl>
          </a:graphicData>
        </a:graphic>
      </p:graphicFrame>
      <p:sp>
        <p:nvSpPr>
          <p:cNvPr id="58" name="Google Shape;64;p14">
            <a:extLst>
              <a:ext uri="{FF2B5EF4-FFF2-40B4-BE49-F238E27FC236}">
                <a16:creationId xmlns:a16="http://schemas.microsoft.com/office/drawing/2014/main" id="{91481DD0-02B8-1E4A-A3D0-B8669589C0D9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activities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59" name="Image 58">
            <a:extLst>
              <a:ext uri="{FF2B5EF4-FFF2-40B4-BE49-F238E27FC236}">
                <a16:creationId xmlns:a16="http://schemas.microsoft.com/office/drawing/2014/main" id="{5B8408B9-2094-6A43-83A8-13825CDE71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l="62053" t="11559"/>
          <a:stretch/>
        </p:blipFill>
        <p:spPr>
          <a:xfrm>
            <a:off x="7861738" y="5409"/>
            <a:ext cx="3469921" cy="1939754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9F5D93DA-6162-0040-97F3-BB9AB97C7A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1559" r="87289"/>
          <a:stretch/>
        </p:blipFill>
        <p:spPr>
          <a:xfrm>
            <a:off x="2201041" y="0"/>
            <a:ext cx="1162269" cy="193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41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11337017" y="6404300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7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l="35899" t="13356" r="40440" b="19927"/>
          <a:stretch/>
        </p:blipFill>
        <p:spPr>
          <a:xfrm>
            <a:off x="451943" y="64339"/>
            <a:ext cx="1713641" cy="127026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8537CAF-D628-1646-887B-CCB69AFCD977}"/>
              </a:ext>
            </a:extLst>
          </p:cNvPr>
          <p:cNvSpPr/>
          <p:nvPr/>
        </p:nvSpPr>
        <p:spPr>
          <a:xfrm>
            <a:off x="10615448" y="-4687"/>
            <a:ext cx="1597572" cy="38888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E4782A-7EFB-7B44-8FBE-6A5B180F6085}"/>
              </a:ext>
            </a:extLst>
          </p:cNvPr>
          <p:cNvSpPr/>
          <p:nvPr/>
        </p:nvSpPr>
        <p:spPr>
          <a:xfrm>
            <a:off x="551309" y="1208513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kern="0" dirty="0">
                <a:solidFill>
                  <a:srgbClr val="000000"/>
                </a:solidFill>
                <a:cs typeface="Arial"/>
                <a:sym typeface="Arial"/>
              </a:rPr>
              <a:t>Upgrade II</a:t>
            </a:r>
            <a:endParaRPr lang="fr-FR" dirty="0"/>
          </a:p>
        </p:txBody>
      </p:sp>
      <p:pic>
        <p:nvPicPr>
          <p:cNvPr id="20" name="Image" descr="Image">
            <a:extLst>
              <a:ext uri="{FF2B5EF4-FFF2-40B4-BE49-F238E27FC236}">
                <a16:creationId xmlns:a16="http://schemas.microsoft.com/office/drawing/2014/main" id="{9933B656-FF30-4641-AAB8-AEAE21A89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16" y="2730736"/>
            <a:ext cx="6889938" cy="367356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DCB68E92-8B39-1C42-A7CE-E625A3F2F382}"/>
              </a:ext>
            </a:extLst>
          </p:cNvPr>
          <p:cNvSpPr txBox="1"/>
          <p:nvPr/>
        </p:nvSpPr>
        <p:spPr>
          <a:xfrm>
            <a:off x="638458" y="2839330"/>
            <a:ext cx="1430200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 err="1"/>
              <a:t>silicon</a:t>
            </a:r>
            <a:r>
              <a:rPr lang="fr-FR" sz="1200" b="1" i="1" dirty="0"/>
              <a:t> pixel </a:t>
            </a:r>
          </a:p>
          <a:p>
            <a:pPr algn="ctr"/>
            <a:r>
              <a:rPr lang="fr-FR" sz="1200" b="1" i="1" dirty="0"/>
              <a:t>detector + timing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EEE3552-1C78-1A45-B5C8-B30B180148AF}"/>
              </a:ext>
            </a:extLst>
          </p:cNvPr>
          <p:cNvSpPr txBox="1"/>
          <p:nvPr/>
        </p:nvSpPr>
        <p:spPr>
          <a:xfrm>
            <a:off x="2143297" y="2496240"/>
            <a:ext cx="1356462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 err="1"/>
              <a:t>Magnet</a:t>
            </a:r>
            <a:r>
              <a:rPr lang="fr-FR" sz="1200" b="1" i="1" dirty="0"/>
              <a:t> stations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5B9F3E8-0113-EB46-9415-8420E7E5144D}"/>
              </a:ext>
            </a:extLst>
          </p:cNvPr>
          <p:cNvSpPr txBox="1"/>
          <p:nvPr/>
        </p:nvSpPr>
        <p:spPr>
          <a:xfrm>
            <a:off x="690964" y="6272368"/>
            <a:ext cx="827471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UT pixel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7B159B4-9812-EF4A-9710-6468F488AA78}"/>
              </a:ext>
            </a:extLst>
          </p:cNvPr>
          <p:cNvSpPr txBox="1"/>
          <p:nvPr/>
        </p:nvSpPr>
        <p:spPr>
          <a:xfrm>
            <a:off x="2392658" y="6211835"/>
            <a:ext cx="1547218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Pixel and</a:t>
            </a:r>
          </a:p>
          <a:p>
            <a:pPr algn="ctr"/>
            <a:r>
              <a:rPr lang="fr-FR" sz="1200" b="1" i="1" dirty="0"/>
              <a:t> </a:t>
            </a:r>
            <a:r>
              <a:rPr lang="fr-FR" sz="1200" b="1" i="1" dirty="0" err="1"/>
              <a:t>scintillating</a:t>
            </a:r>
            <a:r>
              <a:rPr lang="fr-FR" sz="1200" b="1" i="1" dirty="0"/>
              <a:t> </a:t>
            </a:r>
            <a:r>
              <a:rPr lang="fr-FR" sz="1200" b="1" i="1" dirty="0" err="1"/>
              <a:t>fibers</a:t>
            </a:r>
            <a:endParaRPr lang="fr-FR" sz="1200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7C04E5C-643D-A640-A498-CC48F647552D}"/>
              </a:ext>
            </a:extLst>
          </p:cNvPr>
          <p:cNvSpPr txBox="1"/>
          <p:nvPr/>
        </p:nvSpPr>
        <p:spPr>
          <a:xfrm>
            <a:off x="3823250" y="2422334"/>
            <a:ext cx="1047531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TORCH </a:t>
            </a:r>
          </a:p>
          <a:p>
            <a:pPr algn="ctr"/>
            <a:r>
              <a:rPr lang="fr-FR" sz="1200" b="1" i="1" dirty="0"/>
              <a:t>(TOF </a:t>
            </a:r>
            <a:r>
              <a:rPr lang="fr-FR" sz="1200" b="1" i="1" dirty="0" err="1"/>
              <a:t>quarz</a:t>
            </a:r>
            <a:r>
              <a:rPr lang="fr-FR" sz="1200" b="1" i="1" dirty="0"/>
              <a:t>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DF10655-E408-6F42-B6A2-A253D18B33F4}"/>
              </a:ext>
            </a:extLst>
          </p:cNvPr>
          <p:cNvSpPr txBox="1"/>
          <p:nvPr/>
        </p:nvSpPr>
        <p:spPr>
          <a:xfrm>
            <a:off x="4219098" y="6119501"/>
            <a:ext cx="1561645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RICH </a:t>
            </a:r>
          </a:p>
          <a:p>
            <a:pPr algn="ctr"/>
            <a:r>
              <a:rPr lang="fr-FR" sz="1200" b="1" i="1" dirty="0" err="1"/>
              <a:t>Reduced</a:t>
            </a:r>
            <a:r>
              <a:rPr lang="fr-FR" sz="1200" b="1" i="1" dirty="0"/>
              <a:t> pixel size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288D412-BE14-1146-AEA0-D01CA4476385}"/>
              </a:ext>
            </a:extLst>
          </p:cNvPr>
          <p:cNvSpPr txBox="1"/>
          <p:nvPr/>
        </p:nvSpPr>
        <p:spPr>
          <a:xfrm>
            <a:off x="4906796" y="2364553"/>
            <a:ext cx="1300356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No HCAL </a:t>
            </a:r>
          </a:p>
          <a:p>
            <a:pPr algn="ctr"/>
            <a:r>
              <a:rPr lang="fr-FR" sz="1200" b="1" i="1" dirty="0"/>
              <a:t>(</a:t>
            </a:r>
            <a:r>
              <a:rPr lang="fr-FR" sz="1200" b="1" i="1" dirty="0" err="1"/>
              <a:t>iron</a:t>
            </a:r>
            <a:r>
              <a:rPr lang="fr-FR" sz="1200" b="1" i="1" dirty="0"/>
              <a:t> </a:t>
            </a:r>
            <a:r>
              <a:rPr lang="fr-FR" sz="1200" b="1" i="1" dirty="0" err="1"/>
              <a:t>shielding</a:t>
            </a:r>
            <a:r>
              <a:rPr lang="fr-FR" sz="1200" b="1" i="1" dirty="0"/>
              <a:t>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67F1604-88B2-DF48-A563-8342B53D1DF1}"/>
              </a:ext>
            </a:extLst>
          </p:cNvPr>
          <p:cNvSpPr txBox="1"/>
          <p:nvPr/>
        </p:nvSpPr>
        <p:spPr>
          <a:xfrm>
            <a:off x="6093494" y="6119501"/>
            <a:ext cx="1372491" cy="46166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 err="1"/>
              <a:t>Improved</a:t>
            </a:r>
            <a:r>
              <a:rPr lang="fr-FR" sz="1200" b="1" i="1" dirty="0"/>
              <a:t> </a:t>
            </a:r>
          </a:p>
          <a:p>
            <a:pPr algn="ctr"/>
            <a:r>
              <a:rPr lang="fr-FR" sz="1200" b="1" i="1" dirty="0"/>
              <a:t>muon </a:t>
            </a:r>
            <a:r>
              <a:rPr lang="fr-FR" sz="1200" b="1" i="1" dirty="0" err="1"/>
              <a:t>chambers</a:t>
            </a:r>
            <a:endParaRPr lang="fr-FR" sz="1200" b="1" i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4891C50-D69E-3941-85EA-479B3DCBCB62}"/>
              </a:ext>
            </a:extLst>
          </p:cNvPr>
          <p:cNvSpPr txBox="1"/>
          <p:nvPr/>
        </p:nvSpPr>
        <p:spPr>
          <a:xfrm>
            <a:off x="4522905" y="5555578"/>
            <a:ext cx="705642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 err="1"/>
              <a:t>SpaCal</a:t>
            </a:r>
            <a:endParaRPr lang="fr-FR" sz="1200" b="1" i="1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12C5D1D-FD42-FD44-ABA7-47A3859E122E}"/>
              </a:ext>
            </a:extLst>
          </p:cNvPr>
          <p:cNvSpPr txBox="1"/>
          <p:nvPr/>
        </p:nvSpPr>
        <p:spPr>
          <a:xfrm>
            <a:off x="6341317" y="4338635"/>
            <a:ext cx="2091599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i="1" dirty="0"/>
              <a:t>+RTA </a:t>
            </a:r>
            <a:r>
              <a:rPr lang="fr-FR" sz="1200" b="1" i="1" dirty="0" err="1"/>
              <a:t>hybrid</a:t>
            </a:r>
            <a:r>
              <a:rPr lang="fr-FR" sz="1200" b="1" i="1" dirty="0"/>
              <a:t> architectures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84B5934-D524-6F4F-9C10-6AEA88170FC3}"/>
              </a:ext>
            </a:extLst>
          </p:cNvPr>
          <p:cNvSpPr/>
          <p:nvPr/>
        </p:nvSpPr>
        <p:spPr>
          <a:xfrm>
            <a:off x="377756" y="1435446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i="1" kern="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(Not yet approved)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804A1A89-0882-A24A-A772-BA2E372CA18F}"/>
              </a:ext>
            </a:extLst>
          </p:cNvPr>
          <p:cNvCxnSpPr>
            <a:cxnSpLocks/>
          </p:cNvCxnSpPr>
          <p:nvPr/>
        </p:nvCxnSpPr>
        <p:spPr>
          <a:xfrm>
            <a:off x="1213280" y="3300995"/>
            <a:ext cx="56192" cy="89263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147E6B28-72ED-6345-995D-3C18FBF530D7}"/>
              </a:ext>
            </a:extLst>
          </p:cNvPr>
          <p:cNvCxnSpPr>
            <a:cxnSpLocks/>
          </p:cNvCxnSpPr>
          <p:nvPr/>
        </p:nvCxnSpPr>
        <p:spPr>
          <a:xfrm>
            <a:off x="2754037" y="2749066"/>
            <a:ext cx="0" cy="125855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CE60EC96-8630-EF42-B909-4DF3FAF51556}"/>
              </a:ext>
            </a:extLst>
          </p:cNvPr>
          <p:cNvCxnSpPr>
            <a:cxnSpLocks/>
          </p:cNvCxnSpPr>
          <p:nvPr/>
        </p:nvCxnSpPr>
        <p:spPr>
          <a:xfrm flipH="1">
            <a:off x="3762721" y="2883999"/>
            <a:ext cx="231356" cy="54500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00CA228-3764-8F47-A79A-BF30EDD2C51A}"/>
              </a:ext>
            </a:extLst>
          </p:cNvPr>
          <p:cNvCxnSpPr>
            <a:cxnSpLocks/>
          </p:cNvCxnSpPr>
          <p:nvPr/>
        </p:nvCxnSpPr>
        <p:spPr>
          <a:xfrm flipH="1">
            <a:off x="4790450" y="2797661"/>
            <a:ext cx="406994" cy="58068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23681605-CA45-E148-AA67-FC82DC68B53C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1104700" y="4635532"/>
            <a:ext cx="874222" cy="163683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D69C37CE-7931-7B49-AFD3-5886C19AE1C8}"/>
              </a:ext>
            </a:extLst>
          </p:cNvPr>
          <p:cNvCxnSpPr>
            <a:cxnSpLocks/>
          </p:cNvCxnSpPr>
          <p:nvPr/>
        </p:nvCxnSpPr>
        <p:spPr>
          <a:xfrm flipV="1">
            <a:off x="3315641" y="5285711"/>
            <a:ext cx="77713" cy="87291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07E71FC3-8D9A-DD4E-AFEE-C16CECA7575F}"/>
              </a:ext>
            </a:extLst>
          </p:cNvPr>
          <p:cNvCxnSpPr>
            <a:cxnSpLocks/>
          </p:cNvCxnSpPr>
          <p:nvPr/>
        </p:nvCxnSpPr>
        <p:spPr>
          <a:xfrm flipH="1" flipV="1">
            <a:off x="3978732" y="5285711"/>
            <a:ext cx="497039" cy="81673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024CD324-8D53-A346-8FD9-49FA89BB4A08}"/>
              </a:ext>
            </a:extLst>
          </p:cNvPr>
          <p:cNvCxnSpPr>
            <a:cxnSpLocks/>
          </p:cNvCxnSpPr>
          <p:nvPr/>
        </p:nvCxnSpPr>
        <p:spPr>
          <a:xfrm flipH="1" flipV="1">
            <a:off x="1673440" y="4850737"/>
            <a:ext cx="2492879" cy="14199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82DF9C24-9320-E248-8141-08700013C566}"/>
              </a:ext>
            </a:extLst>
          </p:cNvPr>
          <p:cNvCxnSpPr>
            <a:cxnSpLocks/>
          </p:cNvCxnSpPr>
          <p:nvPr/>
        </p:nvCxnSpPr>
        <p:spPr>
          <a:xfrm flipH="1" flipV="1">
            <a:off x="6001512" y="5341887"/>
            <a:ext cx="497039" cy="81673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75843BFC-5477-8640-B52B-05C8CF6ECB1A}"/>
              </a:ext>
            </a:extLst>
          </p:cNvPr>
          <p:cNvCxnSpPr>
            <a:cxnSpLocks/>
          </p:cNvCxnSpPr>
          <p:nvPr/>
        </p:nvCxnSpPr>
        <p:spPr>
          <a:xfrm flipH="1" flipV="1">
            <a:off x="4447335" y="5193674"/>
            <a:ext cx="233335" cy="40021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Google Shape;64;p14">
            <a:extLst>
              <a:ext uri="{FF2B5EF4-FFF2-40B4-BE49-F238E27FC236}">
                <a16:creationId xmlns:a16="http://schemas.microsoft.com/office/drawing/2014/main" id="{992A4F48-30DE-E54C-9701-B2FD5783FFD0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activities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B11297A9-FCD3-CC47-9126-896EE8FF53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5000"/>
          </a:blip>
          <a:srcRect l="12380" t="11559" r="38094"/>
          <a:stretch/>
        </p:blipFill>
        <p:spPr>
          <a:xfrm>
            <a:off x="3333133" y="0"/>
            <a:ext cx="4528605" cy="1939754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72BE7800-A38E-7C43-91E2-0FA08C78B1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62053" t="11559"/>
          <a:stretch/>
        </p:blipFill>
        <p:spPr>
          <a:xfrm>
            <a:off x="7861738" y="5409"/>
            <a:ext cx="3469921" cy="1939754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75E16EB5-2C9C-A743-80E3-D9A940F8F6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35000"/>
          </a:blip>
          <a:srcRect t="11559" r="87289"/>
          <a:stretch/>
        </p:blipFill>
        <p:spPr>
          <a:xfrm>
            <a:off x="2190531" y="-10510"/>
            <a:ext cx="1162269" cy="1939754"/>
          </a:xfrm>
          <a:prstGeom prst="rect">
            <a:avLst/>
          </a:prstGeom>
        </p:spPr>
      </p:pic>
      <p:graphicFrame>
        <p:nvGraphicFramePr>
          <p:cNvPr id="56" name="Tableau 4">
            <a:extLst>
              <a:ext uri="{FF2B5EF4-FFF2-40B4-BE49-F238E27FC236}">
                <a16:creationId xmlns:a16="http://schemas.microsoft.com/office/drawing/2014/main" id="{CE24259C-CC3F-3C42-8699-292B698D2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763927"/>
              </p:ext>
            </p:extLst>
          </p:nvPr>
        </p:nvGraphicFramePr>
        <p:xfrm>
          <a:off x="8629820" y="2859837"/>
          <a:ext cx="2033724" cy="318499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033724">
                  <a:extLst>
                    <a:ext uri="{9D8B030D-6E8A-4147-A177-3AD203B41FA5}">
                      <a16:colId xmlns:a16="http://schemas.microsoft.com/office/drawing/2014/main" val="1637480783"/>
                    </a:ext>
                  </a:extLst>
                </a:gridCol>
              </a:tblGrid>
              <a:tr h="46649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French </a:t>
                      </a:r>
                      <a:r>
                        <a:rPr lang="fr-FR" dirty="0" err="1"/>
                        <a:t>interest</a:t>
                      </a:r>
                      <a:r>
                        <a:rPr lang="fr-FR" dirty="0"/>
                        <a:t> </a:t>
                      </a:r>
                      <a:r>
                        <a:rPr lang="fr-FR" sz="1400" dirty="0"/>
                        <a:t>(FTDR)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" sz="1200" b="1" kern="0" dirty="0">
                          <a:solidFill>
                            <a:schemeClr val="bg1"/>
                          </a:solidFill>
                          <a:sym typeface="Times New Roman"/>
                        </a:rPr>
                        <a:t>Not yet arbitrated by IN2P3</a:t>
                      </a:r>
                      <a:endParaRPr lang="fr-FR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12226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r>
                        <a:rPr lang="fr-FR" sz="1600" dirty="0" err="1"/>
                        <a:t>VeLoPix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89312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r>
                        <a:rPr lang="fr-FR" sz="1600" dirty="0" err="1"/>
                        <a:t>Upper</a:t>
                      </a:r>
                      <a:r>
                        <a:rPr lang="fr-FR" sz="1600" dirty="0"/>
                        <a:t> </a:t>
                      </a:r>
                      <a:r>
                        <a:rPr lang="fr-FR" sz="1600" dirty="0" err="1"/>
                        <a:t>Tracker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140588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r>
                        <a:rPr lang="fr-FR" sz="1600" dirty="0" err="1"/>
                        <a:t>Calorimeter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29073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r>
                        <a:rPr lang="fr-FR" sz="1600" dirty="0"/>
                        <a:t>PCIe400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38653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r>
                        <a:rPr lang="fr-FR" sz="1600" dirty="0"/>
                        <a:t>Real Time </a:t>
                      </a:r>
                      <a:r>
                        <a:rPr lang="fr-FR" sz="1600" dirty="0" err="1"/>
                        <a:t>Analysis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297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02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11337017" y="6603996"/>
            <a:ext cx="540800" cy="2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fld id="{00000000-1234-1234-1234-123412341234}" type="slidenum">
              <a:rPr lang="en" sz="16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defTabSz="1219170">
                <a:buClr>
                  <a:srgbClr val="000000"/>
                </a:buClr>
              </a:pPr>
              <a:t>8</a:t>
            </a:fld>
            <a:endParaRPr sz="16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/>
          </a:blip>
          <a:srcRect l="3232" t="13356" r="76005" b="19927"/>
          <a:stretch/>
        </p:blipFill>
        <p:spPr>
          <a:xfrm>
            <a:off x="367859" y="5364"/>
            <a:ext cx="1503733" cy="1270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3B53BDC-25D6-E641-A89B-5E03E93EDC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91" y="2575621"/>
            <a:ext cx="6208425" cy="4282379"/>
          </a:xfrm>
          <a:prstGeom prst="rect">
            <a:avLst/>
          </a:prstGeom>
        </p:spPr>
      </p:pic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53D36D7C-D301-2F4A-BE31-503D62B89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582111"/>
              </p:ext>
            </p:extLst>
          </p:nvPr>
        </p:nvGraphicFramePr>
        <p:xfrm>
          <a:off x="6883241" y="1833816"/>
          <a:ext cx="2936620" cy="110750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468310">
                  <a:extLst>
                    <a:ext uri="{9D8B030D-6E8A-4147-A177-3AD203B41FA5}">
                      <a16:colId xmlns:a16="http://schemas.microsoft.com/office/drawing/2014/main" val="4069195146"/>
                    </a:ext>
                  </a:extLst>
                </a:gridCol>
                <a:gridCol w="1468310">
                  <a:extLst>
                    <a:ext uri="{9D8B030D-6E8A-4147-A177-3AD203B41FA5}">
                      <a16:colId xmlns:a16="http://schemas.microsoft.com/office/drawing/2014/main" val="38622684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dirty="0"/>
                        <a:t>SVD </a:t>
                      </a:r>
                    </a:p>
                    <a:p>
                      <a:r>
                        <a:rPr lang="fr-FR" sz="1400" dirty="0"/>
                        <a:t>(CPPM, IPHC)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ARICH </a:t>
                      </a:r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745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/>
                        <a:t>Operations and performances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0" kern="0" dirty="0" err="1">
                          <a:solidFill>
                            <a:srgbClr val="000000"/>
                          </a:solidFill>
                          <a:sym typeface="Arial"/>
                        </a:rPr>
                        <a:t>Cooling</a:t>
                      </a:r>
                      <a:r>
                        <a:rPr lang="fr-FR" sz="1400" b="0" kern="0" dirty="0">
                          <a:solidFill>
                            <a:srgbClr val="000000"/>
                          </a:solidFill>
                          <a:sym typeface="Arial"/>
                        </a:rPr>
                        <a:t> and </a:t>
                      </a:r>
                      <a:r>
                        <a:rPr lang="fr-FR" sz="1400" b="0" kern="0" dirty="0" err="1">
                          <a:solidFill>
                            <a:srgbClr val="000000"/>
                          </a:solidFill>
                          <a:sym typeface="Arial"/>
                        </a:rPr>
                        <a:t>mechanics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63981"/>
                  </a:ext>
                </a:extLst>
              </a:tr>
            </a:tbl>
          </a:graphicData>
        </a:graphic>
      </p:graphicFrame>
      <p:graphicFrame>
        <p:nvGraphicFramePr>
          <p:cNvPr id="11" name="Tableau 5">
            <a:extLst>
              <a:ext uri="{FF2B5EF4-FFF2-40B4-BE49-F238E27FC236}">
                <a16:creationId xmlns:a16="http://schemas.microsoft.com/office/drawing/2014/main" id="{CE7511B3-F44C-D647-B829-35D8CCD8A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414454"/>
              </p:ext>
            </p:extLst>
          </p:nvPr>
        </p:nvGraphicFramePr>
        <p:xfrm>
          <a:off x="6878090" y="603717"/>
          <a:ext cx="2375454" cy="110750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375454">
                  <a:extLst>
                    <a:ext uri="{9D8B030D-6E8A-4147-A177-3AD203B41FA5}">
                      <a16:colId xmlns:a16="http://schemas.microsoft.com/office/drawing/2014/main" val="3845221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BEAST (2018) </a:t>
                      </a:r>
                    </a:p>
                    <a:p>
                      <a:r>
                        <a:rPr lang="fr-FR" sz="1400" dirty="0"/>
                        <a:t>(IPHC)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977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0" kern="0" dirty="0">
                          <a:solidFill>
                            <a:srgbClr val="000000"/>
                          </a:solidFill>
                          <a:sym typeface="Arial"/>
                        </a:rPr>
                        <a:t>silicium </a:t>
                      </a:r>
                      <a:r>
                        <a:rPr lang="fr-FR" sz="1400" b="0" kern="0" dirty="0" err="1">
                          <a:solidFill>
                            <a:srgbClr val="000000"/>
                          </a:solidFill>
                          <a:sym typeface="Arial"/>
                        </a:rPr>
                        <a:t>counters</a:t>
                      </a:r>
                      <a:r>
                        <a:rPr lang="fr-FR" sz="1400" b="0" kern="0" dirty="0">
                          <a:solidFill>
                            <a:srgbClr val="000000"/>
                          </a:solidFill>
                          <a:sym typeface="Arial"/>
                        </a:rPr>
                        <a:t> for machine background </a:t>
                      </a:r>
                      <a:r>
                        <a:rPr lang="fr-FR" sz="1400" b="0" kern="0" dirty="0" err="1">
                          <a:solidFill>
                            <a:srgbClr val="000000"/>
                          </a:solidFill>
                          <a:sym typeface="Arial"/>
                        </a:rPr>
                        <a:t>study</a:t>
                      </a:r>
                      <a:endParaRPr lang="fr-FR" sz="1400" b="0" i="0" kern="0" dirty="0">
                        <a:solidFill>
                          <a:srgbClr val="000000"/>
                        </a:solidFill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295008"/>
                  </a:ext>
                </a:extLst>
              </a:tr>
            </a:tbl>
          </a:graphicData>
        </a:graphic>
      </p:graphicFrame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152FCF22-A865-0448-AF6C-293190158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229285"/>
              </p:ext>
            </p:extLst>
          </p:nvPr>
        </p:nvGraphicFramePr>
        <p:xfrm>
          <a:off x="6878090" y="5529577"/>
          <a:ext cx="5078062" cy="110750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280793">
                  <a:extLst>
                    <a:ext uri="{9D8B030D-6E8A-4147-A177-3AD203B41FA5}">
                      <a16:colId xmlns:a16="http://schemas.microsoft.com/office/drawing/2014/main" val="2377320356"/>
                    </a:ext>
                  </a:extLst>
                </a:gridCol>
                <a:gridCol w="1797269">
                  <a:extLst>
                    <a:ext uri="{9D8B030D-6E8A-4147-A177-3AD203B41FA5}">
                      <a16:colId xmlns:a16="http://schemas.microsoft.com/office/drawing/2014/main" val="1279569775"/>
                    </a:ext>
                  </a:extLst>
                </a:gridCol>
              </a:tblGrid>
              <a:tr h="381696">
                <a:tc>
                  <a:txBody>
                    <a:bodyPr/>
                    <a:lstStyle/>
                    <a:p>
                      <a:r>
                        <a:rPr lang="fr-FR" dirty="0"/>
                        <a:t>VTX</a:t>
                      </a:r>
                      <a:endParaRPr lang="fr-FR" sz="1600" dirty="0"/>
                    </a:p>
                    <a:p>
                      <a:r>
                        <a:rPr lang="fr-FR" sz="1400" dirty="0"/>
                        <a:t>(CPPM, 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, IPHC)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HLT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)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123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Mechanics</a:t>
                      </a:r>
                      <a:r>
                        <a:rPr lang="fr-FR" sz="1400" dirty="0"/>
                        <a:t> and chip design for</a:t>
                      </a:r>
                    </a:p>
                    <a:p>
                      <a:r>
                        <a:rPr lang="fr-FR" sz="1400" dirty="0"/>
                        <a:t>CMOS pixel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918080"/>
                  </a:ext>
                </a:extLst>
              </a:tr>
            </a:tbl>
          </a:graphicData>
        </a:graphic>
      </p:graphicFrame>
      <p:graphicFrame>
        <p:nvGraphicFramePr>
          <p:cNvPr id="13" name="Tableau 4">
            <a:extLst>
              <a:ext uri="{FF2B5EF4-FFF2-40B4-BE49-F238E27FC236}">
                <a16:creationId xmlns:a16="http://schemas.microsoft.com/office/drawing/2014/main" id="{C25EE415-C180-3240-8A85-297F1092D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89979"/>
              </p:ext>
            </p:extLst>
          </p:nvPr>
        </p:nvGraphicFramePr>
        <p:xfrm>
          <a:off x="6878090" y="3063915"/>
          <a:ext cx="4821120" cy="174758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470780">
                  <a:extLst>
                    <a:ext uri="{9D8B030D-6E8A-4147-A177-3AD203B41FA5}">
                      <a16:colId xmlns:a16="http://schemas.microsoft.com/office/drawing/2014/main" val="1783546650"/>
                    </a:ext>
                  </a:extLst>
                </a:gridCol>
                <a:gridCol w="1510747">
                  <a:extLst>
                    <a:ext uri="{9D8B030D-6E8A-4147-A177-3AD203B41FA5}">
                      <a16:colId xmlns:a16="http://schemas.microsoft.com/office/drawing/2014/main" val="3915281060"/>
                    </a:ext>
                  </a:extLst>
                </a:gridCol>
                <a:gridCol w="1839593">
                  <a:extLst>
                    <a:ext uri="{9D8B030D-6E8A-4147-A177-3AD203B41FA5}">
                      <a16:colId xmlns:a16="http://schemas.microsoft.com/office/drawing/2014/main" val="360497281"/>
                    </a:ext>
                  </a:extLst>
                </a:gridCol>
              </a:tblGrid>
              <a:tr h="218266">
                <a:tc>
                  <a:txBody>
                    <a:bodyPr/>
                    <a:lstStyle/>
                    <a:p>
                      <a:r>
                        <a:rPr lang="fr-FR" dirty="0"/>
                        <a:t>PXD </a:t>
                      </a:r>
                    </a:p>
                    <a:p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DAQ </a:t>
                      </a:r>
                    </a:p>
                    <a:p>
                      <a:r>
                        <a:rPr lang="fr-FR" sz="1400" dirty="0"/>
                        <a:t>(CPPM, 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HLT</a:t>
                      </a:r>
                    </a:p>
                    <a:p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IJCLab</a:t>
                      </a:r>
                      <a:r>
                        <a:rPr lang="fr-FR" sz="1400" dirty="0"/>
                        <a:t>)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745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cooling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for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beam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pipe/PXD</a:t>
                      </a:r>
                    </a:p>
                    <a:p>
                      <a:r>
                        <a:rPr lang="fr-FR" sz="1400" dirty="0"/>
                        <a:t>(for 2</a:t>
                      </a:r>
                      <a:r>
                        <a:rPr lang="fr-FR" sz="1400" baseline="30000" dirty="0"/>
                        <a:t>nd</a:t>
                      </a:r>
                      <a:r>
                        <a:rPr lang="fr-FR" sz="1400" dirty="0"/>
                        <a:t> layer </a:t>
                      </a:r>
                    </a:p>
                    <a:p>
                      <a:r>
                        <a:rPr lang="fr-FR" sz="1400" dirty="0"/>
                        <a:t>in 2022)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PCIe40 </a:t>
                      </a:r>
                    </a:p>
                    <a:p>
                      <a:r>
                        <a:rPr lang="fr-FR" sz="1400" dirty="0"/>
                        <a:t>(</a:t>
                      </a:r>
                      <a:r>
                        <a:rPr lang="fr-FR" sz="1400" dirty="0" err="1"/>
                        <a:t>since</a:t>
                      </a:r>
                      <a:r>
                        <a:rPr lang="fr-FR" sz="1400" dirty="0"/>
                        <a:t> 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reconstruction software </a:t>
                      </a:r>
                      <a:r>
                        <a:rPr lang="fr-FR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optimization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 trigger and data </a:t>
                      </a:r>
                      <a:r>
                        <a:rPr lang="fr-FR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quality</a:t>
                      </a:r>
                      <a:r>
                        <a:rPr lang="fr-FR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monitoring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63981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DAF29ED-ECD9-4540-82AA-8133F64EE295}"/>
              </a:ext>
            </a:extLst>
          </p:cNvPr>
          <p:cNvSpPr/>
          <p:nvPr/>
        </p:nvSpPr>
        <p:spPr>
          <a:xfrm>
            <a:off x="6798804" y="234385"/>
            <a:ext cx="2803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French contributions</a:t>
            </a:r>
            <a:endParaRPr lang="fr-FR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E55DA6-BA54-E847-99ED-54CD9E3DC9E5}"/>
              </a:ext>
            </a:extLst>
          </p:cNvPr>
          <p:cNvSpPr/>
          <p:nvPr/>
        </p:nvSpPr>
        <p:spPr>
          <a:xfrm>
            <a:off x="6784100" y="5160245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b="1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a possible upgrade (not yet approved):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4F0A5A3-E1C6-D749-8E3B-9DD0A6FD16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6504" y="18855"/>
            <a:ext cx="4202808" cy="2556765"/>
          </a:xfrm>
          <a:prstGeom prst="rect">
            <a:avLst/>
          </a:prstGeom>
        </p:spPr>
      </p:pic>
      <p:sp>
        <p:nvSpPr>
          <p:cNvPr id="18" name="Google Shape;64;p14">
            <a:extLst>
              <a:ext uri="{FF2B5EF4-FFF2-40B4-BE49-F238E27FC236}">
                <a16:creationId xmlns:a16="http://schemas.microsoft.com/office/drawing/2014/main" id="{6252B12E-BEAA-4943-8087-60E24C28AF20}"/>
              </a:ext>
            </a:extLst>
          </p:cNvPr>
          <p:cNvSpPr txBox="1"/>
          <p:nvPr/>
        </p:nvSpPr>
        <p:spPr>
          <a:xfrm rot="16200000">
            <a:off x="-3224047" y="3224049"/>
            <a:ext cx="6858002" cy="4099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activities</a:t>
            </a:r>
            <a:endParaRPr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289C94-98E4-A94B-AA0D-9F36F34EBFD6}"/>
              </a:ext>
            </a:extLst>
          </p:cNvPr>
          <p:cNvSpPr/>
          <p:nvPr/>
        </p:nvSpPr>
        <p:spPr>
          <a:xfrm>
            <a:off x="2484783" y="2335696"/>
            <a:ext cx="516834" cy="23992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671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D5FE62AE-2343-A943-95FF-25407515404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9309" y="1285326"/>
            <a:ext cx="5372101" cy="4737101"/>
          </a:xfrm>
          <a:prstGeom prst="rect">
            <a:avLst/>
          </a:prstGeom>
          <a:noFill/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FD560492-5A7E-8342-BC17-A809791AA966}"/>
              </a:ext>
            </a:extLst>
          </p:cNvPr>
          <p:cNvSpPr/>
          <p:nvPr/>
        </p:nvSpPr>
        <p:spPr>
          <a:xfrm>
            <a:off x="5871964" y="2727700"/>
            <a:ext cx="321162" cy="32118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Arc plein 18">
            <a:extLst>
              <a:ext uri="{FF2B5EF4-FFF2-40B4-BE49-F238E27FC236}">
                <a16:creationId xmlns:a16="http://schemas.microsoft.com/office/drawing/2014/main" id="{E320B6F4-F44F-D744-A364-EE9C08A19D77}"/>
              </a:ext>
            </a:extLst>
          </p:cNvPr>
          <p:cNvSpPr/>
          <p:nvPr/>
        </p:nvSpPr>
        <p:spPr>
          <a:xfrm rot="2461512">
            <a:off x="5822384" y="2776396"/>
            <a:ext cx="364947" cy="290582"/>
          </a:xfrm>
          <a:prstGeom prst="blockArc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Google Shape;90;p16">
            <a:extLst>
              <a:ext uri="{FF2B5EF4-FFF2-40B4-BE49-F238E27FC236}">
                <a16:creationId xmlns:a16="http://schemas.microsoft.com/office/drawing/2014/main" id="{AAC55C4F-733C-AB47-A088-1EAC049AC52A}"/>
              </a:ext>
            </a:extLst>
          </p:cNvPr>
          <p:cNvSpPr txBox="1"/>
          <p:nvPr/>
        </p:nvSpPr>
        <p:spPr>
          <a:xfrm>
            <a:off x="0" y="0"/>
            <a:ext cx="12192000" cy="818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3600" b="1" i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b-anomalies</a:t>
            </a:r>
            <a:endParaRPr sz="1867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95219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16283</TotalTime>
  <Words>1336</Words>
  <Application>Microsoft Macintosh PowerPoint</Application>
  <PresentationFormat>Grand écran</PresentationFormat>
  <Paragraphs>311</Paragraphs>
  <Slides>27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Calibri Light</vt:lpstr>
      <vt:lpstr>Helvetica</vt:lpstr>
      <vt:lpstr>Lucida Grande</vt:lpstr>
      <vt:lpstr>STIXGeneral-Regular</vt:lpstr>
      <vt:lpstr>Symbol</vt:lpstr>
      <vt:lpstr>Times New Roman</vt:lpstr>
      <vt:lpstr>Thème Office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189</cp:revision>
  <cp:lastPrinted>2021-09-07T14:43:18Z</cp:lastPrinted>
  <dcterms:created xsi:type="dcterms:W3CDTF">2021-08-20T13:10:53Z</dcterms:created>
  <dcterms:modified xsi:type="dcterms:W3CDTF">2021-09-09T19:57:24Z</dcterms:modified>
</cp:coreProperties>
</file>