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2" r:id="rId5"/>
    <p:sldMasterId id="2147483724" r:id="rId6"/>
  </p:sldMasterIdLst>
  <p:notesMasterIdLst>
    <p:notesMasterId r:id="rId34"/>
  </p:notesMasterIdLst>
  <p:handoutMasterIdLst>
    <p:handoutMasterId r:id="rId35"/>
  </p:handoutMasterIdLst>
  <p:sldIdLst>
    <p:sldId id="273" r:id="rId7"/>
    <p:sldId id="334" r:id="rId8"/>
    <p:sldId id="291" r:id="rId9"/>
    <p:sldId id="308" r:id="rId10"/>
    <p:sldId id="310" r:id="rId11"/>
    <p:sldId id="309" r:id="rId12"/>
    <p:sldId id="312" r:id="rId13"/>
    <p:sldId id="318" r:id="rId14"/>
    <p:sldId id="319" r:id="rId15"/>
    <p:sldId id="320" r:id="rId16"/>
    <p:sldId id="315" r:id="rId17"/>
    <p:sldId id="316" r:id="rId18"/>
    <p:sldId id="321" r:id="rId19"/>
    <p:sldId id="322" r:id="rId20"/>
    <p:sldId id="323" r:id="rId21"/>
    <p:sldId id="325" r:id="rId22"/>
    <p:sldId id="329" r:id="rId23"/>
    <p:sldId id="324" r:id="rId24"/>
    <p:sldId id="326" r:id="rId25"/>
    <p:sldId id="331" r:id="rId26"/>
    <p:sldId id="339" r:id="rId27"/>
    <p:sldId id="327" r:id="rId28"/>
    <p:sldId id="336" r:id="rId29"/>
    <p:sldId id="333" r:id="rId30"/>
    <p:sldId id="286" r:id="rId31"/>
    <p:sldId id="311" r:id="rId32"/>
    <p:sldId id="314" r:id="rId33"/>
  </p:sldIdLst>
  <p:sldSz cx="9144000" cy="6858000" type="screen4x3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232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4151" userDrawn="1">
          <p15:clr>
            <a:srgbClr val="A4A3A4"/>
          </p15:clr>
        </p15:guide>
        <p15:guide id="12" pos="4082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309" userDrawn="1">
          <p15:clr>
            <a:srgbClr val="A4A3A4"/>
          </p15:clr>
        </p15:guide>
        <p15:guide id="18" pos="5535" userDrawn="1">
          <p15:clr>
            <a:srgbClr val="A4A3A4"/>
          </p15:clr>
        </p15:guide>
        <p15:guide id="19" pos="54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71BF44"/>
    <a:srgbClr val="543D29"/>
    <a:srgbClr val="FFCC00"/>
    <a:srgbClr val="A50119"/>
    <a:srgbClr val="B1021B"/>
    <a:srgbClr val="B9021C"/>
    <a:srgbClr val="C1021D"/>
    <a:srgbClr val="B00A1F"/>
    <a:srgbClr val="B0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57" autoAdjust="0"/>
    <p:restoredTop sz="91345" autoAdjust="0"/>
  </p:normalViewPr>
  <p:slideViewPr>
    <p:cSldViewPr snapToGrid="0" showGuides="1">
      <p:cViewPr varScale="1">
        <p:scale>
          <a:sx n="63" d="100"/>
          <a:sy n="63" d="100"/>
        </p:scale>
        <p:origin x="440" y="64"/>
      </p:cViewPr>
      <p:guideLst>
        <p:guide orient="horz" pos="1620"/>
        <p:guide pos="2160"/>
        <p:guide orient="horz" pos="3083"/>
        <p:guide pos="232"/>
        <p:guide orient="horz" pos="2074"/>
        <p:guide pos="4151"/>
        <p:guide pos="4082"/>
        <p:guide orient="horz" pos="2160"/>
        <p:guide orient="horz" pos="4111"/>
        <p:guide orient="horz" pos="2765"/>
        <p:guide pos="2880"/>
        <p:guide pos="309"/>
        <p:guide pos="5535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3396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09/09/2021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09/09/2021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77938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sp>
        <p:nvSpPr>
          <p:cNvPr id="11" name="ZoneTexte 10"/>
          <p:cNvSpPr txBox="1"/>
          <p:nvPr userDrawn="1"/>
        </p:nvSpPr>
        <p:spPr>
          <a:xfrm>
            <a:off x="834777" y="6158143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2820407" y="267951"/>
            <a:ext cx="594259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2" name="Picture 2" descr="D:\IN2P3\in2p3logo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033" y="2302753"/>
            <a:ext cx="1942272" cy="194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 2"/>
          <p:cNvGrpSpPr/>
          <p:nvPr userDrawn="1"/>
        </p:nvGrpSpPr>
        <p:grpSpPr>
          <a:xfrm>
            <a:off x="241680" y="267951"/>
            <a:ext cx="1952625" cy="1942274"/>
            <a:chOff x="5576442" y="1622294"/>
            <a:chExt cx="1952625" cy="1942274"/>
          </a:xfrm>
        </p:grpSpPr>
        <p:sp>
          <p:nvSpPr>
            <p:cNvPr id="2" name="Rectangle 1"/>
            <p:cNvSpPr/>
            <p:nvPr userDrawn="1"/>
          </p:nvSpPr>
          <p:spPr>
            <a:xfrm>
              <a:off x="5576442" y="1622294"/>
              <a:ext cx="1952625" cy="19422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9" descr="cea_logo_small2.jpg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6594" y="1708905"/>
              <a:ext cx="1514220" cy="1235988"/>
            </a:xfrm>
            <a:prstGeom prst="rect">
              <a:avLst/>
            </a:prstGeom>
            <a:effectLst>
              <a:outerShdw blurRad="517525" dist="38100" dir="2700000" algn="tl" rotWithShape="0">
                <a:srgbClr val="000000">
                  <a:alpha val="33000"/>
                </a:srgbClr>
              </a:outerShdw>
            </a:effectLst>
          </p:spPr>
        </p:pic>
        <p:pic>
          <p:nvPicPr>
            <p:cNvPr id="15" name="Picture 2" descr="logo irfu bleu.png"/>
            <p:cNvPicPr>
              <a:picLocks noChangeAspect="1" noChangeArrowheads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6594" y="2998805"/>
              <a:ext cx="1514220" cy="479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8242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3696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2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914402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239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4643696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242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43696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1227" y="262816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914402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3927" y="263455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4643696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398242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43696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1227" y="3878368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914402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23927" y="3866242"/>
            <a:ext cx="2359026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4643696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98242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43696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12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914402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239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4643696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8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269974" y="2277417"/>
            <a:ext cx="4765976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991769" y="4403563"/>
            <a:ext cx="6848148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3269974" y="3140287"/>
            <a:ext cx="4714240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3254937" y="3564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80"/>
            <a:ext cx="9144000" cy="5998464"/>
          </a:xfrm>
          <a:prstGeom prst="rect">
            <a:avLst/>
          </a:prstGeom>
        </p:spPr>
      </p:pic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82296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September</a:t>
            </a:r>
            <a:r>
              <a:rPr lang="fr-FR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10th, 2021</a:t>
            </a:r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2505776" y="6625288"/>
            <a:ext cx="4132448" cy="226216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fr-FR" sz="1050" kern="0" dirty="0" smtClean="0">
                <a:solidFill>
                  <a:schemeClr val="tx1"/>
                </a:solidFill>
                <a:latin typeface="Calibri"/>
                <a:cs typeface="Calibri"/>
              </a:rPr>
              <a:t>R&amp;T on </a:t>
            </a:r>
            <a:r>
              <a:rPr lang="fr-FR" sz="1050" kern="0" dirty="0" err="1" smtClean="0">
                <a:solidFill>
                  <a:schemeClr val="tx1"/>
                </a:solidFill>
                <a:latin typeface="Calibri"/>
                <a:cs typeface="Calibri"/>
              </a:rPr>
              <a:t>accelerators</a:t>
            </a:r>
            <a:r>
              <a:rPr lang="fr-FR" sz="1050" kern="0" baseline="0" dirty="0" smtClean="0">
                <a:solidFill>
                  <a:schemeClr val="tx1"/>
                </a:solidFill>
                <a:latin typeface="Calibri"/>
                <a:cs typeface="Calibri"/>
              </a:rPr>
              <a:t> and high </a:t>
            </a:r>
            <a:r>
              <a:rPr lang="fr-FR" sz="1050" kern="0" baseline="0" dirty="0" err="1" smtClean="0">
                <a:solidFill>
                  <a:schemeClr val="tx1"/>
                </a:solidFill>
                <a:latin typeface="Calibri"/>
                <a:cs typeface="Calibri"/>
              </a:rPr>
              <a:t>field</a:t>
            </a:r>
            <a:r>
              <a:rPr lang="fr-FR" sz="1050" kern="0" baseline="0" dirty="0" smtClean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fr-FR" sz="1050" kern="0" baseline="0" dirty="0" err="1" smtClean="0">
                <a:solidFill>
                  <a:schemeClr val="tx1"/>
                </a:solidFill>
                <a:latin typeface="Calibri"/>
                <a:cs typeface="Calibri"/>
              </a:rPr>
              <a:t>magnets</a:t>
            </a:r>
            <a:endParaRPr lang="fr-FR" sz="1050" kern="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5" name="ZoneTexte 4"/>
          <p:cNvSpPr txBox="1"/>
          <p:nvPr userDrawn="1"/>
        </p:nvSpPr>
        <p:spPr>
          <a:xfrm>
            <a:off x="159205" y="6658644"/>
            <a:ext cx="938893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smtClean="0">
                <a:latin typeface="Calibri" panose="020F0502020204030204" pitchFamily="34" charset="0"/>
              </a:rPr>
              <a:t>J. Schwindling</a:t>
            </a:r>
            <a:endParaRPr lang="fr-FR" sz="11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06" r:id="rId4"/>
    <p:sldLayoutId id="2147483709" r:id="rId5"/>
    <p:sldLayoutId id="2147483710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9 septembre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9 septembre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tiff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png"/><Relationship Id="rId5" Type="http://schemas.openxmlformats.org/officeDocument/2006/relationships/image" Target="../media/image43.tiff"/><Relationship Id="rId10" Type="http://schemas.openxmlformats.org/officeDocument/2006/relationships/image" Target="../media/image48.jpeg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74101" y="902101"/>
            <a:ext cx="6149194" cy="1070768"/>
          </a:xfrm>
        </p:spPr>
        <p:txBody>
          <a:bodyPr/>
          <a:lstStyle/>
          <a:p>
            <a:r>
              <a:rPr lang="en-GB" dirty="0"/>
              <a:t>R&amp;T : </a:t>
            </a:r>
            <a:r>
              <a:rPr lang="en-GB" dirty="0" smtClean="0"/>
              <a:t>Accelerators </a:t>
            </a:r>
            <a:r>
              <a:rPr lang="en-GB" dirty="0"/>
              <a:t>&amp; high field magnets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 smtClean="0"/>
              <a:t>September</a:t>
            </a:r>
            <a:r>
              <a:rPr lang="fr-FR" dirty="0" smtClean="0"/>
              <a:t> 10th, 2021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834776" y="5469234"/>
            <a:ext cx="5048787" cy="627569"/>
          </a:xfrm>
        </p:spPr>
        <p:txBody>
          <a:bodyPr/>
          <a:lstStyle/>
          <a:p>
            <a:r>
              <a:rPr lang="fr-FR" dirty="0" smtClean="0"/>
              <a:t>J. SCHWINDLING on </a:t>
            </a:r>
            <a:r>
              <a:rPr lang="fr-FR" dirty="0" err="1" smtClean="0"/>
              <a:t>behalf</a:t>
            </a:r>
            <a:r>
              <a:rPr lang="fr-FR" dirty="0" smtClean="0"/>
              <a:t> of IN2P3 and IRFU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660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792845" cy="379192"/>
          </a:xfrm>
        </p:spPr>
        <p:txBody>
          <a:bodyPr/>
          <a:lstStyle/>
          <a:p>
            <a:r>
              <a:rPr lang="fr-FR" dirty="0" smtClean="0"/>
              <a:t>Radio-</a:t>
            </a:r>
            <a:r>
              <a:rPr lang="fr-FR" dirty="0" err="1" smtClean="0"/>
              <a:t>Frequency</a:t>
            </a:r>
            <a:r>
              <a:rPr lang="fr-FR" dirty="0" smtClean="0"/>
              <a:t> </a:t>
            </a:r>
            <a:r>
              <a:rPr lang="fr-FR" dirty="0" err="1" smtClean="0"/>
              <a:t>Quadrupoles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8335010" cy="1760187"/>
          </a:xfrm>
        </p:spPr>
        <p:txBody>
          <a:bodyPr/>
          <a:lstStyle/>
          <a:p>
            <a:r>
              <a:rPr lang="fr-FR" dirty="0" smtClean="0"/>
              <a:t>In the </a:t>
            </a:r>
            <a:r>
              <a:rPr lang="fr-FR" dirty="0" err="1" smtClean="0"/>
              <a:t>past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r>
              <a:rPr lang="fr-FR" dirty="0" smtClean="0"/>
              <a:t>, IRFU has </a:t>
            </a:r>
            <a:r>
              <a:rPr lang="fr-FR" dirty="0" err="1" smtClean="0"/>
              <a:t>designed</a:t>
            </a:r>
            <a:r>
              <a:rPr lang="fr-FR" dirty="0" smtClean="0"/>
              <a:t> / </a:t>
            </a:r>
            <a:r>
              <a:rPr lang="fr-FR" dirty="0" err="1" smtClean="0"/>
              <a:t>built</a:t>
            </a:r>
            <a:r>
              <a:rPr lang="fr-FR" dirty="0" smtClean="0"/>
              <a:t> / </a:t>
            </a:r>
            <a:r>
              <a:rPr lang="fr-FR" dirty="0" err="1" smtClean="0"/>
              <a:t>tuned</a:t>
            </a:r>
            <a:r>
              <a:rPr lang="fr-FR" dirty="0" smtClean="0"/>
              <a:t> / </a:t>
            </a:r>
            <a:r>
              <a:rPr lang="fr-FR" dirty="0" err="1" smtClean="0"/>
              <a:t>conditioned</a:t>
            </a:r>
            <a:r>
              <a:rPr lang="fr-FR" dirty="0" smtClean="0"/>
              <a:t> / </a:t>
            </a:r>
            <a:r>
              <a:rPr lang="fr-FR" dirty="0" err="1" smtClean="0"/>
              <a:t>commissioned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high power </a:t>
            </a:r>
            <a:r>
              <a:rPr lang="fr-FR" dirty="0" err="1" smtClean="0"/>
              <a:t>RFQs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372126"/>
              </p:ext>
            </p:extLst>
          </p:nvPr>
        </p:nvGraphicFramePr>
        <p:xfrm>
          <a:off x="779386" y="1669186"/>
          <a:ext cx="7374877" cy="187413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2661">
                  <a:extLst>
                    <a:ext uri="{9D8B030D-6E8A-4147-A177-3AD203B41FA5}">
                      <a16:colId xmlns:a16="http://schemas.microsoft.com/office/drawing/2014/main" val="178309828"/>
                    </a:ext>
                  </a:extLst>
                </a:gridCol>
                <a:gridCol w="963981">
                  <a:extLst>
                    <a:ext uri="{9D8B030D-6E8A-4147-A177-3AD203B41FA5}">
                      <a16:colId xmlns:a16="http://schemas.microsoft.com/office/drawing/2014/main" val="2086196543"/>
                    </a:ext>
                  </a:extLst>
                </a:gridCol>
                <a:gridCol w="1466873">
                  <a:extLst>
                    <a:ext uri="{9D8B030D-6E8A-4147-A177-3AD203B41FA5}">
                      <a16:colId xmlns:a16="http://schemas.microsoft.com/office/drawing/2014/main" val="974243567"/>
                    </a:ext>
                  </a:extLst>
                </a:gridCol>
                <a:gridCol w="1176289">
                  <a:extLst>
                    <a:ext uri="{9D8B030D-6E8A-4147-A177-3AD203B41FA5}">
                      <a16:colId xmlns:a16="http://schemas.microsoft.com/office/drawing/2014/main" val="52025672"/>
                    </a:ext>
                  </a:extLst>
                </a:gridCol>
                <a:gridCol w="1029903">
                  <a:extLst>
                    <a:ext uri="{9D8B030D-6E8A-4147-A177-3AD203B41FA5}">
                      <a16:colId xmlns:a16="http://schemas.microsoft.com/office/drawing/2014/main" val="1211801616"/>
                    </a:ext>
                  </a:extLst>
                </a:gridCol>
                <a:gridCol w="1665170">
                  <a:extLst>
                    <a:ext uri="{9D8B030D-6E8A-4147-A177-3AD203B41FA5}">
                      <a16:colId xmlns:a16="http://schemas.microsoft.com/office/drawing/2014/main" val="1332341718"/>
                    </a:ext>
                  </a:extLst>
                </a:gridCol>
              </a:tblGrid>
              <a:tr h="42540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RFQ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Freq</a:t>
                      </a:r>
                      <a:r>
                        <a:rPr lang="fr-FR" sz="1200" dirty="0" smtClean="0"/>
                        <a:t>. (MHz)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Cont</a:t>
                      </a:r>
                      <a:r>
                        <a:rPr lang="fr-FR" sz="1200" dirty="0" smtClean="0"/>
                        <a:t>. / </a:t>
                      </a:r>
                      <a:r>
                        <a:rPr lang="fr-FR" sz="1200" dirty="0" err="1" smtClean="0"/>
                        <a:t>pulsed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Current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Energy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First </a:t>
                      </a:r>
                      <a:r>
                        <a:rPr lang="fr-FR" sz="1200" dirty="0" err="1" smtClean="0"/>
                        <a:t>beam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1858999"/>
                  </a:ext>
                </a:extLst>
              </a:tr>
              <a:tr h="358606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LINAC4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352.2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Pulsed</a:t>
                      </a:r>
                      <a:r>
                        <a:rPr lang="fr-FR" sz="1200" dirty="0" smtClean="0"/>
                        <a:t> 7.5%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80 mA H</a:t>
                      </a:r>
                      <a:r>
                        <a:rPr lang="fr-FR" sz="1200" baseline="30000" dirty="0" smtClean="0"/>
                        <a:t>+</a:t>
                      </a:r>
                      <a:endParaRPr lang="fr-FR" sz="12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3 MeV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2013 at CERN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0346792"/>
                  </a:ext>
                </a:extLst>
              </a:tr>
              <a:tr h="42540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SPIRAL2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88.05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Continuous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5 mA H+, D</a:t>
                      </a:r>
                      <a:r>
                        <a:rPr lang="fr-FR" sz="1200" baseline="30000" dirty="0" smtClean="0"/>
                        <a:t>+</a:t>
                      </a:r>
                      <a:r>
                        <a:rPr lang="fr-FR" sz="1200" baseline="0" dirty="0" smtClean="0"/>
                        <a:t> </a:t>
                      </a:r>
                    </a:p>
                    <a:p>
                      <a:r>
                        <a:rPr lang="fr-FR" sz="1200" baseline="0" dirty="0" smtClean="0"/>
                        <a:t>1 mA q/A = 1/3</a:t>
                      </a:r>
                      <a:endParaRPr lang="fr-FR" sz="12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0.75 MeV / n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2015 at </a:t>
                      </a:r>
                      <a:r>
                        <a:rPr lang="fr-FR" sz="1200" dirty="0" err="1" smtClean="0"/>
                        <a:t>Ganil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7340554"/>
                  </a:ext>
                </a:extLst>
              </a:tr>
              <a:tr h="358606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IPHI 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352.2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Continuous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100 mA H</a:t>
                      </a:r>
                      <a:r>
                        <a:rPr lang="fr-FR" sz="1200" baseline="30000" dirty="0" smtClean="0"/>
                        <a:t>+</a:t>
                      </a:r>
                      <a:endParaRPr lang="fr-FR" sz="12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3 MeV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2016 at Saclay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7903100"/>
                  </a:ext>
                </a:extLst>
              </a:tr>
              <a:tr h="2552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ESS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352.2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Pulsed</a:t>
                      </a:r>
                      <a:r>
                        <a:rPr lang="fr-FR" sz="1200" dirty="0" smtClean="0"/>
                        <a:t> 4%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70 mA H</a:t>
                      </a:r>
                      <a:r>
                        <a:rPr lang="fr-FR" sz="1200" baseline="30000" dirty="0" smtClean="0"/>
                        <a:t>+</a:t>
                      </a:r>
                      <a:endParaRPr lang="fr-FR" sz="12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3.62 MeV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RF </a:t>
                      </a:r>
                      <a:r>
                        <a:rPr lang="fr-FR" sz="1200" dirty="0" err="1" smtClean="0"/>
                        <a:t>cond</a:t>
                      </a:r>
                      <a:r>
                        <a:rPr lang="fr-FR" sz="1200" dirty="0" smtClean="0"/>
                        <a:t>. July</a:t>
                      </a:r>
                      <a:r>
                        <a:rPr lang="fr-FR" sz="1200" baseline="0" dirty="0" smtClean="0"/>
                        <a:t> 2021</a:t>
                      </a:r>
                      <a:endParaRPr lang="fr-FR" sz="12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8146712"/>
                  </a:ext>
                </a:extLst>
              </a:tr>
            </a:tbl>
          </a:graphicData>
        </a:graphic>
      </p:graphicFrame>
      <p:pic>
        <p:nvPicPr>
          <p:cNvPr id="3074" name="Picture 2" descr="http://irfu-i.cea.fr/Images/astImg/4721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084" y="3728597"/>
            <a:ext cx="4846993" cy="272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90022" y="6217339"/>
            <a:ext cx="350397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The ESS RFQ </a:t>
            </a:r>
            <a:r>
              <a:rPr lang="fr-FR" sz="1400" i="1" dirty="0" err="1" smtClean="0"/>
              <a:t>delivered</a:t>
            </a:r>
            <a:r>
              <a:rPr lang="fr-FR" sz="1400" i="1" dirty="0" smtClean="0"/>
              <a:t> at Lund in August 2019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650786" y="5091813"/>
            <a:ext cx="3215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800" b="1" dirty="0" smtClean="0">
                <a:solidFill>
                  <a:srgbClr val="548235"/>
                </a:solidFill>
              </a:rPr>
              <a:t>ESS RFQ </a:t>
            </a:r>
            <a:r>
              <a:rPr lang="fr-FR" sz="1800" b="1" dirty="0" err="1" smtClean="0">
                <a:solidFill>
                  <a:srgbClr val="548235"/>
                </a:solidFill>
              </a:rPr>
              <a:t>conditioned</a:t>
            </a:r>
            <a:r>
              <a:rPr lang="fr-FR" sz="1800" b="1" dirty="0" smtClean="0">
                <a:solidFill>
                  <a:srgbClr val="548235"/>
                </a:solidFill>
              </a:rPr>
              <a:t> to nominal RF power in July 2021</a:t>
            </a:r>
            <a:endParaRPr lang="en-GB" sz="1800" b="1" dirty="0">
              <a:solidFill>
                <a:srgbClr val="548235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791139" y="5317391"/>
            <a:ext cx="352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5766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60757"/>
            <a:ext cx="4792845" cy="650036"/>
          </a:xfrm>
        </p:spPr>
        <p:txBody>
          <a:bodyPr/>
          <a:lstStyle/>
          <a:p>
            <a:r>
              <a:rPr lang="fr-FR" dirty="0" smtClean="0"/>
              <a:t>Construction and installation of SPIRAL2 @ GANIL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444516" y="945940"/>
            <a:ext cx="4422452" cy="1631947"/>
          </a:xfrm>
        </p:spPr>
        <p:txBody>
          <a:bodyPr/>
          <a:lstStyle/>
          <a:p>
            <a:r>
              <a:rPr lang="fr-FR" dirty="0" smtClean="0"/>
              <a:t>IN2P3 and IRFU have </a:t>
            </a:r>
            <a:r>
              <a:rPr lang="fr-FR" dirty="0" err="1" smtClean="0"/>
              <a:t>designed</a:t>
            </a:r>
            <a:r>
              <a:rPr lang="fr-FR" dirty="0" smtClean="0"/>
              <a:t>, </a:t>
            </a:r>
            <a:r>
              <a:rPr lang="fr-FR" dirty="0" err="1" smtClean="0"/>
              <a:t>constructed</a:t>
            </a:r>
            <a:r>
              <a:rPr lang="fr-FR" dirty="0" smtClean="0"/>
              <a:t> and </a:t>
            </a:r>
            <a:r>
              <a:rPr lang="fr-FR" dirty="0" err="1" smtClean="0"/>
              <a:t>installed</a:t>
            </a:r>
            <a:r>
              <a:rPr lang="fr-FR" dirty="0" smtClean="0"/>
              <a:t> the SPIRAL2  (A/q = 3 ions) </a:t>
            </a:r>
            <a:r>
              <a:rPr lang="fr-FR" dirty="0" err="1" smtClean="0"/>
              <a:t>accelerator</a:t>
            </a:r>
            <a:r>
              <a:rPr lang="fr-FR" dirty="0" smtClean="0"/>
              <a:t> at GANIL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7" name="Picture 2" descr="D:\SPIRAL2\RFQ_SPIRAL2\Photos_images\2015_09\IMG_6786-dx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791" y="4253593"/>
            <a:ext cx="3280207" cy="21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sp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335" y="945940"/>
            <a:ext cx="3906839" cy="314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llipse 2"/>
          <p:cNvSpPr/>
          <p:nvPr/>
        </p:nvSpPr>
        <p:spPr>
          <a:xfrm rot="1417979">
            <a:off x="5613452" y="2684207"/>
            <a:ext cx="3323303" cy="125852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18F9850-2D90-3147-8FDF-8C5AC37971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23" r="7263"/>
          <a:stretch/>
        </p:blipFill>
        <p:spPr>
          <a:xfrm>
            <a:off x="221978" y="2328588"/>
            <a:ext cx="4920837" cy="163925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07427" y="3813954"/>
            <a:ext cx="273042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SPIRAL2 </a:t>
            </a:r>
            <a:r>
              <a:rPr lang="fr-FR" sz="1400" i="1" dirty="0" err="1" smtClean="0"/>
              <a:t>heavy</a:t>
            </a:r>
            <a:r>
              <a:rPr lang="fr-FR" sz="1400" i="1" dirty="0" smtClean="0"/>
              <a:t> ion source and LEBT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099632" y="6002016"/>
            <a:ext cx="302211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SPIRAL2 Radio-</a:t>
            </a:r>
            <a:r>
              <a:rPr lang="fr-FR" sz="1400" i="1" dirty="0" err="1" smtClean="0"/>
              <a:t>Frequency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Quadrupole</a:t>
            </a:r>
            <a:endParaRPr lang="fr-FR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72937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792845" cy="379192"/>
          </a:xfrm>
        </p:spPr>
        <p:txBody>
          <a:bodyPr/>
          <a:lstStyle/>
          <a:p>
            <a:r>
              <a:rPr lang="fr-FR" dirty="0" err="1" smtClean="0"/>
              <a:t>Commissioning</a:t>
            </a:r>
            <a:r>
              <a:rPr lang="fr-FR" dirty="0" smtClean="0"/>
              <a:t> of SPIRAL2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9" t="443" r="868" b="886"/>
          <a:stretch>
            <a:fillRect/>
          </a:stretch>
        </p:blipFill>
        <p:spPr bwMode="auto">
          <a:xfrm>
            <a:off x="5625849" y="844650"/>
            <a:ext cx="3518151" cy="229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6532874" y="3149301"/>
            <a:ext cx="225734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RFQ transmission, </a:t>
            </a:r>
            <a:r>
              <a:rPr lang="fr-FR" sz="1400" i="1" dirty="0" err="1" smtClean="0"/>
              <a:t>Dec</a:t>
            </a:r>
            <a:r>
              <a:rPr lang="fr-FR" sz="1400" i="1" dirty="0" smtClean="0"/>
              <a:t>. 2015</a:t>
            </a:r>
          </a:p>
        </p:txBody>
      </p:sp>
      <p:pic>
        <p:nvPicPr>
          <p:cNvPr id="5122" name="Picture 2" descr="https://www.ganil-spiral2.eu/wp-content/uploads/2021/07/graphsp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3485" y="3572683"/>
            <a:ext cx="3590515" cy="234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186003" y="1131259"/>
            <a:ext cx="5476803" cy="264350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Dec</a:t>
            </a:r>
            <a:r>
              <a:rPr lang="fr-FR" dirty="0" smtClean="0"/>
              <a:t>. 3rd 2015: First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r>
              <a:rPr lang="fr-FR" dirty="0" err="1" smtClean="0"/>
              <a:t>accelerated</a:t>
            </a:r>
            <a:r>
              <a:rPr lang="fr-FR" dirty="0" smtClean="0"/>
              <a:t> by the RFQ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July 8th, 2019: </a:t>
            </a:r>
            <a:r>
              <a:rPr lang="fr-FR" dirty="0" err="1" smtClean="0"/>
              <a:t>Authorization</a:t>
            </a:r>
            <a:r>
              <a:rPr lang="fr-FR" dirty="0" smtClean="0"/>
              <a:t> by French ASN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Oct</a:t>
            </a:r>
            <a:r>
              <a:rPr lang="fr-FR" dirty="0" smtClean="0"/>
              <a:t> 28th 2019: First </a:t>
            </a:r>
            <a:r>
              <a:rPr lang="fr-FR" dirty="0" err="1" smtClean="0"/>
              <a:t>beam</a:t>
            </a:r>
            <a:r>
              <a:rPr lang="fr-FR" dirty="0" smtClean="0"/>
              <a:t> in the </a:t>
            </a:r>
            <a:r>
              <a:rPr lang="fr-FR" dirty="0" err="1" smtClean="0"/>
              <a:t>Linac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Nov</a:t>
            </a:r>
            <a:r>
              <a:rPr lang="fr-FR" dirty="0" smtClean="0"/>
              <a:t> 26th 2019: Proton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accelerated</a:t>
            </a:r>
            <a:r>
              <a:rPr lang="fr-FR" dirty="0" smtClean="0"/>
              <a:t> at 33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Nov. 18th 2020: 16 kW on </a:t>
            </a:r>
            <a:r>
              <a:rPr lang="fr-FR" dirty="0" err="1" smtClean="0"/>
              <a:t>beam</a:t>
            </a:r>
            <a:r>
              <a:rPr lang="fr-FR" dirty="0" smtClean="0"/>
              <a:t>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Jul</a:t>
            </a:r>
            <a:r>
              <a:rPr lang="fr-FR" dirty="0" smtClean="0"/>
              <a:t>. 17th 2021: 20 MeV / A for </a:t>
            </a:r>
            <a:r>
              <a:rPr lang="fr-FR" baseline="30000" dirty="0" smtClean="0"/>
              <a:t>4</a:t>
            </a:r>
            <a:r>
              <a:rPr lang="fr-FR" dirty="0" smtClean="0"/>
              <a:t>He 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7" name="ZoneTexte 16"/>
          <p:cNvSpPr txBox="1"/>
          <p:nvPr/>
        </p:nvSpPr>
        <p:spPr>
          <a:xfrm>
            <a:off x="6028402" y="6040446"/>
            <a:ext cx="271305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err="1" smtClean="0"/>
              <a:t>Acceleration</a:t>
            </a:r>
            <a:r>
              <a:rPr lang="fr-FR" sz="1400" i="1" dirty="0" smtClean="0"/>
              <a:t> of </a:t>
            </a:r>
            <a:r>
              <a:rPr lang="fr-FR" sz="1400" i="1" baseline="30000" dirty="0" smtClean="0"/>
              <a:t>4</a:t>
            </a:r>
            <a:r>
              <a:rPr lang="fr-FR" sz="1400" i="1" dirty="0" smtClean="0"/>
              <a:t>He ions, July 2021 </a:t>
            </a:r>
          </a:p>
        </p:txBody>
      </p:sp>
      <p:sp>
        <p:nvSpPr>
          <p:cNvPr id="18" name="Espace réservé du texte 2"/>
          <p:cNvSpPr txBox="1">
            <a:spLocks/>
          </p:cNvSpPr>
          <p:nvPr/>
        </p:nvSpPr>
        <p:spPr>
          <a:xfrm>
            <a:off x="186003" y="3774765"/>
            <a:ext cx="5052747" cy="2719424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 addition, IN2P3 and IRFU </a:t>
            </a:r>
            <a:r>
              <a:rPr lang="fr-FR" dirty="0" err="1" smtClean="0"/>
              <a:t>involved</a:t>
            </a:r>
            <a:r>
              <a:rPr lang="fr-FR" dirty="0" smtClean="0"/>
              <a:t> in the design (TDR) of a A/q = 7 </a:t>
            </a:r>
            <a:r>
              <a:rPr lang="fr-FR" dirty="0" err="1" smtClean="0"/>
              <a:t>injector</a:t>
            </a:r>
            <a:r>
              <a:rPr lang="fr-FR" dirty="0" smtClean="0"/>
              <a:t> (NEWGAIN EQUIPEX), in </a:t>
            </a:r>
            <a:r>
              <a:rPr lang="fr-FR" dirty="0" err="1" smtClean="0"/>
              <a:t>particular</a:t>
            </a:r>
            <a:r>
              <a:rPr lang="fr-FR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 source for ion production up to Uranium</a:t>
            </a:r>
          </a:p>
          <a:p>
            <a:pPr lvl="1"/>
            <a:r>
              <a:rPr lang="en-US" altLang="fr-FR" sz="1400" dirty="0">
                <a:latin typeface="+mn-lt"/>
                <a:sym typeface="Symbol" pitchFamily="2" charset="2"/>
              </a:rPr>
              <a:t>Superconducting magnets (3.5 T), two RF frequencies (18 and 28 GHz) heating</a:t>
            </a:r>
          </a:p>
          <a:p>
            <a:pPr lvl="1"/>
            <a:r>
              <a:rPr lang="en-US" altLang="fr-FR" sz="1400" dirty="0" smtClean="0">
                <a:latin typeface="+mn-lt"/>
                <a:sym typeface="Symbol" pitchFamily="2" charset="2"/>
              </a:rPr>
              <a:t>First </a:t>
            </a:r>
            <a:r>
              <a:rPr lang="en-US" altLang="fr-FR" sz="1400" dirty="0">
                <a:latin typeface="+mn-lt"/>
                <a:sym typeface="Symbol" pitchFamily="2" charset="2"/>
              </a:rPr>
              <a:t>of its kind in </a:t>
            </a:r>
            <a:r>
              <a:rPr lang="en-US" altLang="fr-FR" sz="1400" dirty="0" smtClean="0">
                <a:latin typeface="+mn-lt"/>
                <a:sym typeface="Symbol" pitchFamily="2" charset="2"/>
              </a:rPr>
              <a:t>Europe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 new RFQ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26245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smtClean="0"/>
              <a:t>SC </a:t>
            </a:r>
            <a:r>
              <a:rPr lang="fr-FR" dirty="0" err="1" smtClean="0"/>
              <a:t>cavities</a:t>
            </a:r>
            <a:r>
              <a:rPr lang="fr-FR" dirty="0" smtClean="0"/>
              <a:t> and high power proton </a:t>
            </a:r>
            <a:r>
              <a:rPr lang="fr-FR" dirty="0" err="1" smtClean="0"/>
              <a:t>linacs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236096" y="1067647"/>
            <a:ext cx="8907904" cy="2404466"/>
          </a:xfrm>
        </p:spPr>
        <p:txBody>
          <a:bodyPr/>
          <a:lstStyle/>
          <a:p>
            <a:r>
              <a:rPr lang="en-GB" dirty="0" smtClean="0"/>
              <a:t>Competences and infrastructures for the design, procurement, assembly, test of SC cavities, ancillary </a:t>
            </a:r>
            <a:r>
              <a:rPr lang="en-GB" dirty="0" err="1" smtClean="0"/>
              <a:t>equipments</a:t>
            </a:r>
            <a:r>
              <a:rPr lang="en-GB" dirty="0" smtClean="0"/>
              <a:t> (power couplers, tuners, cryogenics…) and </a:t>
            </a:r>
            <a:r>
              <a:rPr lang="en-GB" dirty="0" err="1" smtClean="0"/>
              <a:t>cryomodules</a:t>
            </a:r>
            <a:r>
              <a:rPr lang="en-GB" dirty="0" smtClean="0"/>
              <a:t> assembly</a:t>
            </a:r>
            <a:endParaRPr lang="fr-FR" dirty="0"/>
          </a:p>
          <a:p>
            <a:r>
              <a:rPr lang="fr-FR" dirty="0" smtClean="0"/>
              <a:t>Major contributions to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dirty="0" smtClean="0"/>
              <a:t>: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smtClean="0"/>
              <a:t>ESS : 13 </a:t>
            </a:r>
            <a:r>
              <a:rPr lang="fr-FR" sz="1600" b="0" dirty="0" err="1" smtClean="0"/>
              <a:t>spoke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cryomodules</a:t>
            </a:r>
            <a:r>
              <a:rPr lang="fr-FR" sz="1600" b="0" dirty="0" smtClean="0"/>
              <a:t> + </a:t>
            </a:r>
            <a:r>
              <a:rPr lang="fr-FR" sz="1600" b="0" dirty="0" err="1" smtClean="0"/>
              <a:t>cryogenics</a:t>
            </a:r>
            <a:r>
              <a:rPr lang="fr-FR" sz="1600" b="0" dirty="0" smtClean="0"/>
              <a:t> distribution (IN2P3), 30 medium / high beta CM (IRFU)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smtClean="0"/>
              <a:t>SARAF2: </a:t>
            </a:r>
            <a:r>
              <a:rPr lang="en-GB" sz="1600" b="0" dirty="0"/>
              <a:t>IRFU in charge of the delivery of the </a:t>
            </a:r>
            <a:r>
              <a:rPr lang="en-GB" sz="1600" b="0" dirty="0" smtClean="0"/>
              <a:t>MEBT + SC LINAC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smtClean="0"/>
              <a:t>MYRRHA: Prototype CM + </a:t>
            </a:r>
            <a:r>
              <a:rPr lang="fr-FR" sz="1600" b="0" dirty="0" err="1" smtClean="0"/>
              <a:t>involvement</a:t>
            </a:r>
            <a:r>
              <a:rPr lang="fr-FR" sz="1600" b="0" dirty="0" smtClean="0"/>
              <a:t> in the </a:t>
            </a:r>
            <a:r>
              <a:rPr lang="fr-FR" sz="1600" b="0" dirty="0" err="1" smtClean="0"/>
              <a:t>series</a:t>
            </a:r>
            <a:r>
              <a:rPr lang="fr-FR" sz="1600" b="0" dirty="0" smtClean="0"/>
              <a:t> (</a:t>
            </a:r>
            <a:r>
              <a:rPr lang="fr-FR" sz="1600" b="0" dirty="0" err="1" smtClean="0"/>
              <a:t>under</a:t>
            </a:r>
            <a:r>
              <a:rPr lang="fr-FR" sz="1600" b="0" dirty="0" smtClean="0"/>
              <a:t> discussion)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smtClean="0"/>
              <a:t>PIP-II </a:t>
            </a:r>
            <a:r>
              <a:rPr lang="fr-FR" sz="1600" b="0" dirty="0" err="1" smtClean="0"/>
              <a:t>Linac</a:t>
            </a:r>
            <a:r>
              <a:rPr lang="fr-FR" sz="1600" b="0" dirty="0" smtClean="0"/>
              <a:t>: 7 « SSR2 » (IN2P3), 9 « LB650 » (IRFU) </a:t>
            </a:r>
            <a:r>
              <a:rPr lang="fr-FR" sz="1600" b="0" dirty="0" err="1" smtClean="0"/>
              <a:t>cryomodules</a:t>
            </a:r>
            <a:r>
              <a:rPr lang="fr-FR" sz="1600" b="0" dirty="0" smtClean="0"/>
              <a:t> </a:t>
            </a:r>
            <a:endParaRPr lang="fr-FR" sz="1600" b="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76" y="3904952"/>
            <a:ext cx="2743495" cy="203704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36095" y="5912540"/>
            <a:ext cx="258788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ESS </a:t>
            </a:r>
            <a:r>
              <a:rPr lang="fr-FR" sz="1400" i="1" dirty="0" err="1" smtClean="0"/>
              <a:t>spoke</a:t>
            </a:r>
            <a:r>
              <a:rPr lang="fr-FR" sz="1400" i="1" dirty="0" smtClean="0"/>
              <a:t> CM </a:t>
            </a:r>
            <a:r>
              <a:rPr lang="fr-FR" sz="1400" i="1" dirty="0" err="1" smtClean="0"/>
              <a:t>assembly</a:t>
            </a:r>
            <a:r>
              <a:rPr lang="fr-FR" sz="1400" i="1" dirty="0" smtClean="0"/>
              <a:t> at </a:t>
            </a:r>
            <a:r>
              <a:rPr lang="fr-FR" sz="1400" i="1" dirty="0" err="1" smtClean="0"/>
              <a:t>IJCLab</a:t>
            </a:r>
            <a:endParaRPr lang="fr-FR" sz="1400" i="1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6850" y="3904952"/>
            <a:ext cx="2227955" cy="200758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273157" y="5902334"/>
            <a:ext cx="22969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Power test of ESS CM @ IRFU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023" y="3904952"/>
            <a:ext cx="3587009" cy="171910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806590" y="5902334"/>
            <a:ext cx="133562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PIP-II </a:t>
            </a:r>
            <a:r>
              <a:rPr lang="fr-FR" sz="1400" i="1" dirty="0" smtClean="0"/>
              <a:t>LB650 CM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9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smtClean="0"/>
              <a:t>R&amp;D on SC </a:t>
            </a:r>
            <a:r>
              <a:rPr lang="fr-FR" dirty="0" err="1" smtClean="0"/>
              <a:t>cavities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204107" y="1521948"/>
            <a:ext cx="7973036" cy="3267010"/>
          </a:xfrm>
        </p:spPr>
        <p:txBody>
          <a:bodyPr/>
          <a:lstStyle/>
          <a:p>
            <a:r>
              <a:rPr lang="fr-FR" dirty="0" err="1" smtClean="0"/>
              <a:t>Improve</a:t>
            </a:r>
            <a:r>
              <a:rPr lang="fr-FR" dirty="0" smtClean="0"/>
              <a:t> SC </a:t>
            </a:r>
            <a:r>
              <a:rPr lang="fr-FR" dirty="0" err="1" smtClean="0"/>
              <a:t>cavities</a:t>
            </a:r>
            <a:r>
              <a:rPr lang="fr-FR" dirty="0" smtClean="0"/>
              <a:t> performances: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err="1"/>
              <a:t>I</a:t>
            </a:r>
            <a:r>
              <a:rPr lang="fr-FR" sz="1600" b="0" dirty="0" err="1" smtClean="0"/>
              <a:t>mprove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polishing</a:t>
            </a:r>
            <a:r>
              <a:rPr lang="fr-FR" sz="1600" b="0" dirty="0" smtClean="0"/>
              <a:t> or </a:t>
            </a:r>
            <a:r>
              <a:rPr lang="fr-FR" sz="1600" b="0" dirty="0" err="1" smtClean="0"/>
              <a:t>electropolishing</a:t>
            </a:r>
            <a:r>
              <a:rPr lang="fr-FR" sz="1600" b="0" dirty="0" smtClean="0"/>
              <a:t>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smtClean="0"/>
              <a:t>Doping and diffusion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err="1" smtClean="0"/>
              <a:t>Multilayers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using</a:t>
            </a:r>
            <a:r>
              <a:rPr lang="fr-FR" sz="1600" b="0" dirty="0" smtClean="0"/>
              <a:t> Atomic Layer </a:t>
            </a:r>
            <a:r>
              <a:rPr lang="fr-FR" sz="1600" b="0" dirty="0" err="1" smtClean="0"/>
              <a:t>Deposition</a:t>
            </a:r>
            <a:endParaRPr lang="fr-FR" sz="1600" b="0" dirty="0" smtClean="0"/>
          </a:p>
          <a:p>
            <a:endParaRPr lang="fr-FR" sz="1050" dirty="0"/>
          </a:p>
          <a:p>
            <a:r>
              <a:rPr lang="fr-FR" dirty="0" err="1" smtClean="0"/>
              <a:t>Reduce</a:t>
            </a:r>
            <a:r>
              <a:rPr lang="fr-FR" dirty="0" smtClean="0"/>
              <a:t> production and </a:t>
            </a:r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 err="1" smtClean="0"/>
              <a:t>cost</a:t>
            </a:r>
            <a:r>
              <a:rPr lang="fr-FR" dirty="0" smtClean="0"/>
              <a:t>, </a:t>
            </a:r>
            <a:r>
              <a:rPr lang="fr-FR" dirty="0" err="1" smtClean="0"/>
              <a:t>increase</a:t>
            </a:r>
            <a:r>
              <a:rPr lang="fr-FR" dirty="0" smtClean="0"/>
              <a:t> </a:t>
            </a:r>
            <a:r>
              <a:rPr lang="fr-FR" dirty="0" err="1" smtClean="0"/>
              <a:t>reliability</a:t>
            </a:r>
            <a:r>
              <a:rPr lang="fr-FR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err="1" smtClean="0"/>
              <a:t>Improve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cooling</a:t>
            </a:r>
            <a:r>
              <a:rPr lang="fr-FR" sz="1600" b="0" dirty="0"/>
              <a:t> </a:t>
            </a:r>
            <a:r>
              <a:rPr lang="fr-FR" sz="1600" b="0" dirty="0" smtClean="0"/>
              <a:t>(3D </a:t>
            </a:r>
            <a:r>
              <a:rPr lang="fr-FR" sz="1600" b="0" dirty="0" err="1" smtClean="0"/>
              <a:t>metal</a:t>
            </a:r>
            <a:r>
              <a:rPr lang="fr-FR" sz="1600" b="0" dirty="0" smtClean="0"/>
              <a:t> printing, </a:t>
            </a:r>
            <a:r>
              <a:rPr lang="fr-FR" sz="1600" b="0" dirty="0" err="1" smtClean="0"/>
              <a:t>cryocoolers</a:t>
            </a:r>
            <a:r>
              <a:rPr lang="fr-FR" sz="1600" b="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err="1" smtClean="0"/>
              <a:t>Cobotization</a:t>
            </a:r>
            <a:endParaRPr lang="fr-FR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sp>
        <p:nvSpPr>
          <p:cNvPr id="7" name="Espace réservé du texte 5"/>
          <p:cNvSpPr txBox="1">
            <a:spLocks/>
          </p:cNvSpPr>
          <p:nvPr/>
        </p:nvSpPr>
        <p:spPr>
          <a:xfrm>
            <a:off x="204107" y="977840"/>
            <a:ext cx="8854309" cy="3782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C00000"/>
                </a:solidFill>
              </a:rPr>
              <a:t>Objectives:</a:t>
            </a:r>
            <a:r>
              <a:rPr lang="en-GB" dirty="0" smtClean="0"/>
              <a:t> improve gradient and quality factor, reduce construction and operation costs </a:t>
            </a:r>
            <a:endParaRPr lang="en-GB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506" y="3501957"/>
            <a:ext cx="1915633" cy="2554177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627749" y="6207133"/>
            <a:ext cx="245887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err="1" smtClean="0"/>
              <a:t>Operator</a:t>
            </a:r>
            <a:r>
              <a:rPr lang="fr-FR" sz="1400" i="1" dirty="0" smtClean="0"/>
              <a:t> – robot collaboration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3" b="14712"/>
          <a:stretch/>
        </p:blipFill>
        <p:spPr>
          <a:xfrm>
            <a:off x="473364" y="4504822"/>
            <a:ext cx="5356446" cy="196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6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err="1" smtClean="0"/>
              <a:t>Reliability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204107" y="977840"/>
            <a:ext cx="8854309" cy="627569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Objectives:</a:t>
            </a:r>
            <a:r>
              <a:rPr lang="en-GB" dirty="0" smtClean="0"/>
              <a:t> improvement </a:t>
            </a:r>
            <a:r>
              <a:rPr lang="en-GB" dirty="0"/>
              <a:t>of accelerator reliability, especially for </a:t>
            </a:r>
            <a:r>
              <a:rPr lang="en-GB" dirty="0" smtClean="0"/>
              <a:t>the MYRRHA ADS project 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sp>
        <p:nvSpPr>
          <p:cNvPr id="7" name="Espace réservé du texte 5"/>
          <p:cNvSpPr txBox="1">
            <a:spLocks/>
          </p:cNvSpPr>
          <p:nvPr/>
        </p:nvSpPr>
        <p:spPr>
          <a:xfrm>
            <a:off x="358745" y="1473917"/>
            <a:ext cx="5275492" cy="5365277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Study of </a:t>
            </a:r>
            <a:r>
              <a:rPr lang="en-GB" dirty="0" err="1" smtClean="0"/>
              <a:t>linac</a:t>
            </a:r>
            <a:r>
              <a:rPr lang="en-GB" dirty="0" smtClean="0"/>
              <a:t> design for </a:t>
            </a:r>
            <a:r>
              <a:rPr lang="en-GB" dirty="0" smtClean="0">
                <a:solidFill>
                  <a:srgbClr val="548235"/>
                </a:solidFill>
              </a:rPr>
              <a:t>optimum beam transport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Artificial intelligence applied to </a:t>
            </a:r>
            <a:r>
              <a:rPr lang="en-GB" dirty="0" smtClean="0">
                <a:solidFill>
                  <a:srgbClr val="548235"/>
                </a:solidFill>
              </a:rPr>
              <a:t>proton injector beam tuning</a:t>
            </a:r>
            <a:r>
              <a:rPr lang="en-GB" dirty="0" smtClean="0"/>
              <a:t> 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Model of with a neural network, trained on experimental and/or simulated data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Development of on-line beam tuning method (Particle Swarm Optimization)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Algorithms for </a:t>
            </a:r>
            <a:r>
              <a:rPr lang="en-GB" dirty="0" smtClean="0">
                <a:solidFill>
                  <a:srgbClr val="548235"/>
                </a:solidFill>
              </a:rPr>
              <a:t>fast cavity recovery</a:t>
            </a:r>
            <a:r>
              <a:rPr lang="en-GB" dirty="0" smtClean="0"/>
              <a:t> in case of failure (less than 3 s) 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Dedicated algorithms for fault recovery 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Algorithms to be improved with AI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Cryomodule</a:t>
            </a:r>
            <a:r>
              <a:rPr lang="en-GB" dirty="0" smtClean="0"/>
              <a:t> prototype under construction to test fast retuning 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Study to be coupled with reliability models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estimation of number of expected failures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2D63D50-B1A5-FC48-9FAF-DE20670790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8369" y="1627468"/>
            <a:ext cx="3495631" cy="183474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905630" y="3453862"/>
            <a:ext cx="309020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IPHI injector : measurements and model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142BCED-363A-FC43-B3E3-96FDADA828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208"/>
          <a:stretch/>
        </p:blipFill>
        <p:spPr>
          <a:xfrm>
            <a:off x="5241471" y="4199963"/>
            <a:ext cx="3971810" cy="217961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968211" y="6336073"/>
            <a:ext cx="309020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/>
              <a:t>Failure compensation of a spoke cavity</a:t>
            </a:r>
          </a:p>
        </p:txBody>
      </p:sp>
    </p:spTree>
    <p:extLst>
      <p:ext uri="{BB962C8B-B14F-4D97-AF65-F5344CB8AC3E}">
        <p14:creationId xmlns:p14="http://schemas.microsoft.com/office/powerpoint/2010/main" val="314418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smtClean="0"/>
              <a:t>Electrons and light sources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73036" cy="1382648"/>
          </a:xfrm>
        </p:spPr>
        <p:txBody>
          <a:bodyPr/>
          <a:lstStyle/>
          <a:p>
            <a:r>
              <a:rPr lang="fr-FR" dirty="0" smtClean="0">
                <a:solidFill>
                  <a:schemeClr val="accent3"/>
                </a:solidFill>
              </a:rPr>
              <a:t>Objectives:</a:t>
            </a:r>
            <a:r>
              <a:rPr lang="fr-FR" dirty="0" smtClean="0"/>
              <a:t> </a:t>
            </a:r>
            <a:r>
              <a:rPr lang="en-GB" dirty="0"/>
              <a:t>develop innovative accelerator concepts for the efficient production of intense electron or photon beams 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7" name="Picture 4" descr="https://thomx.lal.in2p3.fr/files/2018/11/thomxplanlarge-2018-0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907" r="18411"/>
          <a:stretch/>
        </p:blipFill>
        <p:spPr bwMode="auto">
          <a:xfrm>
            <a:off x="4884679" y="1959179"/>
            <a:ext cx="4179521" cy="169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5"/>
          <p:cNvSpPr txBox="1">
            <a:spLocks/>
          </p:cNvSpPr>
          <p:nvPr/>
        </p:nvSpPr>
        <p:spPr>
          <a:xfrm>
            <a:off x="660825" y="1959179"/>
            <a:ext cx="4050512" cy="515804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rgbClr val="548235"/>
                </a:solidFill>
              </a:rPr>
              <a:t>Compton </a:t>
            </a:r>
            <a:r>
              <a:rPr lang="fr-FR" dirty="0" err="1" smtClean="0">
                <a:solidFill>
                  <a:srgbClr val="548235"/>
                </a:solidFill>
              </a:rPr>
              <a:t>backscattering</a:t>
            </a:r>
            <a:r>
              <a:rPr lang="fr-FR" dirty="0" smtClean="0">
                <a:solidFill>
                  <a:srgbClr val="548235"/>
                </a:solidFill>
              </a:rPr>
              <a:t>:</a:t>
            </a:r>
          </a:p>
          <a:p>
            <a:endParaRPr lang="fr-FR" dirty="0" smtClean="0"/>
          </a:p>
          <a:p>
            <a:r>
              <a:rPr lang="fr-FR" dirty="0" smtClean="0"/>
              <a:t>Thom-X @ </a:t>
            </a:r>
            <a:r>
              <a:rPr lang="fr-FR" dirty="0" err="1" smtClean="0"/>
              <a:t>IJCLab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/>
              <a:t>: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Waiting</a:t>
            </a:r>
            <a:r>
              <a:rPr lang="fr-FR" dirty="0" smtClean="0"/>
              <a:t> for ASN </a:t>
            </a:r>
            <a:r>
              <a:rPr lang="fr-FR" dirty="0" err="1" smtClean="0"/>
              <a:t>authorization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First X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r>
              <a:rPr lang="fr-FR" dirty="0" err="1" smtClean="0"/>
              <a:t>exp</a:t>
            </a:r>
            <a:r>
              <a:rPr lang="fr-FR" dirty="0" smtClean="0"/>
              <a:t>. </a:t>
            </a:r>
            <a:r>
              <a:rPr lang="fr-FR" dirty="0" err="1" smtClean="0"/>
              <a:t>summer</a:t>
            </a:r>
            <a:r>
              <a:rPr lang="fr-FR" dirty="0" smtClean="0"/>
              <a:t>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dirty="0" err="1"/>
              <a:t>LoI</a:t>
            </a:r>
            <a:r>
              <a:rPr lang="fr-FR" dirty="0"/>
              <a:t> </a:t>
            </a:r>
            <a:r>
              <a:rPr lang="fr-FR" dirty="0" err="1" smtClean="0"/>
              <a:t>towards</a:t>
            </a:r>
            <a:r>
              <a:rPr lang="fr-FR" dirty="0" smtClean="0"/>
              <a:t> a </a:t>
            </a:r>
            <a:r>
              <a:rPr lang="fr-FR" dirty="0"/>
              <a:t>Gamma-</a:t>
            </a:r>
            <a:r>
              <a:rPr lang="fr-FR" dirty="0" err="1"/>
              <a:t>Factory</a:t>
            </a:r>
            <a:r>
              <a:rPr lang="fr-FR" dirty="0"/>
              <a:t> </a:t>
            </a:r>
            <a:r>
              <a:rPr lang="fr-FR" dirty="0" err="1"/>
              <a:t>PoP</a:t>
            </a:r>
            <a:r>
              <a:rPr lang="fr-FR" dirty="0"/>
              <a:t> @SPS </a:t>
            </a:r>
            <a:r>
              <a:rPr lang="fr-FR" dirty="0" smtClean="0"/>
              <a:t>(Sept </a:t>
            </a:r>
            <a:r>
              <a:rPr lang="fr-FR" dirty="0"/>
              <a:t>2019)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2584" y="3437029"/>
            <a:ext cx="2061056" cy="308202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429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Recovery</a:t>
            </a:r>
            <a:r>
              <a:rPr lang="fr-FR" dirty="0"/>
              <a:t> Linac PERLE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343145" y="1145471"/>
            <a:ext cx="5186647" cy="4011060"/>
          </a:xfrm>
        </p:spPr>
        <p:txBody>
          <a:bodyPr/>
          <a:lstStyle/>
          <a:p>
            <a:pPr algn="just"/>
            <a:r>
              <a:rPr lang="en-GB" dirty="0">
                <a:cs typeface="Arial" panose="020B0604020202020204" pitchFamily="34" charset="0"/>
              </a:rPr>
              <a:t>PERLE: A proposed 3 turns 10 MW ERL, based on SRF technology, to serve as testbed for studying, testing and validating a broad range of accelerator phenomena &amp; technical choices for future ERL projects.</a:t>
            </a:r>
            <a:r>
              <a:rPr lang="en-GB" dirty="0">
                <a:ea typeface="Arial"/>
                <a:cs typeface="Arial" panose="020B0604020202020204" pitchFamily="34" charset="0"/>
                <a:sym typeface="Arial"/>
              </a:rPr>
              <a:t> </a:t>
            </a:r>
          </a:p>
          <a:p>
            <a:endParaRPr lang="en-GB" dirty="0">
              <a:solidFill>
                <a:schemeClr val="accent3"/>
              </a:solidFill>
            </a:endParaRPr>
          </a:p>
          <a:p>
            <a:pPr algn="just"/>
            <a:r>
              <a:rPr lang="en-GB" dirty="0"/>
              <a:t>Preliminary studies performed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>
                <a:solidFill>
                  <a:srgbClr val="548235"/>
                </a:solidFill>
                <a:sym typeface="Wingdings" pitchFamily="2" charset="2"/>
              </a:rPr>
              <a:t>CDR published</a:t>
            </a:r>
            <a:endParaRPr lang="en-GB" dirty="0">
              <a:solidFill>
                <a:srgbClr val="548235"/>
              </a:solidFill>
            </a:endParaRPr>
          </a:p>
          <a:p>
            <a:pPr algn="just"/>
            <a:r>
              <a:rPr lang="en-GB" dirty="0"/>
              <a:t>Collaboration agreement signed with international partners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548235"/>
                </a:solidFill>
                <a:sym typeface="Wingdings" panose="05000000000000000000" pitchFamily="2" charset="2"/>
              </a:rPr>
              <a:t>work towards a TDR</a:t>
            </a:r>
            <a:endParaRPr lang="en-GB" dirty="0">
              <a:solidFill>
                <a:srgbClr val="548235"/>
              </a:solidFill>
            </a:endParaRPr>
          </a:p>
          <a:p>
            <a:pPr algn="just"/>
            <a:r>
              <a:rPr lang="en-GB" dirty="0"/>
              <a:t>In agreement with the European Strategy update </a:t>
            </a:r>
          </a:p>
          <a:p>
            <a:pPr algn="just"/>
            <a:r>
              <a:rPr lang="en-GB" dirty="0"/>
              <a:t>National context: could be used as a testbed for electron-Radioactive Ions collision R&amp;D in view of a future facility at GANIL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926" y="110593"/>
            <a:ext cx="2420434" cy="478840"/>
          </a:xfrm>
          <a:prstGeom prst="rect">
            <a:avLst/>
          </a:prstGeom>
        </p:spPr>
      </p:pic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9AB081F3-161E-4D46-8030-CA2F23C8AFD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791144" y="3308673"/>
          <a:ext cx="3122363" cy="2063942"/>
        </p:xfrm>
        <a:graphic>
          <a:graphicData uri="http://schemas.openxmlformats.org/drawingml/2006/table">
            <a:tbl>
              <a:tblPr firstRow="1" firstCol="1" bandRow="1"/>
              <a:tblGrid>
                <a:gridCol w="1654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2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25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0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Target Parameter</a:t>
                      </a:r>
                      <a:endParaRPr lang="fr-FR" sz="100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Unit</a:t>
                      </a:r>
                      <a:endParaRPr lang="fr-FR" sz="100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Value</a:t>
                      </a:r>
                      <a:endParaRPr lang="fr-FR" sz="100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8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Injection energy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7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Electron beam energy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0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Normalised Emittance </a:t>
                      </a:r>
                      <a:r>
                        <a:rPr lang="en-GB" sz="1000" b="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γε</a:t>
                      </a:r>
                      <a:r>
                        <a:rPr lang="en-GB" sz="1000" b="0" baseline="-2500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x,y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 mrad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6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Average beam current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mA</a:t>
                      </a:r>
                      <a:endParaRPr lang="fr-FR" sz="10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charge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pC</a:t>
                      </a:r>
                      <a:endParaRPr lang="fr-FR" sz="10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length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</a:t>
                      </a:r>
                      <a:endParaRPr lang="fr-FR" sz="10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spacing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ns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25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RF frequency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MHz</a:t>
                      </a:r>
                      <a:endParaRPr lang="fr-FR" sz="10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801.58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37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Duty factor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 </a:t>
                      </a:r>
                      <a:endParaRPr lang="fr-FR" sz="10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CW</a:t>
                      </a:r>
                      <a:endParaRPr lang="fr-FR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0595" marR="605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399" y="963812"/>
            <a:ext cx="3242796" cy="2238980"/>
          </a:xfrm>
          <a:prstGeom prst="rect">
            <a:avLst/>
          </a:prstGeom>
        </p:spPr>
      </p:pic>
      <p:pic>
        <p:nvPicPr>
          <p:cNvPr id="76" name="Picture 6" descr="Résultat de recherche d'images pour &quot;Liverpool university logo&quot;">
            <a:extLst>
              <a:ext uri="{FF2B5EF4-FFF2-40B4-BE49-F238E27FC236}">
                <a16:creationId xmlns:a16="http://schemas.microsoft.com/office/drawing/2014/main" id="{4C566A39-0D0D-6644-8789-EDF95A82D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3148" y="5787474"/>
            <a:ext cx="1233899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Image 76">
            <a:extLst>
              <a:ext uri="{FF2B5EF4-FFF2-40B4-BE49-F238E27FC236}">
                <a16:creationId xmlns:a16="http://schemas.microsoft.com/office/drawing/2014/main" id="{AFD66D63-B18D-3342-B10B-2970594A02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328" y="5746994"/>
            <a:ext cx="621580" cy="585016"/>
          </a:xfrm>
          <a:prstGeom prst="rect">
            <a:avLst/>
          </a:prstGeom>
        </p:spPr>
      </p:pic>
      <p:pic>
        <p:nvPicPr>
          <p:cNvPr id="78" name="image16.png">
            <a:extLst>
              <a:ext uri="{FF2B5EF4-FFF2-40B4-BE49-F238E27FC236}">
                <a16:creationId xmlns:a16="http://schemas.microsoft.com/office/drawing/2014/main" id="{EB865BB6-3575-2347-B979-A0203E47D99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712" y="5845252"/>
            <a:ext cx="1459218" cy="381643"/>
          </a:xfrm>
          <a:prstGeom prst="rect">
            <a:avLst/>
          </a:prstGeom>
          <a:ln w="12700">
            <a:miter lim="400000"/>
          </a:ln>
        </p:spPr>
      </p:pic>
      <p:pic>
        <p:nvPicPr>
          <p:cNvPr id="79" name="image19.png">
            <a:extLst>
              <a:ext uri="{FF2B5EF4-FFF2-40B4-BE49-F238E27FC236}">
                <a16:creationId xmlns:a16="http://schemas.microsoft.com/office/drawing/2014/main" id="{3F0873F5-71C6-A04A-8E89-6942882AD4F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8250" y="5841320"/>
            <a:ext cx="1604094" cy="381643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Picture 2" descr="Fichier:Logo CERN.jpg">
            <a:extLst>
              <a:ext uri="{FF2B5EF4-FFF2-40B4-BE49-F238E27FC236}">
                <a16:creationId xmlns:a16="http://schemas.microsoft.com/office/drawing/2014/main" id="{A7B4B1F5-58C9-414C-96E6-5D6D2C486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831" y="5725158"/>
            <a:ext cx="551116" cy="55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8" descr="Résultat de recherche d'images pour &quot;Budker institute novosibirsk logo&quot;">
            <a:extLst>
              <a:ext uri="{FF2B5EF4-FFF2-40B4-BE49-F238E27FC236}">
                <a16:creationId xmlns:a16="http://schemas.microsoft.com/office/drawing/2014/main" id="{D341206B-5809-8D41-B871-39CAD9342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2306" y="5763639"/>
            <a:ext cx="1053031" cy="52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10" descr="Résultat de recherche d'images pour &quot;logo in2p3&quot;">
            <a:extLst>
              <a:ext uri="{FF2B5EF4-FFF2-40B4-BE49-F238E27FC236}">
                <a16:creationId xmlns:a16="http://schemas.microsoft.com/office/drawing/2014/main" id="{254FD55E-6BF6-0A44-BC42-BCFF97B0F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382" y="5690368"/>
            <a:ext cx="1053030" cy="58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01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smtClean="0"/>
              <a:t>High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419100" y="1000972"/>
            <a:ext cx="8724900" cy="5744868"/>
          </a:xfrm>
        </p:spPr>
        <p:txBody>
          <a:bodyPr/>
          <a:lstStyle/>
          <a:p>
            <a:r>
              <a:rPr lang="fr-FR" dirty="0" smtClean="0">
                <a:solidFill>
                  <a:schemeClr val="accent3"/>
                </a:solidFill>
              </a:rPr>
              <a:t>Objectives: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/>
              <a:t>better understand and master the accelerator and beam physics of high-energy colliders and to identify and develop the most appropriate </a:t>
            </a:r>
            <a:r>
              <a:rPr lang="en-GB" dirty="0" smtClean="0"/>
              <a:t>technologies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/>
              <a:t>strongly support the development of the CERN colliders </a:t>
            </a:r>
            <a:r>
              <a:rPr lang="en-GB" dirty="0" smtClean="0"/>
              <a:t>complex</a:t>
            </a:r>
            <a:endParaRPr lang="en-GB" dirty="0"/>
          </a:p>
          <a:p>
            <a:endParaRPr lang="fr-FR" sz="1100" dirty="0" smtClean="0"/>
          </a:p>
          <a:p>
            <a:r>
              <a:rPr lang="fr-FR" dirty="0" err="1" smtClean="0"/>
              <a:t>Activities</a:t>
            </a:r>
            <a:r>
              <a:rPr lang="fr-FR" dirty="0" smtClean="0"/>
              <a:t>:</a:t>
            </a:r>
          </a:p>
          <a:p>
            <a:r>
              <a:rPr lang="fr-FR" dirty="0" smtClean="0"/>
              <a:t>R&amp;D for a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factory</a:t>
            </a:r>
            <a:r>
              <a:rPr lang="fr-FR" dirty="0" smtClean="0"/>
              <a:t>:</a:t>
            </a:r>
            <a:endParaRPr lang="fr-FR" dirty="0"/>
          </a:p>
          <a:p>
            <a:pPr lvl="1"/>
            <a:r>
              <a:rPr lang="fr-FR" dirty="0"/>
              <a:t>@ </a:t>
            </a:r>
            <a:r>
              <a:rPr lang="fr-FR" dirty="0" err="1"/>
              <a:t>SuperKEKB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increase</a:t>
            </a:r>
            <a:r>
              <a:rPr lang="fr-FR" dirty="0" smtClean="0"/>
              <a:t> in </a:t>
            </a:r>
            <a:r>
              <a:rPr lang="fr-FR" dirty="0" err="1" smtClean="0"/>
              <a:t>luminosity</a:t>
            </a:r>
            <a:r>
              <a:rPr lang="fr-FR" dirty="0" smtClean="0"/>
              <a:t>)</a:t>
            </a:r>
            <a:endParaRPr lang="fr-FR" dirty="0"/>
          </a:p>
          <a:p>
            <a:pPr lvl="1"/>
            <a:r>
              <a:rPr lang="fr-FR" dirty="0"/>
              <a:t>R&amp;D on nano-</a:t>
            </a:r>
            <a:r>
              <a:rPr lang="fr-FR" dirty="0" err="1"/>
              <a:t>beams</a:t>
            </a:r>
            <a:r>
              <a:rPr lang="fr-FR" dirty="0"/>
              <a:t> for ILC/CLIC @ATF2</a:t>
            </a:r>
          </a:p>
          <a:p>
            <a:pPr lvl="1"/>
            <a:r>
              <a:rPr lang="fr-FR" dirty="0"/>
              <a:t>Participation to WG2 of the International </a:t>
            </a:r>
            <a:r>
              <a:rPr lang="fr-FR" dirty="0" err="1"/>
              <a:t>Development</a:t>
            </a:r>
            <a:r>
              <a:rPr lang="fr-FR" dirty="0"/>
              <a:t> Team for ILC</a:t>
            </a:r>
          </a:p>
          <a:p>
            <a:pPr lvl="1"/>
            <a:r>
              <a:rPr lang="fr-FR" dirty="0"/>
              <a:t>Muon </a:t>
            </a:r>
            <a:r>
              <a:rPr lang="fr-FR" dirty="0" err="1"/>
              <a:t>collider</a:t>
            </a:r>
            <a:r>
              <a:rPr lang="fr-FR" dirty="0"/>
              <a:t> </a:t>
            </a:r>
            <a:r>
              <a:rPr lang="fr-FR" dirty="0" err="1" smtClean="0"/>
              <a:t>studies</a:t>
            </a:r>
            <a:endParaRPr lang="fr-FR" dirty="0" smtClean="0"/>
          </a:p>
          <a:p>
            <a:r>
              <a:rPr lang="fr-FR" dirty="0" smtClean="0"/>
              <a:t>Contributions to FCC:</a:t>
            </a:r>
          </a:p>
          <a:p>
            <a:pPr lvl="1"/>
            <a:r>
              <a:rPr lang="fr-FR" dirty="0" err="1" smtClean="0"/>
              <a:t>Lattice</a:t>
            </a:r>
            <a:r>
              <a:rPr lang="fr-FR" dirty="0" smtClean="0"/>
              <a:t> optimisation for FCC-</a:t>
            </a:r>
            <a:r>
              <a:rPr lang="fr-FR" dirty="0" err="1" smtClean="0"/>
              <a:t>hh</a:t>
            </a:r>
            <a:r>
              <a:rPr lang="fr-FR" dirty="0" smtClean="0"/>
              <a:t> </a:t>
            </a:r>
            <a:r>
              <a:rPr lang="fr-FR" dirty="0" err="1" smtClean="0"/>
              <a:t>within</a:t>
            </a:r>
            <a:r>
              <a:rPr lang="fr-FR" dirty="0" smtClean="0"/>
              <a:t> </a:t>
            </a:r>
            <a:r>
              <a:rPr lang="fr-FR" dirty="0" err="1" smtClean="0"/>
              <a:t>EuroCirCol</a:t>
            </a:r>
            <a:endParaRPr lang="fr-FR" dirty="0" smtClean="0"/>
          </a:p>
          <a:p>
            <a:pPr lvl="1"/>
            <a:r>
              <a:rPr lang="fr-FR" dirty="0"/>
              <a:t>Participation to the design </a:t>
            </a:r>
            <a:r>
              <a:rPr lang="fr-FR" dirty="0" err="1"/>
              <a:t>study</a:t>
            </a:r>
            <a:r>
              <a:rPr lang="fr-FR" dirty="0"/>
              <a:t> for FCC-</a:t>
            </a:r>
            <a:r>
              <a:rPr lang="fr-FR" dirty="0" err="1"/>
              <a:t>ee</a:t>
            </a:r>
            <a:r>
              <a:rPr lang="fr-FR" dirty="0"/>
              <a:t> (booster</a:t>
            </a:r>
            <a:r>
              <a:rPr lang="fr-FR" dirty="0" smtClean="0"/>
              <a:t>)</a:t>
            </a:r>
            <a:endParaRPr lang="fr-FR" dirty="0"/>
          </a:p>
          <a:p>
            <a:pPr lvl="1"/>
            <a:r>
              <a:rPr lang="fr-FR" dirty="0"/>
              <a:t>R&amp;D </a:t>
            </a:r>
            <a:r>
              <a:rPr lang="fr-FR" dirty="0" smtClean="0"/>
              <a:t>high </a:t>
            </a:r>
            <a:r>
              <a:rPr lang="fr-FR" dirty="0" err="1" smtClean="0"/>
              <a:t>intensity</a:t>
            </a:r>
            <a:r>
              <a:rPr lang="fr-FR" dirty="0" smtClean="0"/>
              <a:t> </a:t>
            </a:r>
            <a:r>
              <a:rPr lang="fr-FR" dirty="0"/>
              <a:t>positron source </a:t>
            </a:r>
            <a:endParaRPr lang="fr-FR" dirty="0" smtClean="0"/>
          </a:p>
          <a:p>
            <a:pPr lvl="1"/>
            <a:r>
              <a:rPr lang="fr-FR" dirty="0" smtClean="0"/>
              <a:t>R&amp;D </a:t>
            </a:r>
            <a:r>
              <a:rPr lang="fr-FR" dirty="0" err="1" smtClean="0"/>
              <a:t>beam</a:t>
            </a:r>
            <a:r>
              <a:rPr lang="fr-FR" dirty="0" smtClean="0"/>
              <a:t> stabilisation @</a:t>
            </a:r>
            <a:r>
              <a:rPr lang="fr-FR" dirty="0"/>
              <a:t>IP (FCC-IS Design </a:t>
            </a:r>
            <a:r>
              <a:rPr lang="fr-FR" dirty="0" err="1"/>
              <a:t>Study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R&amp;D </a:t>
            </a:r>
            <a:r>
              <a:rPr lang="fr-FR" dirty="0" err="1" smtClean="0"/>
              <a:t>dynamic</a:t>
            </a:r>
            <a:r>
              <a:rPr lang="fr-FR" dirty="0" smtClean="0"/>
              <a:t> vacuum (</a:t>
            </a:r>
            <a:r>
              <a:rPr lang="fr-FR" dirty="0" err="1" smtClean="0"/>
              <a:t>secondary</a:t>
            </a:r>
            <a:r>
              <a:rPr lang="fr-FR" dirty="0" smtClean="0"/>
              <a:t> </a:t>
            </a:r>
            <a:r>
              <a:rPr lang="fr-FR" dirty="0" err="1"/>
              <a:t>emission</a:t>
            </a:r>
            <a:r>
              <a:rPr lang="fr-FR" dirty="0"/>
              <a:t> </a:t>
            </a:r>
            <a:r>
              <a:rPr lang="fr-FR" dirty="0" err="1"/>
              <a:t>yield</a:t>
            </a:r>
            <a:r>
              <a:rPr lang="fr-FR" dirty="0"/>
              <a:t>, ion </a:t>
            </a:r>
            <a:r>
              <a:rPr lang="fr-FR" dirty="0" err="1"/>
              <a:t>stimulated</a:t>
            </a:r>
            <a:r>
              <a:rPr lang="fr-FR" dirty="0"/>
              <a:t> </a:t>
            </a:r>
            <a:r>
              <a:rPr lang="fr-FR" dirty="0" err="1"/>
              <a:t>desorption</a:t>
            </a:r>
            <a:r>
              <a:rPr lang="fr-FR" dirty="0" smtClean="0"/>
              <a:t>…)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9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smtClean="0"/>
              <a:t>High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19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631" y="877148"/>
            <a:ext cx="3980746" cy="2110579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55805"/>
              </p:ext>
            </p:extLst>
          </p:nvPr>
        </p:nvGraphicFramePr>
        <p:xfrm>
          <a:off x="5903142" y="1875558"/>
          <a:ext cx="2112859" cy="7543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9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3301">
                <a:tc>
                  <a:txBody>
                    <a:bodyPr/>
                    <a:lstStyle/>
                    <a:p>
                      <a:r>
                        <a:rPr lang="fr-FR" sz="1050" b="1" dirty="0" smtClean="0">
                          <a:solidFill>
                            <a:srgbClr val="002060"/>
                          </a:solidFill>
                        </a:rPr>
                        <a:t>Operating Gradient</a:t>
                      </a:r>
                      <a:endParaRPr lang="fr-FR" sz="105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 smtClean="0">
                          <a:solidFill>
                            <a:srgbClr val="002060"/>
                          </a:solidFill>
                        </a:rPr>
                        <a:t>120 T/m</a:t>
                      </a:r>
                      <a:endParaRPr lang="fr-FR" sz="105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301">
                <a:tc>
                  <a:txBody>
                    <a:bodyPr/>
                    <a:lstStyle/>
                    <a:p>
                      <a:r>
                        <a:rPr lang="fr-FR" sz="1050" b="1" dirty="0" smtClean="0">
                          <a:solidFill>
                            <a:srgbClr val="002060"/>
                          </a:solidFill>
                        </a:rPr>
                        <a:t>Operating </a:t>
                      </a:r>
                      <a:r>
                        <a:rPr lang="fr-FR" sz="1050" b="1" dirty="0" err="1" smtClean="0">
                          <a:solidFill>
                            <a:srgbClr val="002060"/>
                          </a:solidFill>
                        </a:rPr>
                        <a:t>current</a:t>
                      </a:r>
                      <a:endParaRPr lang="fr-FR" sz="105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 smtClean="0">
                          <a:solidFill>
                            <a:srgbClr val="002060"/>
                          </a:solidFill>
                        </a:rPr>
                        <a:t>4550 A</a:t>
                      </a:r>
                      <a:endParaRPr lang="fr-FR" sz="105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301">
                <a:tc>
                  <a:txBody>
                    <a:bodyPr/>
                    <a:lstStyle/>
                    <a:p>
                      <a:r>
                        <a:rPr lang="fr-FR" sz="1050" b="1" dirty="0" err="1" smtClean="0">
                          <a:solidFill>
                            <a:srgbClr val="002060"/>
                          </a:solidFill>
                        </a:rPr>
                        <a:t>Bpeak</a:t>
                      </a:r>
                      <a:r>
                        <a:rPr lang="fr-FR" sz="1050" b="1" dirty="0" smtClean="0">
                          <a:solidFill>
                            <a:srgbClr val="002060"/>
                          </a:solidFill>
                        </a:rPr>
                        <a:t> at </a:t>
                      </a:r>
                      <a:r>
                        <a:rPr lang="fr-FR" sz="1050" b="1" dirty="0" err="1" smtClean="0">
                          <a:solidFill>
                            <a:srgbClr val="002060"/>
                          </a:solidFill>
                        </a:rPr>
                        <a:t>operation</a:t>
                      </a:r>
                      <a:endParaRPr lang="fr-FR" sz="105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 smtClean="0">
                          <a:solidFill>
                            <a:srgbClr val="002060"/>
                          </a:solidFill>
                        </a:rPr>
                        <a:t>6.42 T</a:t>
                      </a:r>
                      <a:endParaRPr lang="fr-FR" sz="105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5971839" y="3147311"/>
            <a:ext cx="298850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MQYY for HL-LHC: nominal field in short model in April 2021</a:t>
            </a:r>
            <a:endParaRPr lang="en-GB" sz="1400" i="1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79" r="12241"/>
          <a:stretch/>
        </p:blipFill>
        <p:spPr>
          <a:xfrm>
            <a:off x="6167120" y="3830115"/>
            <a:ext cx="2357841" cy="207310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167120" y="6025379"/>
            <a:ext cx="22793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i="1" dirty="0"/>
              <a:t>MADMAX (9 T in 1.35 m)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271730" y="986319"/>
            <a:ext cx="5265470" cy="6653834"/>
          </a:xfrm>
        </p:spPr>
        <p:txBody>
          <a:bodyPr/>
          <a:lstStyle/>
          <a:p>
            <a:r>
              <a:rPr lang="fr-FR" dirty="0" err="1" smtClean="0"/>
              <a:t>Development</a:t>
            </a:r>
            <a:r>
              <a:rPr lang="fr-FR" dirty="0" smtClean="0"/>
              <a:t> of </a:t>
            </a:r>
            <a:r>
              <a:rPr lang="fr-FR" dirty="0" err="1" smtClean="0"/>
              <a:t>magnets</a:t>
            </a:r>
            <a:r>
              <a:rPr lang="fr-FR" dirty="0" smtClean="0"/>
              <a:t>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err="1" smtClean="0"/>
              <a:t>Accelerators</a:t>
            </a:r>
            <a:r>
              <a:rPr lang="fr-FR" b="0" dirty="0" smtClean="0"/>
              <a:t> (ex. MQYY for HL-LHC, design of </a:t>
            </a:r>
            <a:r>
              <a:rPr lang="fr-FR" b="0" dirty="0" err="1" smtClean="0"/>
              <a:t>dipoles</a:t>
            </a:r>
            <a:r>
              <a:rPr lang="fr-FR" b="0" dirty="0" smtClean="0"/>
              <a:t> and </a:t>
            </a:r>
            <a:r>
              <a:rPr lang="fr-FR" b="0" dirty="0" err="1" smtClean="0"/>
              <a:t>quadrupoles</a:t>
            </a:r>
            <a:r>
              <a:rPr lang="fr-FR" b="0" dirty="0" smtClean="0"/>
              <a:t> for FCC)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err="1" smtClean="0"/>
              <a:t>Particle</a:t>
            </a:r>
            <a:r>
              <a:rPr lang="fr-FR" b="0" dirty="0" smtClean="0"/>
              <a:t> detectors (ex. MADMAX for MPI)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smtClean="0"/>
              <a:t>MRI (ISEULT, nominal </a:t>
            </a:r>
            <a:r>
              <a:rPr lang="fr-FR" b="0" dirty="0" err="1" smtClean="0"/>
              <a:t>field</a:t>
            </a:r>
            <a:r>
              <a:rPr lang="fr-FR" b="0" dirty="0" smtClean="0"/>
              <a:t> </a:t>
            </a:r>
            <a:r>
              <a:rPr lang="fr-FR" b="0" dirty="0" smtClean="0"/>
              <a:t>11.7 T </a:t>
            </a:r>
            <a:r>
              <a:rPr lang="fr-FR" b="0" dirty="0" err="1" smtClean="0"/>
              <a:t>reached</a:t>
            </a:r>
            <a:r>
              <a:rPr lang="fr-FR" b="0" dirty="0" smtClean="0"/>
              <a:t> in 2019</a:t>
            </a:r>
            <a:r>
              <a:rPr lang="fr-FR" b="0" dirty="0" smtClean="0"/>
              <a:t>) </a:t>
            </a:r>
          </a:p>
          <a:p>
            <a:endParaRPr lang="fr-FR" dirty="0">
              <a:solidFill>
                <a:srgbClr val="C00000"/>
              </a:solidFill>
            </a:endParaRPr>
          </a:p>
          <a:p>
            <a:r>
              <a:rPr lang="fr-FR" dirty="0" smtClean="0">
                <a:solidFill>
                  <a:srgbClr val="C00000"/>
                </a:solidFill>
              </a:rPr>
              <a:t>R&amp;D objectives: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 smtClean="0">
                <a:solidFill>
                  <a:srgbClr val="548235"/>
                </a:solidFill>
              </a:rPr>
              <a:t>Magnetic </a:t>
            </a:r>
            <a:r>
              <a:rPr lang="en-GB" b="0" dirty="0">
                <a:solidFill>
                  <a:srgbClr val="548235"/>
                </a:solidFill>
              </a:rPr>
              <a:t>forces and stresses</a:t>
            </a:r>
            <a:r>
              <a:rPr lang="en-GB" b="0" dirty="0"/>
              <a:t> management on large magnets (specially large bores)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548235"/>
                </a:solidFill>
              </a:rPr>
              <a:t>Quench detection and magnet protection</a:t>
            </a:r>
            <a:r>
              <a:rPr lang="en-GB" b="0" dirty="0"/>
              <a:t> (development of specific </a:t>
            </a:r>
            <a:r>
              <a:rPr lang="en-GB" b="0" dirty="0" smtClean="0"/>
              <a:t>software)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 smtClean="0"/>
              <a:t>Innovative techniques for </a:t>
            </a:r>
            <a:r>
              <a:rPr lang="en-GB" b="0" dirty="0" smtClean="0">
                <a:solidFill>
                  <a:srgbClr val="548235"/>
                </a:solidFill>
              </a:rPr>
              <a:t>magnet cooling</a:t>
            </a:r>
            <a:r>
              <a:rPr lang="en-GB" b="0" dirty="0" smtClean="0"/>
              <a:t> to </a:t>
            </a:r>
            <a:r>
              <a:rPr lang="en-GB" b="0" dirty="0"/>
              <a:t>reduce the magnet operation cost (passive systems, closed cooling loops, </a:t>
            </a:r>
            <a:r>
              <a:rPr lang="en-GB" b="0" dirty="0" smtClean="0"/>
              <a:t>“Pulsed </a:t>
            </a:r>
            <a:r>
              <a:rPr lang="en-GB" b="0" dirty="0"/>
              <a:t>Heat </a:t>
            </a:r>
            <a:r>
              <a:rPr lang="en-GB" b="0" dirty="0" smtClean="0"/>
              <a:t>Pipes” technique)</a:t>
            </a:r>
            <a:endParaRPr lang="en-GB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rgbClr val="548235"/>
                </a:solidFill>
              </a:rPr>
              <a:t>Higher</a:t>
            </a:r>
            <a:r>
              <a:rPr lang="fr-FR" b="0" dirty="0">
                <a:solidFill>
                  <a:srgbClr val="548235"/>
                </a:solidFill>
              </a:rPr>
              <a:t> </a:t>
            </a:r>
            <a:r>
              <a:rPr lang="fr-FR" b="0" dirty="0" err="1">
                <a:solidFill>
                  <a:srgbClr val="548235"/>
                </a:solidFill>
              </a:rPr>
              <a:t>magnetic</a:t>
            </a:r>
            <a:r>
              <a:rPr lang="fr-FR" b="0" dirty="0">
                <a:solidFill>
                  <a:srgbClr val="548235"/>
                </a:solidFill>
              </a:rPr>
              <a:t> </a:t>
            </a:r>
            <a:r>
              <a:rPr lang="fr-FR" b="0" dirty="0" err="1">
                <a:solidFill>
                  <a:srgbClr val="548235"/>
                </a:solidFill>
              </a:rPr>
              <a:t>field</a:t>
            </a:r>
            <a:r>
              <a:rPr lang="fr-FR" b="0" dirty="0">
                <a:solidFill>
                  <a:srgbClr val="548235"/>
                </a:solidFill>
              </a:rPr>
              <a:t> </a:t>
            </a:r>
            <a:r>
              <a:rPr lang="fr-FR" b="0" dirty="0" err="1"/>
              <a:t>using</a:t>
            </a:r>
            <a:r>
              <a:rPr lang="fr-FR" b="0" dirty="0"/>
              <a:t> Nb</a:t>
            </a:r>
            <a:r>
              <a:rPr lang="fr-FR" b="0" baseline="-25000" dirty="0"/>
              <a:t>3</a:t>
            </a:r>
            <a:r>
              <a:rPr lang="fr-FR" b="0" dirty="0"/>
              <a:t>Sn or 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681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5576835" y="743213"/>
            <a:ext cx="3419000" cy="3356514"/>
            <a:chOff x="994787" y="155642"/>
            <a:chExt cx="7137536" cy="6546715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1676" y="155642"/>
              <a:ext cx="7120647" cy="654671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994787" y="4501662"/>
              <a:ext cx="763675" cy="20274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0" name="Image 8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935" y="3662687"/>
            <a:ext cx="5606204" cy="2822568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153820" y="926397"/>
            <a:ext cx="5596739" cy="3768942"/>
          </a:xfrm>
        </p:spPr>
        <p:txBody>
          <a:bodyPr/>
          <a:lstStyle/>
          <a:p>
            <a:r>
              <a:rPr lang="en-GB" dirty="0">
                <a:solidFill>
                  <a:srgbClr val="548235"/>
                </a:solidFill>
              </a:rPr>
              <a:t>CNRS </a:t>
            </a:r>
            <a:r>
              <a:rPr lang="en-GB" dirty="0" smtClean="0">
                <a:solidFill>
                  <a:srgbClr val="548235"/>
                </a:solidFill>
              </a:rPr>
              <a:t>/ IN2P3 </a:t>
            </a:r>
            <a:r>
              <a:rPr lang="en-GB" dirty="0"/>
              <a:t>- Institute for Nuclear and Particle </a:t>
            </a:r>
            <a:r>
              <a:rPr lang="en-GB" dirty="0" smtClean="0"/>
              <a:t>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9 </a:t>
            </a:r>
            <a:r>
              <a:rPr lang="fr-FR" dirty="0" err="1" smtClean="0"/>
              <a:t>laboratories</a:t>
            </a:r>
            <a:r>
              <a:rPr lang="fr-FR" dirty="0" smtClean="0"/>
              <a:t> </a:t>
            </a:r>
            <a:r>
              <a:rPr lang="fr-FR" dirty="0" err="1" smtClean="0"/>
              <a:t>implied</a:t>
            </a:r>
            <a:r>
              <a:rPr lang="fr-FR" dirty="0" smtClean="0"/>
              <a:t> in </a:t>
            </a:r>
            <a:r>
              <a:rPr lang="fr-FR" dirty="0" err="1" smtClean="0"/>
              <a:t>accelerators</a:t>
            </a:r>
            <a:r>
              <a:rPr lang="fr-FR" dirty="0" smtClean="0"/>
              <a:t> (main one </a:t>
            </a:r>
            <a:r>
              <a:rPr lang="fr-FR" dirty="0" err="1" smtClean="0"/>
              <a:t>IJCLab</a:t>
            </a:r>
            <a:r>
              <a:rPr lang="fr-FR" dirty="0" smtClean="0"/>
              <a:t> @ Orsay)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9 </a:t>
            </a:r>
            <a:r>
              <a:rPr lang="fr-FR" dirty="0" err="1" smtClean="0"/>
              <a:t>platforms</a:t>
            </a:r>
            <a:r>
              <a:rPr lang="fr-FR" dirty="0" smtClean="0"/>
              <a:t> (</a:t>
            </a:r>
            <a:r>
              <a:rPr lang="fr-FR" dirty="0" err="1" smtClean="0"/>
              <a:t>including</a:t>
            </a:r>
            <a:r>
              <a:rPr lang="fr-FR" dirty="0" smtClean="0"/>
              <a:t> </a:t>
            </a:r>
            <a:r>
              <a:rPr lang="fr-FR" dirty="0" err="1" smtClean="0"/>
              <a:t>Ganil</a:t>
            </a:r>
            <a:r>
              <a:rPr lang="fr-F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~ 300 FTE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 smtClean="0"/>
          </a:p>
          <a:p>
            <a:r>
              <a:rPr lang="en-GB" dirty="0">
                <a:solidFill>
                  <a:srgbClr val="548235"/>
                </a:solidFill>
              </a:rPr>
              <a:t>CEA </a:t>
            </a:r>
            <a:r>
              <a:rPr lang="en-GB" dirty="0" smtClean="0">
                <a:solidFill>
                  <a:srgbClr val="548235"/>
                </a:solidFill>
              </a:rPr>
              <a:t>/ IRFU </a:t>
            </a:r>
            <a:r>
              <a:rPr lang="en-GB" dirty="0"/>
              <a:t>- Institute of Research into </a:t>
            </a:r>
            <a:r>
              <a:rPr lang="en-GB" dirty="0" smtClean="0"/>
              <a:t>the Fundamental </a:t>
            </a:r>
            <a:r>
              <a:rPr lang="en-GB" dirty="0"/>
              <a:t>laws of </a:t>
            </a:r>
            <a:r>
              <a:rPr lang="en-GB" dirty="0" smtClean="0"/>
              <a:t>the Universe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Saclay and </a:t>
            </a:r>
            <a:r>
              <a:rPr lang="fr-FR" dirty="0" err="1" smtClean="0"/>
              <a:t>Ganil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~ 270 FTE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60757"/>
            <a:ext cx="4273763" cy="650036"/>
          </a:xfrm>
        </p:spPr>
        <p:txBody>
          <a:bodyPr/>
          <a:lstStyle/>
          <a:p>
            <a:r>
              <a:rPr lang="fr-FR" dirty="0" err="1" smtClean="0"/>
              <a:t>Accelerators</a:t>
            </a:r>
            <a:r>
              <a:rPr lang="fr-FR" dirty="0" smtClean="0"/>
              <a:t> and </a:t>
            </a:r>
            <a:r>
              <a:rPr lang="fr-FR" dirty="0" err="1" smtClean="0"/>
              <a:t>Magnets</a:t>
            </a:r>
            <a:r>
              <a:rPr lang="fr-FR" dirty="0" smtClean="0"/>
              <a:t> (A&amp;M) at IRFU and IN2P3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2" name="Espace réservé du texte 5"/>
          <p:cNvSpPr txBox="1">
            <a:spLocks/>
          </p:cNvSpPr>
          <p:nvPr/>
        </p:nvSpPr>
        <p:spPr>
          <a:xfrm>
            <a:off x="153821" y="5151863"/>
            <a:ext cx="3468413" cy="627569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Using</a:t>
            </a:r>
            <a:r>
              <a:rPr lang="fr-FR" dirty="0" smtClean="0"/>
              <a:t> and </a:t>
            </a:r>
            <a:r>
              <a:rPr lang="fr-FR" dirty="0" err="1" smtClean="0"/>
              <a:t>developing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548235"/>
                </a:solidFill>
              </a:rPr>
              <a:t>large </a:t>
            </a:r>
            <a:r>
              <a:rPr lang="fr-FR" dirty="0" err="1" smtClean="0">
                <a:solidFill>
                  <a:srgbClr val="548235"/>
                </a:solidFill>
              </a:rPr>
              <a:t>technological</a:t>
            </a:r>
            <a:r>
              <a:rPr lang="fr-FR" dirty="0" smtClean="0">
                <a:solidFill>
                  <a:srgbClr val="548235"/>
                </a:solidFill>
              </a:rPr>
              <a:t> infrastructures</a:t>
            </a:r>
          </a:p>
        </p:txBody>
      </p:sp>
      <p:pic>
        <p:nvPicPr>
          <p:cNvPr id="97" name="Image 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808765" y="5951200"/>
            <a:ext cx="176348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 err="1" smtClean="0"/>
              <a:t>Synergium</a:t>
            </a:r>
            <a:r>
              <a:rPr lang="fr-FR" sz="1600" i="1" dirty="0" smtClean="0"/>
              <a:t> @ CEA</a:t>
            </a:r>
          </a:p>
          <a:p>
            <a:pPr algn="ctr"/>
            <a:r>
              <a:rPr lang="fr-FR" sz="1600" i="1" dirty="0" smtClean="0"/>
              <a:t>~ 25000 m</a:t>
            </a:r>
            <a:r>
              <a:rPr lang="fr-FR" sz="1600" i="1" baseline="30000" dirty="0" smtClean="0"/>
              <a:t>2</a:t>
            </a:r>
            <a:r>
              <a:rPr lang="fr-FR" sz="1600" i="1" dirty="0" smtClean="0"/>
              <a:t>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991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r>
              <a:rPr lang="fr-FR" dirty="0" err="1" smtClean="0"/>
              <a:t>Magnets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20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28" name="Picture 4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8144" y="807994"/>
            <a:ext cx="2025559" cy="172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7" descr="image00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8636" y="890376"/>
            <a:ext cx="1654541" cy="1558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 31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07"/>
          <a:stretch/>
        </p:blipFill>
        <p:spPr>
          <a:xfrm>
            <a:off x="5679134" y="4832900"/>
            <a:ext cx="3310149" cy="1658387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7701" y="2979182"/>
            <a:ext cx="2680190" cy="1584241"/>
          </a:xfrm>
          <a:prstGeom prst="rect">
            <a:avLst/>
          </a:prstGeom>
        </p:spPr>
      </p:pic>
      <p:sp>
        <p:nvSpPr>
          <p:cNvPr id="39" name="ZoneTexte 38"/>
          <p:cNvSpPr txBox="1"/>
          <p:nvPr/>
        </p:nvSpPr>
        <p:spPr>
          <a:xfrm>
            <a:off x="6615398" y="2550247"/>
            <a:ext cx="133081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 smtClean="0"/>
              <a:t>FCC quadrupole</a:t>
            </a:r>
            <a:endParaRPr lang="en-GB" sz="1400" i="1" dirty="0"/>
          </a:p>
        </p:txBody>
      </p:sp>
      <p:sp>
        <p:nvSpPr>
          <p:cNvPr id="17" name="Espace réservé du texte 5"/>
          <p:cNvSpPr txBox="1">
            <a:spLocks/>
          </p:cNvSpPr>
          <p:nvPr/>
        </p:nvSpPr>
        <p:spPr>
          <a:xfrm>
            <a:off x="286307" y="1091587"/>
            <a:ext cx="5183847" cy="5323214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CERN/CEA COLLABORATION AGREEMENT</a:t>
            </a:r>
          </a:p>
          <a:p>
            <a:endParaRPr lang="fr-FR" dirty="0" smtClean="0"/>
          </a:p>
          <a:p>
            <a:r>
              <a:rPr lang="fr-FR" dirty="0" smtClean="0"/>
              <a:t>R&amp;D </a:t>
            </a:r>
            <a:r>
              <a:rPr lang="fr-FR" dirty="0" err="1" smtClean="0"/>
              <a:t>activities</a:t>
            </a:r>
            <a:r>
              <a:rPr lang="fr-FR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Thermomechanical behaviour of Nb</a:t>
            </a:r>
            <a:r>
              <a:rPr lang="en-GB" b="0" baseline="-25000" dirty="0"/>
              <a:t>3</a:t>
            </a:r>
            <a:r>
              <a:rPr lang="en-GB" b="0" dirty="0"/>
              <a:t>Sn conductors during heat treatment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Mechanical tests of Nb</a:t>
            </a:r>
            <a:r>
              <a:rPr lang="en-GB" b="0" baseline="-25000" dirty="0"/>
              <a:t>3</a:t>
            </a:r>
            <a:r>
              <a:rPr lang="en-GB" b="0" dirty="0"/>
              <a:t>Sn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r>
              <a:rPr lang="en-US" dirty="0"/>
              <a:t>FCC dipole </a:t>
            </a:r>
            <a:r>
              <a:rPr lang="en-US" dirty="0" smtClean="0"/>
              <a:t>demonstrator:</a:t>
            </a:r>
            <a:endParaRPr lang="en-US" dirty="0"/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b="0" dirty="0"/>
              <a:t>SMC 11T </a:t>
            </a:r>
            <a:r>
              <a:rPr lang="fr-FR" b="0" dirty="0" smtClean="0"/>
              <a:t>(Short </a:t>
            </a:r>
            <a:r>
              <a:rPr lang="fr-FR" b="0" dirty="0"/>
              <a:t>Model </a:t>
            </a:r>
            <a:r>
              <a:rPr lang="fr-FR" b="0" dirty="0" err="1" smtClean="0"/>
              <a:t>Coil</a:t>
            </a:r>
            <a:r>
              <a:rPr lang="fr-FR" b="0" dirty="0" smtClean="0"/>
              <a:t>): </a:t>
            </a:r>
            <a:r>
              <a:rPr lang="fr-FR" b="0" dirty="0" err="1" smtClean="0">
                <a:sym typeface="Wingdings" panose="05000000000000000000" pitchFamily="2" charset="2"/>
              </a:rPr>
              <a:t>Racetrack</a:t>
            </a:r>
            <a:r>
              <a:rPr lang="fr-FR" b="0" dirty="0" smtClean="0">
                <a:sym typeface="Wingdings" panose="05000000000000000000" pitchFamily="2" charset="2"/>
              </a:rPr>
              <a:t> </a:t>
            </a:r>
            <a:r>
              <a:rPr lang="fr-FR" b="0" dirty="0" err="1">
                <a:sym typeface="Wingdings" panose="05000000000000000000" pitchFamily="2" charset="2"/>
              </a:rPr>
              <a:t>coils</a:t>
            </a:r>
            <a:r>
              <a:rPr lang="fr-FR" b="0" dirty="0">
                <a:sym typeface="Wingdings" panose="05000000000000000000" pitchFamily="2" charset="2"/>
              </a:rPr>
              <a:t>, 11T-dipole </a:t>
            </a:r>
            <a:r>
              <a:rPr lang="fr-FR" b="0" dirty="0" err="1" smtClean="0">
                <a:sym typeface="Wingdings" panose="05000000000000000000" pitchFamily="2" charset="2"/>
              </a:rPr>
              <a:t>cable</a:t>
            </a:r>
            <a:r>
              <a:rPr lang="fr-FR" b="0" dirty="0" smtClean="0">
                <a:sym typeface="Wingdings" panose="05000000000000000000" pitchFamily="2" charset="2"/>
              </a:rPr>
              <a:t>, 13 </a:t>
            </a:r>
            <a:r>
              <a:rPr lang="fr-FR" b="0" dirty="0">
                <a:sym typeface="Wingdings" panose="05000000000000000000" pitchFamily="2" charset="2"/>
              </a:rPr>
              <a:t>T, 15 kA, no aperture</a:t>
            </a:r>
          </a:p>
          <a:p>
            <a:pPr marL="478963" lvl="1" indent="0" fontAlgn="t">
              <a:spcBef>
                <a:spcPts val="600"/>
              </a:spcBef>
              <a:buNone/>
            </a:pPr>
            <a:r>
              <a:rPr lang="fr-FR" sz="1800" dirty="0">
                <a:sym typeface="Wingdings" panose="05000000000000000000" pitchFamily="2" charset="2"/>
              </a:rPr>
              <a:t> </a:t>
            </a:r>
            <a:r>
              <a:rPr lang="fr-FR" sz="1800" dirty="0" err="1">
                <a:sym typeface="Wingdings" panose="05000000000000000000" pitchFamily="2" charset="2"/>
              </a:rPr>
              <a:t>Demonstrate</a:t>
            </a:r>
            <a:r>
              <a:rPr lang="fr-FR" sz="1800" dirty="0">
                <a:sym typeface="Wingdings" panose="05000000000000000000" pitchFamily="2" charset="2"/>
              </a:rPr>
              <a:t> fabrication </a:t>
            </a:r>
            <a:r>
              <a:rPr lang="fr-FR" sz="1800" dirty="0" err="1">
                <a:sym typeface="Wingdings" panose="05000000000000000000" pitchFamily="2" charset="2"/>
              </a:rPr>
              <a:t>technology</a:t>
            </a:r>
            <a:endParaRPr lang="fr-FR" sz="1800" dirty="0">
              <a:sym typeface="Wingdings" panose="05000000000000000000" pitchFamily="2" charset="2"/>
            </a:endParaRPr>
          </a:p>
          <a:p>
            <a:endParaRPr lang="fr-FR" sz="2000" dirty="0" smtClean="0"/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b="0" dirty="0"/>
              <a:t>R2D2 (=</a:t>
            </a:r>
            <a:r>
              <a:rPr lang="fr-FR" b="0" dirty="0" err="1"/>
              <a:t>Research</a:t>
            </a:r>
            <a:r>
              <a:rPr lang="fr-FR" b="0" dirty="0"/>
              <a:t> </a:t>
            </a:r>
            <a:r>
              <a:rPr lang="fr-FR" b="0" dirty="0" err="1"/>
              <a:t>Racetrack</a:t>
            </a:r>
            <a:r>
              <a:rPr lang="fr-FR" b="0" dirty="0"/>
              <a:t> </a:t>
            </a:r>
            <a:r>
              <a:rPr lang="fr-FR" b="0" dirty="0" err="1"/>
              <a:t>Dipole</a:t>
            </a:r>
            <a:r>
              <a:rPr lang="fr-FR" b="0" dirty="0"/>
              <a:t> </a:t>
            </a:r>
            <a:r>
              <a:rPr lang="fr-FR" b="0" dirty="0" err="1" smtClean="0"/>
              <a:t>Demonstrator</a:t>
            </a:r>
            <a:r>
              <a:rPr lang="fr-FR" b="0" dirty="0" smtClean="0"/>
              <a:t>): </a:t>
            </a:r>
            <a:r>
              <a:rPr lang="fr-FR" b="0" dirty="0" err="1" smtClean="0">
                <a:sym typeface="Wingdings" panose="05000000000000000000" pitchFamily="2" charset="2"/>
              </a:rPr>
              <a:t>Racetrack</a:t>
            </a:r>
            <a:r>
              <a:rPr lang="fr-FR" b="0" dirty="0" smtClean="0">
                <a:sym typeface="Wingdings" panose="05000000000000000000" pitchFamily="2" charset="2"/>
              </a:rPr>
              <a:t> </a:t>
            </a:r>
            <a:r>
              <a:rPr lang="fr-FR" b="0" dirty="0">
                <a:sym typeface="Wingdings" panose="05000000000000000000" pitchFamily="2" charset="2"/>
              </a:rPr>
              <a:t>+ 2 </a:t>
            </a:r>
            <a:r>
              <a:rPr lang="fr-FR" b="0" dirty="0" err="1">
                <a:sym typeface="Wingdings" panose="05000000000000000000" pitchFamily="2" charset="2"/>
              </a:rPr>
              <a:t>Graded</a:t>
            </a:r>
            <a:r>
              <a:rPr lang="fr-FR" b="0" dirty="0">
                <a:sym typeface="Wingdings" panose="05000000000000000000" pitchFamily="2" charset="2"/>
              </a:rPr>
              <a:t> </a:t>
            </a:r>
            <a:r>
              <a:rPr lang="fr-FR" b="0" dirty="0" err="1" smtClean="0">
                <a:sym typeface="Wingdings" panose="05000000000000000000" pitchFamily="2" charset="2"/>
              </a:rPr>
              <a:t>cables</a:t>
            </a:r>
            <a:r>
              <a:rPr lang="fr-FR" b="0" dirty="0" smtClean="0">
                <a:sym typeface="Wingdings" panose="05000000000000000000" pitchFamily="2" charset="2"/>
              </a:rPr>
              <a:t>, 11 </a:t>
            </a:r>
            <a:r>
              <a:rPr lang="fr-FR" b="0" dirty="0">
                <a:sym typeface="Wingdings" panose="05000000000000000000" pitchFamily="2" charset="2"/>
              </a:rPr>
              <a:t>T, 15 kA, no </a:t>
            </a:r>
            <a:r>
              <a:rPr lang="fr-FR" b="0" dirty="0" smtClean="0">
                <a:sym typeface="Wingdings" panose="05000000000000000000" pitchFamily="2" charset="2"/>
              </a:rPr>
              <a:t>aperture</a:t>
            </a:r>
          </a:p>
          <a:p>
            <a:pPr marL="478963" lvl="1" indent="0" fontAlgn="t">
              <a:spcBef>
                <a:spcPts val="600"/>
              </a:spcBef>
              <a:buNone/>
            </a:pPr>
            <a:r>
              <a:rPr lang="fr-FR" sz="1800" dirty="0" smtClean="0">
                <a:sym typeface="Wingdings" panose="05000000000000000000" pitchFamily="2" charset="2"/>
              </a:rPr>
              <a:t> </a:t>
            </a:r>
            <a:r>
              <a:rPr lang="fr-FR" sz="1800" dirty="0" err="1" smtClean="0">
                <a:sym typeface="Wingdings" panose="05000000000000000000" pitchFamily="2" charset="2"/>
              </a:rPr>
              <a:t>Demonstrate</a:t>
            </a:r>
            <a:r>
              <a:rPr lang="fr-FR" sz="1800" dirty="0" smtClean="0">
                <a:sym typeface="Wingdings" panose="05000000000000000000" pitchFamily="2" charset="2"/>
              </a:rPr>
              <a:t> </a:t>
            </a:r>
            <a:r>
              <a:rPr lang="fr-FR" sz="1800" dirty="0" err="1">
                <a:sym typeface="Wingdings" panose="05000000000000000000" pitchFamily="2" charset="2"/>
              </a:rPr>
              <a:t>grading</a:t>
            </a:r>
            <a:r>
              <a:rPr lang="fr-FR" sz="1800" dirty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045702" y="4611923"/>
            <a:ext cx="82586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 smtClean="0"/>
              <a:t>SMC 11T</a:t>
            </a:r>
            <a:endParaRPr lang="en-GB" sz="1400" i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6542532" y="6252270"/>
            <a:ext cx="5758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 smtClean="0"/>
              <a:t>R2D2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7173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/>
              <a:t>High </a:t>
            </a:r>
            <a:r>
              <a:rPr lang="fr-FR" dirty="0" err="1"/>
              <a:t>Temperature</a:t>
            </a:r>
            <a:r>
              <a:rPr lang="fr-FR" dirty="0"/>
              <a:t> </a:t>
            </a:r>
            <a:r>
              <a:rPr lang="fr-FR" dirty="0" err="1"/>
              <a:t>Superconductor</a:t>
            </a:r>
            <a:r>
              <a:rPr lang="fr-FR" dirty="0"/>
              <a:t> </a:t>
            </a:r>
            <a:r>
              <a:rPr lang="fr-FR" dirty="0" err="1"/>
              <a:t>Magnets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21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sp>
        <p:nvSpPr>
          <p:cNvPr id="39" name="ZoneTexte 38"/>
          <p:cNvSpPr txBox="1"/>
          <p:nvPr/>
        </p:nvSpPr>
        <p:spPr>
          <a:xfrm>
            <a:off x="6436787" y="6169751"/>
            <a:ext cx="82394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 smtClean="0"/>
              <a:t>NOUGAT</a:t>
            </a:r>
            <a:endParaRPr lang="en-GB" sz="1400" i="1" dirty="0"/>
          </a:p>
        </p:txBody>
      </p:sp>
      <p:sp>
        <p:nvSpPr>
          <p:cNvPr id="17" name="Espace réservé du texte 5"/>
          <p:cNvSpPr txBox="1">
            <a:spLocks/>
          </p:cNvSpPr>
          <p:nvPr/>
        </p:nvSpPr>
        <p:spPr>
          <a:xfrm>
            <a:off x="286307" y="988511"/>
            <a:ext cx="6278122" cy="544529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CERN/CEA COLLABO. AGREEMENT – ANR and EU FUNDINGS</a:t>
            </a:r>
          </a:p>
          <a:p>
            <a:endParaRPr lang="fr-FR" dirty="0" smtClean="0"/>
          </a:p>
          <a:p>
            <a:r>
              <a:rPr lang="fr-FR" dirty="0" smtClean="0"/>
              <a:t>R&amp;D </a:t>
            </a:r>
            <a:r>
              <a:rPr lang="fr-FR" dirty="0" err="1" smtClean="0"/>
              <a:t>activities</a:t>
            </a:r>
            <a:r>
              <a:rPr lang="fr-FR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mechanical study of </a:t>
            </a:r>
            <a:r>
              <a:rPr lang="en-GB" b="0" dirty="0" err="1"/>
              <a:t>rebco</a:t>
            </a:r>
            <a:r>
              <a:rPr lang="en-GB" b="0" dirty="0"/>
              <a:t> </a:t>
            </a:r>
            <a:r>
              <a:rPr lang="en-GB" b="0" dirty="0" err="1"/>
              <a:t>hts</a:t>
            </a:r>
            <a:r>
              <a:rPr lang="en-GB" b="0" dirty="0"/>
              <a:t> </a:t>
            </a:r>
            <a:r>
              <a:rPr lang="en-GB" b="0" dirty="0">
                <a:solidFill>
                  <a:srgbClr val="548235"/>
                </a:solidFill>
              </a:rPr>
              <a:t>metal-as-insulation</a:t>
            </a:r>
            <a:r>
              <a:rPr lang="en-GB" b="0" dirty="0"/>
              <a:t>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understand the redistribution of radial and azimuthal currents during transient operation in non-insulated </a:t>
            </a:r>
            <a:r>
              <a:rPr lang="en-GB" b="0" dirty="0" err="1"/>
              <a:t>hts</a:t>
            </a:r>
            <a:r>
              <a:rPr lang="en-GB" b="0" dirty="0"/>
              <a:t>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dirty="0"/>
              <a:t>study of cryogenic fluid cooling disturbances due to magneto- gravitational volume forces in superconducting </a:t>
            </a:r>
            <a:r>
              <a:rPr lang="en-GB" b="0" dirty="0" smtClean="0"/>
              <a:t>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r>
              <a:rPr lang="fr-FR" dirty="0"/>
              <a:t>EUCARD 2 – Cos </a:t>
            </a:r>
            <a:r>
              <a:rPr lang="fr-FR" dirty="0" err="1"/>
              <a:t>theta</a:t>
            </a:r>
            <a:r>
              <a:rPr lang="fr-FR" dirty="0"/>
              <a:t> HTS </a:t>
            </a:r>
            <a:r>
              <a:rPr lang="fr-FR" dirty="0" err="1"/>
              <a:t>dipole</a:t>
            </a:r>
            <a:endParaRPr lang="en-US" dirty="0"/>
          </a:p>
          <a:p>
            <a:r>
              <a:rPr lang="en-US" dirty="0" smtClean="0"/>
              <a:t>NOUGAT insert: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/>
              <a:t>Insert made of 9 double pancake (</a:t>
            </a:r>
            <a:r>
              <a:rPr lang="fr-FR" sz="1600" b="0" dirty="0" err="1"/>
              <a:t>ReBCO</a:t>
            </a:r>
            <a:r>
              <a:rPr lang="fr-FR" sz="1600" b="0" dirty="0"/>
              <a:t>) (</a:t>
            </a:r>
            <a:r>
              <a:rPr lang="fr-FR" sz="1600" b="0" dirty="0" err="1"/>
              <a:t>inner</a:t>
            </a:r>
            <a:r>
              <a:rPr lang="fr-FR" sz="1600" b="0" dirty="0"/>
              <a:t> </a:t>
            </a:r>
            <a:r>
              <a:rPr lang="fr-FR" sz="1600" b="0" dirty="0" err="1"/>
              <a:t>diameter</a:t>
            </a:r>
            <a:r>
              <a:rPr lang="fr-FR" sz="1600" b="0" dirty="0"/>
              <a:t> of 50 mm) </a:t>
            </a:r>
            <a:r>
              <a:rPr lang="fr-FR" sz="1600" b="0" dirty="0" err="1"/>
              <a:t>using</a:t>
            </a:r>
            <a:r>
              <a:rPr lang="fr-FR" sz="1600" b="0" dirty="0"/>
              <a:t> an </a:t>
            </a:r>
            <a:r>
              <a:rPr lang="fr-FR" sz="1600" b="0" dirty="0" smtClean="0"/>
              <a:t>MI </a:t>
            </a:r>
            <a:r>
              <a:rPr lang="fr-FR" sz="1600" b="0" dirty="0" err="1" smtClean="0"/>
              <a:t>insulation</a:t>
            </a:r>
            <a:endParaRPr lang="fr-FR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/>
              <a:t>32.5  T </a:t>
            </a:r>
            <a:r>
              <a:rPr lang="fr-FR" sz="1600" b="0" dirty="0" err="1"/>
              <a:t>obtained</a:t>
            </a:r>
            <a:r>
              <a:rPr lang="fr-FR" sz="1600" b="0" dirty="0"/>
              <a:t>  (14,5 T </a:t>
            </a:r>
            <a:r>
              <a:rPr lang="fr-FR" sz="1600" b="0" dirty="0" err="1"/>
              <a:t>created</a:t>
            </a:r>
            <a:r>
              <a:rPr lang="fr-FR" sz="1600" b="0" dirty="0"/>
              <a:t> by the HTS insert </a:t>
            </a:r>
            <a:r>
              <a:rPr lang="fr-FR" sz="1600" b="0" dirty="0" err="1"/>
              <a:t>with</a:t>
            </a:r>
            <a:r>
              <a:rPr lang="fr-FR" sz="1600" b="0" dirty="0"/>
              <a:t> a background </a:t>
            </a:r>
            <a:r>
              <a:rPr lang="fr-FR" sz="1600" b="0" dirty="0" err="1"/>
              <a:t>field</a:t>
            </a:r>
            <a:r>
              <a:rPr lang="fr-FR" sz="1600" b="0" dirty="0"/>
              <a:t> of 18T @ LNCMI Grenoble</a:t>
            </a:r>
            <a:r>
              <a:rPr lang="fr-FR" sz="1600" b="0" dirty="0" smtClean="0"/>
              <a:t>)</a:t>
            </a:r>
            <a:endParaRPr lang="fr-FR" dirty="0" smtClean="0"/>
          </a:p>
          <a:p>
            <a:endParaRPr lang="fr-FR" sz="2000" dirty="0" smtClean="0"/>
          </a:p>
        </p:txBody>
      </p:sp>
      <p:sp>
        <p:nvSpPr>
          <p:cNvPr id="19" name="ZoneTexte 18"/>
          <p:cNvSpPr txBox="1"/>
          <p:nvPr/>
        </p:nvSpPr>
        <p:spPr>
          <a:xfrm>
            <a:off x="7218918" y="3389693"/>
            <a:ext cx="137249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 smtClean="0"/>
              <a:t>EUCARD2 dipole</a:t>
            </a:r>
            <a:endParaRPr lang="en-GB" sz="1400" i="1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0478" y="4061667"/>
            <a:ext cx="1372701" cy="2380189"/>
          </a:xfrm>
          <a:prstGeom prst="rect">
            <a:avLst/>
          </a:prstGeom>
        </p:spPr>
      </p:pic>
      <p:pic>
        <p:nvPicPr>
          <p:cNvPr id="14" name="Espace réservé du contenu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11" t="10568" r="17863" b="21698"/>
          <a:stretch/>
        </p:blipFill>
        <p:spPr>
          <a:xfrm>
            <a:off x="7113085" y="2014174"/>
            <a:ext cx="1703872" cy="1375519"/>
          </a:xfrm>
          <a:prstGeom prst="rect">
            <a:avLst/>
          </a:prstGeom>
        </p:spPr>
      </p:pic>
      <p:grpSp>
        <p:nvGrpSpPr>
          <p:cNvPr id="15" name="Groupe 14"/>
          <p:cNvGrpSpPr>
            <a:grpSpLocks noChangeAspect="1"/>
          </p:cNvGrpSpPr>
          <p:nvPr/>
        </p:nvGrpSpPr>
        <p:grpSpPr>
          <a:xfrm>
            <a:off x="6889642" y="990630"/>
            <a:ext cx="2077556" cy="1189910"/>
            <a:chOff x="4433815" y="2592367"/>
            <a:chExt cx="4784773" cy="2768064"/>
          </a:xfrm>
        </p:grpSpPr>
        <p:grpSp>
          <p:nvGrpSpPr>
            <p:cNvPr id="16" name="Groupe 15"/>
            <p:cNvGrpSpPr>
              <a:grpSpLocks noChangeAspect="1"/>
            </p:cNvGrpSpPr>
            <p:nvPr/>
          </p:nvGrpSpPr>
          <p:grpSpPr>
            <a:xfrm>
              <a:off x="4433815" y="2814855"/>
              <a:ext cx="4784773" cy="2545576"/>
              <a:chOff x="-280819" y="1660219"/>
              <a:chExt cx="9819456" cy="5224105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0942" y="1700808"/>
                <a:ext cx="4933058" cy="4014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804" y="1660219"/>
                <a:ext cx="4096138" cy="4096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TextBox 5"/>
              <p:cNvSpPr txBox="1"/>
              <p:nvPr/>
            </p:nvSpPr>
            <p:spPr>
              <a:xfrm>
                <a:off x="-280819" y="5905109"/>
                <a:ext cx="9819456" cy="979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200" b="1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4544573" y="2592367"/>
              <a:ext cx="4514911" cy="224685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79437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5"/>
          <p:cNvSpPr txBox="1">
            <a:spLocks/>
          </p:cNvSpPr>
          <p:nvPr/>
        </p:nvSpPr>
        <p:spPr>
          <a:xfrm>
            <a:off x="377550" y="1669714"/>
            <a:ext cx="5337639" cy="475434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r>
              <a:rPr lang="fr-FR" dirty="0" err="1" smtClean="0"/>
              <a:t>Activities</a:t>
            </a:r>
            <a:r>
              <a:rPr lang="fr-FR" dirty="0" smtClean="0"/>
              <a:t> in France (CEA IRFU + IRAMIS, CNRS IN2P3 + INP, SOLEIL)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err="1" smtClean="0"/>
              <a:t>Development</a:t>
            </a:r>
            <a:r>
              <a:rPr lang="fr-FR" b="0" dirty="0" smtClean="0"/>
              <a:t> of the PIC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/>
              <a:t>Participation to </a:t>
            </a:r>
            <a:r>
              <a:rPr lang="fr-FR" b="0" dirty="0" err="1"/>
              <a:t>EuPRAXIA</a:t>
            </a:r>
            <a:endParaRPr lang="fr-FR" b="0" dirty="0"/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fr-FR" dirty="0"/>
              <a:t>Start-to-end optimisation for the </a:t>
            </a:r>
            <a:r>
              <a:rPr lang="fr-FR" dirty="0" smtClean="0"/>
              <a:t>CDR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err="1" smtClean="0"/>
              <a:t>Experiments</a:t>
            </a:r>
            <a:r>
              <a:rPr lang="fr-FR" b="0" dirty="0" smtClean="0"/>
              <a:t> at UHI 100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err="1" smtClean="0"/>
              <a:t>Experiments</a:t>
            </a:r>
            <a:r>
              <a:rPr lang="fr-FR" b="0" dirty="0" smtClean="0"/>
              <a:t> at APOLLON (multi-PW)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ASN </a:t>
            </a:r>
            <a:r>
              <a:rPr lang="fr-FR" dirty="0" err="1" smtClean="0"/>
              <a:t>authorization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on Sep. 3rd, 2020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First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ongoing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smtClean="0"/>
              <a:t>PALLAS (</a:t>
            </a:r>
            <a:r>
              <a:rPr lang="fr-FR" b="0" dirty="0" err="1" smtClean="0"/>
              <a:t>aim</a:t>
            </a:r>
            <a:r>
              <a:rPr lang="fr-FR" b="0" dirty="0" smtClean="0"/>
              <a:t> = 150 MeV </a:t>
            </a:r>
            <a:r>
              <a:rPr lang="fr-FR" b="0" dirty="0" err="1" smtClean="0"/>
              <a:t>electrons</a:t>
            </a:r>
            <a:r>
              <a:rPr lang="fr-FR" b="0" dirty="0" smtClean="0"/>
              <a:t> at 10 Hz, setup for second </a:t>
            </a:r>
            <a:r>
              <a:rPr lang="fr-FR" b="0" dirty="0" err="1" smtClean="0"/>
              <a:t>acceleration</a:t>
            </a:r>
            <a:r>
              <a:rPr lang="fr-FR" b="0" dirty="0" smtClean="0"/>
              <a:t> stage)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smtClean="0"/>
              <a:t>LAPLACE (</a:t>
            </a:r>
            <a:r>
              <a:rPr lang="fr-FR" b="0" dirty="0" err="1" smtClean="0"/>
              <a:t>repetition</a:t>
            </a:r>
            <a:r>
              <a:rPr lang="fr-FR" b="0" dirty="0" smtClean="0"/>
              <a:t> rate kHz)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0" dirty="0" smtClean="0"/>
              <a:t>Ion </a:t>
            </a:r>
            <a:r>
              <a:rPr lang="fr-FR" b="0" dirty="0" err="1" smtClean="0"/>
              <a:t>acceleration</a:t>
            </a:r>
            <a:r>
              <a:rPr lang="fr-FR" b="0" dirty="0" smtClean="0"/>
              <a:t> </a:t>
            </a:r>
            <a:r>
              <a:rPr lang="fr-FR" b="0" dirty="0" err="1" smtClean="0"/>
              <a:t>experimental</a:t>
            </a:r>
            <a:r>
              <a:rPr lang="fr-FR" b="0" dirty="0" smtClean="0"/>
              <a:t> program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smtClean="0"/>
              <a:t>Plasma Wakefield </a:t>
            </a:r>
            <a:r>
              <a:rPr lang="fr-FR" dirty="0" err="1" smtClean="0"/>
              <a:t>Acceleration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22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377550" y="1055552"/>
            <a:ext cx="8070797" cy="1503707"/>
          </a:xfrm>
        </p:spPr>
        <p:txBody>
          <a:bodyPr/>
          <a:lstStyle/>
          <a:p>
            <a:r>
              <a:rPr lang="fr-FR" dirty="0" smtClean="0">
                <a:solidFill>
                  <a:schemeClr val="accent3"/>
                </a:solidFill>
              </a:rPr>
              <a:t>Challenges: final </a:t>
            </a:r>
            <a:r>
              <a:rPr lang="fr-FR" dirty="0" err="1" smtClean="0">
                <a:solidFill>
                  <a:schemeClr val="accent3"/>
                </a:solidFill>
              </a:rPr>
              <a:t>energy</a:t>
            </a:r>
            <a:r>
              <a:rPr lang="fr-FR" dirty="0" smtClean="0">
                <a:solidFill>
                  <a:schemeClr val="accent3"/>
                </a:solidFill>
              </a:rPr>
              <a:t> (</a:t>
            </a:r>
            <a:r>
              <a:rPr lang="fr-FR" dirty="0" err="1" smtClean="0">
                <a:solidFill>
                  <a:schemeClr val="accent3"/>
                </a:solidFill>
              </a:rPr>
              <a:t>multi-stage</a:t>
            </a:r>
            <a:r>
              <a:rPr lang="fr-FR" dirty="0" smtClean="0">
                <a:solidFill>
                  <a:schemeClr val="accent3"/>
                </a:solidFill>
              </a:rPr>
              <a:t> </a:t>
            </a:r>
            <a:r>
              <a:rPr lang="fr-FR" dirty="0" err="1" smtClean="0">
                <a:solidFill>
                  <a:schemeClr val="accent3"/>
                </a:solidFill>
              </a:rPr>
              <a:t>acceleration</a:t>
            </a:r>
            <a:r>
              <a:rPr lang="fr-FR" dirty="0" smtClean="0">
                <a:solidFill>
                  <a:schemeClr val="accent3"/>
                </a:solidFill>
              </a:rPr>
              <a:t>), </a:t>
            </a:r>
            <a:r>
              <a:rPr lang="fr-FR" dirty="0" err="1" smtClean="0">
                <a:solidFill>
                  <a:schemeClr val="accent3"/>
                </a:solidFill>
              </a:rPr>
              <a:t>low</a:t>
            </a:r>
            <a:r>
              <a:rPr lang="fr-FR" dirty="0" smtClean="0">
                <a:solidFill>
                  <a:schemeClr val="accent3"/>
                </a:solidFill>
              </a:rPr>
              <a:t> transverse </a:t>
            </a:r>
            <a:r>
              <a:rPr lang="fr-FR" dirty="0" err="1" smtClean="0">
                <a:solidFill>
                  <a:schemeClr val="accent3"/>
                </a:solidFill>
              </a:rPr>
              <a:t>emittance</a:t>
            </a:r>
            <a:r>
              <a:rPr lang="fr-FR" dirty="0" smtClean="0">
                <a:solidFill>
                  <a:schemeClr val="accent3"/>
                </a:solidFill>
              </a:rPr>
              <a:t> / </a:t>
            </a:r>
            <a:r>
              <a:rPr lang="fr-FR" dirty="0" err="1" smtClean="0">
                <a:solidFill>
                  <a:schemeClr val="accent3"/>
                </a:solidFill>
              </a:rPr>
              <a:t>energy</a:t>
            </a:r>
            <a:r>
              <a:rPr lang="fr-FR" dirty="0" smtClean="0">
                <a:solidFill>
                  <a:schemeClr val="accent3"/>
                </a:solidFill>
              </a:rPr>
              <a:t> spread, charge, </a:t>
            </a:r>
            <a:r>
              <a:rPr lang="fr-FR" dirty="0" err="1">
                <a:solidFill>
                  <a:schemeClr val="accent3"/>
                </a:solidFill>
              </a:rPr>
              <a:t>r</a:t>
            </a:r>
            <a:r>
              <a:rPr lang="fr-FR" dirty="0" err="1" smtClean="0">
                <a:solidFill>
                  <a:schemeClr val="accent3"/>
                </a:solidFill>
              </a:rPr>
              <a:t>epetition</a:t>
            </a:r>
            <a:r>
              <a:rPr lang="fr-FR" dirty="0" smtClean="0">
                <a:solidFill>
                  <a:schemeClr val="accent3"/>
                </a:solidFill>
              </a:rPr>
              <a:t> rate, </a:t>
            </a:r>
            <a:r>
              <a:rPr lang="fr-FR" dirty="0" err="1" smtClean="0">
                <a:solidFill>
                  <a:schemeClr val="accent3"/>
                </a:solidFill>
              </a:rPr>
              <a:t>reliability</a:t>
            </a:r>
            <a:r>
              <a:rPr lang="fr-FR" dirty="0" smtClean="0">
                <a:solidFill>
                  <a:schemeClr val="accent3"/>
                </a:solidFill>
              </a:rPr>
              <a:t> / </a:t>
            </a:r>
            <a:r>
              <a:rPr lang="fr-FR" dirty="0" err="1" smtClean="0">
                <a:solidFill>
                  <a:schemeClr val="accent3"/>
                </a:solidFill>
              </a:rPr>
              <a:t>repeatability</a:t>
            </a:r>
            <a:r>
              <a:rPr lang="fr-FR" dirty="0" smtClean="0">
                <a:solidFill>
                  <a:schemeClr val="accent3"/>
                </a:solidFill>
              </a:rPr>
              <a:t>, </a:t>
            </a:r>
            <a:r>
              <a:rPr lang="fr-FR" dirty="0" err="1" smtClean="0">
                <a:solidFill>
                  <a:schemeClr val="accent3"/>
                </a:solidFill>
              </a:rPr>
              <a:t>energy</a:t>
            </a:r>
            <a:r>
              <a:rPr lang="fr-FR" dirty="0" smtClean="0">
                <a:solidFill>
                  <a:schemeClr val="accent3"/>
                </a:solidFill>
              </a:rPr>
              <a:t> </a:t>
            </a:r>
            <a:r>
              <a:rPr lang="fr-FR" dirty="0" err="1" smtClean="0">
                <a:solidFill>
                  <a:schemeClr val="accent3"/>
                </a:solidFill>
              </a:rPr>
              <a:t>efficiency</a:t>
            </a:r>
            <a:endParaRPr lang="fr-FR" dirty="0" smtClean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7" y="4935386"/>
            <a:ext cx="3123227" cy="85344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452562" y="5936227"/>
            <a:ext cx="234307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E </a:t>
            </a:r>
            <a:r>
              <a:rPr lang="fr-FR" sz="1400" i="1" dirty="0" err="1" smtClean="0"/>
              <a:t>bunch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example</a:t>
            </a:r>
            <a:r>
              <a:rPr lang="fr-FR" sz="1400" i="1" dirty="0" smtClean="0"/>
              <a:t> @ APOLLON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4310" y="3120443"/>
            <a:ext cx="1214154" cy="66630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7094" y="2559259"/>
            <a:ext cx="1388183" cy="53039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4204" y="1756154"/>
            <a:ext cx="3039796" cy="266699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319898" y="4480208"/>
            <a:ext cx="260840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Optimisation </a:t>
            </a:r>
            <a:r>
              <a:rPr lang="fr-FR" sz="1400" i="1" dirty="0" err="1" smtClean="0"/>
              <a:t>studies</a:t>
            </a:r>
            <a:r>
              <a:rPr lang="fr-FR" sz="1400" i="1" dirty="0" smtClean="0"/>
              <a:t> for </a:t>
            </a:r>
            <a:r>
              <a:rPr lang="fr-FR" sz="1400" i="1" dirty="0" err="1" smtClean="0"/>
              <a:t>Eupraxia</a:t>
            </a:r>
            <a:endParaRPr lang="fr-FR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302212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and French </a:t>
            </a:r>
            <a:r>
              <a:rPr lang="fr-FR" dirty="0" err="1" smtClean="0"/>
              <a:t>fundings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139149" y="1022507"/>
            <a:ext cx="8806068" cy="5019541"/>
          </a:xfrm>
        </p:spPr>
        <p:txBody>
          <a:bodyPr/>
          <a:lstStyle/>
          <a:p>
            <a:r>
              <a:rPr lang="en-US" altLang="fr-FR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IN2P3 and IRFU involved in ~10 ongoing European </a:t>
            </a:r>
            <a:r>
              <a:rPr lang="en-US" altLang="fr-FR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programs</a:t>
            </a:r>
            <a:endParaRPr lang="en-US" altLang="fr-FR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r>
              <a:rPr lang="en-GB" sz="1600" b="0" dirty="0" smtClean="0"/>
              <a:t>+ coordination </a:t>
            </a:r>
            <a:r>
              <a:rPr lang="en-GB" sz="1600" b="0" dirty="0"/>
              <a:t>and strong participation in TIARA (Test Infrastructure and Accelerator Research Area)</a:t>
            </a:r>
          </a:p>
          <a:p>
            <a:endParaRPr lang="en-US" altLang="fr-FR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r>
              <a:rPr lang="en-US" altLang="fr-FR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A&amp;M activities also supported by French </a:t>
            </a:r>
            <a:r>
              <a:rPr lang="en-US" altLang="fr-FR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fundings</a:t>
            </a:r>
            <a:r>
              <a:rPr lang="en-US" altLang="fr-FR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:</a:t>
            </a:r>
          </a:p>
          <a:p>
            <a:r>
              <a:rPr lang="en-US" altLang="fr-FR" sz="1600" b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Example: </a:t>
            </a:r>
            <a:r>
              <a:rPr lang="en-US" altLang="fr-FR" sz="1600" b="0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PACIFICS (</a:t>
            </a:r>
            <a:r>
              <a:rPr lang="en-US" sz="1600" b="0" dirty="0" smtClean="0">
                <a:solidFill>
                  <a:srgbClr val="0000FF"/>
                </a:solidFill>
              </a:rPr>
              <a:t>Particle Accelerators Initiative for Future Innovative and Challenging Systems) </a:t>
            </a:r>
            <a:r>
              <a:rPr lang="en-US" sz="1600" b="0" dirty="0" smtClean="0"/>
              <a:t>is </a:t>
            </a:r>
            <a:r>
              <a:rPr lang="en-US" sz="1600" b="0" dirty="0"/>
              <a:t>aiming at </a:t>
            </a:r>
            <a:r>
              <a:rPr lang="en-US" sz="1600" b="0" dirty="0" smtClean="0">
                <a:solidFill>
                  <a:srgbClr val="548235"/>
                </a:solidFill>
              </a:rPr>
              <a:t>developing  </a:t>
            </a:r>
            <a:r>
              <a:rPr lang="en-US" sz="1600" b="0" dirty="0">
                <a:solidFill>
                  <a:srgbClr val="548235"/>
                </a:solidFill>
              </a:rPr>
              <a:t>the existing French technological infrastructures for accelerator R&amp;D </a:t>
            </a:r>
            <a:r>
              <a:rPr lang="en-US" sz="1600" b="0" dirty="0"/>
              <a:t>with new high-tech mutualized </a:t>
            </a:r>
            <a:r>
              <a:rPr lang="en-US" sz="1600" b="0" dirty="0" err="1" smtClean="0"/>
              <a:t>equipments</a:t>
            </a:r>
            <a:r>
              <a:rPr lang="en-US" sz="1600" b="0" dirty="0" smtClean="0"/>
              <a:t>.</a:t>
            </a: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600" b="0" dirty="0" smtClean="0"/>
              <a:t>Important funding obtained end 2020: program over 6 years, 9.7 M€</a:t>
            </a:r>
          </a:p>
          <a:p>
            <a:endParaRPr lang="en-US" sz="1600" b="0" dirty="0" smtClean="0"/>
          </a:p>
          <a:p>
            <a:r>
              <a:rPr lang="en-US" sz="1600" b="0" dirty="0" err="1" smtClean="0"/>
              <a:t>Equipments</a:t>
            </a:r>
            <a:r>
              <a:rPr lang="en-US" sz="1600" b="0" dirty="0" smtClean="0"/>
              <a:t> for fabrication, characterization and tests in 4 accelerator R&amp;D axes: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 smtClean="0"/>
              <a:t>Axis #1: </a:t>
            </a:r>
            <a:r>
              <a:rPr lang="en-US" sz="1600" b="0" dirty="0" smtClean="0">
                <a:solidFill>
                  <a:srgbClr val="548235"/>
                </a:solidFill>
              </a:rPr>
              <a:t>High-performing magnet science and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 smtClean="0"/>
              <a:t>Axis #2: </a:t>
            </a:r>
            <a:r>
              <a:rPr lang="en-US" sz="1600" b="0" dirty="0" smtClean="0">
                <a:solidFill>
                  <a:srgbClr val="548235"/>
                </a:solidFill>
              </a:rPr>
              <a:t>Innovative materials science for accelerators</a:t>
            </a:r>
            <a:endParaRPr lang="en-US" sz="16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 smtClean="0"/>
              <a:t>Axis #3: </a:t>
            </a:r>
            <a:r>
              <a:rPr lang="en-US" sz="1600" b="0" dirty="0" smtClean="0">
                <a:solidFill>
                  <a:srgbClr val="548235"/>
                </a:solidFill>
              </a:rPr>
              <a:t>Advanced compact laser-plasma accelerators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 smtClean="0"/>
              <a:t>Axis #4: </a:t>
            </a:r>
            <a:r>
              <a:rPr lang="en-US" sz="1600" b="0" dirty="0" smtClean="0">
                <a:solidFill>
                  <a:srgbClr val="548235"/>
                </a:solidFill>
              </a:rPr>
              <a:t>Next-generation high-performing ion sources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8" name="Picture 12" descr="Résultat de recherche d'images pour &quot;lpsc cnrs&quot;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679" y="3477642"/>
            <a:ext cx="1148184" cy="58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419" y="5391150"/>
            <a:ext cx="1052885" cy="793535"/>
          </a:xfrm>
          <a:prstGeom prst="rect">
            <a:avLst/>
          </a:prstGeom>
        </p:spPr>
      </p:pic>
      <p:pic>
        <p:nvPicPr>
          <p:cNvPr id="10" name="Picture 14" descr="Résultat de recherche d'images pour &quot;irfu cea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186" y="4371489"/>
            <a:ext cx="725170" cy="72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71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5456988" cy="379192"/>
          </a:xfrm>
        </p:spPr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5029800"/>
          </a:xfrm>
        </p:spPr>
        <p:txBody>
          <a:bodyPr/>
          <a:lstStyle/>
          <a:p>
            <a:r>
              <a:rPr lang="fr-FR" dirty="0" smtClean="0"/>
              <a:t>The IN2P3 and IRFU </a:t>
            </a:r>
            <a:r>
              <a:rPr lang="fr-FR" dirty="0" err="1" smtClean="0"/>
              <a:t>laboratories</a:t>
            </a:r>
            <a:r>
              <a:rPr lang="fr-FR" dirty="0" smtClean="0"/>
              <a:t> </a:t>
            </a:r>
            <a:r>
              <a:rPr lang="fr-FR" dirty="0" err="1" smtClean="0"/>
              <a:t>involved</a:t>
            </a:r>
            <a:r>
              <a:rPr lang="fr-FR" dirty="0" smtClean="0"/>
              <a:t> in A&amp;M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cover</a:t>
            </a:r>
            <a:r>
              <a:rPr lang="fr-FR" dirty="0" smtClean="0"/>
              <a:t> a </a:t>
            </a:r>
            <a:r>
              <a:rPr lang="fr-FR" dirty="0" smtClean="0">
                <a:solidFill>
                  <a:srgbClr val="548235"/>
                </a:solidFill>
              </a:rPr>
              <a:t>large panel of technologies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allow</a:t>
            </a:r>
            <a:r>
              <a:rPr lang="fr-FR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operate</a:t>
            </a:r>
            <a:r>
              <a:rPr lang="fr-FR" dirty="0" smtClean="0"/>
              <a:t> the national </a:t>
            </a:r>
            <a:r>
              <a:rPr lang="fr-FR" dirty="0" err="1" smtClean="0"/>
              <a:t>platforms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t</a:t>
            </a:r>
            <a:r>
              <a:rPr lang="fr-FR" dirty="0" smtClean="0"/>
              <a:t>o </a:t>
            </a:r>
            <a:r>
              <a:rPr lang="fr-FR" dirty="0" err="1" smtClean="0"/>
              <a:t>participate</a:t>
            </a:r>
            <a:r>
              <a:rPr lang="fr-FR" dirty="0" smtClean="0"/>
              <a:t> </a:t>
            </a:r>
            <a:r>
              <a:rPr lang="fr-FR" dirty="0" err="1" smtClean="0"/>
              <a:t>strongly</a:t>
            </a:r>
            <a:r>
              <a:rPr lang="fr-FR" dirty="0" smtClean="0"/>
              <a:t> to </a:t>
            </a:r>
            <a:r>
              <a:rPr lang="fr-FR" dirty="0" err="1" smtClean="0"/>
              <a:t>European</a:t>
            </a:r>
            <a:r>
              <a:rPr lang="fr-FR" dirty="0" smtClean="0"/>
              <a:t> (and </a:t>
            </a:r>
            <a:r>
              <a:rPr lang="fr-FR" dirty="0" err="1" smtClean="0"/>
              <a:t>beyond</a:t>
            </a:r>
            <a:r>
              <a:rPr lang="fr-FR" dirty="0" smtClean="0"/>
              <a:t>) international </a:t>
            </a:r>
            <a:r>
              <a:rPr lang="fr-FR" dirty="0" err="1" smtClean="0"/>
              <a:t>projects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keep</a:t>
            </a:r>
            <a:r>
              <a:rPr lang="fr-FR" dirty="0" smtClean="0"/>
              <a:t> a </a:t>
            </a:r>
            <a:r>
              <a:rPr lang="fr-FR" dirty="0" smtClean="0">
                <a:solidFill>
                  <a:srgbClr val="548235"/>
                </a:solidFill>
              </a:rPr>
              <a:t>high </a:t>
            </a:r>
            <a:r>
              <a:rPr lang="fr-FR" dirty="0" err="1" smtClean="0">
                <a:solidFill>
                  <a:srgbClr val="548235"/>
                </a:solidFill>
              </a:rPr>
              <a:t>level</a:t>
            </a:r>
            <a:r>
              <a:rPr lang="fr-FR" dirty="0" smtClean="0">
                <a:solidFill>
                  <a:srgbClr val="548235"/>
                </a:solidFill>
              </a:rPr>
              <a:t> of R&amp;D </a:t>
            </a:r>
            <a:r>
              <a:rPr lang="fr-FR" dirty="0" smtClean="0"/>
              <a:t>on A&amp;M: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by </a:t>
            </a:r>
            <a:r>
              <a:rPr lang="fr-FR" dirty="0" err="1" smtClean="0"/>
              <a:t>defining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organising</a:t>
            </a:r>
            <a:r>
              <a:rPr lang="fr-FR" dirty="0" smtClean="0"/>
              <a:t> the </a:t>
            </a:r>
            <a:r>
              <a:rPr lang="fr-FR" dirty="0" err="1" smtClean="0"/>
              <a:t>research</a:t>
            </a:r>
            <a:r>
              <a:rPr lang="fr-FR" dirty="0" smtClean="0"/>
              <a:t> topics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maintaining</a:t>
            </a:r>
            <a:r>
              <a:rPr lang="fr-FR" dirty="0" smtClean="0"/>
              <a:t> and </a:t>
            </a:r>
            <a:r>
              <a:rPr lang="fr-FR" dirty="0" err="1" smtClean="0"/>
              <a:t>developing</a:t>
            </a:r>
            <a:r>
              <a:rPr lang="fr-FR" dirty="0" smtClean="0"/>
              <a:t> the </a:t>
            </a:r>
            <a:r>
              <a:rPr lang="fr-FR" dirty="0" err="1" smtClean="0"/>
              <a:t>research</a:t>
            </a:r>
            <a:r>
              <a:rPr lang="fr-FR" dirty="0" smtClean="0"/>
              <a:t> infrastructures</a:t>
            </a:r>
          </a:p>
          <a:p>
            <a:endParaRPr lang="fr-FR" dirty="0"/>
          </a:p>
          <a:p>
            <a:r>
              <a:rPr lang="fr-FR" dirty="0" smtClean="0"/>
              <a:t>Importance of the </a:t>
            </a:r>
            <a:r>
              <a:rPr lang="fr-FR" dirty="0" smtClean="0">
                <a:solidFill>
                  <a:srgbClr val="548235"/>
                </a:solidFill>
              </a:rPr>
              <a:t>national and </a:t>
            </a:r>
            <a:r>
              <a:rPr lang="fr-FR" dirty="0" err="1" smtClean="0">
                <a:solidFill>
                  <a:srgbClr val="548235"/>
                </a:solidFill>
              </a:rPr>
              <a:t>European</a:t>
            </a:r>
            <a:r>
              <a:rPr lang="fr-FR" dirty="0" smtClean="0">
                <a:solidFill>
                  <a:srgbClr val="548235"/>
                </a:solidFill>
              </a:rPr>
              <a:t> </a:t>
            </a:r>
            <a:r>
              <a:rPr lang="fr-FR" dirty="0" err="1" smtClean="0">
                <a:solidFill>
                  <a:srgbClr val="548235"/>
                </a:solidFill>
              </a:rPr>
              <a:t>fundings</a:t>
            </a:r>
            <a:endParaRPr lang="fr-FR" dirty="0" smtClean="0">
              <a:solidFill>
                <a:srgbClr val="54823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dirty="0"/>
              <a:t>IN2P3 &amp; IRFU </a:t>
            </a:r>
            <a:r>
              <a:rPr lang="fr-FR" dirty="0" err="1"/>
              <a:t>very</a:t>
            </a:r>
            <a:r>
              <a:rPr lang="fr-FR" dirty="0"/>
              <a:t> active in the </a:t>
            </a:r>
            <a:r>
              <a:rPr lang="fr-FR" dirty="0" err="1"/>
              <a:t>preparation</a:t>
            </a:r>
            <a:r>
              <a:rPr lang="fr-FR" dirty="0"/>
              <a:t> of the </a:t>
            </a:r>
            <a:r>
              <a:rPr lang="fr-FR" dirty="0" err="1">
                <a:solidFill>
                  <a:srgbClr val="548235"/>
                </a:solidFill>
              </a:rPr>
              <a:t>European</a:t>
            </a:r>
            <a:r>
              <a:rPr lang="fr-FR" dirty="0">
                <a:solidFill>
                  <a:srgbClr val="548235"/>
                </a:solidFill>
              </a:rPr>
              <a:t> R&amp;D roadmap </a:t>
            </a:r>
            <a:r>
              <a:rPr lang="fr-FR" dirty="0"/>
              <a:t>(CERN/LDG </a:t>
            </a:r>
            <a:r>
              <a:rPr lang="fr-FR" dirty="0" err="1"/>
              <a:t>process</a:t>
            </a:r>
            <a:r>
              <a:rPr lang="fr-FR" dirty="0"/>
              <a:t>), </a:t>
            </a:r>
            <a:r>
              <a:rPr lang="fr-FR" dirty="0" err="1"/>
              <a:t>with</a:t>
            </a:r>
            <a:r>
              <a:rPr lang="fr-FR" dirty="0"/>
              <a:t> 13 </a:t>
            </a:r>
            <a:r>
              <a:rPr lang="fr-FR" dirty="0" err="1"/>
              <a:t>researchers</a:t>
            </a:r>
            <a:r>
              <a:rPr lang="fr-FR" dirty="0"/>
              <a:t> </a:t>
            </a:r>
            <a:r>
              <a:rPr lang="fr-FR" dirty="0" err="1"/>
              <a:t>involved</a:t>
            </a:r>
            <a:r>
              <a:rPr lang="fr-FR" dirty="0"/>
              <a:t> (2+11) in the 5 expert panels</a:t>
            </a:r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91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4"/>
          </p:nvPr>
        </p:nvSpPr>
        <p:spPr>
          <a:xfrm>
            <a:off x="708051" y="1736297"/>
            <a:ext cx="4673600" cy="461370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err="1" smtClean="0">
                <a:solidFill>
                  <a:schemeClr val="bg1"/>
                </a:solidFill>
              </a:rPr>
              <a:t>Thank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</a:rPr>
              <a:t>you</a:t>
            </a:r>
            <a:r>
              <a:rPr lang="fr-FR" sz="2400" dirty="0" smtClean="0">
                <a:solidFill>
                  <a:schemeClr val="bg1"/>
                </a:solidFill>
              </a:rPr>
              <a:t> for </a:t>
            </a:r>
            <a:r>
              <a:rPr lang="fr-FR" sz="2400" dirty="0" err="1" smtClean="0">
                <a:solidFill>
                  <a:schemeClr val="bg1"/>
                </a:solidFill>
              </a:rPr>
              <a:t>your</a:t>
            </a:r>
            <a:r>
              <a:rPr lang="fr-FR" sz="2400" dirty="0" smtClean="0">
                <a:solidFill>
                  <a:schemeClr val="bg1"/>
                </a:solidFill>
              </a:rPr>
              <a:t> attention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92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R&amp;D programs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26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err="1" smtClean="0"/>
              <a:t>Ongoing</a:t>
            </a:r>
            <a:r>
              <a:rPr lang="fr-FR" dirty="0" smtClean="0"/>
              <a:t> and </a:t>
            </a:r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European</a:t>
            </a:r>
            <a:r>
              <a:rPr lang="fr-FR" dirty="0" smtClean="0"/>
              <a:t> A&amp;M programs at IN2P3 + IRFU: 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310630" y="6214356"/>
            <a:ext cx="9475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+ coordination and strong participation in TIARA (Test </a:t>
            </a:r>
            <a:r>
              <a:rPr lang="en-GB" sz="1600" dirty="0"/>
              <a:t>Infrastructure and Accelerator Research </a:t>
            </a:r>
            <a:r>
              <a:rPr lang="en-GB" sz="1600" dirty="0" smtClean="0"/>
              <a:t>Area)</a:t>
            </a:r>
            <a:endParaRPr lang="en-GB" sz="16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887" y="1587257"/>
            <a:ext cx="7098252" cy="448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04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60757"/>
            <a:ext cx="5093334" cy="650036"/>
          </a:xfrm>
        </p:spPr>
        <p:txBody>
          <a:bodyPr/>
          <a:lstStyle/>
          <a:p>
            <a:r>
              <a:rPr lang="fr-FR" dirty="0" smtClean="0"/>
              <a:t>IRFU and IN2P3 in the LDG expert panels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870375" y="5566430"/>
            <a:ext cx="7924376" cy="378270"/>
          </a:xfrm>
        </p:spPr>
        <p:txBody>
          <a:bodyPr/>
          <a:lstStyle/>
          <a:p>
            <a:r>
              <a:rPr lang="en-GB" dirty="0" smtClean="0"/>
              <a:t>IN2P3 and IRFU very active in the 5 expert panels (2 chairs + 11 / 58 participants)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180" t="17574"/>
          <a:stretch/>
        </p:blipFill>
        <p:spPr>
          <a:xfrm>
            <a:off x="1464690" y="1395255"/>
            <a:ext cx="5605581" cy="3968425"/>
          </a:xfrm>
          <a:prstGeom prst="rect">
            <a:avLst/>
          </a:prstGeom>
        </p:spPr>
      </p:pic>
      <p:sp>
        <p:nvSpPr>
          <p:cNvPr id="8" name="Espace réservé du texte 5"/>
          <p:cNvSpPr txBox="1">
            <a:spLocks/>
          </p:cNvSpPr>
          <p:nvPr/>
        </p:nvSpPr>
        <p:spPr>
          <a:xfrm>
            <a:off x="870375" y="931600"/>
            <a:ext cx="7924376" cy="3782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Preparation of the R&amp;D roadmap for the next European Strategy update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627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153821" y="926397"/>
            <a:ext cx="5836228" cy="5867978"/>
          </a:xfrm>
        </p:spPr>
        <p:txBody>
          <a:bodyPr/>
          <a:lstStyle/>
          <a:p>
            <a:r>
              <a:rPr lang="fr-FR" dirty="0" smtClean="0"/>
              <a:t>Light sources: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ESRF at Grenoble (French civil </a:t>
            </a:r>
            <a:r>
              <a:rPr lang="fr-FR" dirty="0" err="1" smtClean="0"/>
              <a:t>company</a:t>
            </a:r>
            <a:r>
              <a:rPr lang="fr-FR" dirty="0" smtClean="0"/>
              <a:t>), </a:t>
            </a:r>
            <a:r>
              <a:rPr lang="fr-FR" dirty="0" err="1" smtClean="0"/>
              <a:t>since</a:t>
            </a:r>
            <a:r>
              <a:rPr lang="fr-FR" dirty="0" smtClean="0"/>
              <a:t> 1994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SOLEIL at Saclay (French civil </a:t>
            </a:r>
            <a:r>
              <a:rPr lang="fr-FR" dirty="0" err="1" smtClean="0"/>
              <a:t>company</a:t>
            </a:r>
            <a:r>
              <a:rPr lang="fr-FR" dirty="0" smtClean="0"/>
              <a:t>), </a:t>
            </a:r>
            <a:r>
              <a:rPr lang="fr-FR" dirty="0" err="1" smtClean="0"/>
              <a:t>since</a:t>
            </a:r>
            <a:r>
              <a:rPr lang="fr-FR" dirty="0" smtClean="0"/>
              <a:t> 2006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Cancer </a:t>
            </a:r>
            <a:r>
              <a:rPr lang="fr-FR" dirty="0" err="1" smtClean="0"/>
              <a:t>therapy</a:t>
            </a:r>
            <a:r>
              <a:rPr lang="fr-FR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« Centre de </a:t>
            </a:r>
            <a:r>
              <a:rPr lang="fr-FR" dirty="0" err="1" smtClean="0"/>
              <a:t>Protonthérapie</a:t>
            </a:r>
            <a:r>
              <a:rPr lang="fr-FR" dirty="0" smtClean="0"/>
              <a:t> » at Orsay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« Centre </a:t>
            </a:r>
            <a:r>
              <a:rPr lang="fr-FR" dirty="0"/>
              <a:t>de </a:t>
            </a:r>
            <a:r>
              <a:rPr lang="fr-FR" dirty="0" err="1"/>
              <a:t>Protonthérapie</a:t>
            </a:r>
            <a:r>
              <a:rPr lang="fr-FR" dirty="0"/>
              <a:t> de </a:t>
            </a:r>
            <a:r>
              <a:rPr lang="fr-FR" dirty="0" smtClean="0"/>
              <a:t>Normandie » at Caen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« Institut </a:t>
            </a:r>
            <a:r>
              <a:rPr lang="fr-FR" dirty="0" err="1" smtClean="0"/>
              <a:t>méditérranéen</a:t>
            </a:r>
            <a:r>
              <a:rPr lang="fr-FR" dirty="0" smtClean="0"/>
              <a:t> de </a:t>
            </a:r>
            <a:r>
              <a:rPr lang="fr-FR" dirty="0" err="1" smtClean="0"/>
              <a:t>protonthérapie</a:t>
            </a:r>
            <a:r>
              <a:rPr lang="fr-FR" dirty="0" smtClean="0"/>
              <a:t> » at Nice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dirty="0" err="1" smtClean="0">
                <a:solidFill>
                  <a:srgbClr val="C00000"/>
                </a:solidFill>
              </a:rPr>
              <a:t>Currently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err="1" smtClean="0">
                <a:solidFill>
                  <a:srgbClr val="C00000"/>
                </a:solidFill>
              </a:rPr>
              <a:t>only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err="1" smtClean="0">
                <a:solidFill>
                  <a:srgbClr val="C00000"/>
                </a:solidFill>
              </a:rPr>
              <a:t>occasional</a:t>
            </a:r>
            <a:r>
              <a:rPr lang="fr-FR" dirty="0" smtClean="0">
                <a:solidFill>
                  <a:srgbClr val="C00000"/>
                </a:solidFill>
              </a:rPr>
              <a:t> contributions of IN2P3 and IRFU  to </a:t>
            </a:r>
            <a:r>
              <a:rPr lang="fr-FR" dirty="0" err="1" smtClean="0">
                <a:solidFill>
                  <a:srgbClr val="C00000"/>
                </a:solidFill>
              </a:rPr>
              <a:t>these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err="1" smtClean="0">
                <a:solidFill>
                  <a:srgbClr val="C00000"/>
                </a:solidFill>
              </a:rPr>
              <a:t>accelerators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not </a:t>
            </a:r>
            <a:r>
              <a:rPr lang="fr-FR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addressed</a:t>
            </a:r>
            <a:r>
              <a:rPr lang="fr-FR" dirty="0" smtClean="0">
                <a:solidFill>
                  <a:srgbClr val="C00000"/>
                </a:solidFill>
                <a:sym typeface="Wingdings" panose="05000000000000000000" pitchFamily="2" charset="2"/>
              </a:rPr>
              <a:t> in </a:t>
            </a:r>
            <a:r>
              <a:rPr lang="fr-FR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this</a:t>
            </a:r>
            <a:r>
              <a:rPr lang="fr-FR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presentation</a:t>
            </a:r>
            <a:endParaRPr lang="fr-FR" dirty="0" smtClean="0">
              <a:solidFill>
                <a:srgbClr val="C00000"/>
              </a:solidFill>
            </a:endParaRPr>
          </a:p>
          <a:p>
            <a:r>
              <a:rPr lang="fr-FR" dirty="0" smtClean="0">
                <a:solidFill>
                  <a:srgbClr val="C00000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 smtClean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64156"/>
            <a:ext cx="4700506" cy="643239"/>
          </a:xfrm>
        </p:spPr>
        <p:txBody>
          <a:bodyPr/>
          <a:lstStyle/>
          <a:p>
            <a:r>
              <a:rPr lang="fr-FR" dirty="0" err="1" smtClean="0"/>
              <a:t>Other</a:t>
            </a:r>
            <a:r>
              <a:rPr lang="fr-FR" dirty="0" smtClean="0"/>
              <a:t> main operating </a:t>
            </a:r>
            <a:r>
              <a:rPr lang="fr-FR" dirty="0" err="1" smtClean="0"/>
              <a:t>accelerators</a:t>
            </a:r>
            <a:r>
              <a:rPr lang="fr-FR" dirty="0" smtClean="0"/>
              <a:t> in France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7" name="Image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360" y="1109584"/>
            <a:ext cx="2985476" cy="197088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360" y="3406392"/>
            <a:ext cx="2985476" cy="194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36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0" y="196179"/>
            <a:ext cx="5582117" cy="379192"/>
          </a:xfrm>
        </p:spPr>
        <p:txBody>
          <a:bodyPr/>
          <a:lstStyle/>
          <a:p>
            <a:r>
              <a:rPr lang="fr-FR" dirty="0" smtClean="0"/>
              <a:t>Missions of IN2P3 and IRFU on A&amp;M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198813" y="1067647"/>
            <a:ext cx="4363562" cy="3633520"/>
          </a:xfrm>
        </p:spPr>
        <p:txBody>
          <a:bodyPr/>
          <a:lstStyle/>
          <a:p>
            <a:r>
              <a:rPr lang="en-GB" dirty="0"/>
              <a:t>Actively participate to the </a:t>
            </a:r>
            <a:r>
              <a:rPr lang="en-GB" dirty="0" smtClean="0">
                <a:solidFill>
                  <a:srgbClr val="548235"/>
                </a:solidFill>
              </a:rPr>
              <a:t>design </a:t>
            </a:r>
            <a:r>
              <a:rPr lang="en-GB" dirty="0">
                <a:solidFill>
                  <a:srgbClr val="548235"/>
                </a:solidFill>
              </a:rPr>
              <a:t>&amp; construction of particle accelerators </a:t>
            </a:r>
            <a:r>
              <a:rPr lang="en-GB" dirty="0" smtClean="0">
                <a:solidFill>
                  <a:srgbClr val="548235"/>
                </a:solidFill>
              </a:rPr>
              <a:t>and magnets</a:t>
            </a:r>
            <a:r>
              <a:rPr lang="en-GB" dirty="0" smtClean="0"/>
              <a:t> able </a:t>
            </a:r>
            <a:r>
              <a:rPr lang="en-GB" dirty="0"/>
              <a:t>to address the IN2P3 </a:t>
            </a:r>
            <a:r>
              <a:rPr lang="en-GB" dirty="0" smtClean="0"/>
              <a:t>and IRFU research </a:t>
            </a:r>
            <a:r>
              <a:rPr lang="en-GB" dirty="0"/>
              <a:t>programs 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r>
              <a:rPr lang="en-GB" dirty="0"/>
              <a:t>Strongly </a:t>
            </a:r>
            <a:r>
              <a:rPr lang="en-GB" dirty="0">
                <a:solidFill>
                  <a:srgbClr val="548235"/>
                </a:solidFill>
              </a:rPr>
              <a:t>develop associated </a:t>
            </a:r>
            <a:r>
              <a:rPr lang="en-GB" dirty="0" smtClean="0">
                <a:solidFill>
                  <a:srgbClr val="548235"/>
                </a:solidFill>
              </a:rPr>
              <a:t>accelerator and magnet R&amp;D</a:t>
            </a:r>
          </a:p>
          <a:p>
            <a:endParaRPr lang="en-GB" dirty="0"/>
          </a:p>
          <a:p>
            <a:r>
              <a:rPr lang="en-GB" dirty="0"/>
              <a:t>Make accelerator </a:t>
            </a:r>
            <a:r>
              <a:rPr lang="en-GB" dirty="0" smtClean="0"/>
              <a:t>and magnet technologies </a:t>
            </a:r>
            <a:r>
              <a:rPr lang="en-GB" dirty="0"/>
              <a:t>available to </a:t>
            </a:r>
            <a:r>
              <a:rPr lang="en-GB" dirty="0">
                <a:solidFill>
                  <a:srgbClr val="548235"/>
                </a:solidFill>
              </a:rPr>
              <a:t>other scientific users and to specific industrial &amp; societal needs</a:t>
            </a:r>
            <a:r>
              <a:rPr lang="en-GB" dirty="0"/>
              <a:t> (when appropriate)</a:t>
            </a:r>
          </a:p>
        </p:txBody>
      </p:sp>
      <p:pic>
        <p:nvPicPr>
          <p:cNvPr id="7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3342" y="1530417"/>
            <a:ext cx="4302493" cy="4199021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86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9577"/>
            <a:ext cx="6169258" cy="372396"/>
          </a:xfrm>
        </p:spPr>
        <p:txBody>
          <a:bodyPr/>
          <a:lstStyle/>
          <a:p>
            <a:r>
              <a:rPr lang="fr-FR" dirty="0" smtClean="0"/>
              <a:t>Main challenges of A&amp;M R&amp;D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161295" y="1067647"/>
            <a:ext cx="4936107" cy="5400158"/>
          </a:xfrm>
        </p:spPr>
        <p:txBody>
          <a:bodyPr/>
          <a:lstStyle/>
          <a:p>
            <a:r>
              <a:rPr lang="en-GB" dirty="0">
                <a:solidFill>
                  <a:srgbClr val="548235"/>
                </a:solidFill>
              </a:rPr>
              <a:t>Higher beam intensities &amp; </a:t>
            </a:r>
            <a:r>
              <a:rPr lang="en-GB" dirty="0" smtClean="0">
                <a:solidFill>
                  <a:srgbClr val="548235"/>
                </a:solidFill>
              </a:rPr>
              <a:t>luminosities</a:t>
            </a:r>
          </a:p>
          <a:p>
            <a:r>
              <a:rPr lang="en-GB" dirty="0" smtClean="0"/>
              <a:t>to </a:t>
            </a:r>
            <a:r>
              <a:rPr lang="en-GB" dirty="0"/>
              <a:t>be able to track rare events more efficiently, </a:t>
            </a:r>
            <a:r>
              <a:rPr lang="en-GB" dirty="0" smtClean="0"/>
              <a:t>like </a:t>
            </a:r>
            <a:r>
              <a:rPr lang="en-GB" dirty="0"/>
              <a:t>at ISOL factories for nuclear physics, </a:t>
            </a:r>
            <a:r>
              <a:rPr lang="en-GB" dirty="0" smtClean="0"/>
              <a:t>at </a:t>
            </a:r>
            <a:r>
              <a:rPr lang="en-GB" dirty="0"/>
              <a:t>high-precision frontier colliders for particle physics </a:t>
            </a:r>
            <a:r>
              <a:rPr lang="en-GB" dirty="0" smtClean="0"/>
              <a:t>or </a:t>
            </a:r>
            <a:r>
              <a:rPr lang="en-GB" dirty="0"/>
              <a:t>at long baseline facilities for neutrino </a:t>
            </a:r>
            <a:r>
              <a:rPr lang="en-GB" dirty="0" smtClean="0"/>
              <a:t>physics</a:t>
            </a:r>
          </a:p>
          <a:p>
            <a:endParaRPr lang="fr-FR" dirty="0"/>
          </a:p>
          <a:p>
            <a:r>
              <a:rPr lang="en-GB" dirty="0">
                <a:solidFill>
                  <a:srgbClr val="548235"/>
                </a:solidFill>
              </a:rPr>
              <a:t>Higher beam energies </a:t>
            </a:r>
            <a:r>
              <a:rPr lang="en-GB" dirty="0" smtClean="0">
                <a:solidFill>
                  <a:srgbClr val="548235"/>
                </a:solidFill>
              </a:rPr>
              <a:t>and magnetic fields</a:t>
            </a:r>
          </a:p>
          <a:p>
            <a:r>
              <a:rPr lang="en-GB" dirty="0" smtClean="0"/>
              <a:t>to </a:t>
            </a:r>
            <a:r>
              <a:rPr lang="en-GB" dirty="0"/>
              <a:t>address the issues of the next generation high-energy colliders and </a:t>
            </a:r>
            <a:r>
              <a:rPr lang="en-GB" dirty="0" smtClean="0"/>
              <a:t>beyond</a:t>
            </a:r>
          </a:p>
          <a:p>
            <a:endParaRPr lang="fr-FR" dirty="0"/>
          </a:p>
          <a:p>
            <a:r>
              <a:rPr lang="en-GB" dirty="0">
                <a:solidFill>
                  <a:srgbClr val="548235"/>
                </a:solidFill>
              </a:rPr>
              <a:t>Higher efficiency &amp; reliability </a:t>
            </a:r>
            <a:endParaRPr lang="en-GB" dirty="0" smtClean="0">
              <a:solidFill>
                <a:srgbClr val="548235"/>
              </a:solidFill>
            </a:endParaRPr>
          </a:p>
          <a:p>
            <a:r>
              <a:rPr lang="en-GB" dirty="0" smtClean="0"/>
              <a:t>to </a:t>
            </a:r>
            <a:r>
              <a:rPr lang="en-GB" dirty="0"/>
              <a:t>increase the general performance of </a:t>
            </a:r>
            <a:r>
              <a:rPr lang="en-GB" dirty="0" smtClean="0"/>
              <a:t> accelerator-based </a:t>
            </a:r>
            <a:r>
              <a:rPr lang="en-GB" dirty="0"/>
              <a:t>research </a:t>
            </a:r>
            <a:r>
              <a:rPr lang="en-GB" dirty="0" smtClean="0"/>
              <a:t>infrastructures</a:t>
            </a:r>
          </a:p>
          <a:p>
            <a:endParaRPr lang="fr-FR" dirty="0"/>
          </a:p>
          <a:p>
            <a:r>
              <a:rPr lang="fr-FR" dirty="0" err="1" smtClean="0">
                <a:solidFill>
                  <a:srgbClr val="548235"/>
                </a:solidFill>
              </a:rPr>
              <a:t>Cost</a:t>
            </a:r>
            <a:r>
              <a:rPr lang="fr-FR" dirty="0" smtClean="0">
                <a:solidFill>
                  <a:srgbClr val="548235"/>
                </a:solidFill>
              </a:rPr>
              <a:t> </a:t>
            </a:r>
            <a:r>
              <a:rPr lang="fr-FR" dirty="0" err="1" smtClean="0">
                <a:solidFill>
                  <a:srgbClr val="548235"/>
                </a:solidFill>
              </a:rPr>
              <a:t>reduction</a:t>
            </a:r>
            <a:endParaRPr lang="fr-FR" dirty="0" smtClean="0">
              <a:solidFill>
                <a:srgbClr val="548235"/>
              </a:solidFill>
            </a:endParaRPr>
          </a:p>
          <a:p>
            <a:r>
              <a:rPr lang="fr-FR" dirty="0" smtClean="0"/>
              <a:t>to </a:t>
            </a:r>
            <a:r>
              <a:rPr lang="fr-FR" dirty="0" err="1" smtClean="0"/>
              <a:t>contribute</a:t>
            </a:r>
            <a:r>
              <a:rPr lang="fr-FR" dirty="0" smtClean="0"/>
              <a:t> to </a:t>
            </a:r>
            <a:r>
              <a:rPr lang="fr-FR" dirty="0" err="1" smtClean="0"/>
              <a:t>financial</a:t>
            </a:r>
            <a:r>
              <a:rPr lang="fr-FR" dirty="0" smtClean="0"/>
              <a:t> </a:t>
            </a:r>
            <a:r>
              <a:rPr lang="fr-FR" dirty="0" err="1" smtClean="0"/>
              <a:t>feasibility</a:t>
            </a:r>
            <a:endParaRPr lang="en-GB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5097402" y="1550106"/>
            <a:ext cx="3898433" cy="2297282"/>
            <a:chOff x="5097402" y="1628483"/>
            <a:chExt cx="3898433" cy="2297282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97402" y="1770381"/>
              <a:ext cx="3898433" cy="2155384"/>
            </a:xfrm>
            <a:prstGeom prst="rect">
              <a:avLst/>
            </a:prstGeom>
          </p:spPr>
        </p:pic>
        <p:sp>
          <p:nvSpPr>
            <p:cNvPr id="5" name="ZoneTexte 4"/>
            <p:cNvSpPr txBox="1"/>
            <p:nvPr/>
          </p:nvSpPr>
          <p:spPr>
            <a:xfrm>
              <a:off x="7150902" y="1628483"/>
              <a:ext cx="17415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r-FR" sz="1200" dirty="0" err="1" smtClean="0"/>
                <a:t>Courtesy</a:t>
              </a:r>
              <a:r>
                <a:rPr lang="fr-FR" sz="1200" dirty="0" smtClean="0"/>
                <a:t> F. Zimmermann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72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Challenges </a:t>
            </a:r>
            <a:r>
              <a:rPr lang="fr-FR" dirty="0" err="1" smtClean="0"/>
              <a:t>addressed</a:t>
            </a:r>
            <a:r>
              <a:rPr lang="fr-FR" dirty="0" smtClean="0"/>
              <a:t> by…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284437" y="1268173"/>
            <a:ext cx="5620251" cy="5407339"/>
          </a:xfrm>
        </p:spPr>
        <p:txBody>
          <a:bodyPr/>
          <a:lstStyle/>
          <a:p>
            <a:r>
              <a:rPr lang="en-GB" dirty="0" smtClean="0">
                <a:solidFill>
                  <a:srgbClr val="548235"/>
                </a:solidFill>
              </a:rPr>
              <a:t>Operation and upgrade of the national facilities: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For </a:t>
            </a:r>
            <a:r>
              <a:rPr lang="fr-FR" dirty="0" err="1" smtClean="0"/>
              <a:t>example</a:t>
            </a:r>
            <a:r>
              <a:rPr lang="fr-FR" dirty="0" smtClean="0"/>
              <a:t> Spiral2 @ </a:t>
            </a:r>
            <a:r>
              <a:rPr lang="fr-FR" dirty="0" err="1" smtClean="0"/>
              <a:t>Ganil</a:t>
            </a:r>
            <a:r>
              <a:rPr lang="fr-FR" dirty="0" smtClean="0"/>
              <a:t>, Iseult @ </a:t>
            </a:r>
            <a:r>
              <a:rPr lang="fr-FR" dirty="0" err="1" smtClean="0"/>
              <a:t>Neurospin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>
                <a:solidFill>
                  <a:srgbClr val="548235"/>
                </a:solidFill>
              </a:rPr>
              <a:t>Participation to international </a:t>
            </a:r>
            <a:r>
              <a:rPr lang="fr-FR" dirty="0" err="1" smtClean="0">
                <a:solidFill>
                  <a:srgbClr val="548235"/>
                </a:solidFill>
              </a:rPr>
              <a:t>projects</a:t>
            </a:r>
            <a:r>
              <a:rPr lang="fr-FR" dirty="0" smtClean="0">
                <a:solidFill>
                  <a:srgbClr val="548235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(FAIR)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High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(HL-LHC, FCC, ILC / CLIC, </a:t>
            </a:r>
            <a:r>
              <a:rPr lang="fr-FR" dirty="0" smtClean="0">
                <a:latin typeface="Symbol" panose="05050102010706020507" pitchFamily="18" charset="2"/>
              </a:rPr>
              <a:t>m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, PIP-2)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Neutron and photon production (XFEL, IFMIF</a:t>
            </a:r>
            <a:r>
              <a:rPr lang="fr-FR" dirty="0"/>
              <a:t>, </a:t>
            </a:r>
            <a:r>
              <a:rPr lang="fr-FR" dirty="0" smtClean="0"/>
              <a:t>ESS, SARAF 2, CANS)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ADS (MYRRHA</a:t>
            </a:r>
            <a:r>
              <a:rPr lang="fr-FR" dirty="0"/>
              <a:t>)</a:t>
            </a:r>
            <a:endParaRPr lang="fr-FR" dirty="0" smtClean="0"/>
          </a:p>
          <a:p>
            <a:endParaRPr lang="fr-FR" dirty="0" smtClean="0">
              <a:solidFill>
                <a:srgbClr val="548235"/>
              </a:solidFill>
            </a:endParaRPr>
          </a:p>
          <a:p>
            <a:r>
              <a:rPr lang="fr-FR" dirty="0" err="1" smtClean="0">
                <a:solidFill>
                  <a:srgbClr val="548235"/>
                </a:solidFill>
              </a:rPr>
              <a:t>Dedicated</a:t>
            </a:r>
            <a:r>
              <a:rPr lang="fr-FR" dirty="0" smtClean="0">
                <a:solidFill>
                  <a:srgbClr val="548235"/>
                </a:solidFill>
              </a:rPr>
              <a:t> R&amp;D: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Local, French or </a:t>
            </a:r>
            <a:r>
              <a:rPr lang="fr-FR" dirty="0" err="1" smtClean="0"/>
              <a:t>European</a:t>
            </a:r>
            <a:r>
              <a:rPr lang="fr-FR" dirty="0" smtClean="0"/>
              <a:t> programs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Research </a:t>
            </a:r>
            <a:r>
              <a:rPr lang="en-GB" dirty="0"/>
              <a:t>topics defined by IN2P3 and IRFU</a:t>
            </a:r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pic>
        <p:nvPicPr>
          <p:cNvPr id="9" name="Picture 2" descr="http://irfu-i.cea.fr/Images/astImg/4748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8466" y="982512"/>
            <a:ext cx="2418564" cy="161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274" y="2916397"/>
            <a:ext cx="2657000" cy="186564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301" y="5326549"/>
            <a:ext cx="2953549" cy="79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1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R&amp;D topics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744" y="1112500"/>
            <a:ext cx="4290277" cy="2575924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113096" y="1112500"/>
            <a:ext cx="1515351" cy="73866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SC technologies for high </a:t>
            </a:r>
            <a:r>
              <a:rPr lang="fr-FR" sz="1400" dirty="0" err="1" smtClean="0"/>
              <a:t>field</a:t>
            </a:r>
            <a:r>
              <a:rPr lang="fr-FR" sz="1400" dirty="0" smtClean="0"/>
              <a:t> </a:t>
            </a:r>
            <a:r>
              <a:rPr lang="fr-FR" sz="1400" dirty="0" err="1" smtClean="0"/>
              <a:t>magnets</a:t>
            </a:r>
            <a:endParaRPr lang="en-GB" sz="1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7034207" y="1112500"/>
            <a:ext cx="1515351" cy="73866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Modelisation</a:t>
            </a:r>
            <a:r>
              <a:rPr lang="fr-FR" sz="1400" dirty="0" smtClean="0"/>
              <a:t>/ </a:t>
            </a:r>
            <a:r>
              <a:rPr lang="fr-FR" sz="1400" dirty="0" err="1" smtClean="0">
                <a:solidFill>
                  <a:schemeClr val="bg1"/>
                </a:solidFill>
              </a:rPr>
              <a:t>beam</a:t>
            </a:r>
            <a:r>
              <a:rPr lang="fr-FR" sz="1400" dirty="0" smtClean="0">
                <a:solidFill>
                  <a:schemeClr val="bg1"/>
                </a:solidFill>
              </a:rPr>
              <a:t> dyn. / </a:t>
            </a:r>
            <a:r>
              <a:rPr lang="fr-FR" sz="1400" dirty="0" err="1" smtClean="0"/>
              <a:t>num</a:t>
            </a:r>
            <a:r>
              <a:rPr lang="fr-FR" sz="1400" dirty="0" smtClean="0"/>
              <a:t>. </a:t>
            </a:r>
            <a:r>
              <a:rPr lang="fr-FR" sz="1400" dirty="0" err="1" smtClean="0"/>
              <a:t>methods</a:t>
            </a:r>
            <a:endParaRPr lang="fr-FR" sz="1400" dirty="0" smtClean="0"/>
          </a:p>
        </p:txBody>
      </p:sp>
      <p:sp>
        <p:nvSpPr>
          <p:cNvPr id="17" name="ZoneTexte 16"/>
          <p:cNvSpPr txBox="1"/>
          <p:nvPr/>
        </p:nvSpPr>
        <p:spPr>
          <a:xfrm>
            <a:off x="5113096" y="1940839"/>
            <a:ext cx="1515351" cy="73866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Innovative</a:t>
            </a:r>
            <a:r>
              <a:rPr lang="fr-FR" sz="1400" dirty="0" smtClean="0"/>
              <a:t> </a:t>
            </a:r>
            <a:r>
              <a:rPr lang="fr-FR" sz="1400" dirty="0" err="1" smtClean="0"/>
              <a:t>cryogenic</a:t>
            </a:r>
            <a:r>
              <a:rPr lang="fr-FR" sz="1400" dirty="0" smtClean="0"/>
              <a:t> </a:t>
            </a:r>
          </a:p>
          <a:p>
            <a:pPr algn="ctr"/>
            <a:r>
              <a:rPr lang="fr-FR" sz="1400" dirty="0" err="1" smtClean="0"/>
              <a:t>systems</a:t>
            </a:r>
            <a:endParaRPr lang="en-GB" sz="1400" dirty="0"/>
          </a:p>
        </p:txBody>
      </p:sp>
      <p:sp>
        <p:nvSpPr>
          <p:cNvPr id="18" name="ZoneTexte 17"/>
          <p:cNvSpPr txBox="1"/>
          <p:nvPr/>
        </p:nvSpPr>
        <p:spPr>
          <a:xfrm>
            <a:off x="5113096" y="2764590"/>
            <a:ext cx="1515351" cy="73866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Understanding</a:t>
            </a:r>
            <a:r>
              <a:rPr lang="fr-FR" sz="1400" dirty="0" smtClean="0"/>
              <a:t> high </a:t>
            </a:r>
            <a:r>
              <a:rPr lang="fr-FR" sz="1400" dirty="0" err="1" smtClean="0"/>
              <a:t>intensity</a:t>
            </a:r>
            <a:r>
              <a:rPr lang="fr-FR" sz="1400" dirty="0" smtClean="0"/>
              <a:t> ion </a:t>
            </a:r>
            <a:r>
              <a:rPr lang="fr-FR" sz="1400" dirty="0" err="1" smtClean="0"/>
              <a:t>beams</a:t>
            </a:r>
            <a:endParaRPr lang="en-GB" sz="1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7034207" y="1940839"/>
            <a:ext cx="1515351" cy="73866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Superconducting</a:t>
            </a:r>
            <a:r>
              <a:rPr lang="fr-FR" sz="1400" dirty="0" smtClean="0"/>
              <a:t> </a:t>
            </a:r>
            <a:r>
              <a:rPr lang="fr-FR" sz="1400" dirty="0" err="1" smtClean="0"/>
              <a:t>cavities</a:t>
            </a:r>
            <a:r>
              <a:rPr lang="fr-FR" sz="1400" dirty="0" smtClean="0"/>
              <a:t> / </a:t>
            </a:r>
            <a:r>
              <a:rPr lang="fr-FR" sz="1400" dirty="0" err="1" smtClean="0"/>
              <a:t>materials</a:t>
            </a:r>
            <a:endParaRPr lang="en-GB" sz="1400" dirty="0"/>
          </a:p>
        </p:txBody>
      </p:sp>
      <p:sp>
        <p:nvSpPr>
          <p:cNvPr id="20" name="ZoneTexte 19"/>
          <p:cNvSpPr txBox="1"/>
          <p:nvPr/>
        </p:nvSpPr>
        <p:spPr>
          <a:xfrm>
            <a:off x="7034206" y="2764590"/>
            <a:ext cx="1515351" cy="73866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RF </a:t>
            </a:r>
            <a:r>
              <a:rPr lang="fr-FR" sz="1400" dirty="0" err="1" smtClean="0"/>
              <a:t>systems</a:t>
            </a:r>
            <a:r>
              <a:rPr lang="fr-FR" sz="1400" dirty="0" smtClean="0"/>
              <a:t> for high power </a:t>
            </a:r>
            <a:r>
              <a:rPr lang="fr-FR" sz="1400" dirty="0" err="1" smtClean="0"/>
              <a:t>beams</a:t>
            </a:r>
            <a:endParaRPr lang="en-GB" sz="1400" dirty="0"/>
          </a:p>
        </p:txBody>
      </p:sp>
      <p:sp>
        <p:nvSpPr>
          <p:cNvPr id="23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809082" y="3892730"/>
            <a:ext cx="4992092" cy="2643506"/>
          </a:xfrm>
        </p:spPr>
        <p:txBody>
          <a:bodyPr/>
          <a:lstStyle/>
          <a:p>
            <a:r>
              <a:rPr lang="fr-FR" dirty="0" err="1"/>
              <a:t>D</a:t>
            </a:r>
            <a:r>
              <a:rPr lang="fr-FR" dirty="0" err="1" smtClean="0"/>
              <a:t>evelop</a:t>
            </a:r>
            <a:r>
              <a:rPr lang="fr-FR" dirty="0" smtClean="0"/>
              <a:t> </a:t>
            </a:r>
            <a:r>
              <a:rPr lang="fr-FR" dirty="0" err="1"/>
              <a:t>competences</a:t>
            </a:r>
            <a:r>
              <a:rPr lang="fr-FR" dirty="0"/>
              <a:t> on</a:t>
            </a:r>
            <a:r>
              <a:rPr lang="fr-FR" dirty="0" smtClean="0"/>
              <a:t>: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Ion production and </a:t>
            </a:r>
            <a:r>
              <a:rPr lang="fr-FR" dirty="0" err="1"/>
              <a:t>acceleration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SC </a:t>
            </a:r>
            <a:r>
              <a:rPr lang="fr-FR" dirty="0" err="1"/>
              <a:t>cavities</a:t>
            </a:r>
            <a:r>
              <a:rPr lang="fr-FR" dirty="0"/>
              <a:t> and high power p and d </a:t>
            </a:r>
            <a:r>
              <a:rPr lang="fr-FR" dirty="0" err="1" smtClean="0"/>
              <a:t>linacs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Electron and light </a:t>
            </a:r>
            <a:r>
              <a:rPr lang="fr-FR" dirty="0" smtClean="0"/>
              <a:t>sources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High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colliders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High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magnets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Plasma </a:t>
            </a:r>
            <a:r>
              <a:rPr lang="fr-FR" dirty="0" err="1" smtClean="0"/>
              <a:t>wakefield</a:t>
            </a:r>
            <a:r>
              <a:rPr lang="fr-FR" dirty="0" smtClean="0"/>
              <a:t> </a:t>
            </a:r>
            <a:r>
              <a:rPr lang="fr-FR" dirty="0" err="1" smtClean="0"/>
              <a:t>acceleration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5609648" y="4752818"/>
            <a:ext cx="3019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/>
              <a:t>In the </a:t>
            </a:r>
            <a:r>
              <a:rPr lang="fr-FR" sz="1800" b="1" dirty="0" err="1" smtClean="0"/>
              <a:t>following</a:t>
            </a:r>
            <a:r>
              <a:rPr lang="fr-FR" sz="1800" b="1" dirty="0" smtClean="0"/>
              <a:t>, </a:t>
            </a:r>
            <a:r>
              <a:rPr lang="fr-FR" sz="1800" b="1" dirty="0" err="1">
                <a:solidFill>
                  <a:srgbClr val="548235"/>
                </a:solidFill>
              </a:rPr>
              <a:t>s</a:t>
            </a:r>
            <a:r>
              <a:rPr lang="fr-FR" sz="1800" b="1" dirty="0" err="1" smtClean="0">
                <a:solidFill>
                  <a:srgbClr val="548235"/>
                </a:solidFill>
              </a:rPr>
              <a:t>ome</a:t>
            </a:r>
            <a:r>
              <a:rPr lang="fr-FR" sz="1800" b="1" dirty="0" smtClean="0">
                <a:solidFill>
                  <a:srgbClr val="548235"/>
                </a:solidFill>
              </a:rPr>
              <a:t> </a:t>
            </a:r>
            <a:r>
              <a:rPr lang="fr-FR" sz="1800" b="1" dirty="0" err="1" smtClean="0">
                <a:solidFill>
                  <a:srgbClr val="548235"/>
                </a:solidFill>
              </a:rPr>
              <a:t>highlights</a:t>
            </a:r>
            <a:r>
              <a:rPr lang="fr-FR" sz="1800" b="1" dirty="0" smtClean="0"/>
              <a:t> of </a:t>
            </a:r>
            <a:r>
              <a:rPr lang="fr-FR" sz="1800" b="1" dirty="0" err="1" smtClean="0"/>
              <a:t>recent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results</a:t>
            </a:r>
            <a:r>
              <a:rPr lang="fr-FR" sz="1800" b="1" dirty="0" smtClean="0"/>
              <a:t> and </a:t>
            </a:r>
            <a:r>
              <a:rPr lang="fr-FR" sz="1800" b="1" dirty="0" err="1" smtClean="0"/>
              <a:t>ongoing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activies</a:t>
            </a:r>
            <a:endParaRPr lang="en-GB" sz="18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099816" y="779677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IN2P3</a:t>
            </a:r>
            <a:endParaRPr lang="en-GB" sz="1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907522" y="759765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800" dirty="0" smtClean="0">
                <a:solidFill>
                  <a:schemeClr val="bg2">
                    <a:lumMod val="50000"/>
                  </a:schemeClr>
                </a:solidFill>
              </a:rPr>
              <a:t>IRFU</a:t>
            </a:r>
            <a:endParaRPr lang="en-GB" sz="1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7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2075" y="3879056"/>
            <a:ext cx="3324226" cy="249317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792845" cy="379192"/>
          </a:xfrm>
        </p:spPr>
        <p:txBody>
          <a:bodyPr/>
          <a:lstStyle/>
          <a:p>
            <a:r>
              <a:rPr lang="fr-FR" dirty="0" smtClean="0"/>
              <a:t>Light ion production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437322" y="938255"/>
            <a:ext cx="4817154" cy="2477050"/>
          </a:xfrm>
        </p:spPr>
        <p:txBody>
          <a:bodyPr/>
          <a:lstStyle/>
          <a:p>
            <a:r>
              <a:rPr lang="fr-FR" dirty="0" smtClean="0">
                <a:solidFill>
                  <a:srgbClr val="548235"/>
                </a:solidFill>
              </a:rPr>
              <a:t>Record </a:t>
            </a:r>
            <a:r>
              <a:rPr lang="fr-FR" dirty="0" err="1" smtClean="0">
                <a:solidFill>
                  <a:srgbClr val="548235"/>
                </a:solidFill>
              </a:rPr>
              <a:t>current</a:t>
            </a:r>
            <a:r>
              <a:rPr lang="fr-FR" dirty="0" smtClean="0">
                <a:solidFill>
                  <a:srgbClr val="548235"/>
                </a:solidFill>
              </a:rPr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IFMIF ECR </a:t>
            </a:r>
            <a:r>
              <a:rPr lang="fr-FR" dirty="0" err="1" smtClean="0"/>
              <a:t>deuteron</a:t>
            </a:r>
            <a:r>
              <a:rPr lang="fr-FR" dirty="0" smtClean="0"/>
              <a:t> source: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0" dirty="0" smtClean="0"/>
              <a:t>140 mA @ 5% </a:t>
            </a:r>
            <a:r>
              <a:rPr lang="fr-FR" sz="1600" b="0" dirty="0" err="1" smtClean="0"/>
              <a:t>duty</a:t>
            </a:r>
            <a:r>
              <a:rPr lang="fr-FR" sz="1600" b="0" dirty="0" smtClean="0"/>
              <a:t> cycle, </a:t>
            </a:r>
            <a:r>
              <a:rPr lang="fr-FR" sz="1600" b="0" dirty="0" err="1" smtClean="0"/>
              <a:t>emittance</a:t>
            </a:r>
            <a:r>
              <a:rPr lang="fr-FR" sz="1600" b="0" dirty="0" smtClean="0"/>
              <a:t> &lt; 0.3 </a:t>
            </a:r>
            <a:r>
              <a:rPr lang="fr-FR" sz="1600" b="0" dirty="0" smtClean="0">
                <a:latin typeface="Symbol" panose="05050102010706020507" pitchFamily="18" charset="2"/>
              </a:rPr>
              <a:t>p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mm.mrad</a:t>
            </a:r>
            <a:r>
              <a:rPr lang="fr-FR" sz="1600" b="0" dirty="0" smtClean="0"/>
              <a:t>, 90% transmission in RFQ</a:t>
            </a:r>
          </a:p>
          <a:p>
            <a:endParaRPr lang="fr-FR" sz="1050" dirty="0"/>
          </a:p>
          <a:p>
            <a:r>
              <a:rPr lang="fr-FR" dirty="0" smtClean="0"/>
              <a:t>FAIR source + LEBT and MYRRHA LEBT </a:t>
            </a:r>
            <a:r>
              <a:rPr lang="fr-FR" dirty="0" err="1" smtClean="0">
                <a:solidFill>
                  <a:srgbClr val="548235"/>
                </a:solidFill>
              </a:rPr>
              <a:t>delivered</a:t>
            </a:r>
            <a:r>
              <a:rPr lang="fr-FR" dirty="0" smtClean="0">
                <a:solidFill>
                  <a:srgbClr val="548235"/>
                </a:solidFill>
              </a:rPr>
              <a:t> to GSI and SCK/CEN</a:t>
            </a:r>
            <a:r>
              <a:rPr lang="fr-FR" dirty="0" smtClean="0"/>
              <a:t> </a:t>
            </a:r>
          </a:p>
          <a:p>
            <a:endParaRPr lang="fr-FR" dirty="0" smtClean="0"/>
          </a:p>
        </p:txBody>
      </p:sp>
      <p:pic>
        <p:nvPicPr>
          <p:cNvPr id="1026" name="Picture 2" descr="http://irfu-i.cea.fr/Images/astImg/4811_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470" y="3926791"/>
            <a:ext cx="3261393" cy="244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85014" y="6217339"/>
            <a:ext cx="211397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FAIR source + LEBT @ IRFU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470"/>
          <a:stretch/>
        </p:blipFill>
        <p:spPr>
          <a:xfrm>
            <a:off x="5254476" y="852010"/>
            <a:ext cx="3889523" cy="218957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136275" y="3031960"/>
            <a:ext cx="261526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120 mA 100 </a:t>
            </a:r>
            <a:r>
              <a:rPr lang="fr-FR" sz="1400" i="1" dirty="0" err="1" smtClean="0"/>
              <a:t>keV</a:t>
            </a:r>
            <a:r>
              <a:rPr lang="fr-FR" sz="1400" i="1" dirty="0" smtClean="0"/>
              <a:t> D </a:t>
            </a:r>
            <a:r>
              <a:rPr lang="fr-FR" sz="1400" i="1" dirty="0" err="1" smtClean="0"/>
              <a:t>beam</a:t>
            </a:r>
            <a:r>
              <a:rPr lang="fr-FR" sz="1400" i="1" dirty="0" smtClean="0"/>
              <a:t> @ IFMIF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776947" y="6195803"/>
            <a:ext cx="210057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MYRRHA LEBT @ SCK/CEN</a:t>
            </a:r>
          </a:p>
        </p:txBody>
      </p:sp>
    </p:spTree>
    <p:extLst>
      <p:ext uri="{BB962C8B-B14F-4D97-AF65-F5344CB8AC3E}">
        <p14:creationId xmlns:p14="http://schemas.microsoft.com/office/powerpoint/2010/main" val="43023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>
            <a:extLst>
              <a:ext uri="{FF2B5EF4-FFF2-40B4-BE49-F238E27FC236}">
                <a16:creationId xmlns:a16="http://schemas.microsoft.com/office/drawing/2014/main" id="{2EA68E3D-ADBF-A642-9A67-49FC09B6F200}"/>
              </a:ext>
            </a:extLst>
          </p:cNvPr>
          <p:cNvGrpSpPr/>
          <p:nvPr/>
        </p:nvGrpSpPr>
        <p:grpSpPr>
          <a:xfrm>
            <a:off x="6176894" y="3696083"/>
            <a:ext cx="3061775" cy="2133647"/>
            <a:chOff x="7610417" y="3893379"/>
            <a:chExt cx="3354044" cy="2337320"/>
          </a:xfrm>
        </p:grpSpPr>
        <p:pic>
          <p:nvPicPr>
            <p:cNvPr id="9" name="Picture 21">
              <a:extLst>
                <a:ext uri="{FF2B5EF4-FFF2-40B4-BE49-F238E27FC236}">
                  <a16:creationId xmlns:a16="http://schemas.microsoft.com/office/drawing/2014/main" id="{126543F1-CB0C-784D-8BD4-DEDD8A975C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0417" y="3893379"/>
              <a:ext cx="3200400" cy="2337320"/>
            </a:xfrm>
            <a:prstGeom prst="rect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" name="Text Box 22">
              <a:extLst>
                <a:ext uri="{FF2B5EF4-FFF2-40B4-BE49-F238E27FC236}">
                  <a16:creationId xmlns:a16="http://schemas.microsoft.com/office/drawing/2014/main" id="{987515A8-1196-4D4E-A801-C27F4EF85A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49822" y="4474917"/>
              <a:ext cx="52525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/>
              <a:r>
                <a:rPr lang="fr-FR" altLang="fr-FR" sz="1200" dirty="0"/>
                <a:t>6.9T</a:t>
              </a:r>
            </a:p>
          </p:txBody>
        </p:sp>
        <p:sp>
          <p:nvSpPr>
            <p:cNvPr id="11" name="Line 23">
              <a:extLst>
                <a:ext uri="{FF2B5EF4-FFF2-40B4-BE49-F238E27FC236}">
                  <a16:creationId xmlns:a16="http://schemas.microsoft.com/office/drawing/2014/main" id="{2B87A527-DB19-114B-B4B3-75C937C029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0533" y="4740617"/>
              <a:ext cx="684590" cy="101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fr-FR" sz="1100"/>
            </a:p>
          </p:txBody>
        </p:sp>
        <p:sp>
          <p:nvSpPr>
            <p:cNvPr id="12" name="Line 24">
              <a:extLst>
                <a:ext uri="{FF2B5EF4-FFF2-40B4-BE49-F238E27FC236}">
                  <a16:creationId xmlns:a16="http://schemas.microsoft.com/office/drawing/2014/main" id="{62A073B0-1B5D-4146-A81E-F0CBA0FF3D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22489" y="4134437"/>
              <a:ext cx="893132" cy="3677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fr-FR" sz="1100"/>
            </a:p>
          </p:txBody>
        </p:sp>
        <p:sp>
          <p:nvSpPr>
            <p:cNvPr id="13" name="Text Box 25">
              <a:extLst>
                <a:ext uri="{FF2B5EF4-FFF2-40B4-BE49-F238E27FC236}">
                  <a16:creationId xmlns:a16="http://schemas.microsoft.com/office/drawing/2014/main" id="{FAF66372-DAF6-5449-A424-D205164535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75620" y="4018123"/>
              <a:ext cx="88884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/>
              <a:r>
                <a:rPr lang="fr-FR" altLang="fr-FR" sz="1200" dirty="0"/>
                <a:t>3,5T</a:t>
              </a:r>
            </a:p>
          </p:txBody>
        </p:sp>
        <p:sp>
          <p:nvSpPr>
            <p:cNvPr id="14" name="Line 26">
              <a:extLst>
                <a:ext uri="{FF2B5EF4-FFF2-40B4-BE49-F238E27FC236}">
                  <a16:creationId xmlns:a16="http://schemas.microsoft.com/office/drawing/2014/main" id="{83D55FF6-F573-E245-A8E3-34CEE83D2A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44134" y="4442392"/>
              <a:ext cx="656155" cy="4564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fr-FR" sz="1100"/>
            </a:p>
          </p:txBody>
        </p:sp>
        <p:sp>
          <p:nvSpPr>
            <p:cNvPr id="15" name="Line 27">
              <a:extLst>
                <a:ext uri="{FF2B5EF4-FFF2-40B4-BE49-F238E27FC236}">
                  <a16:creationId xmlns:a16="http://schemas.microsoft.com/office/drawing/2014/main" id="{AA6D3170-EE90-A844-9ED7-299A70290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98356" y="5056985"/>
              <a:ext cx="372796" cy="33891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fr-FR" sz="1100"/>
            </a:p>
          </p:txBody>
        </p:sp>
        <p:sp>
          <p:nvSpPr>
            <p:cNvPr id="16" name="Text Box 28">
              <a:extLst>
                <a:ext uri="{FF2B5EF4-FFF2-40B4-BE49-F238E27FC236}">
                  <a16:creationId xmlns:a16="http://schemas.microsoft.com/office/drawing/2014/main" id="{0CD6C554-C6B5-EF45-8101-10ED8AE1BA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3814" y="4890821"/>
              <a:ext cx="80769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/>
              <a:r>
                <a:rPr lang="fr-FR" altLang="fr-FR" sz="1200" dirty="0"/>
                <a:t>ions</a:t>
              </a:r>
            </a:p>
          </p:txBody>
        </p:sp>
        <p:sp>
          <p:nvSpPr>
            <p:cNvPr id="17" name="Line 29">
              <a:extLst>
                <a:ext uri="{FF2B5EF4-FFF2-40B4-BE49-F238E27FC236}">
                  <a16:creationId xmlns:a16="http://schemas.microsoft.com/office/drawing/2014/main" id="{14255E25-6381-9243-877F-6392CE5775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96420" y="5136369"/>
              <a:ext cx="622191" cy="8033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fr-FR" sz="1100"/>
            </a:p>
          </p:txBody>
        </p:sp>
        <p:sp>
          <p:nvSpPr>
            <p:cNvPr id="18" name="Text Box 30">
              <a:extLst>
                <a:ext uri="{FF2B5EF4-FFF2-40B4-BE49-F238E27FC236}">
                  <a16:creationId xmlns:a16="http://schemas.microsoft.com/office/drawing/2014/main" id="{1F0E6A46-1094-504F-8FB5-C87948FDE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0533" y="5896341"/>
              <a:ext cx="127807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/>
              <a:r>
                <a:rPr lang="fr-FR" altLang="fr-FR" sz="1200" dirty="0">
                  <a:solidFill>
                    <a:srgbClr val="FF0000"/>
                  </a:solidFill>
                </a:rPr>
                <a:t>2.1T ECR</a:t>
              </a:r>
            </a:p>
          </p:txBody>
        </p:sp>
        <p:sp>
          <p:nvSpPr>
            <p:cNvPr id="19" name="Text Box 31">
              <a:extLst>
                <a:ext uri="{FF2B5EF4-FFF2-40B4-BE49-F238E27FC236}">
                  <a16:creationId xmlns:a16="http://schemas.microsoft.com/office/drawing/2014/main" id="{7493814C-DAA0-7D4B-AE21-FB38FB78D0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6346" y="3925015"/>
              <a:ext cx="863797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10000"/>
                <a:defRPr sz="20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/>
              <a:r>
                <a:rPr lang="fr-FR" altLang="fr-FR" sz="1200" dirty="0"/>
                <a:t>4.9T</a:t>
              </a: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1DF0486-475B-F540-992D-CDD9211E4867}"/>
                </a:ext>
              </a:extLst>
            </p:cNvPr>
            <p:cNvSpPr/>
            <p:nvPr/>
          </p:nvSpPr>
          <p:spPr>
            <a:xfrm>
              <a:off x="9111516" y="4848218"/>
              <a:ext cx="200722" cy="2940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/>
            </a:p>
          </p:txBody>
        </p:sp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792845" cy="379192"/>
          </a:xfrm>
        </p:spPr>
        <p:txBody>
          <a:bodyPr/>
          <a:lstStyle/>
          <a:p>
            <a:r>
              <a:rPr lang="fr-FR" dirty="0" smtClean="0"/>
              <a:t>R&amp;D on </a:t>
            </a:r>
            <a:r>
              <a:rPr lang="fr-FR" dirty="0" err="1" smtClean="0"/>
              <a:t>heavy</a:t>
            </a:r>
            <a:r>
              <a:rPr lang="fr-FR" dirty="0" smtClean="0"/>
              <a:t> ion sources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566" y="96531"/>
            <a:ext cx="2420434" cy="478840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>
          <a:xfrm>
            <a:off x="372883" y="930571"/>
            <a:ext cx="5803004" cy="5012359"/>
          </a:xfrm>
        </p:spPr>
        <p:txBody>
          <a:bodyPr/>
          <a:lstStyle/>
          <a:p>
            <a:endParaRPr lang="en-GB" sz="1400" dirty="0"/>
          </a:p>
          <a:p>
            <a:r>
              <a:rPr lang="en-GB" dirty="0" smtClean="0"/>
              <a:t>R&amp;D </a:t>
            </a:r>
            <a:r>
              <a:rPr lang="en-GB" dirty="0"/>
              <a:t>on </a:t>
            </a:r>
            <a:r>
              <a:rPr lang="en-GB" dirty="0" smtClean="0">
                <a:solidFill>
                  <a:srgbClr val="548235"/>
                </a:solidFill>
              </a:rPr>
              <a:t>heavy</a:t>
            </a:r>
            <a:r>
              <a:rPr lang="en-GB" dirty="0">
                <a:solidFill>
                  <a:srgbClr val="548235"/>
                </a:solidFill>
              </a:rPr>
              <a:t>/ </a:t>
            </a:r>
            <a:r>
              <a:rPr lang="en-GB" dirty="0" err="1">
                <a:solidFill>
                  <a:srgbClr val="548235"/>
                </a:solidFill>
              </a:rPr>
              <a:t>multicharged</a:t>
            </a:r>
            <a:r>
              <a:rPr lang="en-GB" dirty="0">
                <a:solidFill>
                  <a:srgbClr val="548235"/>
                </a:solidFill>
              </a:rPr>
              <a:t> ions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Study of ion beam formation from an ECR </a:t>
            </a:r>
            <a:r>
              <a:rPr lang="en-GB" sz="1600" dirty="0" err="1"/>
              <a:t>multicharged</a:t>
            </a:r>
            <a:r>
              <a:rPr lang="en-GB" sz="1600" dirty="0"/>
              <a:t> ion source </a:t>
            </a:r>
            <a:r>
              <a:rPr lang="en-GB" sz="1600" dirty="0" smtClean="0"/>
              <a:t>(simulation of plasma, extraction and transport, comparisons to experiments)</a:t>
            </a:r>
            <a:endParaRPr lang="en-GB" sz="1600" dirty="0"/>
          </a:p>
          <a:p>
            <a:endParaRPr lang="fr-FR" sz="1400" dirty="0" smtClean="0"/>
          </a:p>
          <a:p>
            <a:r>
              <a:rPr lang="en-GB" dirty="0"/>
              <a:t>R&amp;D on </a:t>
            </a:r>
            <a:r>
              <a:rPr lang="en-GB" dirty="0" smtClean="0">
                <a:solidFill>
                  <a:srgbClr val="548235"/>
                </a:solidFill>
              </a:rPr>
              <a:t>charge </a:t>
            </a:r>
            <a:r>
              <a:rPr lang="en-GB" dirty="0">
                <a:solidFill>
                  <a:srgbClr val="548235"/>
                </a:solidFill>
              </a:rPr>
              <a:t>breeding </a:t>
            </a:r>
            <a:r>
              <a:rPr lang="en-GB" dirty="0"/>
              <a:t>from 1+ to N+ 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PHOENIX design with multiple optimizations (materials, confinement,  volume)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/>
          </a:p>
          <a:p>
            <a:r>
              <a:rPr lang="en-GB" dirty="0"/>
              <a:t>R&amp;D on ECR source operating at </a:t>
            </a:r>
            <a:r>
              <a:rPr lang="en-GB" dirty="0">
                <a:solidFill>
                  <a:srgbClr val="548235"/>
                </a:solidFill>
              </a:rPr>
              <a:t>extremely high frequency </a:t>
            </a:r>
            <a:r>
              <a:rPr lang="en-GB" dirty="0"/>
              <a:t>to pursue extreme ion intensities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Prototype </a:t>
            </a:r>
            <a:r>
              <a:rPr lang="en-GB" sz="1600" dirty="0" smtClean="0"/>
              <a:t>operating at 60 GHz, experimental campaign underway, world record current density of 0.9 A/cm</a:t>
            </a:r>
            <a:r>
              <a:rPr lang="en-GB" sz="1600" baseline="30000" dirty="0" smtClean="0"/>
              <a:t>2</a:t>
            </a:r>
            <a:endParaRPr lang="en-GB" sz="1600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To </a:t>
            </a:r>
            <a:r>
              <a:rPr lang="en-GB" sz="1600" dirty="0"/>
              <a:t>be upgraded with superconducting magnets</a:t>
            </a:r>
            <a:endParaRPr lang="fr-FR" sz="1600" dirty="0" smtClean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CBF12D4-C0F1-A844-B20B-3E899857317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8117"/>
          <a:stretch/>
        </p:blipFill>
        <p:spPr>
          <a:xfrm>
            <a:off x="6289648" y="1044391"/>
            <a:ext cx="2782512" cy="191749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233844" y="3001265"/>
            <a:ext cx="289412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 smtClean="0"/>
              <a:t>ECR charge breeder @ LPSC Grenoble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6578724" y="5920399"/>
            <a:ext cx="220435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err="1" smtClean="0"/>
              <a:t>Magnetic</a:t>
            </a:r>
            <a:r>
              <a:rPr lang="fr-FR" sz="1400" i="1" dirty="0" smtClean="0"/>
              <a:t> configuration of a 60 GHz ion source</a:t>
            </a:r>
          </a:p>
        </p:txBody>
      </p:sp>
    </p:spTree>
    <p:extLst>
      <p:ext uri="{BB962C8B-B14F-4D97-AF65-F5344CB8AC3E}">
        <p14:creationId xmlns:p14="http://schemas.microsoft.com/office/powerpoint/2010/main" val="8070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9A88B8C1-4942-46D3-9391-C2B501F07E87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52A1E219-64F3-4477-912D-9636D70C98A7}"/>
    </a:ext>
  </a:extLst>
</a:theme>
</file>

<file path=ppt/theme/theme3.xml><?xml version="1.0" encoding="utf-8"?>
<a:theme xmlns:a="http://schemas.openxmlformats.org/drawingml/2006/main" name="Template CEA 2019 Bleu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0799EC0F-9A1D-48A9-9692-520D5CEBB494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B0D5B4-4CC6-4497-9BFB-91C4C64EBEC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20210910_R&amp;T _Accelerators &amp; high field magnets</Template>
  <TotalTime>10871</TotalTime>
  <Words>2309</Words>
  <Application>Microsoft Office PowerPoint</Application>
  <PresentationFormat>Affichage à l'écran (4:3)</PresentationFormat>
  <Paragraphs>387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Comic Sans MS</vt:lpstr>
      <vt:lpstr>Symbol</vt:lpstr>
      <vt:lpstr>Wingdings</vt:lpstr>
      <vt:lpstr>Wingdings 3</vt:lpstr>
      <vt:lpstr>Template CEA 2019 Défaut</vt:lpstr>
      <vt:lpstr>Template CEA 2019 Clair</vt:lpstr>
      <vt:lpstr>Template CEA 2019 Bleu</vt:lpstr>
      <vt:lpstr>Présentation PowerPoint</vt:lpstr>
      <vt:lpstr>Accelerators and Magnets (A&amp;M) at IRFU and IN2P3</vt:lpstr>
      <vt:lpstr>Other main operating accelerators in France</vt:lpstr>
      <vt:lpstr>Missions of IN2P3 and IRFU on A&amp;M</vt:lpstr>
      <vt:lpstr>Main challenges of A&amp;M R&amp;D</vt:lpstr>
      <vt:lpstr>Challenges addressed by…</vt:lpstr>
      <vt:lpstr>R&amp;D topics</vt:lpstr>
      <vt:lpstr>Light ion production</vt:lpstr>
      <vt:lpstr>R&amp;D on heavy ion sources</vt:lpstr>
      <vt:lpstr>Radio-Frequency Quadrupoles </vt:lpstr>
      <vt:lpstr>Construction and installation of SPIRAL2 @ GANIL</vt:lpstr>
      <vt:lpstr>Commissioning of SPIRAL2</vt:lpstr>
      <vt:lpstr>SC cavities and high power proton linacs</vt:lpstr>
      <vt:lpstr>R&amp;D on SC cavities</vt:lpstr>
      <vt:lpstr>Reliability</vt:lpstr>
      <vt:lpstr>Electrons and light sources</vt:lpstr>
      <vt:lpstr>Energy Recovery Linac PERLE</vt:lpstr>
      <vt:lpstr>High energy colliders</vt:lpstr>
      <vt:lpstr>High field magnets</vt:lpstr>
      <vt:lpstr>Nb3Sn Magnets</vt:lpstr>
      <vt:lpstr>High Temperature Superconductor Magnets</vt:lpstr>
      <vt:lpstr>Plasma Wakefield Acceleration</vt:lpstr>
      <vt:lpstr>European and French fundings</vt:lpstr>
      <vt:lpstr>Conclusions</vt:lpstr>
      <vt:lpstr>Présentation PowerPoint</vt:lpstr>
      <vt:lpstr>European R&amp;D programs</vt:lpstr>
      <vt:lpstr>IRFU and IN2P3 in the LDG expert panels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SCHWINDLING Jerome</dc:creator>
  <cp:lastModifiedBy>SCHWINDLING Jerome</cp:lastModifiedBy>
  <cp:revision>215</cp:revision>
  <cp:lastPrinted>2018-12-05T09:44:31Z</cp:lastPrinted>
  <dcterms:created xsi:type="dcterms:W3CDTF">2021-08-23T09:40:11Z</dcterms:created>
  <dcterms:modified xsi:type="dcterms:W3CDTF">2021-09-09T17:56:40Z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