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22"/>
  </p:notesMasterIdLst>
  <p:handoutMasterIdLst>
    <p:handoutMasterId r:id="rId23"/>
  </p:handoutMasterIdLst>
  <p:sldIdLst>
    <p:sldId id="938" r:id="rId2"/>
    <p:sldId id="936" r:id="rId3"/>
    <p:sldId id="1316" r:id="rId4"/>
    <p:sldId id="1305" r:id="rId5"/>
    <p:sldId id="1319" r:id="rId6"/>
    <p:sldId id="1303" r:id="rId7"/>
    <p:sldId id="1318" r:id="rId8"/>
    <p:sldId id="1321" r:id="rId9"/>
    <p:sldId id="1317" r:id="rId10"/>
    <p:sldId id="1296" r:id="rId11"/>
    <p:sldId id="1320" r:id="rId12"/>
    <p:sldId id="1301" r:id="rId13"/>
    <p:sldId id="1322" r:id="rId14"/>
    <p:sldId id="1324" r:id="rId15"/>
    <p:sldId id="1325" r:id="rId16"/>
    <p:sldId id="1326" r:id="rId17"/>
    <p:sldId id="1327" r:id="rId18"/>
    <p:sldId id="1323" r:id="rId19"/>
    <p:sldId id="1328" r:id="rId20"/>
    <p:sldId id="1307" r:id="rId21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6" orient="horz" pos="3936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12" userDrawn="1">
          <p15:clr>
            <a:srgbClr val="A4A3A4"/>
          </p15:clr>
        </p15:guide>
        <p15:guide id="14" pos="18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D0D8E8"/>
    <a:srgbClr val="E9EDF4"/>
    <a:srgbClr val="A8ADB7"/>
    <a:srgbClr val="4F81BD"/>
    <a:srgbClr val="C00000"/>
    <a:srgbClr val="008000"/>
    <a:srgbClr val="0000FF"/>
    <a:srgbClr val="F800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31" autoAdjust="0"/>
    <p:restoredTop sz="95948" autoAdjust="0"/>
  </p:normalViewPr>
  <p:slideViewPr>
    <p:cSldViewPr>
      <p:cViewPr>
        <p:scale>
          <a:sx n="75" d="100"/>
          <a:sy n="75" d="100"/>
        </p:scale>
        <p:origin x="1002" y="762"/>
      </p:cViewPr>
      <p:guideLst>
        <p:guide orient="horz"/>
        <p:guide pos="336"/>
        <p:guide orient="horz" pos="3936"/>
        <p:guide pos="5904"/>
        <p:guide orient="horz" pos="2112"/>
        <p:guide pos="1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611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384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644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876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018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601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025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92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94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64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690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754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815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412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797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226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538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000" y="2181663"/>
            <a:ext cx="273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1455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12/16/2019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fsweb.web.cern.ch/dfsweb/Services/DFS/DFSBrowser.aspx/Departments/AB/Groups/RF/Machines/PS/LowLevel/BeamControlUpgrade/Synoptics/2019-12/PDF/BeamControlLoopsNonSynchronous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fsweb.web.cern.ch/dfsweb/Services/DFS/DFSBrowser.aspx/Departments/AB/Groups/RF/Machines/PS/LowLevel/BeamControlUpgrade/Synoptics/2019-12/PDF/PhaseSynchroLoopDetectionWithoutVXSSwitch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0253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72196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Synchronous receiver: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VXS motherboard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SFP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mezzanines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2 baseband I/Q data outputs:	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and MD beam ctr.</a:t>
            </a:r>
            <a:b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(2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 2 harmonics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 32 bit I/Q)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4 double-harmonic receivers:	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 4 I/Q streams</a:t>
            </a:r>
            <a:b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</a:b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(per output)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Preselection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matrix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to route I/Q signals from receivers to outputs: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8 I/Q streams in  4 I/Q streams out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Dynamic selection of signals during cycle</a:t>
            </a:r>
          </a:p>
          <a:p>
            <a:pPr marL="12573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Control function per output data stream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Static selection</a:t>
            </a:r>
          </a:p>
          <a:p>
            <a:pPr marL="12573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Fixed registers for configuration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Simple selection,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no smooth switching</a:t>
            </a: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7F966819-A73E-4E94-ABAE-E4149BFF6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Double-harmonic receiver block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921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Arrow 13">
            <a:extLst>
              <a:ext uri="{FF2B5EF4-FFF2-40B4-BE49-F238E27FC236}">
                <a16:creationId xmlns:a16="http://schemas.microsoft.com/office/drawing/2014/main" id="{C62EAF63-E9E8-469E-BCDB-65BB435F0A79}"/>
              </a:ext>
            </a:extLst>
          </p:cNvPr>
          <p:cNvSpPr/>
          <p:nvPr/>
        </p:nvSpPr>
        <p:spPr>
          <a:xfrm>
            <a:off x="7239001" y="4349750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Double-harmonic receiver block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ight Arrow 13">
            <a:extLst>
              <a:ext uri="{FF2B5EF4-FFF2-40B4-BE49-F238E27FC236}">
                <a16:creationId xmlns:a16="http://schemas.microsoft.com/office/drawing/2014/main" id="{FCA1517A-E0B0-457A-A9E3-18DD53CDBCCA}"/>
              </a:ext>
            </a:extLst>
          </p:cNvPr>
          <p:cNvSpPr/>
          <p:nvPr/>
        </p:nvSpPr>
        <p:spPr>
          <a:xfrm>
            <a:off x="7239001" y="1409700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492318-A66D-407C-AAEC-DF0902711B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04" y="533400"/>
            <a:ext cx="8075796" cy="6267696"/>
          </a:xfrm>
          <a:prstGeom prst="rect">
            <a:avLst/>
          </a:prstGeom>
        </p:spPr>
      </p:pic>
      <p:sp>
        <p:nvSpPr>
          <p:cNvPr id="6" name="Right Brace 5">
            <a:extLst>
              <a:ext uri="{FF2B5EF4-FFF2-40B4-BE49-F238E27FC236}">
                <a16:creationId xmlns:a16="http://schemas.microsoft.com/office/drawing/2014/main" id="{41836D50-82B8-44E7-BC6D-EB13B583E4E2}"/>
              </a:ext>
            </a:extLst>
          </p:cNvPr>
          <p:cNvSpPr/>
          <p:nvPr/>
        </p:nvSpPr>
        <p:spPr>
          <a:xfrm>
            <a:off x="7699310" y="2523931"/>
            <a:ext cx="152400" cy="838200"/>
          </a:xfrm>
          <a:prstGeom prst="rightBrace">
            <a:avLst/>
          </a:prstGeom>
          <a:ln w="25400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0AB3FF-2CF3-4220-831F-B30976FBB387}"/>
              </a:ext>
            </a:extLst>
          </p:cNvPr>
          <p:cNvSpPr txBox="1"/>
          <p:nvPr/>
        </p:nvSpPr>
        <p:spPr>
          <a:xfrm>
            <a:off x="7851710" y="2619865"/>
            <a:ext cx="1901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1F497D"/>
                </a:solidFill>
                <a:latin typeface="+mj-lt"/>
              </a:rPr>
              <a:t>Matrix selection</a:t>
            </a:r>
            <a:br>
              <a:rPr lang="en-GB" sz="1800" b="1" dirty="0">
                <a:solidFill>
                  <a:srgbClr val="1F497D"/>
                </a:solidFill>
                <a:latin typeface="+mj-lt"/>
              </a:rPr>
            </a:br>
            <a:r>
              <a:rPr lang="en-GB" sz="1800" b="1" dirty="0">
                <a:solidFill>
                  <a:srgbClr val="1F497D"/>
                </a:solidFill>
                <a:latin typeface="+mj-lt"/>
              </a:rPr>
              <a:t>functions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43C047E3-4A74-43CB-8D27-81DB644F4096}"/>
              </a:ext>
            </a:extLst>
          </p:cNvPr>
          <p:cNvSpPr/>
          <p:nvPr/>
        </p:nvSpPr>
        <p:spPr>
          <a:xfrm>
            <a:off x="7705530" y="5467739"/>
            <a:ext cx="152400" cy="838200"/>
          </a:xfrm>
          <a:prstGeom prst="rightBrace">
            <a:avLst/>
          </a:prstGeom>
          <a:ln w="25400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DC832B-5C20-4D05-A7BF-FBD02EAB1DC6}"/>
              </a:ext>
            </a:extLst>
          </p:cNvPr>
          <p:cNvSpPr txBox="1"/>
          <p:nvPr/>
        </p:nvSpPr>
        <p:spPr>
          <a:xfrm>
            <a:off x="7857930" y="5563673"/>
            <a:ext cx="1901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1F497D"/>
                </a:solidFill>
                <a:latin typeface="+mj-lt"/>
              </a:rPr>
              <a:t>Matrix selection</a:t>
            </a:r>
            <a:br>
              <a:rPr lang="en-GB" sz="1800" b="1" dirty="0">
                <a:solidFill>
                  <a:srgbClr val="1F497D"/>
                </a:solidFill>
                <a:latin typeface="+mj-lt"/>
              </a:rPr>
            </a:br>
            <a:r>
              <a:rPr lang="en-GB" sz="1800" b="1" dirty="0">
                <a:solidFill>
                  <a:srgbClr val="1F497D"/>
                </a:solidFill>
                <a:latin typeface="+mj-lt"/>
              </a:rPr>
              <a:t>functions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FC7402-6F45-4B12-A4D7-AA42AD1B9E71}"/>
              </a:ext>
            </a:extLst>
          </p:cNvPr>
          <p:cNvSpPr txBox="1"/>
          <p:nvPr/>
        </p:nvSpPr>
        <p:spPr>
          <a:xfrm>
            <a:off x="7851710" y="1527697"/>
            <a:ext cx="190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C0504D"/>
                </a:solidFill>
                <a:latin typeface="+mj-lt"/>
              </a:rPr>
              <a:t>256 </a:t>
            </a:r>
            <a:r>
              <a:rPr lang="en-GB" sz="1800" b="1" dirty="0" err="1">
                <a:solidFill>
                  <a:srgbClr val="C0504D"/>
                </a:solidFill>
                <a:latin typeface="+mj-lt"/>
              </a:rPr>
              <a:t>MBit</a:t>
            </a:r>
            <a:r>
              <a:rPr lang="en-GB" sz="1800" b="1" dirty="0">
                <a:solidFill>
                  <a:srgbClr val="C0504D"/>
                </a:solidFill>
                <a:latin typeface="+mj-lt"/>
              </a:rPr>
              <a:t>/s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FEC8EC-118B-4D17-BBB8-CAF7E3EF50A2}"/>
              </a:ext>
            </a:extLst>
          </p:cNvPr>
          <p:cNvSpPr txBox="1"/>
          <p:nvPr/>
        </p:nvSpPr>
        <p:spPr>
          <a:xfrm>
            <a:off x="7851710" y="4475586"/>
            <a:ext cx="190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C0504D"/>
                </a:solidFill>
                <a:latin typeface="+mj-lt"/>
              </a:rPr>
              <a:t>256 </a:t>
            </a:r>
            <a:r>
              <a:rPr lang="en-GB" sz="1800" b="1" dirty="0" err="1">
                <a:solidFill>
                  <a:srgbClr val="C0504D"/>
                </a:solidFill>
                <a:latin typeface="+mj-lt"/>
              </a:rPr>
              <a:t>MBit</a:t>
            </a:r>
            <a:r>
              <a:rPr lang="en-GB" sz="1800" b="1" dirty="0">
                <a:solidFill>
                  <a:srgbClr val="C0504D"/>
                </a:solidFill>
                <a:latin typeface="+mj-lt"/>
              </a:rPr>
              <a:t>/s</a:t>
            </a:r>
          </a:p>
        </p:txBody>
      </p:sp>
    </p:spTree>
    <p:extLst>
      <p:ext uri="{BB962C8B-B14F-4D97-AF65-F5344CB8AC3E}">
        <p14:creationId xmlns:p14="http://schemas.microsoft.com/office/powerpoint/2010/main" val="1084442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Data concentration of baseband I/Q data streams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+mn-lt"/>
                <a:cs typeface="Arial" panose="020B0604020202020204" pitchFamily="34" charset="0"/>
              </a:rPr>
              <a:t>Reduce number of physical SFP connections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+mn-lt"/>
                <a:cs typeface="Arial" panose="020B0604020202020204" pitchFamily="34" charset="0"/>
              </a:rPr>
              <a:t>Pack up to 4 baseband I/Q streams into single physical connection (SFP)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Configuration: VXS carrier (PSB), 2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FMC-SFP (COTS)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Detailed synoptic on DFS (3 modules): </a:t>
            </a:r>
            <a:r>
              <a:rPr lang="en-GB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link</a:t>
            </a:r>
            <a:endParaRPr lang="en-GB" sz="1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 – non-synchronous concentration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ight Arrow 3"/>
          <p:cNvSpPr/>
          <p:nvPr/>
        </p:nvSpPr>
        <p:spPr>
          <a:xfrm rot="10800000">
            <a:off x="6715917" y="3028950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 rot="10800000">
            <a:off x="6715918" y="3638550"/>
            <a:ext cx="1010994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726913" y="2849344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26913" y="3467784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6725442" y="2419350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736438" y="2239744"/>
            <a:ext cx="1788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C0504D"/>
                </a:solidFill>
                <a:latin typeface="+mn-lt"/>
              </a:rPr>
              <a:t>Baseband I/Q, up to </a:t>
            </a:r>
            <a:r>
              <a:rPr lang="en-GB" sz="1800" b="1" i="1" dirty="0">
                <a:solidFill>
                  <a:srgbClr val="C0504D"/>
                </a:solidFill>
                <a:latin typeface="+mn-lt"/>
              </a:rPr>
              <a:t>4 streams</a:t>
            </a:r>
            <a:endParaRPr lang="en-GB" sz="1800" b="1" baseline="-25000" dirty="0">
              <a:solidFill>
                <a:srgbClr val="C0504D"/>
              </a:solidFill>
              <a:latin typeface="+mn-lt"/>
            </a:endParaRPr>
          </a:p>
        </p:txBody>
      </p:sp>
      <p:sp>
        <p:nvSpPr>
          <p:cNvPr id="23" name="Right Arrow 22"/>
          <p:cNvSpPr/>
          <p:nvPr/>
        </p:nvSpPr>
        <p:spPr>
          <a:xfrm rot="10800000">
            <a:off x="6725442" y="4257675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7736438" y="4078069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2112410" y="3028950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>
            <a:off x="2112411" y="3638550"/>
            <a:ext cx="1010994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26"/>
          <p:cNvSpPr/>
          <p:nvPr/>
        </p:nvSpPr>
        <p:spPr>
          <a:xfrm>
            <a:off x="2121935" y="2419350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>
            <a:off x="2121935" y="4257675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971130" y="2190750"/>
            <a:ext cx="1906588" cy="25146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VXS Carrier</a:t>
            </a:r>
            <a:br>
              <a:rPr lang="en-GB" dirty="0"/>
            </a:br>
            <a:r>
              <a:rPr lang="en-GB" dirty="0"/>
              <a:t>(PSB)</a:t>
            </a:r>
            <a:endParaRPr lang="en-GB" sz="1600" dirty="0"/>
          </a:p>
          <a:p>
            <a:pPr marL="180975" indent="-18097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Data stream selection</a:t>
            </a:r>
          </a:p>
          <a:p>
            <a:pPr marL="180975" indent="-18097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Concentration of data streams</a:t>
            </a:r>
          </a:p>
          <a:p>
            <a:pPr marL="180975" indent="-18097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Internal functions: </a:t>
            </a:r>
            <a:br>
              <a:rPr lang="en-GB" sz="1600" dirty="0"/>
            </a:br>
            <a:r>
              <a:rPr lang="en-GB" sz="1600" dirty="0"/>
              <a:t>HPL1/2 </a:t>
            </a:r>
          </a:p>
        </p:txBody>
      </p:sp>
      <p:sp>
        <p:nvSpPr>
          <p:cNvPr id="7" name="Rectangle 6"/>
          <p:cNvSpPr/>
          <p:nvPr/>
        </p:nvSpPr>
        <p:spPr>
          <a:xfrm>
            <a:off x="3132930" y="2190750"/>
            <a:ext cx="8382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FMC</a:t>
            </a:r>
            <a:br>
              <a:rPr lang="en-GB" dirty="0"/>
            </a:br>
            <a:r>
              <a:rPr lang="en-GB" dirty="0"/>
              <a:t>SFP</a:t>
            </a:r>
          </a:p>
        </p:txBody>
      </p:sp>
      <p:sp>
        <p:nvSpPr>
          <p:cNvPr id="8" name="Rectangle 7"/>
          <p:cNvSpPr/>
          <p:nvPr/>
        </p:nvSpPr>
        <p:spPr>
          <a:xfrm>
            <a:off x="5877718" y="2190750"/>
            <a:ext cx="8382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FMC</a:t>
            </a:r>
            <a:br>
              <a:rPr lang="en-GB" dirty="0"/>
            </a:br>
            <a:r>
              <a:rPr lang="en-GB" dirty="0"/>
              <a:t>SFP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3400" y="2847975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3400" y="3466415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2925" y="2238375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</a:t>
            </a:r>
            <a:br>
              <a:rPr lang="en-GB" sz="1800" dirty="0">
                <a:latin typeface="+mn-lt"/>
              </a:rPr>
            </a:br>
            <a:r>
              <a:rPr lang="en-GB" sz="1800" i="1" dirty="0">
                <a:latin typeface="+mn-lt"/>
              </a:rPr>
              <a:t>4 streams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2925" y="4076700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7508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ight Arrow 13">
            <a:extLst>
              <a:ext uri="{FF2B5EF4-FFF2-40B4-BE49-F238E27FC236}">
                <a16:creationId xmlns:a16="http://schemas.microsoft.com/office/drawing/2014/main" id="{8D4D29AC-4B69-4426-960E-A81FB8E7E143}"/>
              </a:ext>
            </a:extLst>
          </p:cNvPr>
          <p:cNvSpPr/>
          <p:nvPr/>
        </p:nvSpPr>
        <p:spPr>
          <a:xfrm>
            <a:off x="2371724" y="5301629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ight Arrow 13">
            <a:extLst>
              <a:ext uri="{FF2B5EF4-FFF2-40B4-BE49-F238E27FC236}">
                <a16:creationId xmlns:a16="http://schemas.microsoft.com/office/drawing/2014/main" id="{02B5FFA4-0323-4227-8AF2-19A36F512A15}"/>
              </a:ext>
            </a:extLst>
          </p:cNvPr>
          <p:cNvSpPr/>
          <p:nvPr/>
        </p:nvSpPr>
        <p:spPr>
          <a:xfrm>
            <a:off x="2371724" y="6023540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Arrow 13">
            <a:extLst>
              <a:ext uri="{FF2B5EF4-FFF2-40B4-BE49-F238E27FC236}">
                <a16:creationId xmlns:a16="http://schemas.microsoft.com/office/drawing/2014/main" id="{DA015F5F-2D14-486C-A302-B97080B5AD98}"/>
              </a:ext>
            </a:extLst>
          </p:cNvPr>
          <p:cNvSpPr/>
          <p:nvPr/>
        </p:nvSpPr>
        <p:spPr>
          <a:xfrm>
            <a:off x="2371724" y="3851570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Arrow 13">
            <a:extLst>
              <a:ext uri="{FF2B5EF4-FFF2-40B4-BE49-F238E27FC236}">
                <a16:creationId xmlns:a16="http://schemas.microsoft.com/office/drawing/2014/main" id="{29C7C44C-BCF4-4BDC-B3A0-BCF6B5300AE7}"/>
              </a:ext>
            </a:extLst>
          </p:cNvPr>
          <p:cNvSpPr/>
          <p:nvPr/>
        </p:nvSpPr>
        <p:spPr>
          <a:xfrm>
            <a:off x="2371724" y="4573481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Arrow 13">
            <a:extLst>
              <a:ext uri="{FF2B5EF4-FFF2-40B4-BE49-F238E27FC236}">
                <a16:creationId xmlns:a16="http://schemas.microsoft.com/office/drawing/2014/main" id="{575B4391-C1E4-44FB-AA7B-F3AB7CFC342B}"/>
              </a:ext>
            </a:extLst>
          </p:cNvPr>
          <p:cNvSpPr/>
          <p:nvPr/>
        </p:nvSpPr>
        <p:spPr>
          <a:xfrm>
            <a:off x="2371724" y="2412085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ight Arrow 13">
            <a:extLst>
              <a:ext uri="{FF2B5EF4-FFF2-40B4-BE49-F238E27FC236}">
                <a16:creationId xmlns:a16="http://schemas.microsoft.com/office/drawing/2014/main" id="{A95AA207-7BC4-46FD-8981-F411E460B399}"/>
              </a:ext>
            </a:extLst>
          </p:cNvPr>
          <p:cNvSpPr/>
          <p:nvPr/>
        </p:nvSpPr>
        <p:spPr>
          <a:xfrm>
            <a:off x="2371724" y="3133996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ight Arrow 13">
            <a:extLst>
              <a:ext uri="{FF2B5EF4-FFF2-40B4-BE49-F238E27FC236}">
                <a16:creationId xmlns:a16="http://schemas.microsoft.com/office/drawing/2014/main" id="{4AF00AF1-580D-40C4-8475-00112131167B}"/>
              </a:ext>
            </a:extLst>
          </p:cNvPr>
          <p:cNvSpPr/>
          <p:nvPr/>
        </p:nvSpPr>
        <p:spPr>
          <a:xfrm>
            <a:off x="2371724" y="962026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Arrow 13">
            <a:extLst>
              <a:ext uri="{FF2B5EF4-FFF2-40B4-BE49-F238E27FC236}">
                <a16:creationId xmlns:a16="http://schemas.microsoft.com/office/drawing/2014/main" id="{F96F0B96-EBFE-49AF-9A08-A4B04318B648}"/>
              </a:ext>
            </a:extLst>
          </p:cNvPr>
          <p:cNvSpPr/>
          <p:nvPr/>
        </p:nvSpPr>
        <p:spPr>
          <a:xfrm>
            <a:off x="2371724" y="1683937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 – non-synchronous concentration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ight Arrow 13">
            <a:extLst>
              <a:ext uri="{FF2B5EF4-FFF2-40B4-BE49-F238E27FC236}">
                <a16:creationId xmlns:a16="http://schemas.microsoft.com/office/drawing/2014/main" id="{95B3495B-E3EB-497D-A07E-C72ECF3266B4}"/>
              </a:ext>
            </a:extLst>
          </p:cNvPr>
          <p:cNvSpPr/>
          <p:nvPr/>
        </p:nvSpPr>
        <p:spPr>
          <a:xfrm>
            <a:off x="6363496" y="3133724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904FF85-8951-4C70-8F0C-6FDB17AB9838}"/>
              </a:ext>
            </a:extLst>
          </p:cNvPr>
          <p:cNvSpPr txBox="1"/>
          <p:nvPr/>
        </p:nvSpPr>
        <p:spPr>
          <a:xfrm>
            <a:off x="6976205" y="3251721"/>
            <a:ext cx="190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C0504D"/>
                </a:solidFill>
                <a:latin typeface="+mj-lt"/>
              </a:rPr>
              <a:t>256 </a:t>
            </a:r>
            <a:r>
              <a:rPr lang="en-GB" sz="1800" b="1" dirty="0" err="1">
                <a:solidFill>
                  <a:srgbClr val="C0504D"/>
                </a:solidFill>
                <a:latin typeface="+mj-lt"/>
              </a:rPr>
              <a:t>MBit</a:t>
            </a:r>
            <a:r>
              <a:rPr lang="en-GB" sz="1800" b="1" dirty="0">
                <a:solidFill>
                  <a:srgbClr val="C0504D"/>
                </a:solidFill>
                <a:latin typeface="+mj-lt"/>
              </a:rPr>
              <a:t>/s</a:t>
            </a:r>
          </a:p>
        </p:txBody>
      </p:sp>
      <p:sp>
        <p:nvSpPr>
          <p:cNvPr id="35" name="Right Arrow 13">
            <a:extLst>
              <a:ext uri="{FF2B5EF4-FFF2-40B4-BE49-F238E27FC236}">
                <a16:creationId xmlns:a16="http://schemas.microsoft.com/office/drawing/2014/main" id="{831CC4AB-C687-42A4-92C6-A9EE446872D7}"/>
              </a:ext>
            </a:extLst>
          </p:cNvPr>
          <p:cNvSpPr/>
          <p:nvPr/>
        </p:nvSpPr>
        <p:spPr>
          <a:xfrm>
            <a:off x="6363496" y="3851546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EAAB40D-FAA4-4D2A-948E-8E9A0F47DD5B}"/>
              </a:ext>
            </a:extLst>
          </p:cNvPr>
          <p:cNvSpPr txBox="1"/>
          <p:nvPr/>
        </p:nvSpPr>
        <p:spPr>
          <a:xfrm>
            <a:off x="6976205" y="3969543"/>
            <a:ext cx="190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C0504D"/>
                </a:solidFill>
                <a:latin typeface="+mj-lt"/>
              </a:rPr>
              <a:t>256 </a:t>
            </a:r>
            <a:r>
              <a:rPr lang="en-GB" sz="1800" b="1" dirty="0" err="1">
                <a:solidFill>
                  <a:srgbClr val="C0504D"/>
                </a:solidFill>
                <a:latin typeface="+mj-lt"/>
              </a:rPr>
              <a:t>MBit</a:t>
            </a:r>
            <a:r>
              <a:rPr lang="en-GB" sz="1800" b="1" dirty="0">
                <a:solidFill>
                  <a:srgbClr val="C0504D"/>
                </a:solidFill>
                <a:latin typeface="+mj-lt"/>
              </a:rPr>
              <a:t>/s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45A61F-2BEA-479E-AF5F-05166FCF2C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67525"/>
            <a:ext cx="7086600" cy="6156094"/>
          </a:xfrm>
          <a:prstGeom prst="rect">
            <a:avLst/>
          </a:prstGeom>
        </p:spPr>
      </p:pic>
      <p:sp>
        <p:nvSpPr>
          <p:cNvPr id="45" name="Right Brace 44">
            <a:extLst>
              <a:ext uri="{FF2B5EF4-FFF2-40B4-BE49-F238E27FC236}">
                <a16:creationId xmlns:a16="http://schemas.microsoft.com/office/drawing/2014/main" id="{1FBC657C-DD15-4B61-A8A2-D4C40D9DFB07}"/>
              </a:ext>
            </a:extLst>
          </p:cNvPr>
          <p:cNvSpPr/>
          <p:nvPr/>
        </p:nvSpPr>
        <p:spPr>
          <a:xfrm>
            <a:off x="6430931" y="1037311"/>
            <a:ext cx="152400" cy="838200"/>
          </a:xfrm>
          <a:prstGeom prst="rightBrace">
            <a:avLst/>
          </a:prstGeom>
          <a:ln w="25400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BEB622B-48DF-4048-AD59-723FD281D734}"/>
              </a:ext>
            </a:extLst>
          </p:cNvPr>
          <p:cNvSpPr txBox="1"/>
          <p:nvPr/>
        </p:nvSpPr>
        <p:spPr>
          <a:xfrm>
            <a:off x="6583331" y="1133245"/>
            <a:ext cx="1901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1F497D"/>
                </a:solidFill>
                <a:latin typeface="+mj-lt"/>
              </a:rPr>
              <a:t>Matrix selection</a:t>
            </a:r>
            <a:br>
              <a:rPr lang="en-GB" sz="1800" b="1" dirty="0">
                <a:solidFill>
                  <a:srgbClr val="1F497D"/>
                </a:solidFill>
                <a:latin typeface="+mj-lt"/>
              </a:rPr>
            </a:br>
            <a:r>
              <a:rPr lang="en-GB" sz="1800" b="1" dirty="0">
                <a:solidFill>
                  <a:srgbClr val="1F497D"/>
                </a:solidFill>
                <a:latin typeface="+mj-lt"/>
              </a:rPr>
              <a:t>functions</a:t>
            </a:r>
          </a:p>
        </p:txBody>
      </p:sp>
      <p:sp>
        <p:nvSpPr>
          <p:cNvPr id="47" name="Right Brace 46">
            <a:extLst>
              <a:ext uri="{FF2B5EF4-FFF2-40B4-BE49-F238E27FC236}">
                <a16:creationId xmlns:a16="http://schemas.microsoft.com/office/drawing/2014/main" id="{96165F54-20EC-43C2-B4DB-42221F25AC8E}"/>
              </a:ext>
            </a:extLst>
          </p:cNvPr>
          <p:cNvSpPr/>
          <p:nvPr/>
        </p:nvSpPr>
        <p:spPr>
          <a:xfrm>
            <a:off x="6430931" y="5422900"/>
            <a:ext cx="152400" cy="838200"/>
          </a:xfrm>
          <a:prstGeom prst="rightBrace">
            <a:avLst/>
          </a:prstGeom>
          <a:ln w="25400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CBB0D2E-A166-4A5B-83D5-9FCD08EA6F1F}"/>
              </a:ext>
            </a:extLst>
          </p:cNvPr>
          <p:cNvSpPr txBox="1"/>
          <p:nvPr/>
        </p:nvSpPr>
        <p:spPr>
          <a:xfrm>
            <a:off x="6583331" y="5518834"/>
            <a:ext cx="1901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1F497D"/>
                </a:solidFill>
                <a:latin typeface="+mj-lt"/>
              </a:rPr>
              <a:t>Matrix selection</a:t>
            </a:r>
            <a:br>
              <a:rPr lang="en-GB" sz="1800" b="1" dirty="0">
                <a:solidFill>
                  <a:srgbClr val="1F497D"/>
                </a:solidFill>
                <a:latin typeface="+mj-lt"/>
              </a:rPr>
            </a:br>
            <a:r>
              <a:rPr lang="en-GB" sz="1800" b="1" dirty="0">
                <a:solidFill>
                  <a:srgbClr val="1F497D"/>
                </a:solidFill>
                <a:latin typeface="+mj-lt"/>
              </a:rPr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1725497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ight Arrow 13">
            <a:extLst>
              <a:ext uri="{FF2B5EF4-FFF2-40B4-BE49-F238E27FC236}">
                <a16:creationId xmlns:a16="http://schemas.microsoft.com/office/drawing/2014/main" id="{3A46218C-BE6C-4130-89FF-FFA6766D2DAF}"/>
              </a:ext>
            </a:extLst>
          </p:cNvPr>
          <p:cNvSpPr/>
          <p:nvPr/>
        </p:nvSpPr>
        <p:spPr>
          <a:xfrm>
            <a:off x="1807157" y="5276699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13">
            <a:extLst>
              <a:ext uri="{FF2B5EF4-FFF2-40B4-BE49-F238E27FC236}">
                <a16:creationId xmlns:a16="http://schemas.microsoft.com/office/drawing/2014/main" id="{8A8143CD-34AC-4598-AF46-0AAC1DDC4517}"/>
              </a:ext>
            </a:extLst>
          </p:cNvPr>
          <p:cNvSpPr/>
          <p:nvPr/>
        </p:nvSpPr>
        <p:spPr>
          <a:xfrm>
            <a:off x="1807157" y="5998610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13">
            <a:extLst>
              <a:ext uri="{FF2B5EF4-FFF2-40B4-BE49-F238E27FC236}">
                <a16:creationId xmlns:a16="http://schemas.microsoft.com/office/drawing/2014/main" id="{129B606B-5BD7-4322-AB01-4FCE5E40291C}"/>
              </a:ext>
            </a:extLst>
          </p:cNvPr>
          <p:cNvSpPr/>
          <p:nvPr/>
        </p:nvSpPr>
        <p:spPr>
          <a:xfrm>
            <a:off x="1807157" y="3826640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13">
            <a:extLst>
              <a:ext uri="{FF2B5EF4-FFF2-40B4-BE49-F238E27FC236}">
                <a16:creationId xmlns:a16="http://schemas.microsoft.com/office/drawing/2014/main" id="{75A5EC43-223C-4CD1-93DC-5469972EB825}"/>
              </a:ext>
            </a:extLst>
          </p:cNvPr>
          <p:cNvSpPr/>
          <p:nvPr/>
        </p:nvSpPr>
        <p:spPr>
          <a:xfrm>
            <a:off x="1807157" y="4548551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13">
            <a:extLst>
              <a:ext uri="{FF2B5EF4-FFF2-40B4-BE49-F238E27FC236}">
                <a16:creationId xmlns:a16="http://schemas.microsoft.com/office/drawing/2014/main" id="{5097AE9A-58A3-401B-B1AD-46522032FB27}"/>
              </a:ext>
            </a:extLst>
          </p:cNvPr>
          <p:cNvSpPr/>
          <p:nvPr/>
        </p:nvSpPr>
        <p:spPr>
          <a:xfrm>
            <a:off x="1807157" y="2387155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13">
            <a:extLst>
              <a:ext uri="{FF2B5EF4-FFF2-40B4-BE49-F238E27FC236}">
                <a16:creationId xmlns:a16="http://schemas.microsoft.com/office/drawing/2014/main" id="{BE63B24A-09DC-4E5F-94DD-1DEDF49105BA}"/>
              </a:ext>
            </a:extLst>
          </p:cNvPr>
          <p:cNvSpPr/>
          <p:nvPr/>
        </p:nvSpPr>
        <p:spPr>
          <a:xfrm>
            <a:off x="1807157" y="3109066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Arrow 13">
            <a:extLst>
              <a:ext uri="{FF2B5EF4-FFF2-40B4-BE49-F238E27FC236}">
                <a16:creationId xmlns:a16="http://schemas.microsoft.com/office/drawing/2014/main" id="{415E2E34-0BEF-4AF1-9D35-840734BDBCCA}"/>
              </a:ext>
            </a:extLst>
          </p:cNvPr>
          <p:cNvSpPr/>
          <p:nvPr/>
        </p:nvSpPr>
        <p:spPr>
          <a:xfrm>
            <a:off x="1807157" y="937096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ight Arrow 13">
            <a:extLst>
              <a:ext uri="{FF2B5EF4-FFF2-40B4-BE49-F238E27FC236}">
                <a16:creationId xmlns:a16="http://schemas.microsoft.com/office/drawing/2014/main" id="{89DC8781-C39E-4E2B-96C0-D1B27919FC2D}"/>
              </a:ext>
            </a:extLst>
          </p:cNvPr>
          <p:cNvSpPr/>
          <p:nvPr/>
        </p:nvSpPr>
        <p:spPr>
          <a:xfrm>
            <a:off x="1807157" y="1659007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 – non-synchronous concentration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1F18B67-1409-425F-A55A-721BBC5445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8" y="533400"/>
            <a:ext cx="8993488" cy="617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92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Smooth switch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17CC32-3EC2-4CB5-9494-2AAE047DA8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30" y="692697"/>
            <a:ext cx="4584700" cy="59842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784EBF-6FB5-4656-93EB-43EDCA8719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121139"/>
            <a:ext cx="2896893" cy="25304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7757CC-A559-4324-90DB-996E097247C4}"/>
              </a:ext>
            </a:extLst>
          </p:cNvPr>
          <p:cNvSpPr txBox="1"/>
          <p:nvPr/>
        </p:nvSpPr>
        <p:spPr>
          <a:xfrm>
            <a:off x="6320303" y="3751807"/>
            <a:ext cx="2295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latin typeface="+mj-lt"/>
              </a:rPr>
              <a:t>4 input configuration?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257800" y="692697"/>
            <a:ext cx="3845170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through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function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ramp block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 (PPM)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configuration static per cycle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issues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(inj.) and slow switching (manipulations)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 between all inputs?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876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1" y="692697"/>
            <a:ext cx="8569570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LHC-type multi-bunch beam (triple splitting or BCMS)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loop switching sequence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A69C52A-39BC-4026-9C05-72D38FDEEC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788427"/>
              </p:ext>
            </p:extLst>
          </p:nvPr>
        </p:nvGraphicFramePr>
        <p:xfrm>
          <a:off x="533400" y="1295400"/>
          <a:ext cx="8839200" cy="485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324422245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1060082677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25658362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Signal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Signal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797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Injection synthesizer, </a:t>
                      </a:r>
                      <a:r>
                        <a:rPr lang="en-GB" i="1" dirty="0"/>
                        <a:t>h</a:t>
                      </a:r>
                      <a:r>
                        <a:rPr lang="en-GB" baseline="-25000" dirty="0"/>
                        <a:t>1</a:t>
                      </a:r>
                      <a:r>
                        <a:rPr lang="en-GB" dirty="0"/>
                        <a:t> = 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inj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Cavity return 10 MHz, </a:t>
                      </a:r>
                      <a:r>
                        <a:rPr lang="en-GB" i="1" dirty="0"/>
                        <a:t>h</a:t>
                      </a:r>
                      <a:r>
                        <a:rPr lang="en-GB" baseline="-25000" dirty="0"/>
                        <a:t>1</a:t>
                      </a:r>
                      <a:r>
                        <a:rPr lang="en-GB" dirty="0"/>
                        <a:t> = 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inj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Beam replaced by injection synthesizer before 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injection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dirty="0"/>
                        <a:t>Constant harmonic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190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Beam, </a:t>
                      </a:r>
                      <a:r>
                        <a:rPr lang="en-GB" i="1" dirty="0"/>
                        <a:t>h</a:t>
                      </a:r>
                      <a:r>
                        <a:rPr lang="en-GB" baseline="-25000" dirty="0"/>
                        <a:t>1</a:t>
                      </a:r>
                      <a:r>
                        <a:rPr lang="en-GB" dirty="0"/>
                        <a:t> = 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inj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Cavity return 10 MHz, </a:t>
                      </a:r>
                      <a:r>
                        <a:rPr lang="en-GB" i="1" dirty="0"/>
                        <a:t>h</a:t>
                      </a:r>
                      <a:r>
                        <a:rPr lang="en-GB" baseline="-25000" dirty="0"/>
                        <a:t>1</a:t>
                      </a:r>
                      <a:r>
                        <a:rPr lang="en-GB" dirty="0"/>
                        <a:t> = 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inj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Fast switch-over, timing linked to injection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875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Beam, </a:t>
                      </a:r>
                      <a:r>
                        <a:rPr lang="en-GB" i="1" dirty="0"/>
                        <a:t>h</a:t>
                      </a:r>
                      <a:r>
                        <a:rPr lang="en-GB" i="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Cavity return 10 MHz, </a:t>
                      </a:r>
                      <a:r>
                        <a:rPr lang="en-GB" i="1" dirty="0"/>
                        <a:t>h</a:t>
                      </a:r>
                      <a:r>
                        <a:rPr lang="en-GB" i="1" baseline="-25000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RF manipulation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295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425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Beam, </a:t>
                      </a:r>
                      <a:r>
                        <a:rPr lang="en-GB" i="1" dirty="0"/>
                        <a:t>h</a:t>
                      </a:r>
                      <a:r>
                        <a:rPr lang="en-GB" i="0" baseline="0" dirty="0"/>
                        <a:t> =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Cavity return 10 MHz, </a:t>
                      </a:r>
                      <a:r>
                        <a:rPr lang="en-GB" i="1" dirty="0"/>
                        <a:t>h</a:t>
                      </a:r>
                      <a:r>
                        <a:rPr lang="en-GB" i="0" baseline="0" dirty="0"/>
                        <a:t> =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RF manipulation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824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Beam, </a:t>
                      </a:r>
                      <a:r>
                        <a:rPr lang="en-GB" i="1" dirty="0"/>
                        <a:t>h</a:t>
                      </a:r>
                      <a:r>
                        <a:rPr lang="en-GB" i="0" baseline="0" dirty="0"/>
                        <a:t> = 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Cavity return 20 MHz, </a:t>
                      </a:r>
                      <a:r>
                        <a:rPr lang="en-GB" i="1" dirty="0"/>
                        <a:t>h</a:t>
                      </a:r>
                      <a:r>
                        <a:rPr lang="en-GB" i="0" u="none" baseline="0" dirty="0"/>
                        <a:t> = 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splitting at flat-top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860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Beam, </a:t>
                      </a:r>
                      <a:r>
                        <a:rPr lang="en-GB" i="1" dirty="0"/>
                        <a:t>h</a:t>
                      </a:r>
                      <a:r>
                        <a:rPr lang="en-GB" i="0" baseline="0" dirty="0"/>
                        <a:t> = 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Cavity return 20 MHz, </a:t>
                      </a:r>
                      <a:r>
                        <a:rPr lang="en-GB" i="1" dirty="0"/>
                        <a:t>h</a:t>
                      </a:r>
                      <a:r>
                        <a:rPr lang="en-GB" i="0" u="none" baseline="0" dirty="0"/>
                        <a:t> = 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2</a:t>
                      </a:r>
                      <a:r>
                        <a:rPr lang="en-GB" baseline="30000" dirty="0"/>
                        <a:t>nd</a:t>
                      </a:r>
                      <a:r>
                        <a:rPr lang="en-GB" dirty="0"/>
                        <a:t> splitting at flat-top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54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2662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1" y="692697"/>
            <a:ext cx="8569570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 ion beam for LHC (example of 100 ns)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loop switching sequence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A69C52A-39BC-4026-9C05-72D38FDEEC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594749"/>
              </p:ext>
            </p:extLst>
          </p:nvPr>
        </p:nvGraphicFramePr>
        <p:xfrm>
          <a:off x="533400" y="1295400"/>
          <a:ext cx="8839200" cy="44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324422245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1060082677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25658362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Signal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Signal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797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Injection synthesizer, </a:t>
                      </a:r>
                      <a:r>
                        <a:rPr lang="en-GB" i="1" dirty="0"/>
                        <a:t>h</a:t>
                      </a:r>
                      <a:r>
                        <a:rPr lang="en-GB" baseline="-25000" dirty="0"/>
                        <a:t>1</a:t>
                      </a:r>
                      <a:r>
                        <a:rPr lang="en-GB" dirty="0"/>
                        <a:t> = 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inj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Cavity return 10 MHz, </a:t>
                      </a:r>
                      <a:r>
                        <a:rPr lang="en-GB" i="1" dirty="0"/>
                        <a:t>h</a:t>
                      </a:r>
                      <a:r>
                        <a:rPr lang="en-GB" baseline="-25000" dirty="0"/>
                        <a:t>1</a:t>
                      </a:r>
                      <a:r>
                        <a:rPr lang="en-GB" dirty="0"/>
                        <a:t> = </a:t>
                      </a:r>
                      <a:r>
                        <a:rPr lang="en-GB" i="1" dirty="0" err="1"/>
                        <a:t>h</a:t>
                      </a:r>
                      <a:r>
                        <a:rPr lang="en-GB" baseline="-25000" dirty="0" err="1"/>
                        <a:t>inj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Beam replaced by injection synthesizer before 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injection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dirty="0"/>
                        <a:t>Constant harmonic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190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Beam, </a:t>
                      </a:r>
                      <a:r>
                        <a:rPr lang="en-GB" i="1" dirty="0"/>
                        <a:t>h</a:t>
                      </a:r>
                      <a:r>
                        <a:rPr lang="en-GB" baseline="-25000" dirty="0"/>
                        <a:t>1</a:t>
                      </a:r>
                      <a:r>
                        <a:rPr lang="en-GB" i="0" dirty="0"/>
                        <a:t> =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Cavity return 10 MHz, </a:t>
                      </a:r>
                      <a:r>
                        <a:rPr lang="en-GB" i="1" dirty="0"/>
                        <a:t>h</a:t>
                      </a:r>
                      <a:r>
                        <a:rPr lang="en-GB" baseline="-25000" dirty="0"/>
                        <a:t>1</a:t>
                      </a:r>
                      <a:r>
                        <a:rPr lang="en-GB" dirty="0"/>
                        <a:t> =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Fast switch-over, timing linked to injection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875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Beam, </a:t>
                      </a:r>
                      <a:r>
                        <a:rPr lang="en-GB" i="1" dirty="0"/>
                        <a:t>h</a:t>
                      </a:r>
                      <a:r>
                        <a:rPr lang="en-GB" i="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Cavity return 10 MHz, </a:t>
                      </a:r>
                      <a:r>
                        <a:rPr lang="en-GB" i="1" dirty="0"/>
                        <a:t>h</a:t>
                      </a:r>
                      <a:r>
                        <a:rPr lang="en-GB" i="1" baseline="-25000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RF manipulation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295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425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Beam, </a:t>
                      </a:r>
                      <a:r>
                        <a:rPr lang="en-GB" i="1" dirty="0"/>
                        <a:t>h</a:t>
                      </a:r>
                      <a:r>
                        <a:rPr lang="en-GB" i="0" baseline="0" dirty="0"/>
                        <a:t> =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Cavity return 10 MHz, </a:t>
                      </a:r>
                      <a:r>
                        <a:rPr lang="en-GB" i="1" dirty="0"/>
                        <a:t>h</a:t>
                      </a:r>
                      <a:r>
                        <a:rPr lang="en-GB" i="0" baseline="0" dirty="0"/>
                        <a:t> =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RF manipulation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824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Beam, </a:t>
                      </a:r>
                      <a:r>
                        <a:rPr lang="en-GB" i="1" dirty="0"/>
                        <a:t>h</a:t>
                      </a:r>
                      <a:r>
                        <a:rPr lang="en-GB" i="0" baseline="0" dirty="0"/>
                        <a:t> = 169</a:t>
                      </a:r>
                      <a:br>
                        <a:rPr lang="en-GB" i="0" baseline="0" dirty="0"/>
                      </a:br>
                      <a:endParaRPr lang="en-GB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Cavity return 80 MHz, </a:t>
                      </a:r>
                      <a:r>
                        <a:rPr lang="en-GB" i="1" dirty="0"/>
                        <a:t>h</a:t>
                      </a:r>
                      <a:r>
                        <a:rPr lang="en-GB" i="0" u="none" baseline="0" dirty="0"/>
                        <a:t> = 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Re-bucketing, </a:t>
                      </a:r>
                      <a:r>
                        <a:rPr lang="en-GB" i="1" dirty="0"/>
                        <a:t>h</a:t>
                      </a:r>
                      <a:r>
                        <a:rPr lang="en-GB" dirty="0"/>
                        <a:t> = 21 </a:t>
                      </a:r>
                      <a:r>
                        <a:rPr lang="en-GB" dirty="0">
                          <a:sym typeface="Symbol" panose="05050102010706020507" pitchFamily="18" charset="2"/>
                        </a:rPr>
                        <a:t> 169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dirty="0">
                          <a:sym typeface="Symbol" panose="05050102010706020507" pitchFamily="18" charset="2"/>
                        </a:rPr>
                        <a:t>Separate beam receiver channel,</a:t>
                      </a:r>
                      <a:br>
                        <a:rPr lang="en-GB" b="1" dirty="0">
                          <a:sym typeface="Symbol" panose="05050102010706020507" pitchFamily="18" charset="2"/>
                        </a:rPr>
                      </a:br>
                      <a:r>
                        <a:rPr lang="en-GB" b="1" dirty="0">
                          <a:sym typeface="Symbol" panose="05050102010706020507" pitchFamily="18" charset="2"/>
                        </a:rPr>
                        <a:t>80 MHz (2</a:t>
                      </a:r>
                      <a:r>
                        <a:rPr lang="en-GB" b="1" baseline="30000" dirty="0">
                          <a:sym typeface="Symbol" panose="05050102010706020507" pitchFamily="18" charset="2"/>
                        </a:rPr>
                        <a:t>nd</a:t>
                      </a:r>
                      <a:r>
                        <a:rPr lang="en-GB" b="1" dirty="0">
                          <a:sym typeface="Symbol" panose="05050102010706020507" pitchFamily="18" charset="2"/>
                        </a:rPr>
                        <a:t> Nyquist zone)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860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69997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Multi-input, multi-harmonic beam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detection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Main firmware blocks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Double-harmonic receiver 		(DHRX)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Dynamic matrix, set by functions	(IQFM)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Smooth switch				(SSP4T)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Data separator and combiner for Gigabit links</a:t>
            </a:r>
          </a:p>
          <a:p>
            <a:pPr algn="l">
              <a:spcBef>
                <a:spcPct val="20000"/>
              </a:spcBef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Finalize layout and overview diagram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Integrate ejection synchronization loops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Define functions and timings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Define firmware framework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</a:t>
            </a:r>
            <a:r>
              <a:rPr lang="en-US" sz="2954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outlook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495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693894"/>
            <a:ext cx="8839200" cy="1344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4000" dirty="0"/>
              <a:t>Spare slides</a:t>
            </a:r>
          </a:p>
        </p:txBody>
      </p:sp>
      <p:sp>
        <p:nvSpPr>
          <p:cNvPr id="8" name="Rectangle 7"/>
          <p:cNvSpPr/>
          <p:nvPr/>
        </p:nvSpPr>
        <p:spPr>
          <a:xfrm>
            <a:off x="8763000" y="6035676"/>
            <a:ext cx="9906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60576-CEA4-4B5C-93FA-E8E72354029E}"/>
              </a:ext>
            </a:extLst>
          </p:cNvPr>
          <p:cNvSpPr/>
          <p:nvPr/>
        </p:nvSpPr>
        <p:spPr>
          <a:xfrm>
            <a:off x="9220200" y="0"/>
            <a:ext cx="685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216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1905000"/>
            <a:ext cx="8839200" cy="1344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5400" dirty="0"/>
              <a:t>Beam phase detection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33400" y="3774141"/>
            <a:ext cx="8839200" cy="1788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2100" dirty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en-US" sz="2100" dirty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en-US" sz="2100" dirty="0">
              <a:latin typeface="+mj-lt"/>
            </a:endParaRPr>
          </a:p>
          <a:p>
            <a:pPr marL="0" indent="0" algn="ctr" fontAlgn="auto">
              <a:spcAft>
                <a:spcPts val="0"/>
              </a:spcAft>
              <a:buNone/>
            </a:pPr>
            <a:r>
              <a:rPr lang="en-US" sz="2300" b="1" dirty="0">
                <a:latin typeface="+mj-lt"/>
              </a:rPr>
              <a:t>17</a:t>
            </a:r>
            <a:r>
              <a:rPr lang="pl-PL" sz="2300" b="1" dirty="0">
                <a:latin typeface="+mj-lt"/>
              </a:rPr>
              <a:t>/</a:t>
            </a:r>
            <a:r>
              <a:rPr lang="en-US" sz="2300" b="1" dirty="0">
                <a:latin typeface="+mj-lt"/>
              </a:rPr>
              <a:t>12</a:t>
            </a:r>
            <a:r>
              <a:rPr lang="pl-PL" sz="2300" b="1" dirty="0">
                <a:latin typeface="+mj-lt"/>
              </a:rPr>
              <a:t>/201</a:t>
            </a:r>
            <a:r>
              <a:rPr lang="en-US" sz="2300" b="1" dirty="0">
                <a:latin typeface="+mj-lt"/>
              </a:rPr>
              <a:t>9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533400" y="3505200"/>
            <a:ext cx="883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kern="0" dirty="0">
                <a:solidFill>
                  <a:schemeClr val="tx1"/>
                </a:solidFill>
                <a:latin typeface="+mj-lt"/>
              </a:rPr>
              <a:t>H. Damerau, N. Pittet</a:t>
            </a:r>
          </a:p>
          <a:p>
            <a:endParaRPr lang="en-US" sz="1800" b="1" kern="0" dirty="0">
              <a:solidFill>
                <a:schemeClr val="tx1"/>
              </a:solidFill>
              <a:latin typeface="+mj-lt"/>
            </a:endParaRPr>
          </a:p>
          <a:p>
            <a:r>
              <a:rPr lang="en-GB" sz="2100" kern="0" dirty="0">
                <a:solidFill>
                  <a:schemeClr val="tx1"/>
                </a:solidFill>
                <a:latin typeface="+mj-lt"/>
              </a:rPr>
              <a:t>Meeting on PS LLRF developments</a:t>
            </a:r>
            <a:endParaRPr lang="en-US" sz="2100" kern="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63000" y="6035676"/>
            <a:ext cx="9906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60576-CEA4-4B5C-93FA-E8E72354029E}"/>
              </a:ext>
            </a:extLst>
          </p:cNvPr>
          <p:cNvSpPr/>
          <p:nvPr/>
        </p:nvSpPr>
        <p:spPr>
          <a:xfrm>
            <a:off x="9220200" y="0"/>
            <a:ext cx="685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014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914400"/>
            <a:ext cx="8299939" cy="5274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Beam loops calculation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implemented in single VXS carrier board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I/Q baseband streams of all relevant signals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Generates digital closed-loop revolution frequency for distribution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 – beam loops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82172" y="2494971"/>
            <a:ext cx="8172484" cy="3601029"/>
            <a:chOff x="819116" y="1550960"/>
            <a:chExt cx="8172484" cy="3601029"/>
          </a:xfrm>
        </p:grpSpPr>
        <p:sp>
          <p:nvSpPr>
            <p:cNvPr id="33" name="Rectangle 32"/>
            <p:cNvSpPr/>
            <p:nvPr/>
          </p:nvSpPr>
          <p:spPr>
            <a:xfrm>
              <a:off x="5588298" y="2609550"/>
              <a:ext cx="685800" cy="14477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Symbol" panose="05050102010706020507" pitchFamily="18" charset="2"/>
                </a:rPr>
                <a:t>S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4521498" y="2914349"/>
              <a:ext cx="10668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273535" y="2729683"/>
              <a:ext cx="3290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800" b="1" dirty="0">
                  <a:latin typeface="+mn-lt"/>
                </a:rPr>
                <a:t>From beam phase loop amplifier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4521498" y="3334997"/>
              <a:ext cx="10668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894154" y="3150331"/>
              <a:ext cx="26694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800" b="1" dirty="0">
                  <a:latin typeface="+mn-lt"/>
                </a:rPr>
                <a:t>From radial loop amplifier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4521498" y="3755645"/>
              <a:ext cx="10668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819116" y="3570979"/>
              <a:ext cx="37444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800" b="1" dirty="0">
                  <a:latin typeface="+mn-lt"/>
                </a:rPr>
                <a:t>From coarse and fine synchronization</a:t>
              </a:r>
              <a:br>
                <a:rPr lang="en-GB" sz="1800" b="1" dirty="0">
                  <a:latin typeface="+mn-lt"/>
                </a:rPr>
              </a:br>
              <a:r>
                <a:rPr lang="en-GB" sz="1800" b="1" dirty="0">
                  <a:latin typeface="+mn-lt"/>
                </a:rPr>
                <a:t>loop amplifiers</a:t>
              </a:r>
            </a:p>
          </p:txBody>
        </p:sp>
        <p:cxnSp>
          <p:nvCxnSpPr>
            <p:cNvPr id="40" name="Straight Arrow Connector 39"/>
            <p:cNvCxnSpPr>
              <a:endCxn id="41" idx="1"/>
            </p:cNvCxnSpPr>
            <p:nvPr/>
          </p:nvCxnSpPr>
          <p:spPr>
            <a:xfrm flipV="1">
              <a:off x="6274098" y="3333449"/>
              <a:ext cx="1112960" cy="1548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7387058" y="2990549"/>
              <a:ext cx="685800" cy="685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Symbol" panose="05050102010706020507" pitchFamily="18" charset="2"/>
                </a:rPr>
                <a:t>S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245523" y="2925273"/>
              <a:ext cx="927727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dirty="0">
                  <a:latin typeface="+mn-lt"/>
                </a:rPr>
                <a:t>±</a:t>
              </a:r>
              <a:r>
                <a:rPr lang="en-GB" dirty="0" err="1">
                  <a:latin typeface="Symbol" panose="05050102010706020507" pitchFamily="18" charset="2"/>
                </a:rPr>
                <a:t>D</a:t>
              </a:r>
              <a:r>
                <a:rPr lang="en-GB" i="1" dirty="0" err="1">
                  <a:latin typeface="+mn-lt"/>
                </a:rPr>
                <a:t>f</a:t>
              </a:r>
              <a:endParaRPr lang="en-GB" i="1" dirty="0">
                <a:latin typeface="+mn-lt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7729958" y="2457150"/>
              <a:ext cx="0" cy="533399"/>
            </a:xfrm>
            <a:prstGeom prst="straightConnector1">
              <a:avLst/>
            </a:prstGeom>
            <a:ln w="31750">
              <a:solidFill>
                <a:srgbClr val="1F497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7728498" y="3673611"/>
              <a:ext cx="0" cy="533399"/>
            </a:xfrm>
            <a:prstGeom prst="straightConnector1">
              <a:avLst/>
            </a:prstGeom>
            <a:ln w="31750">
              <a:solidFill>
                <a:srgbClr val="1F497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6465395" y="1871768"/>
              <a:ext cx="25262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i="1" dirty="0" err="1">
                  <a:solidFill>
                    <a:srgbClr val="1F497D"/>
                  </a:solidFill>
                  <a:latin typeface="+mn-lt"/>
                </a:rPr>
                <a:t>f</a:t>
              </a:r>
              <a:r>
                <a:rPr lang="en-GB" sz="1800" b="1" baseline="-25000" dirty="0" err="1">
                  <a:solidFill>
                    <a:srgbClr val="1F497D"/>
                  </a:solidFill>
                  <a:latin typeface="+mn-lt"/>
                </a:rPr>
                <a:t>rev</a:t>
              </a:r>
              <a:r>
                <a:rPr lang="en-GB" sz="1800" b="1" dirty="0">
                  <a:solidFill>
                    <a:srgbClr val="1F497D"/>
                  </a:solidFill>
                  <a:latin typeface="+mn-lt"/>
                </a:rPr>
                <a:t>, open loop</a:t>
              </a:r>
              <a:br>
                <a:rPr lang="en-GB" sz="1800" b="1" dirty="0">
                  <a:solidFill>
                    <a:srgbClr val="1F497D"/>
                  </a:solidFill>
                  <a:latin typeface="+mn-lt"/>
                </a:rPr>
              </a:br>
              <a:r>
                <a:rPr lang="en-GB" sz="1800" b="1" dirty="0">
                  <a:solidFill>
                    <a:srgbClr val="1F497D"/>
                  </a:solidFill>
                  <a:latin typeface="+mn-lt"/>
                </a:rPr>
                <a:t>from frequency program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904586" y="4154269"/>
              <a:ext cx="16478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i="1" dirty="0" err="1">
                  <a:solidFill>
                    <a:srgbClr val="1F497D"/>
                  </a:solidFill>
                  <a:latin typeface="+mn-lt"/>
                </a:rPr>
                <a:t>f</a:t>
              </a:r>
              <a:r>
                <a:rPr lang="en-GB" sz="1800" b="1" baseline="-25000" dirty="0" err="1">
                  <a:solidFill>
                    <a:srgbClr val="1F497D"/>
                  </a:solidFill>
                  <a:latin typeface="+mn-lt"/>
                </a:rPr>
                <a:t>rev</a:t>
              </a:r>
              <a:r>
                <a:rPr lang="en-GB" sz="1800" b="1" dirty="0">
                  <a:solidFill>
                    <a:srgbClr val="1F497D"/>
                  </a:solidFill>
                  <a:latin typeface="+mn-lt"/>
                </a:rPr>
                <a:t>, closed loop</a:t>
              </a:r>
              <a:br>
                <a:rPr lang="en-GB" sz="1800" b="1" dirty="0">
                  <a:solidFill>
                    <a:srgbClr val="1F497D"/>
                  </a:solidFill>
                  <a:latin typeface="+mn-lt"/>
                </a:rPr>
              </a:br>
              <a:r>
                <a:rPr lang="en-GB" sz="1800" b="1" dirty="0">
                  <a:solidFill>
                    <a:srgbClr val="1F497D"/>
                  </a:solidFill>
                  <a:latin typeface="+mn-lt"/>
                </a:rPr>
                <a:t>to distribution</a:t>
              </a:r>
            </a:p>
          </p:txBody>
        </p:sp>
        <p:sp>
          <p:nvSpPr>
            <p:cNvPr id="46" name="Right Arrow 45"/>
            <p:cNvSpPr/>
            <p:nvPr/>
          </p:nvSpPr>
          <p:spPr>
            <a:xfrm rot="5400000">
              <a:off x="7526092" y="4792421"/>
              <a:ext cx="414336" cy="304800"/>
            </a:xfrm>
            <a:prstGeom prst="rightArrow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7527600" y="1605728"/>
              <a:ext cx="414336" cy="304800"/>
            </a:xfrm>
            <a:prstGeom prst="rightArrow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89768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eft-Right Arrow 3"/>
          <p:cNvSpPr/>
          <p:nvPr/>
        </p:nvSpPr>
        <p:spPr>
          <a:xfrm>
            <a:off x="1664744" y="1051181"/>
            <a:ext cx="546968" cy="329396"/>
          </a:xfrm>
          <a:prstGeom prst="left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Left-Right Arrow 4"/>
          <p:cNvSpPr/>
          <p:nvPr/>
        </p:nvSpPr>
        <p:spPr>
          <a:xfrm>
            <a:off x="1664744" y="2371178"/>
            <a:ext cx="546968" cy="329396"/>
          </a:xfrm>
          <a:prstGeom prst="left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Left-Right Arrow 5"/>
          <p:cNvSpPr/>
          <p:nvPr/>
        </p:nvSpPr>
        <p:spPr>
          <a:xfrm>
            <a:off x="1664744" y="3901058"/>
            <a:ext cx="546967" cy="329396"/>
          </a:xfrm>
          <a:prstGeom prst="left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482039" y="2531731"/>
            <a:ext cx="3982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and from10/20/40/80/200 MHz RF cavities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Left-Right Arrow 7"/>
          <p:cNvSpPr/>
          <p:nvPr/>
        </p:nvSpPr>
        <p:spPr>
          <a:xfrm>
            <a:off x="7778752" y="5383293"/>
            <a:ext cx="546968" cy="329396"/>
          </a:xfrm>
          <a:prstGeom prst="left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682355" y="953761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682355" y="2198914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682355" y="3716954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682355" y="4790766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682355" y="5474176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582520" y="5220961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5800" y="4701268"/>
            <a:ext cx="1029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WCM and DR PUs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1653755" y="4878815"/>
            <a:ext cx="546967" cy="323850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1664743" y="5596549"/>
            <a:ext cx="546967" cy="323850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582520" y="953761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>
            <a:off x="7778753" y="1118865"/>
            <a:ext cx="546967" cy="323850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25720" y="910607"/>
            <a:ext cx="12705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PSB, kickers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Tomoscope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BSM, BI, etc. 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36959" y="5286381"/>
            <a:ext cx="1194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Finemet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cavity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 rot="16200000">
            <a:off x="2402069" y="3080297"/>
            <a:ext cx="5137140" cy="6681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Beam loops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304734" y="3114969"/>
            <a:ext cx="80440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773474" y="2835728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773474" y="2943632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773474" y="3064328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773474" y="3172232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773474" y="3292928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773474" y="3400832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878588" y="4053504"/>
            <a:ext cx="750344" cy="0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878588" y="4964425"/>
            <a:ext cx="75034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878588" y="5685601"/>
            <a:ext cx="75034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305800" y="2853746"/>
            <a:ext cx="1194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GB" sz="1400" b="1" i="1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4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1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clocks and SYNC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6430" y="5370649"/>
            <a:ext cx="1029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Reference dividers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Right Arrow 36"/>
          <p:cNvSpPr/>
          <p:nvPr/>
        </p:nvSpPr>
        <p:spPr>
          <a:xfrm rot="10800000">
            <a:off x="7778753" y="3891747"/>
            <a:ext cx="546967" cy="323850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36958" y="3776186"/>
            <a:ext cx="1194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14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rev,SPS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GB" sz="1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14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RF,SPS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127208" y="1482120"/>
                <a:ext cx="260584" cy="2416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l-GR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Σ</m:t>
                      </m:r>
                      <m:acc>
                        <m:accPr>
                          <m:chr m:val="⃗"/>
                          <m:ctrlPr>
                            <a:rPr kumimoji="0" lang="el-G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GB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cs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7208" y="1482120"/>
                <a:ext cx="260584" cy="241605"/>
              </a:xfrm>
              <a:prstGeom prst="rect">
                <a:avLst/>
              </a:prstGeom>
              <a:blipFill>
                <a:blip r:embed="rId3"/>
                <a:stretch>
                  <a:fillRect l="-20930" r="-4651"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4120561" y="3025370"/>
                <a:ext cx="260584" cy="2416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l-GR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Σ</m:t>
                      </m:r>
                      <m:acc>
                        <m:accPr>
                          <m:chr m:val="⃗"/>
                          <m:ctrlPr>
                            <a:rPr kumimoji="0" lang="el-G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GB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cs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0561" y="3025370"/>
                <a:ext cx="260584" cy="241605"/>
              </a:xfrm>
              <a:prstGeom prst="rect">
                <a:avLst/>
              </a:prstGeom>
              <a:blipFill>
                <a:blip r:embed="rId4"/>
                <a:stretch>
                  <a:fillRect l="-20930" r="-4651"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120561" y="3824151"/>
                <a:ext cx="260584" cy="2416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l-GR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Σ</m:t>
                      </m:r>
                      <m:acc>
                        <m:accPr>
                          <m:chr m:val="⃗"/>
                          <m:ctrlPr>
                            <a:rPr kumimoji="0" lang="el-G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GB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cs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0561" y="3824151"/>
                <a:ext cx="260584" cy="241605"/>
              </a:xfrm>
              <a:prstGeom prst="rect">
                <a:avLst/>
              </a:prstGeom>
              <a:blipFill>
                <a:blip r:embed="rId5"/>
                <a:stretch>
                  <a:fillRect l="-20930" r="-4651"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ight Arrow 41"/>
          <p:cNvSpPr/>
          <p:nvPr/>
        </p:nvSpPr>
        <p:spPr>
          <a:xfrm>
            <a:off x="7778753" y="4459200"/>
            <a:ext cx="546967" cy="323850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170022" y="4366736"/>
            <a:ext cx="16031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Kickers, ref. processing,       RF cavities 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84773" y="2829164"/>
            <a:ext cx="563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12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</a:t>
            </a:r>
            <a:endParaRPr kumimoji="0" lang="en-GB" sz="12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77071" y="4680706"/>
            <a:ext cx="925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12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DR</a:t>
            </a:r>
            <a:endParaRPr kumimoji="0" lang="en-GB" sz="12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87927" y="5414471"/>
            <a:ext cx="925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12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</a:t>
            </a:r>
            <a:endParaRPr kumimoji="0" lang="en-GB" sz="12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2946645" y="6400800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106509" y="6237514"/>
            <a:ext cx="2791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GB" sz="1400" b="1" i="1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4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1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clocks and SYNC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5613838" y="6400800"/>
            <a:ext cx="54138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961647" y="6250395"/>
            <a:ext cx="2221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Other digital signals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5306400" y="2290559"/>
            <a:ext cx="8028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382124" y="2011523"/>
            <a:ext cx="563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12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</a:t>
            </a:r>
            <a:endParaRPr kumimoji="0" lang="en-GB" sz="12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Right Arrow 52"/>
          <p:cNvSpPr/>
          <p:nvPr/>
        </p:nvSpPr>
        <p:spPr>
          <a:xfrm rot="10800000">
            <a:off x="7779600" y="2128072"/>
            <a:ext cx="546967" cy="323850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20075" y="2029480"/>
            <a:ext cx="1442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</a:t>
            </a: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GB" sz="1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White Rabbit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334999" y="2234417"/>
            <a:ext cx="798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open loop</a:t>
            </a:r>
            <a:endParaRPr kumimoji="0" lang="en-GB" sz="10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268412" y="3055915"/>
            <a:ext cx="798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closed loop</a:t>
            </a:r>
            <a:endParaRPr kumimoji="0" lang="en-GB" sz="10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1663273" y="6400800"/>
            <a:ext cx="541381" cy="0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095156" y="6237513"/>
            <a:ext cx="566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RF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1681200" y="1556601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ight Arrow 59"/>
          <p:cNvSpPr/>
          <p:nvPr/>
        </p:nvSpPr>
        <p:spPr>
          <a:xfrm>
            <a:off x="1652400" y="1619250"/>
            <a:ext cx="546967" cy="323850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886200" y="1731636"/>
            <a:ext cx="748800" cy="0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1680044" y="3086199"/>
            <a:ext cx="5293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ight Arrow 62"/>
          <p:cNvSpPr/>
          <p:nvPr/>
        </p:nvSpPr>
        <p:spPr>
          <a:xfrm>
            <a:off x="1651244" y="3148848"/>
            <a:ext cx="546967" cy="323850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3885044" y="3261234"/>
            <a:ext cx="748800" cy="0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55" y="1145678"/>
            <a:ext cx="681375" cy="1969291"/>
          </a:xfrm>
          <a:prstGeom prst="rect">
            <a:avLst/>
          </a:prstGeom>
        </p:spPr>
      </p:pic>
      <p:sp>
        <p:nvSpPr>
          <p:cNvPr id="66" name="Rectangle 65"/>
          <p:cNvSpPr/>
          <p:nvPr/>
        </p:nvSpPr>
        <p:spPr>
          <a:xfrm>
            <a:off x="2211712" y="3630786"/>
            <a:ext cx="1666876" cy="8699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200 MHz cavity controller (6)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211712" y="845821"/>
            <a:ext cx="1666876" cy="594938"/>
          </a:xfrm>
          <a:prstGeom prst="rect">
            <a:avLst/>
          </a:prstGeom>
          <a:solidFill>
            <a:srgbClr val="008000">
              <a:alpha val="50000"/>
            </a:srgbClr>
          </a:solidFill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10 MHz cavity controller (11)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211712" y="2101860"/>
            <a:ext cx="1666876" cy="869940"/>
          </a:xfrm>
          <a:prstGeom prst="rect">
            <a:avLst/>
          </a:prstGeom>
          <a:solidFill>
            <a:srgbClr val="FFC000">
              <a:alpha val="50000"/>
            </a:srgb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20/40/80 MHz cavity controller (7)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2211712" y="5366236"/>
            <a:ext cx="1666876" cy="597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Ref. signal processing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2211712" y="1512123"/>
                <a:ext cx="1666876" cy="435429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 w="3810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10 MHz ret.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sz="17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Σ</m:t>
                    </m:r>
                    <m:acc>
                      <m:accPr>
                        <m:chr m:val="⃗"/>
                        <m:ctrlPr>
                          <a:rPr kumimoji="0" lang="el-GR" sz="17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GB" sz="17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</m:acc>
                  </m:oMath>
                </a14:m>
                <a:endParaRPr kumimoji="0" lang="en-GB" sz="1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cs"/>
                </a:endParaRPr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1712" y="1512123"/>
                <a:ext cx="1666876" cy="435429"/>
              </a:xfrm>
              <a:prstGeom prst="rect">
                <a:avLst/>
              </a:prstGeom>
              <a:blipFill>
                <a:blip r:embed="rId7"/>
                <a:stretch>
                  <a:fillRect b="-7792"/>
                </a:stretch>
              </a:blipFill>
              <a:ln w="38100"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2210556" y="3041721"/>
                <a:ext cx="1666876" cy="435429"/>
              </a:xfrm>
              <a:prstGeom prst="rect">
                <a:avLst/>
              </a:prstGeom>
              <a:solidFill>
                <a:srgbClr val="FFC000">
                  <a:alpha val="50000"/>
                </a:srgbClr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20/40/80 MHz ret.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Σ</m:t>
                    </m:r>
                    <m:acc>
                      <m:accPr>
                        <m:chr m:val="⃗"/>
                        <m:ctrlPr>
                          <a:rPr kumimoji="0" lang="el-G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GB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</m:acc>
                  </m:oMath>
                </a14:m>
                <a:endPara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cs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0556" y="3041721"/>
                <a:ext cx="1666876" cy="435429"/>
              </a:xfrm>
              <a:prstGeom prst="rect">
                <a:avLst/>
              </a:prstGeom>
              <a:blipFill>
                <a:blip r:embed="rId8"/>
                <a:stretch>
                  <a:fillRect t="-10390" b="-2597"/>
                </a:stretch>
              </a:blipFill>
              <a:ln w="3810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Rectangle 71"/>
          <p:cNvSpPr/>
          <p:nvPr/>
        </p:nvSpPr>
        <p:spPr>
          <a:xfrm>
            <a:off x="2209650" y="4970523"/>
            <a:ext cx="1666876" cy="298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PU proc.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D</a:t>
            </a:r>
            <a:r>
              <a:rPr lang="en-US" sz="1600" b="1" noProof="0" dirty="0" err="1">
                <a:solidFill>
                  <a:prstClr val="black"/>
                </a:solidFill>
                <a:latin typeface="Symbol" panose="05050102010706020507" pitchFamily="18" charset="2"/>
              </a:rPr>
              <a:t>f</a:t>
            </a:r>
            <a:endParaRPr kumimoji="0" lang="en-GB" sz="16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ymbol" panose="05050102010706020507" pitchFamily="18" charset="2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11712" y="4668712"/>
            <a:ext cx="1666876" cy="298800"/>
          </a:xfrm>
          <a:prstGeom prst="rect">
            <a:avLst/>
          </a:prstGeom>
          <a:solidFill>
            <a:srgbClr val="008000">
              <a:alpha val="50000"/>
            </a:srgbClr>
          </a:solidFill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PU proc.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D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</a:t>
            </a:r>
            <a:endParaRPr kumimoji="0" lang="en-GB" sz="16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111876" y="845821"/>
            <a:ext cx="1666876" cy="869940"/>
          </a:xfrm>
          <a:prstGeom prst="rect">
            <a:avLst/>
          </a:prstGeom>
          <a:solidFill>
            <a:srgbClr val="008000">
              <a:alpha val="50000"/>
            </a:srgbClr>
          </a:solidFill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RF sources for injection trains, etc.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106598" y="2673360"/>
            <a:ext cx="1666876" cy="869940"/>
          </a:xfrm>
          <a:prstGeom prst="rect">
            <a:avLst/>
          </a:prstGeom>
          <a:solidFill>
            <a:srgbClr val="FFC000">
              <a:alpha val="50000"/>
            </a:srgb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Master clock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106598" y="3899495"/>
            <a:ext cx="1666876" cy="869940"/>
          </a:xfrm>
          <a:prstGeom prst="rect">
            <a:avLst/>
          </a:prstGeom>
          <a:solidFill>
            <a:srgbClr val="FFC000">
              <a:alpha val="50000"/>
            </a:srgb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Synchronous reference dividers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111876" y="5113021"/>
            <a:ext cx="1666876" cy="869940"/>
          </a:xfrm>
          <a:prstGeom prst="rect">
            <a:avLst/>
          </a:prstGeom>
          <a:solidFill>
            <a:srgbClr val="008000">
              <a:alpha val="50000"/>
            </a:srgbClr>
          </a:solidFill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Coupled bunch feedback</a:t>
            </a:r>
          </a:p>
        </p:txBody>
      </p:sp>
      <p:sp>
        <p:nvSpPr>
          <p:cNvPr id="78" name="Rectangle 77"/>
          <p:cNvSpPr/>
          <p:nvPr/>
        </p:nvSpPr>
        <p:spPr>
          <a:xfrm>
            <a:off x="6104217" y="2028933"/>
            <a:ext cx="1666800" cy="513728"/>
          </a:xfrm>
          <a:prstGeom prst="rect">
            <a:avLst/>
          </a:prstGeom>
          <a:solidFill>
            <a:srgbClr val="008000">
              <a:alpha val="50000"/>
            </a:srgbClr>
          </a:solidFill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Freq. program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55529" y="694163"/>
            <a:ext cx="8417663" cy="5398861"/>
            <a:chOff x="1355529" y="694163"/>
            <a:chExt cx="8417663" cy="5398861"/>
          </a:xfrm>
        </p:grpSpPr>
        <p:sp>
          <p:nvSpPr>
            <p:cNvPr id="2" name="Rectangle 1"/>
            <p:cNvSpPr/>
            <p:nvPr/>
          </p:nvSpPr>
          <p:spPr>
            <a:xfrm>
              <a:off x="1355529" y="694163"/>
              <a:ext cx="2691640" cy="389235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076950" y="803573"/>
              <a:ext cx="3696242" cy="528945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539387" y="857132"/>
              <a:ext cx="537563" cy="55991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540400" y="5008246"/>
              <a:ext cx="537563" cy="55991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id="{213CDFE0-2C7E-48C3-8E6B-7C2F126C1A98}"/>
              </a:ext>
            </a:extLst>
          </p:cNvPr>
          <p:cNvSpPr/>
          <p:nvPr/>
        </p:nvSpPr>
        <p:spPr>
          <a:xfrm>
            <a:off x="2185987" y="4588732"/>
            <a:ext cx="1709737" cy="39239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34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Beam phase measurement</a:t>
            </a: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Part of beam phase loop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 (simulated) beam phase versus phase</a:t>
            </a:r>
            <a:b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(simulated) cavity returns at configurable harmonic(s)</a:t>
            </a: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Multiple inputs</a:t>
            </a:r>
          </a:p>
          <a:p>
            <a:pPr marL="1257300" lvl="2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Injection oscillator:	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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Beam replacement before injection</a:t>
            </a:r>
          </a:p>
          <a:p>
            <a:pPr marL="1257300" lvl="2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Beam: 		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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Sensitive pick-ups</a:t>
            </a:r>
            <a:b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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Wall current monitor</a:t>
            </a:r>
            <a:b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 80 MHz (2</a:t>
            </a:r>
            <a:r>
              <a:rPr lang="en-GB" sz="1800" b="1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nd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Nyquist zone) receiver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Cavity return sums:	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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10 MHz, 20 MHz, 40 MHz, 80 MHz</a:t>
            </a:r>
            <a:b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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Single 10 MHz cavity</a:t>
            </a:r>
            <a:b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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Finemet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cavity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RF signals in total</a:t>
            </a:r>
          </a:p>
          <a:p>
            <a:pPr marL="1257300" lvl="2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Digital down-conversion to baseband I/Q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Detailed synoptic (6 modules VXS + mezzanines): </a:t>
            </a:r>
            <a:r>
              <a:rPr lang="en-GB" sz="2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link</a:t>
            </a:r>
            <a:endParaRPr lang="en-GB" sz="2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805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D899E62-5474-44FE-B76F-451EC611730E}"/>
              </a:ext>
            </a:extLst>
          </p:cNvPr>
          <p:cNvCxnSpPr/>
          <p:nvPr/>
        </p:nvCxnSpPr>
        <p:spPr>
          <a:xfrm>
            <a:off x="4191000" y="1981200"/>
            <a:ext cx="0" cy="40386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1E172F9-21A2-40AE-96BE-36EA3A7ACDC3}"/>
              </a:ext>
            </a:extLst>
          </p:cNvPr>
          <p:cNvCxnSpPr/>
          <p:nvPr/>
        </p:nvCxnSpPr>
        <p:spPr>
          <a:xfrm>
            <a:off x="6324600" y="1980000"/>
            <a:ext cx="0" cy="40386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Arrow 13">
            <a:extLst>
              <a:ext uri="{FF2B5EF4-FFF2-40B4-BE49-F238E27FC236}">
                <a16:creationId xmlns:a16="http://schemas.microsoft.com/office/drawing/2014/main" id="{C6D33CC6-C629-4EE0-84E0-D37EACAF3BB9}"/>
              </a:ext>
            </a:extLst>
          </p:cNvPr>
          <p:cNvSpPr/>
          <p:nvPr/>
        </p:nvSpPr>
        <p:spPr>
          <a:xfrm>
            <a:off x="6147287" y="5124601"/>
            <a:ext cx="4953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13">
            <a:extLst>
              <a:ext uri="{FF2B5EF4-FFF2-40B4-BE49-F238E27FC236}">
                <a16:creationId xmlns:a16="http://schemas.microsoft.com/office/drawing/2014/main" id="{23196C21-A24F-46AD-94B1-EFA45082C2C9}"/>
              </a:ext>
            </a:extLst>
          </p:cNvPr>
          <p:cNvSpPr/>
          <p:nvPr/>
        </p:nvSpPr>
        <p:spPr>
          <a:xfrm>
            <a:off x="3962644" y="2589964"/>
            <a:ext cx="4953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3">
            <a:extLst>
              <a:ext uri="{FF2B5EF4-FFF2-40B4-BE49-F238E27FC236}">
                <a16:creationId xmlns:a16="http://schemas.microsoft.com/office/drawing/2014/main" id="{68244572-447F-435C-9838-71ED288AB603}"/>
              </a:ext>
            </a:extLst>
          </p:cNvPr>
          <p:cNvSpPr/>
          <p:nvPr/>
        </p:nvSpPr>
        <p:spPr>
          <a:xfrm>
            <a:off x="3962644" y="3855721"/>
            <a:ext cx="4953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3">
            <a:extLst>
              <a:ext uri="{FF2B5EF4-FFF2-40B4-BE49-F238E27FC236}">
                <a16:creationId xmlns:a16="http://schemas.microsoft.com/office/drawing/2014/main" id="{7EF7AD2D-C8C7-455D-9F2C-84291C033902}"/>
              </a:ext>
            </a:extLst>
          </p:cNvPr>
          <p:cNvSpPr/>
          <p:nvPr/>
        </p:nvSpPr>
        <p:spPr>
          <a:xfrm>
            <a:off x="6147287" y="2590201"/>
            <a:ext cx="4953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3">
            <a:extLst>
              <a:ext uri="{FF2B5EF4-FFF2-40B4-BE49-F238E27FC236}">
                <a16:creationId xmlns:a16="http://schemas.microsoft.com/office/drawing/2014/main" id="{2C3D7D57-5C0D-45C6-A9FE-28D3550FD2BA}"/>
              </a:ext>
            </a:extLst>
          </p:cNvPr>
          <p:cNvSpPr/>
          <p:nvPr/>
        </p:nvSpPr>
        <p:spPr>
          <a:xfrm>
            <a:off x="6147287" y="3857401"/>
            <a:ext cx="4953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Double-harmonic receiver with pre-selection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Data concentrator/selector matrix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Phase detection as part of beam loops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1C71DAE-47E5-469D-8755-D4D925AF9D15}"/>
              </a:ext>
            </a:extLst>
          </p:cNvPr>
          <p:cNvSpPr/>
          <p:nvPr/>
        </p:nvSpPr>
        <p:spPr>
          <a:xfrm>
            <a:off x="2286243" y="2247064"/>
            <a:ext cx="1676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Double harmonic</a:t>
            </a:r>
            <a:br>
              <a:rPr lang="en-GB" sz="1800" dirty="0"/>
            </a:br>
            <a:r>
              <a:rPr lang="en-GB" sz="1800" dirty="0"/>
              <a:t>receiver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2358F4C-9173-4E69-A897-4745EB982E78}"/>
              </a:ext>
            </a:extLst>
          </p:cNvPr>
          <p:cNvCxnSpPr>
            <a:cxnSpLocks/>
          </p:cNvCxnSpPr>
          <p:nvPr/>
        </p:nvCxnSpPr>
        <p:spPr>
          <a:xfrm>
            <a:off x="1638543" y="2742364"/>
            <a:ext cx="6096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1472CC6-B7EF-407B-8EE1-1A31950E3445}"/>
              </a:ext>
            </a:extLst>
          </p:cNvPr>
          <p:cNvSpPr txBox="1"/>
          <p:nvPr/>
        </p:nvSpPr>
        <p:spPr>
          <a:xfrm>
            <a:off x="901700" y="255769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RF1 in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DEBE5B-AD5E-4F44-98EF-784D83BB3E05}"/>
              </a:ext>
            </a:extLst>
          </p:cNvPr>
          <p:cNvSpPr/>
          <p:nvPr/>
        </p:nvSpPr>
        <p:spPr>
          <a:xfrm>
            <a:off x="4457944" y="2209801"/>
            <a:ext cx="1676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Data concentrator/</a:t>
            </a:r>
            <a:br>
              <a:rPr lang="en-GB" sz="1800" dirty="0"/>
            </a:br>
            <a:r>
              <a:rPr lang="en-GB" sz="1800" dirty="0"/>
              <a:t>selector matrix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28C6A-8A65-4806-ACCC-995C0AA152BF}"/>
              </a:ext>
            </a:extLst>
          </p:cNvPr>
          <p:cNvSpPr/>
          <p:nvPr/>
        </p:nvSpPr>
        <p:spPr>
          <a:xfrm>
            <a:off x="2286243" y="3512821"/>
            <a:ext cx="1676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Double harmonic</a:t>
            </a:r>
            <a:br>
              <a:rPr lang="en-GB" sz="1800" dirty="0"/>
            </a:br>
            <a:r>
              <a:rPr lang="en-GB" sz="1800" dirty="0"/>
              <a:t>receiver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7BB993A-0E83-4F00-9B44-08816B13900F}"/>
              </a:ext>
            </a:extLst>
          </p:cNvPr>
          <p:cNvCxnSpPr>
            <a:cxnSpLocks/>
          </p:cNvCxnSpPr>
          <p:nvPr/>
        </p:nvCxnSpPr>
        <p:spPr>
          <a:xfrm>
            <a:off x="1638543" y="4008121"/>
            <a:ext cx="6096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118DF27-BE75-45A9-AAAD-B21844A3179A}"/>
              </a:ext>
            </a:extLst>
          </p:cNvPr>
          <p:cNvSpPr txBox="1"/>
          <p:nvPr/>
        </p:nvSpPr>
        <p:spPr>
          <a:xfrm>
            <a:off x="901700" y="382345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RF2 in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A2732D8-5853-4F98-8EAE-7F4316C08CEF}"/>
              </a:ext>
            </a:extLst>
          </p:cNvPr>
          <p:cNvSpPr/>
          <p:nvPr/>
        </p:nvSpPr>
        <p:spPr>
          <a:xfrm>
            <a:off x="4457944" y="3475558"/>
            <a:ext cx="1676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Data concentrator/</a:t>
            </a:r>
            <a:br>
              <a:rPr lang="en-GB" sz="1800" dirty="0"/>
            </a:br>
            <a:r>
              <a:rPr lang="en-GB" sz="1800" dirty="0"/>
              <a:t>selector matrix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BF9DA6-E9C6-4CBC-ADDD-47959A81DE33}"/>
              </a:ext>
            </a:extLst>
          </p:cNvPr>
          <p:cNvSpPr/>
          <p:nvPr/>
        </p:nvSpPr>
        <p:spPr>
          <a:xfrm>
            <a:off x="6642100" y="2209800"/>
            <a:ext cx="1853956" cy="3581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Phase detection as part of</a:t>
            </a:r>
            <a:br>
              <a:rPr lang="en-GB" sz="1800" dirty="0"/>
            </a:br>
            <a:r>
              <a:rPr lang="en-GB" sz="1800" dirty="0"/>
              <a:t>beam loops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631C6B-2E21-411D-833E-31C029423C41}"/>
              </a:ext>
            </a:extLst>
          </p:cNvPr>
          <p:cNvCxnSpPr>
            <a:cxnSpLocks/>
          </p:cNvCxnSpPr>
          <p:nvPr/>
        </p:nvCxnSpPr>
        <p:spPr>
          <a:xfrm>
            <a:off x="1638543" y="5273878"/>
            <a:ext cx="6096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DE2DE9C-3A63-48EC-A83F-AD42502861A1}"/>
              </a:ext>
            </a:extLst>
          </p:cNvPr>
          <p:cNvSpPr txBox="1"/>
          <p:nvPr/>
        </p:nvSpPr>
        <p:spPr>
          <a:xfrm>
            <a:off x="901700" y="5089212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err="1">
                <a:latin typeface="+mn-lt"/>
              </a:rPr>
              <a:t>RFn</a:t>
            </a:r>
            <a:r>
              <a:rPr lang="en-GB" sz="1800" dirty="0">
                <a:latin typeface="+mn-lt"/>
              </a:rPr>
              <a:t> in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EE647A-13B4-413F-9B91-69E507BCD47F}"/>
              </a:ext>
            </a:extLst>
          </p:cNvPr>
          <p:cNvSpPr txBox="1"/>
          <p:nvPr/>
        </p:nvSpPr>
        <p:spPr>
          <a:xfrm rot="5400000">
            <a:off x="2896567" y="4660870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…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EEECFF-8E9E-44F6-9A9B-F7741F85CA02}"/>
              </a:ext>
            </a:extLst>
          </p:cNvPr>
          <p:cNvSpPr txBox="1"/>
          <p:nvPr/>
        </p:nvSpPr>
        <p:spPr>
          <a:xfrm rot="5400000">
            <a:off x="5068753" y="466235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241210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/>
          <p:cNvSpPr/>
          <p:nvPr/>
        </p:nvSpPr>
        <p:spPr>
          <a:xfrm>
            <a:off x="2988978" y="3657600"/>
            <a:ext cx="152400" cy="380999"/>
          </a:xfrm>
          <a:prstGeom prst="rect">
            <a:avLst/>
          </a:prstGeom>
          <a:solidFill>
            <a:srgbClr val="C0504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loop: double phase detection 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281747" y="1481570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latin typeface="Symbol" panose="05050102010706020507" pitchFamily="18" charset="2"/>
              </a:rPr>
              <a:t>Df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33947" y="762000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624647" y="1100570"/>
            <a:ext cx="0" cy="381000"/>
          </a:xfrm>
          <a:prstGeom prst="straightConnector1">
            <a:avLst/>
          </a:prstGeom>
          <a:ln w="3175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Arrow 7"/>
          <p:cNvSpPr/>
          <p:nvPr/>
        </p:nvSpPr>
        <p:spPr>
          <a:xfrm>
            <a:off x="2218147" y="973147"/>
            <a:ext cx="16158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519747" y="1088448"/>
            <a:ext cx="1104900" cy="0"/>
          </a:xfrm>
          <a:prstGeom prst="line">
            <a:avLst/>
          </a:prstGeom>
          <a:ln w="31750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1653" y="802381"/>
            <a:ext cx="1598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800" b="1" dirty="0">
                <a:latin typeface="+mn-lt"/>
              </a:rPr>
              <a:t>Combined I/Q</a:t>
            </a:r>
            <a:br>
              <a:rPr lang="en-GB" sz="1800" b="1" dirty="0">
                <a:latin typeface="+mn-lt"/>
              </a:rPr>
            </a:br>
            <a:r>
              <a:rPr lang="en-GB" sz="1800" b="1" dirty="0">
                <a:latin typeface="+mn-lt"/>
              </a:rPr>
              <a:t>streams: beam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624647" y="2167370"/>
            <a:ext cx="1155" cy="381000"/>
          </a:xfrm>
          <a:prstGeom prst="straightConnector1">
            <a:avLst/>
          </a:prstGeom>
          <a:ln w="3175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519747" y="2551545"/>
            <a:ext cx="1104900" cy="0"/>
          </a:xfrm>
          <a:prstGeom prst="line">
            <a:avLst/>
          </a:prstGeom>
          <a:ln w="31750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833947" y="2208645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9" name="Right Arrow 18"/>
          <p:cNvSpPr/>
          <p:nvPr/>
        </p:nvSpPr>
        <p:spPr>
          <a:xfrm>
            <a:off x="2987824" y="2398202"/>
            <a:ext cx="844967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176847" y="1931873"/>
            <a:ext cx="0" cy="286327"/>
          </a:xfrm>
          <a:prstGeom prst="straightConnector1">
            <a:avLst/>
          </a:prstGeom>
          <a:ln w="31750">
            <a:solidFill>
              <a:srgbClr val="1F497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641762" y="1664937"/>
            <a:ext cx="1074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i="1" dirty="0">
                <a:solidFill>
                  <a:srgbClr val="1F497D"/>
                </a:solidFill>
                <a:latin typeface="+mn-lt"/>
              </a:rPr>
              <a:t>h</a:t>
            </a:r>
            <a:r>
              <a:rPr lang="en-GB" sz="1600" baseline="-25000" dirty="0">
                <a:solidFill>
                  <a:srgbClr val="1F497D"/>
                </a:solidFill>
                <a:latin typeface="+mn-lt"/>
              </a:rPr>
              <a:t>1</a:t>
            </a:r>
            <a:r>
              <a:rPr lang="en-GB" sz="1600" dirty="0">
                <a:solidFill>
                  <a:srgbClr val="1F497D"/>
                </a:solidFill>
                <a:latin typeface="+mn-lt"/>
              </a:rPr>
              <a:t> (GSHL1)</a:t>
            </a:r>
            <a:endParaRPr lang="en-GB" sz="1600" baseline="-25000" dirty="0">
              <a:solidFill>
                <a:srgbClr val="1F497D"/>
              </a:solidFill>
              <a:latin typeface="+mn-lt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4176547" y="1447800"/>
            <a:ext cx="0" cy="288000"/>
          </a:xfrm>
          <a:prstGeom prst="straightConnector1">
            <a:avLst/>
          </a:prstGeom>
          <a:ln w="31750">
            <a:solidFill>
              <a:srgbClr val="1F497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765346" y="811795"/>
            <a:ext cx="8224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chemeClr val="bg1"/>
                </a:solidFill>
                <a:latin typeface="+mn-lt"/>
              </a:rPr>
              <a:t>Selector</a:t>
            </a:r>
            <a:br>
              <a:rPr lang="en-GB" sz="1500" dirty="0">
                <a:solidFill>
                  <a:schemeClr val="bg1"/>
                </a:solidFill>
                <a:latin typeface="+mn-lt"/>
              </a:rPr>
            </a:br>
            <a:r>
              <a:rPr lang="en-GB" sz="1500" dirty="0">
                <a:solidFill>
                  <a:schemeClr val="bg1"/>
                </a:solidFill>
                <a:latin typeface="+mn-lt"/>
              </a:rPr>
              <a:t>matrix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769878" y="2258440"/>
            <a:ext cx="8224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chemeClr val="bg1"/>
                </a:solidFill>
                <a:latin typeface="+mn-lt"/>
              </a:rPr>
              <a:t>Selector</a:t>
            </a:r>
            <a:br>
              <a:rPr lang="en-GB" sz="1500" dirty="0">
                <a:solidFill>
                  <a:schemeClr val="bg1"/>
                </a:solidFill>
                <a:latin typeface="+mn-lt"/>
              </a:rPr>
            </a:br>
            <a:r>
              <a:rPr lang="en-GB" sz="1500" dirty="0">
                <a:solidFill>
                  <a:schemeClr val="bg1"/>
                </a:solidFill>
                <a:latin typeface="+mn-lt"/>
              </a:rPr>
              <a:t>matrix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5967547" y="1844098"/>
            <a:ext cx="661853" cy="0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5281747" y="4225925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latin typeface="Symbol" panose="05050102010706020507" pitchFamily="18" charset="2"/>
              </a:rPr>
              <a:t>Df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833947" y="3506355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5624647" y="3844925"/>
            <a:ext cx="0" cy="381000"/>
          </a:xfrm>
          <a:prstGeom prst="straightConnector1">
            <a:avLst/>
          </a:prstGeom>
          <a:ln w="3175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ight Arrow 69"/>
          <p:cNvSpPr/>
          <p:nvPr/>
        </p:nvSpPr>
        <p:spPr>
          <a:xfrm>
            <a:off x="2544636" y="3717502"/>
            <a:ext cx="1289311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/>
          <p:nvPr/>
        </p:nvCxnSpPr>
        <p:spPr>
          <a:xfrm flipV="1">
            <a:off x="4519747" y="3832803"/>
            <a:ext cx="1104900" cy="0"/>
          </a:xfrm>
          <a:prstGeom prst="line">
            <a:avLst/>
          </a:prstGeom>
          <a:ln w="31750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 flipV="1">
            <a:off x="5624647" y="4911725"/>
            <a:ext cx="1155" cy="381000"/>
          </a:xfrm>
          <a:prstGeom prst="straightConnector1">
            <a:avLst/>
          </a:prstGeom>
          <a:ln w="3175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4519747" y="5295900"/>
            <a:ext cx="1104900" cy="0"/>
          </a:xfrm>
          <a:prstGeom prst="line">
            <a:avLst/>
          </a:prstGeom>
          <a:ln w="31750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3833947" y="4953000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76" name="Right Arrow 75"/>
          <p:cNvSpPr/>
          <p:nvPr/>
        </p:nvSpPr>
        <p:spPr>
          <a:xfrm>
            <a:off x="2218132" y="5142557"/>
            <a:ext cx="1614659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/>
          <p:cNvSpPr txBox="1"/>
          <p:nvPr/>
        </p:nvSpPr>
        <p:spPr>
          <a:xfrm>
            <a:off x="554592" y="4971791"/>
            <a:ext cx="1635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800" b="1" dirty="0">
                <a:latin typeface="+mn-lt"/>
              </a:rPr>
              <a:t>Combined I/Q</a:t>
            </a:r>
            <a:br>
              <a:rPr lang="en-GB" sz="1800" b="1" dirty="0">
                <a:latin typeface="+mn-lt"/>
              </a:rPr>
            </a:br>
            <a:r>
              <a:rPr lang="en-GB" sz="1800" b="1" dirty="0">
                <a:latin typeface="+mn-lt"/>
              </a:rPr>
              <a:t>streams: cavity</a:t>
            </a: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4176847" y="4676228"/>
            <a:ext cx="0" cy="286327"/>
          </a:xfrm>
          <a:prstGeom prst="straightConnector1">
            <a:avLst/>
          </a:prstGeom>
          <a:ln w="31750">
            <a:solidFill>
              <a:srgbClr val="1F497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3641761" y="4409292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i="1" dirty="0">
                <a:solidFill>
                  <a:srgbClr val="1F497D"/>
                </a:solidFill>
                <a:latin typeface="+mn-lt"/>
              </a:rPr>
              <a:t>h</a:t>
            </a:r>
            <a:r>
              <a:rPr lang="en-GB" sz="1600" baseline="-25000" dirty="0">
                <a:solidFill>
                  <a:srgbClr val="1F497D"/>
                </a:solidFill>
                <a:latin typeface="+mn-lt"/>
              </a:rPr>
              <a:t>2</a:t>
            </a:r>
            <a:r>
              <a:rPr lang="en-GB" sz="1600" dirty="0">
                <a:solidFill>
                  <a:srgbClr val="1F497D"/>
                </a:solidFill>
                <a:latin typeface="+mn-lt"/>
              </a:rPr>
              <a:t> (GSHL2)</a:t>
            </a:r>
            <a:endParaRPr lang="en-GB" sz="1600" baseline="-25000" dirty="0">
              <a:solidFill>
                <a:srgbClr val="1F497D"/>
              </a:solidFill>
              <a:latin typeface="+mn-lt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H="1" flipV="1">
            <a:off x="4176547" y="4192155"/>
            <a:ext cx="0" cy="288000"/>
          </a:xfrm>
          <a:prstGeom prst="straightConnector1">
            <a:avLst/>
          </a:prstGeom>
          <a:ln w="31750">
            <a:solidFill>
              <a:srgbClr val="1F497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765345" y="3556150"/>
            <a:ext cx="8224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chemeClr val="bg1"/>
                </a:solidFill>
                <a:latin typeface="+mn-lt"/>
              </a:rPr>
              <a:t>Selector</a:t>
            </a:r>
            <a:br>
              <a:rPr lang="en-GB" sz="1500" dirty="0">
                <a:solidFill>
                  <a:schemeClr val="bg1"/>
                </a:solidFill>
                <a:latin typeface="+mn-lt"/>
              </a:rPr>
            </a:br>
            <a:r>
              <a:rPr lang="en-GB" sz="1500" dirty="0">
                <a:solidFill>
                  <a:schemeClr val="bg1"/>
                </a:solidFill>
                <a:latin typeface="+mn-lt"/>
              </a:rPr>
              <a:t>matrix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769878" y="5002795"/>
            <a:ext cx="8224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chemeClr val="bg1"/>
                </a:solidFill>
                <a:latin typeface="+mn-lt"/>
              </a:rPr>
              <a:t>Selector</a:t>
            </a:r>
            <a:br>
              <a:rPr lang="en-GB" sz="1500" dirty="0">
                <a:solidFill>
                  <a:schemeClr val="bg1"/>
                </a:solidFill>
                <a:latin typeface="+mn-lt"/>
              </a:rPr>
            </a:br>
            <a:r>
              <a:rPr lang="en-GB" sz="1500" dirty="0">
                <a:solidFill>
                  <a:schemeClr val="bg1"/>
                </a:solidFill>
                <a:latin typeface="+mn-lt"/>
              </a:rPr>
              <a:t>matrix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5967547" y="4588453"/>
            <a:ext cx="661853" cy="0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2544636" y="1049160"/>
            <a:ext cx="152400" cy="2897366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/>
          <p:nvPr/>
        </p:nvSpPr>
        <p:spPr>
          <a:xfrm>
            <a:off x="2987824" y="4022302"/>
            <a:ext cx="152400" cy="1349042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2987824" y="2483183"/>
            <a:ext cx="152400" cy="1243844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6462847" y="2871037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ymbol" panose="05050102010706020507" pitchFamily="18" charset="2"/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6629400" y="1844098"/>
            <a:ext cx="0" cy="1026939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6629400" y="3556837"/>
            <a:ext cx="0" cy="1031616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7707867" y="2870350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408844" y="2937516"/>
            <a:ext cx="7938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chemeClr val="bg1"/>
                </a:solidFill>
                <a:latin typeface="+mn-lt"/>
              </a:rPr>
              <a:t>Smooth</a:t>
            </a:r>
            <a:br>
              <a:rPr lang="en-GB" sz="1500" dirty="0">
                <a:solidFill>
                  <a:schemeClr val="bg1"/>
                </a:solidFill>
                <a:latin typeface="+mn-lt"/>
              </a:rPr>
            </a:br>
            <a:r>
              <a:rPr lang="en-GB" sz="1500" dirty="0">
                <a:solidFill>
                  <a:schemeClr val="bg1"/>
                </a:solidFill>
                <a:latin typeface="+mn-lt"/>
              </a:rPr>
              <a:t>switch</a:t>
            </a: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7148647" y="3215916"/>
            <a:ext cx="5400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7726801" y="2825838"/>
            <a:ext cx="64793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chemeClr val="bg1"/>
                </a:solidFill>
                <a:latin typeface="+mn-lt"/>
              </a:rPr>
              <a:t>Phase</a:t>
            </a:r>
            <a:br>
              <a:rPr lang="en-GB" sz="1500" dirty="0">
                <a:solidFill>
                  <a:schemeClr val="bg1"/>
                </a:solidFill>
                <a:latin typeface="+mn-lt"/>
              </a:rPr>
            </a:br>
            <a:r>
              <a:rPr lang="en-GB" sz="1500" dirty="0">
                <a:solidFill>
                  <a:schemeClr val="bg1"/>
                </a:solidFill>
                <a:latin typeface="+mn-lt"/>
              </a:rPr>
              <a:t>loop</a:t>
            </a:r>
            <a:br>
              <a:rPr lang="en-GB" sz="1500" dirty="0">
                <a:solidFill>
                  <a:schemeClr val="bg1"/>
                </a:solidFill>
                <a:latin typeface="+mn-lt"/>
              </a:rPr>
            </a:br>
            <a:r>
              <a:rPr lang="en-GB" sz="1500" dirty="0">
                <a:solidFill>
                  <a:schemeClr val="bg1"/>
                </a:solidFill>
                <a:latin typeface="+mn-lt"/>
              </a:rPr>
              <a:t>amp.</a:t>
            </a:r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8393667" y="3216048"/>
            <a:ext cx="5400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 rot="16200000">
            <a:off x="8005764" y="3009928"/>
            <a:ext cx="2211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800" b="1" dirty="0">
                <a:latin typeface="+mn-lt"/>
              </a:rPr>
              <a:t>To </a:t>
            </a:r>
            <a:r>
              <a:rPr lang="en-GB" sz="1800" b="1" i="1" dirty="0" err="1">
                <a:latin typeface="+mn-lt"/>
              </a:rPr>
              <a:t>f</a:t>
            </a:r>
            <a:r>
              <a:rPr lang="en-GB" sz="1800" b="1" baseline="-25000" dirty="0" err="1">
                <a:latin typeface="+mn-lt"/>
              </a:rPr>
              <a:t>rev</a:t>
            </a:r>
            <a:r>
              <a:rPr lang="en-GB" sz="1800" b="1" dirty="0">
                <a:latin typeface="+mn-lt"/>
              </a:rPr>
              <a:t> correction sum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6108700" y="3089380"/>
            <a:ext cx="354147" cy="0"/>
          </a:xfrm>
          <a:prstGeom prst="straightConnector1">
            <a:avLst/>
          </a:prstGeom>
          <a:ln w="31750">
            <a:solidFill>
              <a:srgbClr val="1F497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>
            <a:off x="6108699" y="3352800"/>
            <a:ext cx="354147" cy="0"/>
          </a:xfrm>
          <a:prstGeom prst="straightConnector1">
            <a:avLst/>
          </a:prstGeom>
          <a:ln w="31750">
            <a:solidFill>
              <a:srgbClr val="1F497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5163557" y="2909602"/>
            <a:ext cx="1010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b="1" dirty="0">
                <a:solidFill>
                  <a:srgbClr val="1F497D"/>
                </a:solidFill>
                <a:latin typeface="+mn-lt"/>
              </a:rPr>
              <a:t>Timings</a:t>
            </a:r>
            <a:br>
              <a:rPr lang="en-GB" sz="1600" b="1" baseline="-25000" dirty="0">
                <a:solidFill>
                  <a:srgbClr val="1F497D"/>
                </a:solidFill>
                <a:latin typeface="+mn-lt"/>
              </a:rPr>
            </a:br>
            <a:r>
              <a:rPr lang="en-GB" sz="1600" b="1" dirty="0">
                <a:solidFill>
                  <a:srgbClr val="1F497D"/>
                </a:solidFill>
                <a:latin typeface="+mn-lt"/>
              </a:rPr>
              <a:t>Functions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4BF2497-D5EA-4E4E-9A38-A1B5691A9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5791200"/>
            <a:ext cx="8299939" cy="75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Set ‘present’ and ‘next’ configuration of signals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Smooth switch after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after phase detection 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13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Choice of hardware platform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VXS-based plat-form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developed for PSB, LEIR, ELENA, …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Backplane: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clock and synchronization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distribution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Data exchange by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Gigabit links (SFP)</a:t>
            </a:r>
          </a:p>
          <a:p>
            <a:pPr marL="1257300" lvl="2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MHz update rate</a:t>
            </a:r>
          </a:p>
          <a:p>
            <a:pPr marL="1257300" lvl="2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bit each for I and Q</a:t>
            </a:r>
          </a:p>
          <a:p>
            <a:pPr marL="1257300" lvl="2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harmonic, 2 signals</a:t>
            </a:r>
          </a:p>
          <a:p>
            <a:pPr marL="12573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 data rate: 256 Mbit/s</a:t>
            </a:r>
          </a:p>
          <a:p>
            <a:pPr algn="l">
              <a:spcBef>
                <a:spcPct val="20000"/>
              </a:spcBef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334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/>
          <p:cNvSpPr/>
          <p:nvPr/>
        </p:nvSpPr>
        <p:spPr>
          <a:xfrm>
            <a:off x="6478587" y="2819400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6478588" y="3429000"/>
            <a:ext cx="1010994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Convert RF signals to baseband I/Q data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Beam synchronous down-conversion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Two harmonics simultaneously: previous/present and next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Configuration: VXS carrier (PSB), FMC-ADC (PSB), FMC-SFP (COTS)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In:	4 RF signals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Out:	2 data streams containing baseband information of 2 signals at</a:t>
            </a:r>
            <a:b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2 harmonics, or 4 signals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synchronous double-harmonic receiver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33800" y="1981200"/>
            <a:ext cx="1906588" cy="25146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VXS Carrier</a:t>
            </a:r>
            <a:br>
              <a:rPr lang="en-GB" dirty="0"/>
            </a:br>
            <a:r>
              <a:rPr lang="en-GB" dirty="0"/>
              <a:t>(PSB)</a:t>
            </a:r>
            <a:endParaRPr lang="en-GB" sz="1600" dirty="0"/>
          </a:p>
          <a:p>
            <a:pPr marL="180975" indent="-180975" algn="l">
              <a:buFont typeface="Arial" panose="020B0604020202020204" pitchFamily="34" charset="0"/>
              <a:buChar char="•"/>
            </a:pPr>
            <a:r>
              <a:rPr lang="en-GB" sz="1600" dirty="0"/>
              <a:t>Data stream selection </a:t>
            </a:r>
            <a:r>
              <a:rPr lang="en-GB" sz="1600" b="1" dirty="0">
                <a:solidFill>
                  <a:srgbClr val="C0504D"/>
                </a:solidFill>
              </a:rPr>
              <a:t>matrix</a:t>
            </a:r>
          </a:p>
          <a:p>
            <a:pPr marL="180975" indent="-180975" algn="l">
              <a:buFont typeface="Arial" panose="020B0604020202020204" pitchFamily="34" charset="0"/>
              <a:buChar char="•"/>
            </a:pPr>
            <a:r>
              <a:rPr lang="en-GB" sz="1600" dirty="0"/>
              <a:t>Internal functions: </a:t>
            </a:r>
            <a:br>
              <a:rPr lang="en-GB" sz="1600" dirty="0"/>
            </a:br>
            <a:r>
              <a:rPr lang="en-GB" sz="1600" dirty="0"/>
              <a:t>HPL1/2, PLOFFSET1/2</a:t>
            </a:r>
          </a:p>
        </p:txBody>
      </p:sp>
      <p:sp>
        <p:nvSpPr>
          <p:cNvPr id="5" name="Rectangle 4"/>
          <p:cNvSpPr/>
          <p:nvPr/>
        </p:nvSpPr>
        <p:spPr>
          <a:xfrm>
            <a:off x="2895600" y="1981200"/>
            <a:ext cx="8382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FMC</a:t>
            </a:r>
            <a:br>
              <a:rPr lang="en-GB" dirty="0"/>
            </a:br>
            <a:r>
              <a:rPr lang="en-GB" dirty="0"/>
              <a:t>ADC</a:t>
            </a:r>
          </a:p>
        </p:txBody>
      </p:sp>
      <p:sp>
        <p:nvSpPr>
          <p:cNvPr id="6" name="Rectangle 5"/>
          <p:cNvSpPr/>
          <p:nvPr/>
        </p:nvSpPr>
        <p:spPr>
          <a:xfrm>
            <a:off x="5640388" y="1981200"/>
            <a:ext cx="8382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FMC</a:t>
            </a:r>
            <a:br>
              <a:rPr lang="en-GB" dirty="0"/>
            </a:br>
            <a:r>
              <a:rPr lang="en-GB" dirty="0"/>
              <a:t>SFP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81200" y="2514600"/>
            <a:ext cx="9144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81200" y="2971800"/>
            <a:ext cx="9144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81200" y="3429000"/>
            <a:ext cx="9144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81200" y="3886200"/>
            <a:ext cx="9144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176095" y="232993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 in 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76095" y="278713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 in 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76095" y="324433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 in 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76095" y="370153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 in 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89583" y="2639794"/>
            <a:ext cx="2416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latin typeface="+mn-lt"/>
              </a:rPr>
              <a:t>Baseband I/Q,</a:t>
            </a:r>
            <a:br>
              <a:rPr lang="en-GB" sz="1800" b="1" dirty="0">
                <a:latin typeface="+mn-lt"/>
              </a:rPr>
            </a:br>
            <a:r>
              <a:rPr lang="en-GB" sz="1800" b="1" i="1" dirty="0">
                <a:latin typeface="+mn-lt"/>
              </a:rPr>
              <a:t>h</a:t>
            </a:r>
            <a:r>
              <a:rPr lang="en-GB" sz="1800" b="1" baseline="-25000" dirty="0">
                <a:latin typeface="+mn-lt"/>
              </a:rPr>
              <a:t>1</a:t>
            </a:r>
            <a:r>
              <a:rPr lang="en-GB" sz="1800" b="1" dirty="0">
                <a:latin typeface="+mn-lt"/>
              </a:rPr>
              <a:t> and </a:t>
            </a:r>
            <a:r>
              <a:rPr lang="en-GB" sz="1800" b="1" i="1" dirty="0">
                <a:latin typeface="+mn-lt"/>
              </a:rPr>
              <a:t>h</a:t>
            </a:r>
            <a:r>
              <a:rPr lang="en-GB" sz="1800" b="1" baseline="-25000" dirty="0">
                <a:latin typeface="+mn-lt"/>
              </a:rPr>
              <a:t>2</a:t>
            </a:r>
            <a:r>
              <a:rPr lang="en-GB" sz="1800" b="1" dirty="0">
                <a:latin typeface="+mn-lt"/>
              </a:rPr>
              <a:t>, 2 signals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89583" y="3258234"/>
            <a:ext cx="2416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</a:t>
            </a:r>
            <a:br>
              <a:rPr lang="en-GB" sz="1800" dirty="0">
                <a:latin typeface="+mn-lt"/>
              </a:rPr>
            </a:br>
            <a:r>
              <a:rPr lang="en-GB" sz="1800" i="1" dirty="0">
                <a:latin typeface="+mn-lt"/>
              </a:rPr>
              <a:t>h</a:t>
            </a:r>
            <a:r>
              <a:rPr lang="en-GB" sz="1800" baseline="-25000" dirty="0">
                <a:latin typeface="+mn-lt"/>
              </a:rPr>
              <a:t>1</a:t>
            </a:r>
            <a:r>
              <a:rPr lang="en-GB" sz="1800" dirty="0">
                <a:latin typeface="+mn-lt"/>
              </a:rPr>
              <a:t> and </a:t>
            </a:r>
            <a:r>
              <a:rPr lang="en-GB" sz="1800" i="1" dirty="0">
                <a:latin typeface="+mn-lt"/>
              </a:rPr>
              <a:t>h</a:t>
            </a:r>
            <a:r>
              <a:rPr lang="en-GB" sz="1800" baseline="-25000" dirty="0">
                <a:latin typeface="+mn-lt"/>
              </a:rPr>
              <a:t>2</a:t>
            </a:r>
            <a:r>
              <a:rPr lang="en-GB" sz="1800" dirty="0">
                <a:latin typeface="+mn-lt"/>
              </a:rPr>
              <a:t>, 2 signals</a:t>
            </a:r>
            <a:endParaRPr lang="en-GB" sz="1800" baseline="-25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7600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Conversion of direct sampled RF to I/Q baseband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Double-harmonic receiver block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64340B-5869-4281-95EB-19AA6A8F3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21103"/>
            <a:ext cx="6296615" cy="509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669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76991</TotalTime>
  <Words>950</Words>
  <Application>Microsoft Office PowerPoint</Application>
  <PresentationFormat>A4 Paper (210x297 mm)</PresentationFormat>
  <Paragraphs>287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 Math</vt:lpstr>
      <vt:lpstr>Constantia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2387</cp:revision>
  <cp:lastPrinted>2014-07-15T06:44:33Z</cp:lastPrinted>
  <dcterms:created xsi:type="dcterms:W3CDTF">2004-02-08T17:46:25Z</dcterms:created>
  <dcterms:modified xsi:type="dcterms:W3CDTF">2019-12-17T11:32:02Z</dcterms:modified>
</cp:coreProperties>
</file>