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72" r:id="rId3"/>
    <p:sldId id="273" r:id="rId4"/>
    <p:sldId id="275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474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19/11/2019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Meeting on </a:t>
            </a:r>
          </a:p>
          <a:p>
            <a:r>
              <a:rPr lang="en-GB" b="1" dirty="0" smtClean="0"/>
              <a:t>PS LLRF developments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17/12/2019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Meeting on </a:t>
            </a:r>
          </a:p>
          <a:p>
            <a:r>
              <a:rPr lang="en-GB" b="1" dirty="0" smtClean="0"/>
              <a:t>PS LLRF developments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19/11/2019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Meeting on </a:t>
            </a:r>
          </a:p>
          <a:p>
            <a:r>
              <a:rPr lang="en-GB" b="1" dirty="0" smtClean="0"/>
              <a:t>PS LLRF developments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project/CERN-0000192693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hyperlink" Target="https://edms.cern.ch/document/2061203/0.1" TargetMode="Externa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PS 200 MHz cavity </a:t>
            </a:r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Matteo 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0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200MHz Cavity Controller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20" y="965216"/>
            <a:ext cx="7621156" cy="5192697"/>
          </a:xfrm>
        </p:spPr>
      </p:pic>
      <p:sp>
        <p:nvSpPr>
          <p:cNvPr id="3" name="TextBox 2"/>
          <p:cNvSpPr txBox="1"/>
          <p:nvPr/>
        </p:nvSpPr>
        <p:spPr>
          <a:xfrm>
            <a:off x="5544361" y="2356971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regulator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933950" y="2726303"/>
            <a:ext cx="1219200" cy="73172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60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Hardware(1/2)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01761131"/>
                  </p:ext>
                </p:extLst>
              </p:nvPr>
            </p:nvGraphicFramePr>
            <p:xfrm>
              <a:off x="457200" y="1095374"/>
              <a:ext cx="7109670" cy="48387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31952">
                      <a:extLst>
                        <a:ext uri="{9D8B030D-6E8A-4147-A177-3AD203B41FA5}">
                          <a16:colId xmlns:a16="http://schemas.microsoft.com/office/drawing/2014/main" val="1719562152"/>
                        </a:ext>
                      </a:extLst>
                    </a:gridCol>
                    <a:gridCol w="4177718">
                      <a:extLst>
                        <a:ext uri="{9D8B030D-6E8A-4147-A177-3AD203B41FA5}">
                          <a16:colId xmlns:a16="http://schemas.microsoft.com/office/drawing/2014/main" val="1362326028"/>
                        </a:ext>
                      </a:extLst>
                    </a:gridCol>
                  </a:tblGrid>
                  <a:tr h="5390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Board Name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Purpose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3918382"/>
                      </a:ext>
                    </a:extLst>
                  </a:tr>
                  <a:tr h="1102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kern="1200" dirty="0" smtClean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ADIOS (Adapter for Digital I/</a:t>
                          </a:r>
                          <a:r>
                            <a:rPr kumimoji="0" lang="en-GB" sz="1800" b="0" kern="1200" dirty="0" err="1" smtClean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Os</a:t>
                          </a:r>
                          <a:r>
                            <a:rPr kumimoji="0" lang="en-GB" sz="1800" b="0" kern="1200" dirty="0" smtClean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 </a:t>
                          </a:r>
                          <a:endParaRPr kumimoji="0" lang="en-GB" sz="1800" b="0" kern="1200" dirty="0" smtClean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55A0"/>
                              </a:solidFill>
                            </a:rPr>
                            <a:t>EDA-04042</a:t>
                          </a:r>
                          <a:endParaRPr lang="en-GB" b="0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 smtClean="0"/>
                            <a:t>Clock</a:t>
                          </a:r>
                          <a:r>
                            <a:rPr lang="en-GB" baseline="0" dirty="0" smtClean="0"/>
                            <a:t> and Timing Interface</a:t>
                          </a:r>
                          <a:endParaRPr lang="en-GB" dirty="0" smtClean="0"/>
                        </a:p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 smtClean="0"/>
                            <a:t>Debugging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3609509"/>
                      </a:ext>
                    </a:extLst>
                  </a:tr>
                  <a:tr h="20947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Creotech</a:t>
                          </a:r>
                          <a:r>
                            <a:rPr lang="en-GB" dirty="0" smtClean="0"/>
                            <a:t> AMC FMC CARRIER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lvl="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Reception 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m:rPr>
                                  <m:sty m:val="p"/>
                                </m:rPr>
                                <a:rPr lang="en-US" i="0" baseline="-25000" dirty="0" smtClean="0">
                                  <a:latin typeface="Cambria Math" panose="02040503050406030204" pitchFamily="18" charset="0"/>
                                </a:rPr>
                                <m:t>rev</m:t>
                              </m:r>
                            </m:oMath>
                          </a14:m>
                          <a:r>
                            <a:rPr lang="en-US" dirty="0" smtClean="0"/>
                            <a:t> word </a:t>
                          </a:r>
                          <a:r>
                            <a:rPr lang="en-US" baseline="0" dirty="0" smtClean="0"/>
                            <a:t>(PS) 23bit</a:t>
                          </a:r>
                          <a:endParaRPr lang="en-US" dirty="0" smtClean="0"/>
                        </a:p>
                        <a:p>
                          <a:pPr marL="285750" lvl="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FMC-DTXRX-4CHA</a:t>
                          </a:r>
                          <a:endParaRPr lang="en-US" dirty="0" smtClean="0"/>
                        </a:p>
                        <a:p>
                          <a:pPr marL="742950" lvl="1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FTW (PS)</a:t>
                          </a:r>
                        </a:p>
                        <a:p>
                          <a:pPr marL="285750" lvl="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 FMC DIO 32CH LVDS</a:t>
                          </a:r>
                          <a:r>
                            <a:rPr lang="en-US" baseline="0" dirty="0" smtClean="0"/>
                            <a:t> (?)</a:t>
                          </a:r>
                          <a:endParaRPr lang="en-US" dirty="0" smtClean="0"/>
                        </a:p>
                        <a:p>
                          <a:pPr marL="742950" lvl="1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Beam Control FPGA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dirty="0" smtClean="0"/>
                            <a:t>ADIOS using</a:t>
                          </a:r>
                          <a:r>
                            <a:rPr lang="en-US" baseline="0" dirty="0" smtClean="0"/>
                            <a:t> single SCSI cable</a:t>
                          </a:r>
                          <a:endParaRPr lang="en-US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5066992"/>
                      </a:ext>
                    </a:extLst>
                  </a:tr>
                  <a:tr h="1102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FPGA board SIS8300-KU</a:t>
                          </a:r>
                          <a:r>
                            <a:rPr lang="en-GB" baseline="0" dirty="0" smtClean="0"/>
                            <a:t> + </a:t>
                          </a:r>
                          <a:r>
                            <a:rPr lang="en-GB" dirty="0" smtClean="0"/>
                            <a:t>RTM board DS8VM1</a:t>
                          </a:r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Cavity</a:t>
                          </a:r>
                          <a:r>
                            <a:rPr lang="en-US" baseline="0" dirty="0" smtClean="0"/>
                            <a:t> Controller</a:t>
                          </a:r>
                        </a:p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aseline="0" dirty="0" smtClean="0"/>
                            <a:t>White Rabbit</a:t>
                          </a:r>
                        </a:p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aseline="0" dirty="0" smtClean="0"/>
                            <a:t>RF Signal Generation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2193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01761131"/>
                  </p:ext>
                </p:extLst>
              </p:nvPr>
            </p:nvGraphicFramePr>
            <p:xfrm>
              <a:off x="457200" y="1095374"/>
              <a:ext cx="7109670" cy="48387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31952">
                      <a:extLst>
                        <a:ext uri="{9D8B030D-6E8A-4147-A177-3AD203B41FA5}">
                          <a16:colId xmlns:a16="http://schemas.microsoft.com/office/drawing/2014/main" val="1719562152"/>
                        </a:ext>
                      </a:extLst>
                    </a:gridCol>
                    <a:gridCol w="4177718">
                      <a:extLst>
                        <a:ext uri="{9D8B030D-6E8A-4147-A177-3AD203B41FA5}">
                          <a16:colId xmlns:a16="http://schemas.microsoft.com/office/drawing/2014/main" val="1362326028"/>
                        </a:ext>
                      </a:extLst>
                    </a:gridCol>
                  </a:tblGrid>
                  <a:tr h="5390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Board Name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Purpose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3918382"/>
                      </a:ext>
                    </a:extLst>
                  </a:tr>
                  <a:tr h="1102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kern="1200" dirty="0" smtClean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ADIOS (Adapter for Digital I/</a:t>
                          </a:r>
                          <a:r>
                            <a:rPr kumimoji="0" lang="en-GB" sz="1800" b="0" kern="1200" dirty="0" err="1" smtClean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Os</a:t>
                          </a:r>
                          <a:r>
                            <a:rPr kumimoji="0" lang="en-GB" sz="1800" b="0" kern="1200" dirty="0" smtClean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 </a:t>
                          </a:r>
                          <a:endParaRPr kumimoji="0" lang="en-GB" sz="1800" b="0" kern="1200" dirty="0" smtClean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55A0"/>
                              </a:solidFill>
                            </a:rPr>
                            <a:t>EDA-04042</a:t>
                          </a:r>
                          <a:endParaRPr lang="en-GB" b="0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 smtClean="0"/>
                            <a:t>Clock</a:t>
                          </a:r>
                          <a:r>
                            <a:rPr lang="en-GB" baseline="0" dirty="0" smtClean="0"/>
                            <a:t> and Timing Interface</a:t>
                          </a:r>
                          <a:endParaRPr lang="en-GB" dirty="0" smtClean="0"/>
                        </a:p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 smtClean="0"/>
                            <a:t>Debugging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3609509"/>
                      </a:ext>
                    </a:extLst>
                  </a:tr>
                  <a:tr h="20947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Creotech</a:t>
                          </a:r>
                          <a:r>
                            <a:rPr lang="en-GB" dirty="0" smtClean="0"/>
                            <a:t> AMC FMC CARRIER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408" t="-79942" r="-583" b="-531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5066992"/>
                      </a:ext>
                    </a:extLst>
                  </a:tr>
                  <a:tr h="11024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FPGA board SIS8300-KU</a:t>
                          </a:r>
                          <a:r>
                            <a:rPr lang="en-GB" baseline="0" dirty="0" smtClean="0"/>
                            <a:t> + </a:t>
                          </a:r>
                          <a:r>
                            <a:rPr lang="en-GB" dirty="0" smtClean="0"/>
                            <a:t>RTM board DS8VM1</a:t>
                          </a:r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/>
                            <a:t>Cavity</a:t>
                          </a:r>
                          <a:r>
                            <a:rPr lang="en-US" baseline="0" dirty="0" smtClean="0"/>
                            <a:t> Controller</a:t>
                          </a:r>
                        </a:p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aseline="0" dirty="0" smtClean="0"/>
                            <a:t>White Rabbit</a:t>
                          </a:r>
                        </a:p>
                        <a:p>
                          <a:pPr marL="285750" indent="-285750" algn="l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aseline="0" dirty="0" smtClean="0"/>
                            <a:t>RF Signal Generation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2193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7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</a:t>
            </a:r>
            <a:r>
              <a:rPr lang="en-US" dirty="0" smtClean="0"/>
              <a:t>Hardware(2/2)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1815987"/>
              </p:ext>
            </p:extLst>
          </p:nvPr>
        </p:nvGraphicFramePr>
        <p:xfrm>
          <a:off x="457200" y="1095374"/>
          <a:ext cx="7109670" cy="463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1952">
                  <a:extLst>
                    <a:ext uri="{9D8B030D-6E8A-4147-A177-3AD203B41FA5}">
                      <a16:colId xmlns:a16="http://schemas.microsoft.com/office/drawing/2014/main" val="1719562152"/>
                    </a:ext>
                  </a:extLst>
                </a:gridCol>
                <a:gridCol w="4177718">
                  <a:extLst>
                    <a:ext uri="{9D8B030D-6E8A-4147-A177-3AD203B41FA5}">
                      <a16:colId xmlns:a16="http://schemas.microsoft.com/office/drawing/2014/main" val="1362326028"/>
                    </a:ext>
                  </a:extLst>
                </a:gridCol>
              </a:tblGrid>
              <a:tr h="5390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Board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Purpose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18382"/>
                  </a:ext>
                </a:extLst>
              </a:tr>
              <a:tr h="1102482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rgbClr val="0055A0"/>
                          </a:solidFill>
                        </a:rPr>
                        <a:t>FTCI </a:t>
                      </a:r>
                      <a:r>
                        <a:rPr lang="en-GB" b="0" dirty="0" smtClean="0">
                          <a:solidFill>
                            <a:srgbClr val="0055A0"/>
                          </a:solidFill>
                        </a:rPr>
                        <a:t>module</a:t>
                      </a:r>
                    </a:p>
                    <a:p>
                      <a:pPr algn="ctr"/>
                      <a:r>
                        <a:rPr lang="en-GB" b="0" dirty="0" smtClean="0">
                          <a:solidFill>
                            <a:srgbClr val="0055A0"/>
                          </a:solidFill>
                        </a:rPr>
                        <a:t>EDA-04141</a:t>
                      </a:r>
                      <a:endParaRPr lang="en-GB" b="0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Interlock veto interface</a:t>
                      </a:r>
                      <a:endParaRPr lang="en-US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Provide</a:t>
                      </a:r>
                      <a:r>
                        <a:rPr lang="en-US" baseline="0" dirty="0" smtClean="0"/>
                        <a:t> Interlock signal to </a:t>
                      </a:r>
                      <a:r>
                        <a:rPr lang="en-GB" dirty="0" smtClean="0"/>
                        <a:t>RTM board DS8VM1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609509"/>
                  </a:ext>
                </a:extLst>
              </a:tr>
              <a:tr h="787374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eRTM</a:t>
                      </a:r>
                      <a:r>
                        <a:rPr lang="en-GB" dirty="0" smtClean="0"/>
                        <a:t> White Rabbit receiver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Low jitter clock source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066992"/>
                  </a:ext>
                </a:extLst>
              </a:tr>
              <a:tr h="1102482"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RPM</a:t>
                      </a:r>
                      <a:endParaRPr kumimoji="0" lang="en-GB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NAT-PM-AC600D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 power supply for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eRTM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19343"/>
                  </a:ext>
                </a:extLst>
              </a:tr>
              <a:tr h="110248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NAT-MCH-PHYS80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NAT-MCH-RTM-E3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NAMC-PMC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Crate</a:t>
                      </a:r>
                      <a:r>
                        <a:rPr lang="en-US" baseline="0" dirty="0" smtClean="0"/>
                        <a:t> Handling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Clock gen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PCI Mezzanine Card(?)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51919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0025" y="5629275"/>
            <a:ext cx="509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edms.cern.ch/project/CERN-0000192693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99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ADIOS Diagram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19/11/2019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Meeting on </a:t>
            </a:r>
          </a:p>
          <a:p>
            <a:r>
              <a:rPr lang="en-GB" b="1" smtClean="0"/>
              <a:t>PS LLRF developments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269232"/>
              </p:ext>
            </p:extLst>
          </p:nvPr>
        </p:nvGraphicFramePr>
        <p:xfrm>
          <a:off x="4613086" y="1237927"/>
          <a:ext cx="3823002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r:id="rId3" imgW="10363110" imgH="13877857" progId="Visio.Drawing.15">
                  <p:embed/>
                </p:oleObj>
              </mc:Choice>
              <mc:Fallback>
                <p:oleObj r:id="rId3" imgW="10363110" imgH="1387785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086" y="1237927"/>
                        <a:ext cx="3823002" cy="5124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5275" y="5685250"/>
            <a:ext cx="419217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hlinkClick r:id="rId5"/>
              </a:rPr>
              <a:t>https://edms.cern.ch/document/2061203/0.1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1470</TotalTime>
  <Words>171</Words>
  <Application>Microsoft Office PowerPoint</Application>
  <PresentationFormat>On-screen Show (4:3)</PresentationFormat>
  <Paragraphs>62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Cambria Math</vt:lpstr>
      <vt:lpstr>Optima</vt:lpstr>
      <vt:lpstr>CERNCorporate4-3</vt:lpstr>
      <vt:lpstr>Visio.Drawing.15</vt:lpstr>
      <vt:lpstr>PS 200 MHz cavity controller</vt:lpstr>
      <vt:lpstr>PS 200MHz Cavity Controller</vt:lpstr>
      <vt:lpstr>List of Hardware(1/2)</vt:lpstr>
      <vt:lpstr>List of Hardware(2/2)</vt:lpstr>
      <vt:lpstr>ADIOS Diagram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Matteo Pagin</cp:lastModifiedBy>
  <cp:revision>71</cp:revision>
  <dcterms:created xsi:type="dcterms:W3CDTF">2012-11-30T11:04:26Z</dcterms:created>
  <dcterms:modified xsi:type="dcterms:W3CDTF">2019-12-17T12:56:36Z</dcterms:modified>
</cp:coreProperties>
</file>