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5"/>
  </p:notesMasterIdLst>
  <p:sldIdLst>
    <p:sldId id="256" r:id="rId2"/>
    <p:sldId id="261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49"/>
    <a:srgbClr val="C79E37"/>
    <a:srgbClr val="202E54"/>
    <a:srgbClr val="1D3A00"/>
    <a:srgbClr val="007033"/>
    <a:srgbClr val="5EEC3C"/>
    <a:srgbClr val="990099"/>
    <a:srgbClr val="CC0099"/>
    <a:srgbClr val="FE9202"/>
    <a:srgbClr val="6C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4" d="100"/>
          <a:sy n="204" d="100"/>
        </p:scale>
        <p:origin x="56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12/16/2019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6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4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2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6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51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0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43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36370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1960930"/>
            <a:ext cx="7772400" cy="1102519"/>
          </a:xfrm>
        </p:spPr>
        <p:txBody>
          <a:bodyPr>
            <a:normAutofit/>
          </a:bodyPr>
          <a:lstStyle/>
          <a:p>
            <a:r>
              <a:rPr lang="pl-PL" sz="4000" dirty="0" smtClean="0"/>
              <a:t>CMS and ALICE ongoing work report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000" dirty="0" smtClean="0"/>
              <a:t>Marcin Ciupi</a:t>
            </a:r>
            <a:r>
              <a:rPr lang="en-US" sz="2000" dirty="0" smtClean="0"/>
              <a:t>n</a:t>
            </a:r>
            <a:r>
              <a:rPr lang="pl-PL" sz="2000" dirty="0" smtClean="0"/>
              <a:t>ski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470" y="3277761"/>
            <a:ext cx="6400800" cy="1314450"/>
          </a:xfrm>
        </p:spPr>
        <p:txBody>
          <a:bodyPr>
            <a:normAutofit/>
          </a:bodyPr>
          <a:lstStyle/>
          <a:p>
            <a:r>
              <a:rPr lang="pl-PL" sz="2000" dirty="0" smtClean="0"/>
              <a:t>16.12.19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68" y="230022"/>
            <a:ext cx="2617578" cy="60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CMS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357647"/>
              </p:ext>
            </p:extLst>
          </p:nvPr>
        </p:nvGraphicFramePr>
        <p:xfrm>
          <a:off x="1576226" y="1604011"/>
          <a:ext cx="2740455" cy="1634490"/>
        </p:xfrm>
        <a:graphic>
          <a:graphicData uri="http://schemas.openxmlformats.org/drawingml/2006/table">
            <a:tbl>
              <a:tblPr/>
              <a:tblGrid>
                <a:gridCol w="1060700">
                  <a:extLst>
                    <a:ext uri="{9D8B030D-6E8A-4147-A177-3AD203B41FA5}">
                      <a16:colId xmlns:a16="http://schemas.microsoft.com/office/drawing/2014/main" val="4160438312"/>
                    </a:ext>
                  </a:extLst>
                </a:gridCol>
                <a:gridCol w="763525">
                  <a:extLst>
                    <a:ext uri="{9D8B030D-6E8A-4147-A177-3AD203B41FA5}">
                      <a16:colId xmlns:a16="http://schemas.microsoft.com/office/drawing/2014/main" val="3177491849"/>
                    </a:ext>
                  </a:extLst>
                </a:gridCol>
                <a:gridCol w="916230">
                  <a:extLst>
                    <a:ext uri="{9D8B030D-6E8A-4147-A177-3AD203B41FA5}">
                      <a16:colId xmlns:a16="http://schemas.microsoft.com/office/drawing/2014/main" val="38410956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Surface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595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939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18VDC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sensor not yet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0017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67102"/>
              </p:ext>
            </p:extLst>
          </p:nvPr>
        </p:nvGraphicFramePr>
        <p:xfrm>
          <a:off x="1576226" y="3589175"/>
          <a:ext cx="2748690" cy="967740"/>
        </p:xfrm>
        <a:graphic>
          <a:graphicData uri="http://schemas.openxmlformats.org/drawingml/2006/table">
            <a:tbl>
              <a:tblPr/>
              <a:tblGrid>
                <a:gridCol w="1068935">
                  <a:extLst>
                    <a:ext uri="{9D8B030D-6E8A-4147-A177-3AD203B41FA5}">
                      <a16:colId xmlns:a16="http://schemas.microsoft.com/office/drawing/2014/main" val="1028126017"/>
                    </a:ext>
                  </a:extLst>
                </a:gridCol>
                <a:gridCol w="763525">
                  <a:extLst>
                    <a:ext uri="{9D8B030D-6E8A-4147-A177-3AD203B41FA5}">
                      <a16:colId xmlns:a16="http://schemas.microsoft.com/office/drawing/2014/main" val="3764053498"/>
                    </a:ext>
                  </a:extLst>
                </a:gridCol>
                <a:gridCol w="916230">
                  <a:extLst>
                    <a:ext uri="{9D8B030D-6E8A-4147-A177-3AD203B41FA5}">
                      <a16:colId xmlns:a16="http://schemas.microsoft.com/office/drawing/2014/main" val="2644481008"/>
                    </a:ext>
                  </a:extLst>
                </a:gridCol>
              </a:tblGrid>
              <a:tr h="392125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Surface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264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surface Valves DC circuit breaker status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to be verified why is active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6266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76226" y="1253208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T1 (CSC)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76225" y="326362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GEM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299260"/>
              </p:ext>
            </p:extLst>
          </p:nvPr>
        </p:nvGraphicFramePr>
        <p:xfrm>
          <a:off x="4885377" y="1558072"/>
          <a:ext cx="2740723" cy="723900"/>
        </p:xfrm>
        <a:graphic>
          <a:graphicData uri="http://schemas.openxmlformats.org/drawingml/2006/table">
            <a:tbl>
              <a:tblPr/>
              <a:tblGrid>
                <a:gridCol w="1060968">
                  <a:extLst>
                    <a:ext uri="{9D8B030D-6E8A-4147-A177-3AD203B41FA5}">
                      <a16:colId xmlns:a16="http://schemas.microsoft.com/office/drawing/2014/main" val="947279814"/>
                    </a:ext>
                  </a:extLst>
                </a:gridCol>
                <a:gridCol w="763525">
                  <a:extLst>
                    <a:ext uri="{9D8B030D-6E8A-4147-A177-3AD203B41FA5}">
                      <a16:colId xmlns:a16="http://schemas.microsoft.com/office/drawing/2014/main" val="2368743522"/>
                    </a:ext>
                  </a:extLst>
                </a:gridCol>
                <a:gridCol w="916230">
                  <a:extLst>
                    <a:ext uri="{9D8B030D-6E8A-4147-A177-3AD203B41FA5}">
                      <a16:colId xmlns:a16="http://schemas.microsoft.com/office/drawing/2014/main" val="19663916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pump outlet filter differential PT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NOK/OK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sensor not yet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429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Exhaust filter differential pressure transmitter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sensor not yet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395292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77410" y="1234679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CSC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820364" y="2678849"/>
            <a:ext cx="1675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04040"/>
                </a:solidFill>
                <a:latin typeface="Open Sans"/>
              </a:rPr>
              <a:t>Purifier </a:t>
            </a:r>
            <a:r>
              <a:rPr lang="en-GB" sz="800" dirty="0" err="1">
                <a:solidFill>
                  <a:srgbClr val="404040"/>
                </a:solidFill>
                <a:latin typeface="Open Sans"/>
              </a:rPr>
              <a:t>IOCheck</a:t>
            </a:r>
            <a:r>
              <a:rPr lang="en-GB" sz="800" dirty="0">
                <a:solidFill>
                  <a:srgbClr val="404040"/>
                </a:solidFill>
                <a:latin typeface="Open Sans"/>
              </a:rPr>
              <a:t>/tests not done as purifier is not connected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>
                <a:solidFill>
                  <a:srgbClr val="404040"/>
                </a:solidFill>
                <a:latin typeface="Open Sans"/>
              </a:rPr>
              <a:t>Exhaust new PDT sensor not yet connected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4820364" y="2462222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DT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820364" y="3632956"/>
            <a:ext cx="1985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404040"/>
                </a:solidFill>
                <a:latin typeface="Open Sans"/>
              </a:rPr>
              <a:t>All purifiers </a:t>
            </a:r>
            <a:r>
              <a:rPr lang="en-GB" sz="800" dirty="0" err="1">
                <a:solidFill>
                  <a:srgbClr val="404040"/>
                </a:solidFill>
                <a:latin typeface="Open Sans"/>
              </a:rPr>
              <a:t>IOCheck</a:t>
            </a:r>
            <a:r>
              <a:rPr lang="en-GB" sz="800" dirty="0">
                <a:solidFill>
                  <a:srgbClr val="404040"/>
                </a:solidFill>
                <a:latin typeface="Open Sans"/>
              </a:rPr>
              <a:t> done but not yet used after system restart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>
                <a:solidFill>
                  <a:srgbClr val="404040"/>
                </a:solidFill>
                <a:latin typeface="Open Sans"/>
              </a:rPr>
              <a:t>Analysis module still to be fully tested when will be moved from AUX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>
                <a:solidFill>
                  <a:srgbClr val="404040"/>
                </a:solidFill>
                <a:latin typeface="Open Sans"/>
              </a:rPr>
              <a:t>PDT in exhaust not yet connected</a:t>
            </a:r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20364" y="3424612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RPC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68" y="230022"/>
            <a:ext cx="2617578" cy="60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510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ALICE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22944" y="1808225"/>
            <a:ext cx="21114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CPV</a:t>
            </a:r>
          </a:p>
          <a:p>
            <a:r>
              <a:rPr lang="en-GB" sz="1000" dirty="0"/>
              <a:t>ALICE CPV  Humidifier not yet tested </a:t>
            </a:r>
            <a:endParaRPr lang="pl-PL" sz="1000" dirty="0" smtClean="0"/>
          </a:p>
          <a:p>
            <a:r>
              <a:rPr lang="en-GB" sz="1000" dirty="0" smtClean="0"/>
              <a:t>- </a:t>
            </a:r>
            <a:r>
              <a:rPr lang="en-GB" sz="1000" dirty="0" err="1"/>
              <a:t>IOcheck</a:t>
            </a:r>
            <a:r>
              <a:rPr lang="en-GB" sz="1000" dirty="0"/>
              <a:t> and logic test to be </a:t>
            </a:r>
            <a:r>
              <a:rPr lang="en-GB" sz="1000" dirty="0" smtClean="0"/>
              <a:t>don</a:t>
            </a:r>
            <a:r>
              <a:rPr lang="pl-PL" sz="1000" dirty="0" smtClean="0"/>
              <a:t>e</a:t>
            </a:r>
            <a:endParaRPr lang="en-GB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075376"/>
              </p:ext>
            </p:extLst>
          </p:nvPr>
        </p:nvGraphicFramePr>
        <p:xfrm>
          <a:off x="3808475" y="1238250"/>
          <a:ext cx="3054100" cy="845820"/>
        </p:xfrm>
        <a:graphic>
          <a:graphicData uri="http://schemas.openxmlformats.org/drawingml/2006/table">
            <a:tbl>
              <a:tblPr/>
              <a:tblGrid>
                <a:gridCol w="1018033">
                  <a:extLst>
                    <a:ext uri="{9D8B030D-6E8A-4147-A177-3AD203B41FA5}">
                      <a16:colId xmlns:a16="http://schemas.microsoft.com/office/drawing/2014/main" val="997230935"/>
                    </a:ext>
                  </a:extLst>
                </a:gridCol>
                <a:gridCol w="1018033">
                  <a:extLst>
                    <a:ext uri="{9D8B030D-6E8A-4147-A177-3AD203B41FA5}">
                      <a16:colId xmlns:a16="http://schemas.microsoft.com/office/drawing/2014/main" val="550569471"/>
                    </a:ext>
                  </a:extLst>
                </a:gridCol>
                <a:gridCol w="1018034">
                  <a:extLst>
                    <a:ext uri="{9D8B030D-6E8A-4147-A177-3AD203B41FA5}">
                      <a16:colId xmlns:a16="http://schemas.microsoft.com/office/drawing/2014/main" val="27411535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800" dirty="0" err="1">
                          <a:effectLst/>
                        </a:rPr>
                        <a:t>GasSystem</a:t>
                      </a:r>
                      <a:r>
                        <a:rPr lang="en-GB" sz="800" dirty="0">
                          <a:effectLst/>
                        </a:rPr>
                        <a:t> Underground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611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18VDC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not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471646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808475" y="9513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HMP</a:t>
            </a:r>
            <a:endParaRPr lang="en-GB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763649"/>
              </p:ext>
            </p:extLst>
          </p:nvPr>
        </p:nvGraphicFramePr>
        <p:xfrm>
          <a:off x="296260" y="1253076"/>
          <a:ext cx="3110771" cy="1569720"/>
        </p:xfrm>
        <a:graphic>
          <a:graphicData uri="http://schemas.openxmlformats.org/drawingml/2006/table">
            <a:tbl>
              <a:tblPr/>
              <a:tblGrid>
                <a:gridCol w="1060700">
                  <a:extLst>
                    <a:ext uri="{9D8B030D-6E8A-4147-A177-3AD203B41FA5}">
                      <a16:colId xmlns:a16="http://schemas.microsoft.com/office/drawing/2014/main" val="4003436130"/>
                    </a:ext>
                  </a:extLst>
                </a:gridCol>
                <a:gridCol w="981136">
                  <a:extLst>
                    <a:ext uri="{9D8B030D-6E8A-4147-A177-3AD203B41FA5}">
                      <a16:colId xmlns:a16="http://schemas.microsoft.com/office/drawing/2014/main" val="1973922287"/>
                    </a:ext>
                  </a:extLst>
                </a:gridCol>
                <a:gridCol w="1068935">
                  <a:extLst>
                    <a:ext uri="{9D8B030D-6E8A-4147-A177-3AD203B41FA5}">
                      <a16:colId xmlns:a16="http://schemas.microsoft.com/office/drawing/2014/main" val="36648151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800" dirty="0" err="1">
                          <a:effectLst/>
                        </a:rPr>
                        <a:t>GasSystem</a:t>
                      </a:r>
                      <a:r>
                        <a:rPr lang="en-GB" sz="800" dirty="0">
                          <a:effectLst/>
                        </a:rPr>
                        <a:t> Surface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not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155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24VDC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27643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18VDC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not connected or cabling to be verified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628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Pump outlet filter differential PT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sensor not yet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561212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96260" y="922845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TOF</a:t>
            </a:r>
            <a:endParaRPr lang="en-GB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230854"/>
              </p:ext>
            </p:extLst>
          </p:nvPr>
        </p:nvGraphicFramePr>
        <p:xfrm>
          <a:off x="296260" y="3182570"/>
          <a:ext cx="3045865" cy="1870710"/>
        </p:xfrm>
        <a:graphic>
          <a:graphicData uri="http://schemas.openxmlformats.org/drawingml/2006/table">
            <a:tbl>
              <a:tblPr/>
              <a:tblGrid>
                <a:gridCol w="1068935">
                  <a:extLst>
                    <a:ext uri="{9D8B030D-6E8A-4147-A177-3AD203B41FA5}">
                      <a16:colId xmlns:a16="http://schemas.microsoft.com/office/drawing/2014/main" val="24343978"/>
                    </a:ext>
                  </a:extLst>
                </a:gridCol>
                <a:gridCol w="916230">
                  <a:extLst>
                    <a:ext uri="{9D8B030D-6E8A-4147-A177-3AD203B41FA5}">
                      <a16:colId xmlns:a16="http://schemas.microsoft.com/office/drawing/2014/main" val="4145352830"/>
                    </a:ext>
                  </a:extLst>
                </a:gridCol>
                <a:gridCol w="1060700">
                  <a:extLst>
                    <a:ext uri="{9D8B030D-6E8A-4147-A177-3AD203B41FA5}">
                      <a16:colId xmlns:a16="http://schemas.microsoft.com/office/drawing/2014/main" val="39591905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GasSystem Underground 18VDC current consumption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in IOError - cabling to be check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799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 pump outlet filter differential PT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465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Exhaust filter differential pressure transmitter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998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Mixer and exhaust pressure regulator 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not yet connected or not working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171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Distribution rack chamber pressure PT6104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sensor not connected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810803"/>
                  </a:ext>
                </a:extLst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96260" y="2842615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MTR</a:t>
            </a:r>
            <a:endParaRPr lang="en-GB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871094"/>
              </p:ext>
            </p:extLst>
          </p:nvPr>
        </p:nvGraphicFramePr>
        <p:xfrm>
          <a:off x="3808476" y="2419045"/>
          <a:ext cx="3054099" cy="2603234"/>
        </p:xfrm>
        <a:graphic>
          <a:graphicData uri="http://schemas.openxmlformats.org/drawingml/2006/table">
            <a:tbl>
              <a:tblPr/>
              <a:tblGrid>
                <a:gridCol w="1068934">
                  <a:extLst>
                    <a:ext uri="{9D8B030D-6E8A-4147-A177-3AD203B41FA5}">
                      <a16:colId xmlns:a16="http://schemas.microsoft.com/office/drawing/2014/main" val="595149695"/>
                    </a:ext>
                  </a:extLst>
                </a:gridCol>
                <a:gridCol w="916230">
                  <a:extLst>
                    <a:ext uri="{9D8B030D-6E8A-4147-A177-3AD203B41FA5}">
                      <a16:colId xmlns:a16="http://schemas.microsoft.com/office/drawing/2014/main" val="1120492424"/>
                    </a:ext>
                  </a:extLst>
                </a:gridCol>
                <a:gridCol w="1068935">
                  <a:extLst>
                    <a:ext uri="{9D8B030D-6E8A-4147-A177-3AD203B41FA5}">
                      <a16:colId xmlns:a16="http://schemas.microsoft.com/office/drawing/2014/main" val="3688140898"/>
                    </a:ext>
                  </a:extLst>
                </a:gridCol>
              </a:tblGrid>
              <a:tr h="312659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 pump outlet filter differential PT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423720"/>
                  </a:ext>
                </a:extLst>
              </a:tr>
              <a:tr h="30541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Exhaust filter differential pressure transmitter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 not yet connected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750061"/>
                  </a:ext>
                </a:extLst>
              </a:tr>
              <a:tr h="356773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Xenon recuperation module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 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logic still to be validated with Louis-Philippe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652279"/>
                  </a:ext>
                </a:extLst>
              </a:tr>
              <a:tr h="30541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Pump circuit breakers feedbacks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 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to be check if already connected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306994"/>
                  </a:ext>
                </a:extLst>
              </a:tr>
              <a:tr h="610820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Pump temperature sensors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NOK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sensors not connected - to be check if there is a plan to connect it as sensors are in IOError already since at least 2 years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4572010"/>
                  </a:ext>
                </a:extLst>
              </a:tr>
              <a:tr h="449128">
                <a:tc>
                  <a:txBody>
                    <a:bodyPr/>
                    <a:lstStyle/>
                    <a:p>
                      <a:r>
                        <a:rPr lang="en-GB" sz="800">
                          <a:effectLst/>
                        </a:rPr>
                        <a:t>Gas system surface AC circuit breaker LED on but all the CB are ON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NOK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effectLst/>
                        </a:rPr>
                        <a:t>cabling of Digital input to be check</a:t>
                      </a:r>
                    </a:p>
                  </a:txBody>
                  <a:tcPr marL="27327" marR="27327" marT="20496" marB="20496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907987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808475" y="2113635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TRD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68" y="230022"/>
            <a:ext cx="2617578" cy="60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0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350</Words>
  <Application>Microsoft Office PowerPoint</Application>
  <PresentationFormat>On-screen Show (16:9)</PresentationFormat>
  <Paragraphs>90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Open Sans</vt:lpstr>
      <vt:lpstr>Motyw pakietu Office</vt:lpstr>
      <vt:lpstr>CMS and ALICE ongoing work report Marcin Ciupinski</vt:lpstr>
      <vt:lpstr>CMS</vt:lpstr>
      <vt:lpstr>ALICE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2019-12-16T07:46:17Z</dcterms:modified>
</cp:coreProperties>
</file>