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324" r:id="rId3"/>
    <p:sldId id="322" r:id="rId4"/>
    <p:sldId id="309" r:id="rId5"/>
    <p:sldId id="320" r:id="rId6"/>
    <p:sldId id="328" r:id="rId7"/>
    <p:sldId id="329" r:id="rId8"/>
    <p:sldId id="330" r:id="rId9"/>
    <p:sldId id="331" r:id="rId10"/>
    <p:sldId id="332" r:id="rId11"/>
    <p:sldId id="327" r:id="rId12"/>
    <p:sldId id="325" r:id="rId13"/>
    <p:sldId id="31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248" autoAdjust="0"/>
  </p:normalViewPr>
  <p:slideViewPr>
    <p:cSldViewPr snapToGrid="0" snapToObjects="1">
      <p:cViewPr>
        <p:scale>
          <a:sx n="75" d="100"/>
          <a:sy n="75" d="100"/>
        </p:scale>
        <p:origin x="-1864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8F8EF-CC58-B141-BF5D-EA51EB3DCFE4}" type="datetimeFigureOut">
              <a:rPr lang="en-US" smtClean="0"/>
              <a:t>1/20/20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9FA2A-B494-FE45-82C8-30C1FF68F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57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9FA2A-B494-FE45-82C8-30C1FF68F5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588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9FA2A-B494-FE45-82C8-30C1FF68F56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588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191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62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90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7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80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9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1/20/20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11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1/20/20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0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1/20/20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6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3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DCE8-CD9F-044A-AFA1-56D2C22A8E5F}" type="datetimeFigureOut">
              <a:rPr lang="en-US" smtClean="0"/>
              <a:t>1/20/20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769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FDCE8-CD9F-044A-AFA1-56D2C22A8E5F}" type="datetimeFigureOut">
              <a:rPr lang="en-US" smtClean="0"/>
              <a:t>1/20/20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2500D-8FD3-674D-94E9-EA3633268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9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7068"/>
            <a:ext cx="7772400" cy="1422399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Neutron </a:t>
            </a:r>
            <a:r>
              <a:rPr lang="en-US" dirty="0" smtClean="0">
                <a:latin typeface="Times New Roman"/>
                <a:cs typeface="Times New Roman"/>
              </a:rPr>
              <a:t>Beam Run and LANL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59467"/>
            <a:ext cx="6400800" cy="296333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Christopher Mauger for the Neutron Team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University of Pennsylvania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22 January 2020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Also see </a:t>
            </a:r>
            <a:r>
              <a:rPr lang="en-US" dirty="0" err="1" smtClean="0">
                <a:latin typeface="Times New Roman"/>
                <a:cs typeface="Times New Roman"/>
              </a:rPr>
              <a:t>Wilf’s</a:t>
            </a:r>
            <a:r>
              <a:rPr lang="en-US" dirty="0" smtClean="0">
                <a:latin typeface="Times New Roman"/>
                <a:cs typeface="Times New Roman"/>
              </a:rPr>
              <a:t> and </a:t>
            </a:r>
            <a:r>
              <a:rPr lang="en-US" dirty="0" err="1" smtClean="0">
                <a:latin typeface="Times New Roman"/>
                <a:cs typeface="Times New Roman"/>
              </a:rPr>
              <a:t>Guang’s</a:t>
            </a:r>
            <a:r>
              <a:rPr lang="en-US" dirty="0" smtClean="0">
                <a:latin typeface="Times New Roman"/>
                <a:cs typeface="Times New Roman"/>
              </a:rPr>
              <a:t> talks:</a:t>
            </a:r>
          </a:p>
          <a:p>
            <a:r>
              <a:rPr lang="en-US" dirty="0">
                <a:latin typeface="Times New Roman"/>
                <a:cs typeface="Times New Roman"/>
              </a:rPr>
              <a:t>https://</a:t>
            </a:r>
            <a:r>
              <a:rPr lang="en-US" dirty="0" err="1">
                <a:latin typeface="Times New Roman"/>
                <a:cs typeface="Times New Roman"/>
              </a:rPr>
              <a:t>indico.cern.ch</a:t>
            </a:r>
            <a:r>
              <a:rPr lang="en-US" dirty="0">
                <a:latin typeface="Times New Roman"/>
                <a:cs typeface="Times New Roman"/>
              </a:rPr>
              <a:t>/event/878487</a:t>
            </a:r>
            <a:r>
              <a:rPr lang="en-US" dirty="0" smtClean="0">
                <a:latin typeface="Times New Roman"/>
                <a:cs typeface="Times New Roman"/>
              </a:rPr>
              <a:t>/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from which some slides are stolen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549676"/>
            <a:ext cx="91440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Thank you to all who participated both in person and remotely.</a:t>
            </a:r>
          </a:p>
          <a:p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Strong participation from all three continents!</a:t>
            </a:r>
          </a:p>
        </p:txBody>
      </p:sp>
    </p:spTree>
    <p:extLst>
      <p:ext uri="{BB962C8B-B14F-4D97-AF65-F5344CB8AC3E}">
        <p14:creationId xmlns:p14="http://schemas.microsoft.com/office/powerpoint/2010/main" val="2531997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SFGD Prototype at 20m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762000"/>
            <a:ext cx="9105900" cy="604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29779" y="441404"/>
            <a:ext cx="158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From </a:t>
            </a:r>
            <a:r>
              <a:rPr lang="en-US" dirty="0" err="1" smtClean="0">
                <a:latin typeface="Times New Roman"/>
                <a:cs typeface="Times New Roman"/>
              </a:rPr>
              <a:t>Shorrock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680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1566334"/>
            <a:ext cx="9105900" cy="49657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0638"/>
            <a:ext cx="8229600" cy="741362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/>
                <a:cs typeface="Times New Roman"/>
              </a:rPr>
              <a:t>US-Japan Prototype at 20m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0810" y="920234"/>
            <a:ext cx="121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From Yang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53395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972"/>
            <a:ext cx="8229600" cy="116469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Current Status, Near-term Issues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99" y="1600200"/>
            <a:ext cx="8754533" cy="503766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Analysis underway – discussion tomorrow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basic detector understanding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physics:  total and partial cross sections as a function of neutron energy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All equipment currently at LANL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Need a decision soon on the following: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Do we want to run either of our detectors during the upcoming run cycle?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If yes, proposal is due on 2 March, we must start planning soon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If no, we should ship the detectors to appropriate locations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3484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172"/>
            <a:ext cx="8229600" cy="89376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Do we want to run during </a:t>
            </a:r>
            <a:r>
              <a:rPr lang="en-US" dirty="0">
                <a:latin typeface="Times New Roman"/>
                <a:cs typeface="Times New Roman"/>
              </a:rPr>
              <a:t>t</a:t>
            </a:r>
            <a:r>
              <a:rPr lang="en-US" dirty="0" smtClean="0">
                <a:latin typeface="Times New Roman"/>
                <a:cs typeface="Times New Roman"/>
              </a:rPr>
              <a:t>h</a:t>
            </a:r>
            <a:r>
              <a:rPr lang="en-US" dirty="0" smtClean="0">
                <a:latin typeface="Times New Roman"/>
                <a:cs typeface="Times New Roman"/>
              </a:rPr>
              <a:t>e next beam cycle (June-Dec, 2020)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99" y="1388534"/>
            <a:ext cx="8754533" cy="521546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Running means one or two weeks of data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Proposals due on 2 March (call is out) – ask for one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Is there something interesting we could learn with more data?</a:t>
            </a:r>
          </a:p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Pro 1:  Collecting more data is always good</a:t>
            </a:r>
          </a:p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Pro 2:  Could try advanced configurations</a:t>
            </a:r>
          </a:p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Pro 3:  Detectors already at LANL – small effort compared with last year, could pursue improvements useful for SFGD that lower personnel requirements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 1:  No resources currently to do this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Con 2:  Personnel are busy with analysis of current data and preparation/development of the SFGD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Response to Con 2, physicists always oversubscribe themselves – why should 2020 be any different?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What do we need to know to make this decision?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data analysis?</a:t>
            </a:r>
            <a:endParaRPr lang="en-US" dirty="0" smtClean="0">
              <a:latin typeface="Times New Roman"/>
              <a:cs typeface="Times New Roman"/>
            </a:endParaRP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do we know enough already (that we do not want to make the effort)?</a:t>
            </a:r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9175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8534"/>
            <a:ext cx="4217502" cy="1862666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Neutron Beam at LANL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0436-8351-C54B-B860-B7DDCE0950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46925"/>
          <a:stretch/>
        </p:blipFill>
        <p:spPr>
          <a:xfrm>
            <a:off x="132693" y="1815079"/>
            <a:ext cx="4084809" cy="2767541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707468" y="2954628"/>
            <a:ext cx="4265506" cy="3766848"/>
            <a:chOff x="5224010" y="1524000"/>
            <a:chExt cx="3795069" cy="3205655"/>
          </a:xfrm>
          <a:solidFill>
            <a:schemeClr val="bg1"/>
          </a:solidFill>
        </p:grpSpPr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5224010" y="1524000"/>
              <a:ext cx="3795069" cy="3205655"/>
            </a:xfrm>
            <a:prstGeom prst="rect">
              <a:avLst/>
            </a:prstGeom>
            <a:grpFill/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rgbClr val="000090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rgbClr val="005A00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rgbClr val="660066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rgbClr val="800000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rgbClr val="000090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Time structure of the beam</a:t>
              </a:r>
            </a:p>
            <a:p>
              <a:pPr lvl="1"/>
              <a:r>
                <a:rPr lang="en-US" dirty="0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sub-nanosecond </a:t>
              </a:r>
              <a:r>
                <a:rPr lang="en-US" dirty="0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proton bunches</a:t>
              </a:r>
              <a:r>
                <a:rPr lang="en-US" dirty="0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1.8 microseconds apart within a 625 </a:t>
              </a:r>
              <a:r>
                <a:rPr lang="en-US" dirty="0" err="1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μs</a:t>
              </a:r>
              <a:r>
                <a:rPr lang="en-US" dirty="0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 long macro pulse </a:t>
              </a:r>
            </a:p>
            <a:p>
              <a:pPr lvl="1"/>
              <a:r>
                <a:rPr lang="en-US" dirty="0" smtClean="0">
                  <a:solidFill>
                    <a:schemeClr val="tx1"/>
                  </a:solidFill>
                  <a:latin typeface="Times New Roman"/>
                  <a:cs typeface="Times New Roman"/>
                </a:rPr>
                <a:t>Repetition rate: 100 Hz</a:t>
              </a:r>
            </a:p>
            <a:p>
              <a:pPr lvl="1"/>
              <a:endParaRPr lang="en-US" dirty="0" smtClean="0"/>
            </a:p>
            <a:p>
              <a:pPr lvl="1"/>
              <a:endParaRPr lang="en-US" dirty="0" smtClean="0"/>
            </a:p>
            <a:p>
              <a:pPr lvl="1"/>
              <a:endParaRPr lang="en-US" dirty="0" smtClean="0"/>
            </a:p>
            <a:p>
              <a:pPr lvl="1"/>
              <a:endParaRPr lang="en-US" dirty="0" smtClean="0"/>
            </a:p>
            <a:p>
              <a:pPr lvl="1"/>
              <a:endParaRPr lang="en-US" dirty="0" smtClean="0"/>
            </a:p>
            <a:p>
              <a:pPr lvl="1"/>
              <a:endParaRPr lang="en-US" dirty="0" smtClean="0"/>
            </a:p>
            <a:p>
              <a:endParaRPr lang="en-US" dirty="0" smtClean="0"/>
            </a:p>
          </p:txBody>
        </p:sp>
        <p:pic>
          <p:nvPicPr>
            <p:cNvPr id="11" name="Picture 10" descr="time structure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434" t="16458" r="-3128" b="53165"/>
            <a:stretch/>
          </p:blipFill>
          <p:spPr>
            <a:xfrm>
              <a:off x="5349552" y="3357107"/>
              <a:ext cx="3430625" cy="1147716"/>
            </a:xfrm>
            <a:prstGeom prst="rect">
              <a:avLst/>
            </a:prstGeom>
            <a:grpFill/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6010433" y="3725171"/>
              <a:ext cx="245532" cy="1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830957" y="3429064"/>
              <a:ext cx="727307" cy="30777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625 </a:t>
              </a:r>
              <a:r>
                <a:rPr lang="en-US" sz="1400" dirty="0" err="1" smtClean="0"/>
                <a:t>μs</a:t>
              </a:r>
              <a:endParaRPr lang="en-US" sz="14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5932472" y="4246265"/>
              <a:ext cx="245193" cy="0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649391" y="4278508"/>
              <a:ext cx="677339" cy="30777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1.8 </a:t>
              </a:r>
              <a:r>
                <a:rPr lang="en-US" sz="1400" dirty="0" err="1" smtClean="0"/>
                <a:t>μs</a:t>
              </a:r>
              <a:endParaRPr lang="en-US" sz="14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6010433" y="3357107"/>
              <a:ext cx="905617" cy="0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255965" y="3058802"/>
              <a:ext cx="592731" cy="26192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8.3</a:t>
              </a:r>
              <a:r>
                <a:rPr lang="en-US" sz="1400" dirty="0" smtClean="0"/>
                <a:t> </a:t>
              </a:r>
              <a:r>
                <a:rPr lang="en-US" sz="1400" dirty="0" err="1"/>
                <a:t>m</a:t>
              </a:r>
              <a:r>
                <a:rPr lang="en-US" sz="1400" dirty="0" err="1" smtClean="0"/>
                <a:t>s</a:t>
              </a:r>
              <a:endParaRPr lang="en-US" sz="1400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262376" y="117513"/>
            <a:ext cx="48863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High </a:t>
            </a:r>
            <a:r>
              <a:rPr lang="en-US" sz="2400" dirty="0">
                <a:solidFill>
                  <a:prstClr val="black"/>
                </a:solidFill>
                <a:latin typeface="Times New Roman"/>
                <a:cs typeface="Times New Roman"/>
              </a:rPr>
              <a:t>flux neutron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beam, broad energy 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spectrum </a:t>
            </a:r>
            <a:r>
              <a:rPr lang="en-US" sz="2400" dirty="0">
                <a:solidFill>
                  <a:prstClr val="black"/>
                </a:solidFill>
                <a:latin typeface="Times New Roman"/>
                <a:cs typeface="Times New Roman"/>
              </a:rPr>
              <a:t>similar to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high altitude 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cosmic</a:t>
            </a:r>
            <a:r>
              <a:rPr lang="en-US" sz="2400" dirty="0">
                <a:solidFill>
                  <a:prstClr val="black"/>
                </a:solidFill>
                <a:latin typeface="Times New Roman"/>
                <a:cs typeface="Times New Roman"/>
              </a:rPr>
              <a:t>-ray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spectrum</a:t>
            </a:r>
          </a:p>
          <a:p>
            <a:endParaRPr lang="en-US" sz="2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Neutrons up to energy </a:t>
            </a:r>
            <a:r>
              <a:rPr lang="en-US" sz="2400" dirty="0">
                <a:solidFill>
                  <a:prstClr val="black"/>
                </a:solidFill>
                <a:latin typeface="Times New Roman"/>
                <a:cs typeface="Times New Roman"/>
              </a:rPr>
              <a:t>of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800 MeV produced by protons impinging on a bare (un-moderated) tungsten target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2693" y="4786690"/>
            <a:ext cx="45747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Measurements as a function of neutron kinetic energy can be made via time-of-flight techniques.</a:t>
            </a:r>
            <a:endParaRPr lang="en-US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05950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802-71FB-1E42-802B-B080FF3F487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238"/>
            <a:ext cx="9144000" cy="61450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64000" y="5589939"/>
            <a:ext cx="502920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Target </a:t>
            </a:r>
            <a:r>
              <a:rPr lang="en-US" sz="2400" dirty="0" smtClean="0">
                <a:latin typeface="Times New Roman"/>
                <a:cs typeface="Times New Roman"/>
              </a:rPr>
              <a:t>upstream of this diagram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Inductive coil upstream of target provides trigger signal for our detectors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2553" y="8467"/>
            <a:ext cx="9041447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800 MeV protons impinge on an </a:t>
            </a:r>
            <a:r>
              <a:rPr lang="en-US" sz="2400" dirty="0" err="1" smtClean="0">
                <a:latin typeface="Times New Roman"/>
                <a:cs typeface="Times New Roman"/>
              </a:rPr>
              <a:t>unmoderated</a:t>
            </a:r>
            <a:r>
              <a:rPr lang="en-US" sz="2400" dirty="0" smtClean="0">
                <a:latin typeface="Times New Roman"/>
                <a:cs typeface="Times New Roman"/>
              </a:rPr>
              <a:t> tungsten target.  Neutrons, protons, </a:t>
            </a:r>
            <a:r>
              <a:rPr lang="en-US" sz="2400" dirty="0" err="1" smtClean="0">
                <a:latin typeface="Times New Roman"/>
                <a:cs typeface="Times New Roman"/>
              </a:rPr>
              <a:t>pions</a:t>
            </a:r>
            <a:r>
              <a:rPr lang="en-US" sz="2400" dirty="0" smtClean="0">
                <a:latin typeface="Times New Roman"/>
                <a:cs typeface="Times New Roman"/>
              </a:rPr>
              <a:t> and gammas produced.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Charged particles swept by a magnet.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Photons and neutrons emerge </a:t>
            </a:r>
            <a:r>
              <a:rPr lang="en-US" sz="2400" dirty="0" smtClean="0">
                <a:latin typeface="Times New Roman"/>
                <a:cs typeface="Times New Roman"/>
              </a:rPr>
              <a:t>through </a:t>
            </a:r>
            <a:r>
              <a:rPr lang="en-US" sz="2400" dirty="0" err="1" smtClean="0">
                <a:latin typeface="Times New Roman"/>
                <a:cs typeface="Times New Roman"/>
              </a:rPr>
              <a:t>beamlines</a:t>
            </a:r>
            <a:r>
              <a:rPr lang="en-US" sz="2400" dirty="0" smtClean="0">
                <a:latin typeface="Times New Roman"/>
                <a:cs typeface="Times New Roman"/>
              </a:rPr>
              <a:t> penetrating shielding</a:t>
            </a:r>
            <a:endParaRPr lang="en-US" sz="2400" dirty="0" smtClean="0">
              <a:latin typeface="Times New Roman"/>
              <a:cs typeface="Times New Roman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586133" y="3640667"/>
            <a:ext cx="1507067" cy="1949272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2553" y="3040503"/>
            <a:ext cx="4224233" cy="1200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20 m location in Flight Path 15R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90 m location in Flight Path 15L 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(external hall to left of diagram )</a:t>
            </a:r>
            <a:endParaRPr lang="en-US" sz="2400" dirty="0" smtClean="0">
              <a:latin typeface="Times New Roman"/>
              <a:cs typeface="Times New Roman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691468" y="2267500"/>
            <a:ext cx="200679" cy="88210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02553" y="4240831"/>
            <a:ext cx="989647" cy="653787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55600" y="3828985"/>
            <a:ext cx="8111068" cy="2108265"/>
          </a:xfrm>
          <a:prstGeom prst="straightConnector1">
            <a:avLst/>
          </a:prstGeom>
          <a:ln w="1270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799666" y="2623236"/>
            <a:ext cx="2667001" cy="729564"/>
          </a:xfrm>
          <a:prstGeom prst="straightConnector1">
            <a:avLst/>
          </a:prstGeom>
          <a:ln w="127000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 rot="1013735">
            <a:off x="3393017" y="1945214"/>
            <a:ext cx="469900" cy="2709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 rot="975570">
            <a:off x="2149873" y="1757613"/>
            <a:ext cx="533400" cy="4700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97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G_01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1974"/>
            <a:ext cx="4504520" cy="6006026"/>
          </a:xfrm>
          <a:prstGeom prst="rect">
            <a:avLst/>
          </a:prstGeom>
        </p:spPr>
      </p:pic>
      <p:pic>
        <p:nvPicPr>
          <p:cNvPr id="2" name="Picture 1" descr="IMG_026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521" y="672026"/>
            <a:ext cx="4639480" cy="618597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9008533" cy="13716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/>
                <a:cs typeface="Times New Roman"/>
              </a:rPr>
              <a:t>15L 90m location looking downstream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left: before, right: </a:t>
            </a:r>
            <a:r>
              <a:rPr lang="en-US" dirty="0" smtClean="0">
                <a:latin typeface="Times New Roman"/>
                <a:cs typeface="Times New Roman"/>
              </a:rPr>
              <a:t>SFGD prototype</a:t>
            </a:r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44470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025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  <p:pic>
        <p:nvPicPr>
          <p:cNvPr id="7" name="Picture 6" descr="IMG_026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9008533" cy="104986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Left: looking upstream SFGD prototype</a:t>
            </a:r>
          </a:p>
          <a:p>
            <a:r>
              <a:rPr lang="en-US" dirty="0">
                <a:latin typeface="Times New Roman"/>
                <a:cs typeface="Times New Roman"/>
              </a:rPr>
              <a:t>R</a:t>
            </a:r>
            <a:r>
              <a:rPr lang="en-US" dirty="0" smtClean="0">
                <a:latin typeface="Times New Roman"/>
                <a:cs typeface="Times New Roman"/>
              </a:rPr>
              <a:t>ight</a:t>
            </a:r>
            <a:r>
              <a:rPr lang="en-US" dirty="0">
                <a:latin typeface="Times New Roman"/>
                <a:cs typeface="Times New Roman"/>
              </a:rPr>
              <a:t>: </a:t>
            </a:r>
            <a:r>
              <a:rPr lang="en-US" dirty="0" smtClean="0">
                <a:latin typeface="Times New Roman"/>
                <a:cs typeface="Times New Roman"/>
              </a:rPr>
              <a:t>US-Japan prototype in assembly hall </a:t>
            </a:r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7041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1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867"/>
            <a:ext cx="4546600" cy="6062133"/>
          </a:xfrm>
          <a:prstGeom prst="rect">
            <a:avLst/>
          </a:prstGeom>
        </p:spPr>
      </p:pic>
      <p:pic>
        <p:nvPicPr>
          <p:cNvPr id="3" name="Picture 2" descr="IMG_013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400" y="795867"/>
            <a:ext cx="4546600" cy="606213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18533" y="139172"/>
            <a:ext cx="9025467" cy="91069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/>
                <a:cs typeface="Times New Roman"/>
              </a:rPr>
              <a:t>Span between </a:t>
            </a:r>
            <a:r>
              <a:rPr lang="en-US" dirty="0" err="1" smtClean="0">
                <a:latin typeface="Times New Roman"/>
                <a:cs typeface="Times New Roman"/>
              </a:rPr>
              <a:t>beamline</a:t>
            </a:r>
            <a:r>
              <a:rPr lang="en-US" dirty="0" smtClean="0">
                <a:latin typeface="Times New Roman"/>
                <a:cs typeface="Times New Roman"/>
              </a:rPr>
              <a:t> building (right) and lab (left)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164" y="4660373"/>
            <a:ext cx="3817271" cy="193899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Our DAQ cables pass across 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the space between the </a:t>
            </a:r>
          </a:p>
          <a:p>
            <a:r>
              <a:rPr lang="en-US" sz="2400" dirty="0" err="1" smtClean="0">
                <a:latin typeface="Times New Roman"/>
                <a:cs typeface="Times New Roman"/>
              </a:rPr>
              <a:t>beamline</a:t>
            </a:r>
            <a:r>
              <a:rPr lang="en-US" sz="2400" dirty="0" smtClean="0">
                <a:latin typeface="Times New Roman"/>
                <a:cs typeface="Times New Roman"/>
              </a:rPr>
              <a:t> (no access when 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beam is on) and the assembly 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hall (access OK)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6502400" y="2489202"/>
            <a:ext cx="186267" cy="2171171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7018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_113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1258" y="6026498"/>
            <a:ext cx="3330209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Successfully deployed on 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the last day of the run</a:t>
            </a:r>
            <a:endParaRPr lang="en-US" sz="2400" dirty="0" smtClean="0">
              <a:latin typeface="Times New Roman"/>
              <a:cs typeface="Times New Roman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540000" y="4707468"/>
            <a:ext cx="1727200" cy="1439332"/>
          </a:xfrm>
          <a:prstGeom prst="straightConnector1">
            <a:avLst/>
          </a:prstGeom>
          <a:ln w="7302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 txBox="1">
            <a:spLocks/>
          </p:cNvSpPr>
          <p:nvPr/>
        </p:nvSpPr>
        <p:spPr>
          <a:xfrm>
            <a:off x="118533" y="0"/>
            <a:ext cx="9025467" cy="113453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/>
                <a:cs typeface="Times New Roman"/>
              </a:rPr>
              <a:t>US-Japan Prototype in the 15R flight </a:t>
            </a:r>
            <a:r>
              <a:rPr lang="en-US" dirty="0" smtClean="0">
                <a:latin typeface="Times New Roman"/>
                <a:cs typeface="Times New Roman"/>
              </a:rPr>
              <a:t>path – 20m location (looking downstream)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5185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Detector Configurations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952500"/>
            <a:ext cx="8851900" cy="5905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56400" y="1168400"/>
            <a:ext cx="158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From </a:t>
            </a:r>
            <a:r>
              <a:rPr lang="en-US" dirty="0" err="1" smtClean="0">
                <a:latin typeface="Times New Roman"/>
                <a:cs typeface="Times New Roman"/>
              </a:rPr>
              <a:t>Shorrock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9788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SFGD Prototype at 90m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4100"/>
            <a:ext cx="9144000" cy="5803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0810" y="735568"/>
            <a:ext cx="158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From </a:t>
            </a:r>
            <a:r>
              <a:rPr lang="en-US" dirty="0" err="1" smtClean="0">
                <a:latin typeface="Times New Roman"/>
                <a:cs typeface="Times New Roman"/>
              </a:rPr>
              <a:t>Shorrock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680930"/>
      </p:ext>
    </p:extLst>
  </p:cSld>
  <p:clrMapOvr>
    <a:masterClrMapping/>
  </p:clrMapOvr>
</p:sld>
</file>

<file path=ppt/theme/theme1.xml><?xml version="1.0" encoding="utf-8"?>
<a:theme xmlns:a="http://schemas.openxmlformats.org/drawingml/2006/main" name="MaugerStand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MaugerStandard.potx</Template>
  <TotalTime>4317</TotalTime>
  <Words>589</Words>
  <Application>Microsoft Macintosh PowerPoint</Application>
  <PresentationFormat>On-screen Show (4:3)</PresentationFormat>
  <Paragraphs>84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MaugerStandard</vt:lpstr>
      <vt:lpstr>Neutron Beam Run and LANL</vt:lpstr>
      <vt:lpstr>Neutron Beam at LANL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Detector Configurations</vt:lpstr>
      <vt:lpstr>SFGD Prototype at 90m</vt:lpstr>
      <vt:lpstr>SFGD Prototype at 20m</vt:lpstr>
      <vt:lpstr>PowerPoint Presentation</vt:lpstr>
      <vt:lpstr>Current Status, Near-term Issues</vt:lpstr>
      <vt:lpstr>Do we want to run during the next beam cycle (June-Dec, 2020)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Title Slide</dc:title>
  <dc:creator>Christopher Mauger</dc:creator>
  <cp:lastModifiedBy>Christopher M. Mauger</cp:lastModifiedBy>
  <cp:revision>67</cp:revision>
  <dcterms:created xsi:type="dcterms:W3CDTF">2013-03-21T18:15:26Z</dcterms:created>
  <dcterms:modified xsi:type="dcterms:W3CDTF">2020-01-21T11:56:53Z</dcterms:modified>
</cp:coreProperties>
</file>