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60"/>
  </p:normalViewPr>
  <p:slideViewPr>
    <p:cSldViewPr>
      <p:cViewPr varScale="1">
        <p:scale>
          <a:sx n="127" d="100"/>
          <a:sy n="127" d="100"/>
        </p:scale>
        <p:origin x="-11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-2670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8B573-4F3D-4726-80EB-5329B04601A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B68C4-A2FE-4E8F-9EC4-77E2F8412C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B68C4-A2FE-4E8F-9EC4-77E2F8412C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B68C4-A2FE-4E8F-9EC4-77E2F8412CD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B68C4-A2FE-4E8F-9EC4-77E2F8412C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B68C4-A2FE-4E8F-9EC4-77E2F8412CD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B68C4-A2FE-4E8F-9EC4-77E2F8412CD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5A6A0-1638-4D04-A47C-28E793AC57A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5A6A0-1638-4D04-A47C-28E793AC57A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5A6A0-1638-4D04-A47C-28E793AC57A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5A6A0-1638-4D04-A47C-28E793AC57A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10" descr="nikhef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8"/>
            <a:ext cx="1008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108F1A-FC0F-4680-9416-CAA358EDBE0C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0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F78123-7D77-488D-8F73-837DF831E8C3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518A68-BA49-4C28-A9E0-486670AE2C40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>
          <a:xfrm>
            <a:off x="3238500" y="6305550"/>
            <a:ext cx="2476500" cy="476250"/>
          </a:xfrm>
        </p:spPr>
        <p:txBody>
          <a:bodyPr/>
          <a:lstStyle>
            <a:lvl1pPr>
              <a:defRPr/>
            </a:lvl1pPr>
          </a:lstStyle>
          <a:p>
            <a:fld id="{C6189B40-0375-4841-808D-304B86E9FA23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ikhef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8"/>
            <a:ext cx="1008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92C3-4643-44D6-A557-9176B88CBE28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393D9FA-BBA9-4A91-95B9-85039DE08E43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00D7D4-FF87-4F6D-8F62-9F159FA3EE76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rgbClr val="FFFFFF">
              <a:alpha val="50196"/>
            </a:srgbClr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6C08C1-546F-463F-868F-FD5D67E450AB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C64B9-23C7-4973-8F67-4C2FE2CE1E1F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67E399F7-E26C-4374-909A-E0436D7AFBAD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C7B1FB-58C4-4885-B48F-9C011F565474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chemeClr val="bg1">
              <a:lumMod val="50000"/>
              <a:alpha val="45000"/>
            </a:scheme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chemeClr val="bg1">
              <a:lumMod val="50000"/>
              <a:alpha val="45000"/>
            </a:scheme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Flowchart: Process 10"/>
          <p:cNvSpPr/>
          <p:nvPr/>
        </p:nvSpPr>
        <p:spPr>
          <a:xfrm flipH="1">
            <a:off x="2714625" y="5572125"/>
            <a:ext cx="649288" cy="204788"/>
          </a:xfrm>
          <a:prstGeom prst="flowChartProcess">
            <a:avLst/>
          </a:prstGeom>
          <a:solidFill>
            <a:schemeClr val="bg1">
              <a:lumMod val="50000"/>
              <a:alpha val="45000"/>
            </a:scheme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A1B5DC69-A245-4A9A-AB41-25816F47600F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nl-N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rgbClr val="FF0000"/>
            </a:gs>
            <a:gs pos="69000">
              <a:srgbClr val="FF000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238500" y="6305550"/>
            <a:ext cx="2476500" cy="476250"/>
          </a:xfrm>
          <a:prstGeom prst="rect">
            <a:avLst/>
          </a:prstGeom>
        </p:spPr>
        <p:txBody>
          <a:bodyPr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fld id="{555B3C2C-030E-45BF-911C-1CBDD816B964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endParaRPr lang="nl-NL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fld id="{9E2C8583-314E-496F-8305-29279523785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8" name="Picture 12" descr="nikhef_logo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357438"/>
            <a:ext cx="1008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0" y="5500688"/>
            <a:ext cx="96616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latin typeface="+mn-lt"/>
              </a:rPr>
              <a:t>V. Zivkovic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latin typeface="+mn-lt"/>
              </a:rPr>
              <a:t>J.D. Schipper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latin typeface="+mn-lt"/>
              </a:rPr>
              <a:t>Nikhef</a:t>
            </a:r>
            <a:endParaRPr lang="en-US" sz="1200" i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>
                <a:latin typeface="+mn-lt"/>
              </a:rPr>
              <a:t>Amsterdam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1" fontAlgn="base" hangingPunct="1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1" fontAlgn="base" hangingPunct="1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notesSlide" Target="../notesSlides/notesSlide6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image" Target="../media/image9.emf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notesSlide" Target="../notesSlides/notesSlide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image" Target="../media/image9.emf"/><Relationship Id="rId5" Type="http://schemas.openxmlformats.org/officeDocument/2006/relationships/tags" Target="../tags/tag25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4.xml"/><Relationship Id="rId9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EOCHL Simulation and </a:t>
            </a:r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7406640" cy="1752600"/>
          </a:xfrm>
        </p:spPr>
        <p:txBody>
          <a:bodyPr/>
          <a:lstStyle/>
          <a:p>
            <a:r>
              <a:rPr lang="nl-NL" dirty="0" smtClean="0"/>
              <a:t>Vladimir </a:t>
            </a:r>
            <a:r>
              <a:rPr lang="nl-NL" dirty="0" err="1" smtClean="0"/>
              <a:t>Zivkovic</a:t>
            </a:r>
            <a:r>
              <a:rPr lang="nl-NL" dirty="0" smtClean="0"/>
              <a:t>, Jan David </a:t>
            </a:r>
            <a:r>
              <a:rPr lang="nl-NL" dirty="0" smtClean="0"/>
              <a:t>Schipper</a:t>
            </a:r>
          </a:p>
          <a:p>
            <a:endParaRPr lang="nl-NL" dirty="0" smtClean="0"/>
          </a:p>
          <a:p>
            <a:r>
              <a:rPr lang="en-US" sz="2400" dirty="0" smtClean="0">
                <a:solidFill>
                  <a:schemeClr val="tx1"/>
                </a:solidFill>
                <a:cs typeface="Arial" pitchFamily="34" charset="0"/>
              </a:rPr>
              <a:t>National Institute for Subatomic Physics (</a:t>
            </a:r>
            <a:r>
              <a:rPr lang="en-US" sz="2400" dirty="0" err="1" smtClean="0">
                <a:solidFill>
                  <a:schemeClr val="tx1"/>
                </a:solidFill>
                <a:cs typeface="Arial" pitchFamily="34" charset="0"/>
              </a:rPr>
              <a:t>Nikhef</a:t>
            </a:r>
            <a:r>
              <a:rPr lang="en-US" sz="2400" dirty="0" smtClean="0">
                <a:solidFill>
                  <a:schemeClr val="tx1"/>
                </a:solidFill>
                <a:cs typeface="Arial" pitchFamily="34" charset="0"/>
              </a:rPr>
              <a:t>),  Amsterdam, The </a:t>
            </a:r>
            <a:r>
              <a:rPr lang="en-US" sz="2400" dirty="0" smtClean="0">
                <a:solidFill>
                  <a:schemeClr val="tx1"/>
                </a:solidFill>
                <a:cs typeface="Arial" pitchFamily="34" charset="0"/>
              </a:rPr>
              <a:t>Netherlands</a:t>
            </a:r>
          </a:p>
          <a:p>
            <a:endParaRPr lang="en-US" sz="2400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C291-8B33-4577-8FF4-042E39D260EC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32 Error Registration blocks included.</a:t>
            </a:r>
          </a:p>
          <a:p>
            <a:r>
              <a:rPr lang="en-US" dirty="0" smtClean="0"/>
              <a:t>Inputs are rising edge sensitive.</a:t>
            </a:r>
          </a:p>
          <a:p>
            <a:r>
              <a:rPr lang="en-US" dirty="0" smtClean="0"/>
              <a:t>All counters are stop counting when maximum value is reacted.</a:t>
            </a:r>
          </a:p>
          <a:p>
            <a:r>
              <a:rPr lang="en-US" dirty="0" smtClean="0"/>
              <a:t>The Error inputs are toggled 2x or 3x in the simulation from outside the EOCHL.</a:t>
            </a:r>
          </a:p>
          <a:p>
            <a:r>
              <a:rPr lang="en-US" dirty="0" smtClean="0"/>
              <a:t>Then an Error Request is done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Registration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0F170-F4C7-4418-9339-F642B1CAC8C4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rrorOutpu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447800"/>
            <a:ext cx="7499350" cy="399339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A3A2-7EA4-4D7F-BA8A-93FDC8E0439F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05400" y="838200"/>
            <a:ext cx="37338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# FIFO  : Service Address = [10] Service Count = [003] </a:t>
            </a:r>
          </a:p>
          <a:p>
            <a:r>
              <a:rPr lang="en-US" sz="1300" dirty="0" smtClean="0"/>
              <a:t># FIFO  : Service Address = [11] Service Count = [002] </a:t>
            </a:r>
          </a:p>
          <a:p>
            <a:r>
              <a:rPr lang="en-US" sz="1300" dirty="0" smtClean="0"/>
              <a:t># FIFO  : Service Address = [12] Service Count = [003] </a:t>
            </a:r>
          </a:p>
          <a:p>
            <a:r>
              <a:rPr lang="en-US" sz="1300" dirty="0" smtClean="0"/>
              <a:t># FIFO  : Service Address = [13] Service Count = [002] </a:t>
            </a:r>
          </a:p>
          <a:p>
            <a:r>
              <a:rPr lang="en-US" sz="1300" dirty="0" smtClean="0"/>
              <a:t># FIFO  : Service Address = [14] Service Count = [003] </a:t>
            </a:r>
          </a:p>
          <a:p>
            <a:r>
              <a:rPr lang="en-US" sz="1300" dirty="0" smtClean="0"/>
              <a:t># FIFO  : Service Address = [15] Service Count = [002] </a:t>
            </a:r>
          </a:p>
          <a:p>
            <a:r>
              <a:rPr lang="en-US" sz="1300" dirty="0" smtClean="0"/>
              <a:t># FIFO  : Service Address = [16] Service Count = [003] </a:t>
            </a:r>
          </a:p>
          <a:p>
            <a:r>
              <a:rPr lang="en-US" sz="1300" dirty="0" smtClean="0"/>
              <a:t># FIFO  : Service Address = [17] Service Count = [002] </a:t>
            </a:r>
          </a:p>
          <a:p>
            <a:r>
              <a:rPr lang="en-US" sz="1300" dirty="0" smtClean="0"/>
              <a:t># FIFO  : Service Address = [18] Service Count = [003] </a:t>
            </a:r>
          </a:p>
          <a:p>
            <a:r>
              <a:rPr lang="en-US" sz="1300" dirty="0" smtClean="0"/>
              <a:t># FIFO  : Service Address = [19] Service Count = [002] </a:t>
            </a:r>
          </a:p>
          <a:p>
            <a:r>
              <a:rPr lang="en-US" sz="1300" dirty="0" smtClean="0"/>
              <a:t># FIFO  : Service Address = [1a] Service Count = [003] </a:t>
            </a:r>
          </a:p>
          <a:p>
            <a:r>
              <a:rPr lang="en-US" sz="1300" dirty="0" smtClean="0"/>
              <a:t># FIFO  : Service Address = [1b] Service Count = [002] </a:t>
            </a:r>
          </a:p>
          <a:p>
            <a:r>
              <a:rPr lang="en-US" sz="1300" dirty="0" smtClean="0"/>
              <a:t># FIFO  : Service Address = [1c] Service Count = [003] </a:t>
            </a:r>
          </a:p>
          <a:p>
            <a:r>
              <a:rPr lang="en-US" sz="1300" dirty="0" smtClean="0"/>
              <a:t># FIFO  : Service Address = [1d] Service Count = [002] </a:t>
            </a:r>
          </a:p>
          <a:p>
            <a:r>
              <a:rPr lang="en-US" sz="1300" dirty="0" smtClean="0"/>
              <a:t># FIFO  : Service Address = [1e] Service Count = [003] </a:t>
            </a:r>
          </a:p>
          <a:p>
            <a:r>
              <a:rPr lang="en-US" sz="1300" dirty="0" smtClean="0"/>
              <a:t># FIFO  : Service Address = [1f] Service Count = [002]</a:t>
            </a:r>
            <a:endParaRPr lang="en-US" sz="13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838200"/>
            <a:ext cx="380373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# FIFO  : Service Address = [00] Service Count = [000] </a:t>
            </a:r>
          </a:p>
          <a:p>
            <a:r>
              <a:rPr lang="en-US" sz="1300" dirty="0" smtClean="0"/>
              <a:t># FIFO  : Service Address = [01] Service Count = [000] </a:t>
            </a:r>
          </a:p>
          <a:p>
            <a:r>
              <a:rPr lang="en-US" sz="1300" dirty="0" smtClean="0"/>
              <a:t># FIFO  : Service Address = [02] Service Count = [000] </a:t>
            </a:r>
          </a:p>
          <a:p>
            <a:r>
              <a:rPr lang="en-US" sz="1300" dirty="0" smtClean="0"/>
              <a:t># FIFO  : Service Address = [03] Service Count = [000] </a:t>
            </a:r>
          </a:p>
          <a:p>
            <a:r>
              <a:rPr lang="en-US" sz="1300" dirty="0" smtClean="0"/>
              <a:t># FIFO  : Service Address = [04] Service Count = [000] </a:t>
            </a:r>
          </a:p>
          <a:p>
            <a:r>
              <a:rPr lang="en-US" sz="1300" dirty="0" smtClean="0"/>
              <a:t># FIFO  : Service Address = [05] Service Count = [000] </a:t>
            </a:r>
          </a:p>
          <a:p>
            <a:r>
              <a:rPr lang="en-US" sz="1300" dirty="0" smtClean="0"/>
              <a:t># FIFO  : Service Address = [06] Service Count = [000] </a:t>
            </a:r>
          </a:p>
          <a:p>
            <a:r>
              <a:rPr lang="en-US" sz="1300" dirty="0" smtClean="0"/>
              <a:t># FIFO  : Service Address = [07] Service Count = [000] </a:t>
            </a:r>
          </a:p>
          <a:p>
            <a:r>
              <a:rPr lang="en-US" sz="1300" dirty="0" smtClean="0"/>
              <a:t># FIFO  : Service Address = [08] Service Count = [000] </a:t>
            </a:r>
          </a:p>
          <a:p>
            <a:r>
              <a:rPr lang="en-US" sz="1300" dirty="0" smtClean="0"/>
              <a:t># FIFO  : Service Address = [09] Service Count = [007] </a:t>
            </a:r>
          </a:p>
          <a:p>
            <a:r>
              <a:rPr lang="en-US" sz="1300" dirty="0" smtClean="0"/>
              <a:t># FIFO  : Service Address = [0a] Service Count = [003] </a:t>
            </a:r>
          </a:p>
          <a:p>
            <a:r>
              <a:rPr lang="en-US" sz="1300" dirty="0" smtClean="0"/>
              <a:t># FIFO  : Service Address = [0b] Service Count = [002] </a:t>
            </a:r>
          </a:p>
          <a:p>
            <a:r>
              <a:rPr lang="en-US" sz="1300" dirty="0" smtClean="0"/>
              <a:t># FIFO  : Service Address = [0c] Service Count = [003] </a:t>
            </a:r>
          </a:p>
          <a:p>
            <a:r>
              <a:rPr lang="en-US" sz="1300" dirty="0" smtClean="0"/>
              <a:t># FIFO  : Service Address = [0d] Service Count = [002] </a:t>
            </a:r>
          </a:p>
          <a:p>
            <a:r>
              <a:rPr lang="en-US" sz="1300" dirty="0" smtClean="0"/>
              <a:t># FIFO  : Service Address = [0e] Service Count = [003] </a:t>
            </a:r>
          </a:p>
          <a:p>
            <a:r>
              <a:rPr lang="en-US" sz="1300" dirty="0" smtClean="0"/>
              <a:t># FIFO  : Service Address = [0f] Service Count = [002] 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4343400"/>
            <a:ext cx="693638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Service Addresses are now send out in one block.</a:t>
            </a:r>
          </a:p>
          <a:p>
            <a:r>
              <a:rPr lang="en-US" dirty="0" smtClean="0"/>
              <a:t>Address 09 is the Fifo Full registration. </a:t>
            </a:r>
          </a:p>
          <a:p>
            <a:r>
              <a:rPr lang="en-US" dirty="0" smtClean="0"/>
              <a:t>On the start or the Error Readout Sequence it was filled with 7</a:t>
            </a:r>
          </a:p>
          <a:p>
            <a:r>
              <a:rPr lang="en-US" dirty="0" smtClean="0"/>
              <a:t>At the end of the simulation the Fifo full has occurred 22 times, because</a:t>
            </a:r>
          </a:p>
          <a:p>
            <a:r>
              <a:rPr lang="en-US" dirty="0" smtClean="0"/>
              <a:t>The readout of the errors just needs two </a:t>
            </a:r>
            <a:r>
              <a:rPr lang="en-US" smtClean="0"/>
              <a:t>clock cycles.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A2C71-139D-4401-8F92-597E10A5E753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is started with a Reset.</a:t>
            </a:r>
          </a:p>
          <a:p>
            <a:r>
              <a:rPr lang="en-US" dirty="0" smtClean="0"/>
              <a:t>Normal Clk is disabled, also the 160 </a:t>
            </a:r>
            <a:r>
              <a:rPr lang="en-US" dirty="0" err="1" smtClean="0"/>
              <a:t>MHz.</a:t>
            </a:r>
            <a:endParaRPr lang="en-US" dirty="0" smtClean="0"/>
          </a:p>
          <a:p>
            <a:r>
              <a:rPr lang="en-US" dirty="0" smtClean="0"/>
              <a:t>Shift in register is set to 11101000</a:t>
            </a:r>
          </a:p>
          <a:p>
            <a:r>
              <a:rPr lang="en-US" dirty="0" smtClean="0"/>
              <a:t>Si Input shift register is 8 bits and repeating the start pattern. 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 Chain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09957-54B7-45EB-B4EE-9D24CFE9E76B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anchains_Begi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447800"/>
            <a:ext cx="7499350" cy="275831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B9595-35DF-4897-B800-5291FAE00308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1371600" y="4724400"/>
            <a:ext cx="3448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Beginning of the scan chain shift in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anchains_En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990600"/>
            <a:ext cx="7499350" cy="2758310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FC737-BF60-48A5-A9C4-CD16FD7A8D9B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15</a:t>
            </a:fld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3962400"/>
            <a:ext cx="735137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 of the scan chain shift cycle. On the end 8 extra clock cycles has </a:t>
            </a:r>
          </a:p>
          <a:p>
            <a:r>
              <a:rPr lang="en-US" dirty="0" smtClean="0"/>
              <a:t>been added to shift the start pattern into the </a:t>
            </a:r>
            <a:r>
              <a:rPr lang="en-US" dirty="0" err="1" smtClean="0"/>
              <a:t>soshift</a:t>
            </a:r>
            <a:r>
              <a:rPr lang="en-US" dirty="0" smtClean="0"/>
              <a:t> register.</a:t>
            </a:r>
          </a:p>
          <a:p>
            <a:endParaRPr lang="en-US" dirty="0" smtClean="0"/>
          </a:p>
          <a:p>
            <a:r>
              <a:rPr lang="en-US" dirty="0" smtClean="0"/>
              <a:t>The Chain length is 3191 element. During Scan chain insertion 7 LOCKUP </a:t>
            </a:r>
          </a:p>
          <a:p>
            <a:r>
              <a:rPr lang="en-US" dirty="0" smtClean="0"/>
              <a:t>Cells are added to the chain on the borders of clock domains.</a:t>
            </a:r>
          </a:p>
          <a:p>
            <a:r>
              <a:rPr lang="en-US" dirty="0" smtClean="0"/>
              <a:t>Because some of these cells connect positive clock and negative clock edges</a:t>
            </a:r>
          </a:p>
          <a:p>
            <a:r>
              <a:rPr lang="en-US" dirty="0" smtClean="0"/>
              <a:t>as well as clock domains, 7 additional cycles are present at </a:t>
            </a:r>
            <a:r>
              <a:rPr lang="en-US" dirty="0" err="1" smtClean="0"/>
              <a:t>soshift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229600" cy="457203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Two-pass mapped flow for synthesis and </a:t>
            </a:r>
            <a:r>
              <a:rPr lang="en-US" dirty="0" err="1" smtClean="0"/>
              <a:t>DfT</a:t>
            </a:r>
            <a:endParaRPr lang="en-US" dirty="0" smtClean="0"/>
          </a:p>
          <a:p>
            <a:pPr lvl="1"/>
            <a:r>
              <a:rPr lang="en-US" dirty="0" smtClean="0"/>
              <a:t>Synopsys Design and </a:t>
            </a:r>
            <a:r>
              <a:rPr lang="en-US" dirty="0" err="1" smtClean="0"/>
              <a:t>DfT</a:t>
            </a:r>
            <a:r>
              <a:rPr lang="en-US" dirty="0" smtClean="0"/>
              <a:t> Compiler, Version B-2008.09-SP2 for </a:t>
            </a:r>
            <a:r>
              <a:rPr lang="en-US" dirty="0" err="1" smtClean="0"/>
              <a:t>linux</a:t>
            </a:r>
            <a:endParaRPr lang="en-US" dirty="0" smtClean="0"/>
          </a:p>
          <a:p>
            <a:r>
              <a:rPr lang="en-US" dirty="0" smtClean="0"/>
              <a:t>Placement and Routing</a:t>
            </a:r>
          </a:p>
          <a:p>
            <a:pPr lvl="1"/>
            <a:r>
              <a:rPr lang="en-US" dirty="0" smtClean="0"/>
              <a:t>Cadence </a:t>
            </a:r>
            <a:r>
              <a:rPr lang="en-US" dirty="0" err="1" smtClean="0"/>
              <a:t>SoC</a:t>
            </a:r>
            <a:r>
              <a:rPr lang="en-US" dirty="0" smtClean="0"/>
              <a:t> Encounter  v07.10-s219_1</a:t>
            </a:r>
          </a:p>
          <a:p>
            <a:r>
              <a:rPr lang="en-US" dirty="0" smtClean="0"/>
              <a:t>Physical </a:t>
            </a:r>
            <a:r>
              <a:rPr lang="en-US" dirty="0" err="1" smtClean="0"/>
              <a:t>Netlist</a:t>
            </a:r>
            <a:r>
              <a:rPr lang="en-US" dirty="0" smtClean="0"/>
              <a:t> Verification and Sign-off</a:t>
            </a:r>
          </a:p>
          <a:p>
            <a:pPr lvl="1"/>
            <a:r>
              <a:rPr lang="en-US" dirty="0" smtClean="0"/>
              <a:t>Statistical Timing Analysis (STA), </a:t>
            </a:r>
            <a:r>
              <a:rPr lang="en-US" dirty="0" err="1" smtClean="0"/>
              <a:t>Synopys</a:t>
            </a:r>
            <a:r>
              <a:rPr lang="en-US" dirty="0" smtClean="0"/>
              <a:t> </a:t>
            </a:r>
            <a:r>
              <a:rPr lang="en-US" dirty="0" err="1" smtClean="0"/>
              <a:t>PrimeTime</a:t>
            </a:r>
            <a:r>
              <a:rPr lang="en-US" dirty="0" smtClean="0"/>
              <a:t>, Version B-2008.09-SP2 for </a:t>
            </a:r>
            <a:r>
              <a:rPr lang="en-US" dirty="0" err="1" smtClean="0"/>
              <a:t>linux</a:t>
            </a:r>
            <a:endParaRPr lang="en-US" dirty="0" smtClean="0"/>
          </a:p>
          <a:p>
            <a:pPr lvl="1"/>
            <a:r>
              <a:rPr lang="en-US" dirty="0" smtClean="0"/>
              <a:t>Simulation with back-annotated </a:t>
            </a:r>
            <a:r>
              <a:rPr lang="en-US" dirty="0" err="1" smtClean="0"/>
              <a:t>netlist</a:t>
            </a:r>
            <a:r>
              <a:rPr lang="en-US" dirty="0" smtClean="0"/>
              <a:t> with Mentor Graphics </a:t>
            </a:r>
            <a:r>
              <a:rPr lang="en-US" dirty="0" err="1" smtClean="0"/>
              <a:t>QuestaSim</a:t>
            </a:r>
            <a:r>
              <a:rPr lang="en-US" dirty="0" smtClean="0"/>
              <a:t> 6.5b</a:t>
            </a:r>
          </a:p>
          <a:p>
            <a:r>
              <a:rPr lang="en-US" dirty="0" smtClean="0"/>
              <a:t>Physical Verification</a:t>
            </a:r>
          </a:p>
          <a:p>
            <a:pPr lvl="1"/>
            <a:r>
              <a:rPr lang="en-US" dirty="0" smtClean="0"/>
              <a:t>DRC, LVS, </a:t>
            </a:r>
            <a:r>
              <a:rPr lang="en-US" dirty="0" err="1" smtClean="0"/>
              <a:t>netlist</a:t>
            </a:r>
            <a:r>
              <a:rPr lang="en-US" dirty="0" smtClean="0"/>
              <a:t> extraction with </a:t>
            </a:r>
            <a:r>
              <a:rPr lang="en-US" dirty="0" err="1" smtClean="0"/>
              <a:t>parasytics</a:t>
            </a:r>
            <a:r>
              <a:rPr lang="en-US" dirty="0" smtClean="0"/>
              <a:t> with </a:t>
            </a:r>
            <a:r>
              <a:rPr lang="en-US" dirty="0" err="1" smtClean="0"/>
              <a:t>Calibre</a:t>
            </a:r>
            <a:r>
              <a:rPr lang="en-US" dirty="0" smtClean="0"/>
              <a:t> 2009.3_32.2</a:t>
            </a:r>
          </a:p>
          <a:p>
            <a:r>
              <a:rPr lang="en-US" dirty="0" smtClean="0"/>
              <a:t>ATPG </a:t>
            </a:r>
          </a:p>
          <a:p>
            <a:pPr lvl="1"/>
            <a:r>
              <a:rPr lang="en-US" dirty="0" smtClean="0"/>
              <a:t>Synopsys </a:t>
            </a:r>
            <a:r>
              <a:rPr lang="en-US" dirty="0" err="1" smtClean="0"/>
              <a:t>TetraMAX</a:t>
            </a:r>
            <a:r>
              <a:rPr lang="en-US" dirty="0" smtClean="0"/>
              <a:t> ATPG, Version B-2008.09-SP2 for </a:t>
            </a:r>
            <a:r>
              <a:rPr lang="en-US" dirty="0" err="1" smtClean="0"/>
              <a:t>linux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607220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An </a:t>
            </a:r>
            <a:r>
              <a:rPr lang="en-US" dirty="0" err="1" smtClean="0"/>
              <a:t>OpenAccess</a:t>
            </a:r>
            <a:r>
              <a:rPr lang="en-US" dirty="0" smtClean="0"/>
              <a:t> 2.2 from Cadence used to create the “Analog on Top” flow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05E2-085C-4087-A33D-540AB19DCBE1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90850" y="3824279"/>
            <a:ext cx="2308222" cy="71438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Synopsys Design Compiler</a:t>
            </a:r>
            <a:endParaRPr lang="en-US" sz="13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1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47776" y="3609965"/>
            <a:ext cx="917578" cy="909638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600" b="1" dirty="0" smtClean="0">
                <a:solidFill>
                  <a:srgbClr val="011643"/>
                </a:solidFill>
              </a:rPr>
              <a:t>Library</a:t>
            </a:r>
            <a:endParaRPr lang="en-US" sz="1600" b="1" dirty="0">
              <a:solidFill>
                <a:srgbClr val="011643"/>
              </a:solidFill>
            </a:endParaRPr>
          </a:p>
        </p:txBody>
      </p:sp>
      <p:cxnSp>
        <p:nvCxnSpPr>
          <p:cNvPr id="6" name="Straight Connector 5"/>
          <p:cNvCxnSpPr>
            <a:stCxn id="5" idx="4"/>
            <a:endCxn id="4" idx="1"/>
          </p:cNvCxnSpPr>
          <p:nvPr/>
        </p:nvCxnSpPr>
        <p:spPr>
          <a:xfrm>
            <a:off x="2365354" y="4064784"/>
            <a:ext cx="725496" cy="116685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91048" y="2895585"/>
            <a:ext cx="1428760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Design Constraints</a:t>
            </a:r>
          </a:p>
          <a:p>
            <a:pPr algn="ctr" eaLnBrk="0" hangingPunct="0"/>
            <a:r>
              <a:rPr lang="en-US" sz="1300" b="1" dirty="0" smtClean="0"/>
              <a:t>(.</a:t>
            </a:r>
            <a:r>
              <a:rPr lang="en-US" sz="1300" b="1" dirty="0" err="1" smtClean="0"/>
              <a:t>tcl</a:t>
            </a:r>
            <a:r>
              <a:rPr lang="en-US" sz="1300" b="1" dirty="0" smtClean="0"/>
              <a:t>)</a:t>
            </a:r>
            <a:endParaRPr lang="en-US" sz="1300" b="1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4643437" y="3233725"/>
            <a:ext cx="466730" cy="7143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4" idx="3"/>
          </p:cNvCxnSpPr>
          <p:nvPr/>
        </p:nvCxnSpPr>
        <p:spPr>
          <a:xfrm rot="10800000">
            <a:off x="5399072" y="4181469"/>
            <a:ext cx="763612" cy="1666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47974" y="2895585"/>
            <a:ext cx="1285884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Control Script</a:t>
            </a:r>
          </a:p>
          <a:p>
            <a:pPr algn="ctr" eaLnBrk="0" hangingPunct="0"/>
            <a:r>
              <a:rPr lang="en-US" sz="1300" b="1" dirty="0" smtClean="0"/>
              <a:t>(.</a:t>
            </a:r>
            <a:r>
              <a:rPr lang="en-US" sz="1300" b="1" dirty="0" err="1" smtClean="0"/>
              <a:t>tcl</a:t>
            </a:r>
            <a:r>
              <a:rPr lang="en-US" sz="1300" b="1" dirty="0" smtClean="0"/>
              <a:t>)</a:t>
            </a:r>
            <a:endParaRPr lang="en-US" sz="1300" b="1" dirty="0"/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3357550" y="3233724"/>
            <a:ext cx="466731" cy="7143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utoShape 1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376470" y="5110163"/>
            <a:ext cx="928694" cy="909637"/>
          </a:xfrm>
          <a:prstGeom prst="flowChartMultidocument">
            <a:avLst/>
          </a:prstGeom>
          <a:solidFill>
            <a:srgbClr val="3FC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600" b="1">
              <a:solidFill>
                <a:srgbClr val="011643"/>
              </a:solidFill>
            </a:endParaRPr>
          </a:p>
        </p:txBody>
      </p:sp>
      <p:cxnSp>
        <p:nvCxnSpPr>
          <p:cNvPr id="14" name="Straight Arrow Connector 13"/>
          <p:cNvCxnSpPr>
            <a:endCxn id="13" idx="0"/>
          </p:cNvCxnSpPr>
          <p:nvPr/>
        </p:nvCxnSpPr>
        <p:spPr>
          <a:xfrm rot="5400000">
            <a:off x="2890623" y="4552745"/>
            <a:ext cx="571503" cy="5433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376470" y="5395915"/>
            <a:ext cx="887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11643"/>
                </a:solidFill>
              </a:rPr>
              <a:t>Listings</a:t>
            </a:r>
            <a:endParaRPr lang="en-US" dirty="0"/>
          </a:p>
        </p:txBody>
      </p:sp>
      <p:sp>
        <p:nvSpPr>
          <p:cNvPr id="16" name="Rectangle 2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62354" y="5324477"/>
            <a:ext cx="1214446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Mapped </a:t>
            </a:r>
            <a:r>
              <a:rPr lang="en-US" sz="1300" b="1" dirty="0" err="1" smtClean="0"/>
              <a:t>Netlist</a:t>
            </a:r>
            <a:endParaRPr lang="en-US" sz="1300" b="1" dirty="0" smtClean="0"/>
          </a:p>
          <a:p>
            <a:pPr algn="ctr" eaLnBrk="0" hangingPunct="0"/>
            <a:r>
              <a:rPr lang="en-US" sz="1300" b="1" dirty="0" smtClean="0"/>
              <a:t>(.v)</a:t>
            </a:r>
            <a:endParaRPr lang="en-US" sz="1300" b="1" dirty="0"/>
          </a:p>
        </p:txBody>
      </p:sp>
      <p:cxnSp>
        <p:nvCxnSpPr>
          <p:cNvPr id="17" name="Straight Arrow Connector 16"/>
          <p:cNvCxnSpPr>
            <a:stCxn id="4" idx="2"/>
          </p:cNvCxnSpPr>
          <p:nvPr/>
        </p:nvCxnSpPr>
        <p:spPr>
          <a:xfrm rot="5400000">
            <a:off x="3846501" y="4926017"/>
            <a:ext cx="785818" cy="111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448172" y="4538659"/>
            <a:ext cx="1500197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utoShape 2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05428" y="5110163"/>
            <a:ext cx="1357322" cy="795337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154800" bIns="0" anchor="ctr"/>
          <a:lstStyle/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Synopsys Internal </a:t>
            </a:r>
          </a:p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database</a:t>
            </a:r>
            <a:endParaRPr lang="en-US" sz="1300" b="1" dirty="0">
              <a:solidFill>
                <a:srgbClr val="011643"/>
              </a:solidFill>
            </a:endParaRPr>
          </a:p>
        </p:txBody>
      </p:sp>
      <p:cxnSp>
        <p:nvCxnSpPr>
          <p:cNvPr id="23" name="Straight Connector 22"/>
          <p:cNvCxnSpPr>
            <a:stCxn id="7" idx="3"/>
          </p:cNvCxnSpPr>
          <p:nvPr/>
        </p:nvCxnSpPr>
        <p:spPr>
          <a:xfrm flipV="1">
            <a:off x="6019808" y="2538395"/>
            <a:ext cx="1143008" cy="588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7" idx="3"/>
          </p:cNvCxnSpPr>
          <p:nvPr/>
        </p:nvCxnSpPr>
        <p:spPr>
          <a:xfrm>
            <a:off x="6019808" y="3126567"/>
            <a:ext cx="1000132" cy="6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91312" y="2824147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Input, output delay =5ns,</a:t>
            </a:r>
          </a:p>
          <a:p>
            <a:r>
              <a:rPr lang="en-US" sz="1200" dirty="0" smtClean="0"/>
              <a:t>Clock(s) timing and uncertainty (500p)</a:t>
            </a:r>
          </a:p>
          <a:p>
            <a:r>
              <a:rPr lang="en-US" sz="1200" dirty="0" smtClean="0"/>
              <a:t>False path on reset, scan, </a:t>
            </a:r>
            <a:r>
              <a:rPr lang="en-US" sz="1200" dirty="0" err="1" smtClean="0"/>
              <a:t>wire_load_model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304800" y="3038461"/>
            <a:ext cx="2643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scx3_cmos8rf_lpvt_ff_1p32v_m55c.db scx3_cmos8rf_rvt_tt_1p2v_25c.db scx3_cmos8rf_rvt_ss_1p08v_70c.db</a:t>
            </a:r>
            <a:endParaRPr lang="en-US" sz="1200" dirty="0"/>
          </a:p>
        </p:txBody>
      </p:sp>
      <p:sp>
        <p:nvSpPr>
          <p:cNvPr id="31" name="AutoShape 2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162684" y="3895717"/>
            <a:ext cx="1357322" cy="928694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154800" bIns="0" anchor="ctr"/>
          <a:lstStyle/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Design</a:t>
            </a:r>
            <a:r>
              <a:rPr lang="en-US" sz="1300" b="1" dirty="0">
                <a:solidFill>
                  <a:srgbClr val="011643"/>
                </a:solidFill>
              </a:rPr>
              <a:t> </a:t>
            </a:r>
            <a:r>
              <a:rPr lang="en-US" sz="1300" b="1" dirty="0" smtClean="0">
                <a:solidFill>
                  <a:srgbClr val="011643"/>
                </a:solidFill>
              </a:rPr>
              <a:t>database</a:t>
            </a:r>
          </a:p>
          <a:p>
            <a:pPr algn="ctr" eaLnBrk="0" hangingPunct="0"/>
            <a:r>
              <a:rPr lang="en-US" sz="1300" b="1" dirty="0" smtClean="0"/>
              <a:t>RTL </a:t>
            </a:r>
            <a:r>
              <a:rPr lang="en-US" sz="1300" b="1" dirty="0" err="1" smtClean="0"/>
              <a:t>Netlist</a:t>
            </a:r>
            <a:endParaRPr lang="en-US" sz="1300" b="1" dirty="0" smtClean="0"/>
          </a:p>
          <a:p>
            <a:pPr algn="ctr" eaLnBrk="0" hangingPunct="0"/>
            <a:r>
              <a:rPr lang="en-US" sz="1300" b="1" dirty="0" smtClean="0"/>
              <a:t>(.v) (.</a:t>
            </a:r>
            <a:r>
              <a:rPr lang="en-US" sz="1300" b="1" dirty="0" err="1" smtClean="0"/>
              <a:t>sv</a:t>
            </a:r>
            <a:r>
              <a:rPr lang="en-US" sz="1300" b="1" dirty="0" smtClean="0"/>
              <a:t>)</a:t>
            </a:r>
          </a:p>
          <a:p>
            <a:pPr algn="ctr" eaLnBrk="0" hangingPunct="0"/>
            <a:endParaRPr lang="en-US" sz="1300" b="1" dirty="0">
              <a:solidFill>
                <a:srgbClr val="011643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7C76-D0B4-4F4E-8E6D-7A97AC954D48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US" dirty="0" err="1" smtClean="0"/>
              <a:t>DfT</a:t>
            </a:r>
            <a:r>
              <a:rPr lang="en-US" dirty="0" smtClean="0"/>
              <a:t> Insertion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86449" y="1071546"/>
            <a:ext cx="2857519" cy="213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7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42" y="3214686"/>
            <a:ext cx="2308222" cy="71438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Synopsys </a:t>
            </a:r>
            <a:r>
              <a:rPr lang="en-US" sz="13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DfT</a:t>
            </a:r>
            <a:r>
              <a:rPr lang="en-US" sz="13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Compiler</a:t>
            </a:r>
            <a:endParaRPr lang="en-US" sz="13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8" name="AutoShape 1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00068" y="3000372"/>
            <a:ext cx="917578" cy="909638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600" b="1" dirty="0" smtClean="0">
                <a:solidFill>
                  <a:srgbClr val="011643"/>
                </a:solidFill>
              </a:rPr>
              <a:t>Library</a:t>
            </a:r>
            <a:endParaRPr lang="en-US" sz="1600" b="1" dirty="0">
              <a:solidFill>
                <a:srgbClr val="011643"/>
              </a:solidFill>
            </a:endParaRPr>
          </a:p>
        </p:txBody>
      </p:sp>
      <p:cxnSp>
        <p:nvCxnSpPr>
          <p:cNvPr id="409" name="Straight Connector 408"/>
          <p:cNvCxnSpPr>
            <a:stCxn id="408" idx="4"/>
            <a:endCxn id="407" idx="1"/>
          </p:cNvCxnSpPr>
          <p:nvPr/>
        </p:nvCxnSpPr>
        <p:spPr>
          <a:xfrm>
            <a:off x="1917646" y="3455191"/>
            <a:ext cx="725496" cy="116685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Rectangle 2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43340" y="2285992"/>
            <a:ext cx="1285884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Test Constraints</a:t>
            </a:r>
          </a:p>
          <a:p>
            <a:pPr algn="ctr" eaLnBrk="0" hangingPunct="0"/>
            <a:r>
              <a:rPr lang="en-US" sz="1300" b="1" dirty="0" smtClean="0"/>
              <a:t>(.</a:t>
            </a:r>
            <a:r>
              <a:rPr lang="en-US" sz="1300" b="1" dirty="0" err="1" smtClean="0"/>
              <a:t>tcl</a:t>
            </a:r>
            <a:r>
              <a:rPr lang="en-US" sz="1300" b="1" dirty="0" smtClean="0"/>
              <a:t>)</a:t>
            </a:r>
            <a:endParaRPr lang="en-US" sz="1300" b="1" dirty="0"/>
          </a:p>
        </p:txBody>
      </p:sp>
      <p:cxnSp>
        <p:nvCxnSpPr>
          <p:cNvPr id="411" name="Straight Arrow Connector 410"/>
          <p:cNvCxnSpPr/>
          <p:nvPr/>
        </p:nvCxnSpPr>
        <p:spPr>
          <a:xfrm rot="5400000">
            <a:off x="4195729" y="2624132"/>
            <a:ext cx="466730" cy="7143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" name="Rectangle 2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14976" y="3357562"/>
            <a:ext cx="1143008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Mapped </a:t>
            </a:r>
            <a:r>
              <a:rPr lang="en-US" sz="1300" b="1" dirty="0" err="1" smtClean="0"/>
              <a:t>Netlist</a:t>
            </a:r>
            <a:endParaRPr lang="en-US" sz="1300" b="1" dirty="0" smtClean="0"/>
          </a:p>
          <a:p>
            <a:pPr algn="ctr" eaLnBrk="0" hangingPunct="0"/>
            <a:r>
              <a:rPr lang="en-US" sz="1300" b="1" dirty="0" smtClean="0"/>
              <a:t>(.v)</a:t>
            </a:r>
            <a:endParaRPr lang="en-US" sz="1300" b="1" dirty="0"/>
          </a:p>
        </p:txBody>
      </p:sp>
      <p:cxnSp>
        <p:nvCxnSpPr>
          <p:cNvPr id="413" name="Straight Connector 412"/>
          <p:cNvCxnSpPr>
            <a:stCxn id="412" idx="1"/>
            <a:endCxn id="407" idx="3"/>
          </p:cNvCxnSpPr>
          <p:nvPr/>
        </p:nvCxnSpPr>
        <p:spPr>
          <a:xfrm rot="10800000">
            <a:off x="4951364" y="3571876"/>
            <a:ext cx="763612" cy="1666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" name="Rectangle 2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357390" y="2285992"/>
            <a:ext cx="1285884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Control Script</a:t>
            </a:r>
          </a:p>
          <a:p>
            <a:pPr algn="ctr" eaLnBrk="0" hangingPunct="0"/>
            <a:r>
              <a:rPr lang="en-US" sz="1300" b="1" dirty="0" smtClean="0"/>
              <a:t>(.</a:t>
            </a:r>
            <a:r>
              <a:rPr lang="en-US" sz="1300" b="1" dirty="0" err="1" smtClean="0"/>
              <a:t>tcl</a:t>
            </a:r>
            <a:r>
              <a:rPr lang="en-US" sz="1300" b="1" dirty="0" smtClean="0"/>
              <a:t>)</a:t>
            </a:r>
            <a:endParaRPr lang="en-US" sz="1300" b="1" dirty="0"/>
          </a:p>
        </p:txBody>
      </p:sp>
      <p:cxnSp>
        <p:nvCxnSpPr>
          <p:cNvPr id="415" name="Straight Arrow Connector 414"/>
          <p:cNvCxnSpPr/>
          <p:nvPr/>
        </p:nvCxnSpPr>
        <p:spPr>
          <a:xfrm rot="16200000" flipH="1">
            <a:off x="2909842" y="2624131"/>
            <a:ext cx="466731" cy="7143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AutoShape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14316" y="4572008"/>
            <a:ext cx="928694" cy="909637"/>
          </a:xfrm>
          <a:prstGeom prst="flowChartMultidocument">
            <a:avLst/>
          </a:prstGeom>
          <a:solidFill>
            <a:srgbClr val="3FC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600" b="1">
              <a:solidFill>
                <a:srgbClr val="011643"/>
              </a:solidFill>
            </a:endParaRPr>
          </a:p>
        </p:txBody>
      </p:sp>
      <p:cxnSp>
        <p:nvCxnSpPr>
          <p:cNvPr id="417" name="Straight Arrow Connector 416"/>
          <p:cNvCxnSpPr>
            <a:endCxn id="416" idx="0"/>
          </p:cNvCxnSpPr>
          <p:nvPr/>
        </p:nvCxnSpPr>
        <p:spPr>
          <a:xfrm rot="10800000" flipV="1">
            <a:off x="1242554" y="3857630"/>
            <a:ext cx="1400588" cy="7143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Rectangle 417"/>
          <p:cNvSpPr/>
          <p:nvPr/>
        </p:nvSpPr>
        <p:spPr>
          <a:xfrm>
            <a:off x="714316" y="4786322"/>
            <a:ext cx="887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11643"/>
                </a:solidFill>
              </a:rPr>
              <a:t>Listings</a:t>
            </a:r>
            <a:endParaRPr lang="en-US" dirty="0"/>
          </a:p>
        </p:txBody>
      </p:sp>
      <p:sp>
        <p:nvSpPr>
          <p:cNvPr id="419" name="Rectangle 2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714712" y="4714884"/>
            <a:ext cx="1214446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err="1" smtClean="0"/>
              <a:t>Scannable</a:t>
            </a:r>
            <a:r>
              <a:rPr lang="en-US" sz="1300" b="1" dirty="0" smtClean="0"/>
              <a:t> </a:t>
            </a:r>
            <a:r>
              <a:rPr lang="en-US" sz="1300" b="1" dirty="0" err="1" smtClean="0"/>
              <a:t>Netlist</a:t>
            </a:r>
            <a:endParaRPr lang="en-US" sz="1300" b="1" dirty="0" smtClean="0"/>
          </a:p>
          <a:p>
            <a:pPr algn="ctr" eaLnBrk="0" hangingPunct="0"/>
            <a:r>
              <a:rPr lang="en-US" sz="1300" b="1" dirty="0" smtClean="0"/>
              <a:t>(.v)</a:t>
            </a:r>
            <a:endParaRPr lang="en-US" sz="1300" b="1" dirty="0"/>
          </a:p>
        </p:txBody>
      </p:sp>
      <p:cxnSp>
        <p:nvCxnSpPr>
          <p:cNvPr id="420" name="Straight Arrow Connector 419"/>
          <p:cNvCxnSpPr/>
          <p:nvPr/>
        </p:nvCxnSpPr>
        <p:spPr>
          <a:xfrm rot="5400000">
            <a:off x="3898858" y="4316424"/>
            <a:ext cx="785818" cy="111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AutoShape 2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14910" y="4572008"/>
            <a:ext cx="1071570" cy="866775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154800" bIns="0" anchor="ctr"/>
          <a:lstStyle/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STIL/CTL</a:t>
            </a:r>
            <a:endParaRPr lang="en-US" sz="1300" b="1" dirty="0">
              <a:solidFill>
                <a:srgbClr val="011643"/>
              </a:solidFill>
            </a:endParaRPr>
          </a:p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test </a:t>
            </a:r>
            <a:endParaRPr lang="en-US" sz="1300" b="1" dirty="0">
              <a:solidFill>
                <a:srgbClr val="011643"/>
              </a:solidFill>
            </a:endParaRPr>
          </a:p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protocol</a:t>
            </a:r>
            <a:endParaRPr lang="en-US" sz="1300" b="1" dirty="0">
              <a:solidFill>
                <a:srgbClr val="011643"/>
              </a:solidFill>
            </a:endParaRPr>
          </a:p>
        </p:txBody>
      </p:sp>
      <p:cxnSp>
        <p:nvCxnSpPr>
          <p:cNvPr id="422" name="Straight Arrow Connector 421"/>
          <p:cNvCxnSpPr/>
          <p:nvPr/>
        </p:nvCxnSpPr>
        <p:spPr>
          <a:xfrm>
            <a:off x="4786282" y="3929066"/>
            <a:ext cx="714380" cy="64294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Straight Arrow Connector 422"/>
          <p:cNvCxnSpPr/>
          <p:nvPr/>
        </p:nvCxnSpPr>
        <p:spPr>
          <a:xfrm>
            <a:off x="4929159" y="3929066"/>
            <a:ext cx="2000263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4" name="AutoShape 2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643670" y="4500570"/>
            <a:ext cx="1357322" cy="866775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154800" bIns="0" anchor="ctr"/>
          <a:lstStyle/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Synopsys Internal </a:t>
            </a:r>
          </a:p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database</a:t>
            </a:r>
            <a:endParaRPr lang="en-US" sz="1300" b="1" dirty="0">
              <a:solidFill>
                <a:srgbClr val="011643"/>
              </a:solidFill>
            </a:endParaRPr>
          </a:p>
        </p:txBody>
      </p:sp>
      <p:cxnSp>
        <p:nvCxnSpPr>
          <p:cNvPr id="425" name="Straight Connector 424"/>
          <p:cNvCxnSpPr/>
          <p:nvPr/>
        </p:nvCxnSpPr>
        <p:spPr>
          <a:xfrm flipV="1">
            <a:off x="5429224" y="1928802"/>
            <a:ext cx="1143008" cy="588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Connector 425"/>
          <p:cNvCxnSpPr/>
          <p:nvPr/>
        </p:nvCxnSpPr>
        <p:spPr>
          <a:xfrm>
            <a:off x="5429224" y="2516974"/>
            <a:ext cx="1000132" cy="6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TextBox 427"/>
          <p:cNvSpPr txBox="1"/>
          <p:nvPr/>
        </p:nvSpPr>
        <p:spPr>
          <a:xfrm>
            <a:off x="7429488" y="3214686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Clock gating, multiple clock domains</a:t>
            </a:r>
            <a:endParaRPr lang="en-US" dirty="0"/>
          </a:p>
        </p:txBody>
      </p:sp>
      <p:sp>
        <p:nvSpPr>
          <p:cNvPr id="431" name="Rectangle 27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14514" y="4714884"/>
            <a:ext cx="1214446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Constraints </a:t>
            </a:r>
          </a:p>
          <a:p>
            <a:pPr algn="ctr" eaLnBrk="0" hangingPunct="0"/>
            <a:r>
              <a:rPr lang="en-US" sz="1300" b="1" dirty="0" smtClean="0"/>
              <a:t>after scan</a:t>
            </a:r>
            <a:r>
              <a:rPr lang="en-US" sz="1300" b="1" dirty="0"/>
              <a:t> </a:t>
            </a:r>
            <a:r>
              <a:rPr lang="en-US" sz="1300" b="1" dirty="0" smtClean="0"/>
              <a:t>(.</a:t>
            </a:r>
            <a:r>
              <a:rPr lang="en-US" sz="1300" b="1" dirty="0" err="1" smtClean="0"/>
              <a:t>sdc</a:t>
            </a:r>
            <a:r>
              <a:rPr lang="en-US" sz="1300" b="1" dirty="0" smtClean="0"/>
              <a:t>)</a:t>
            </a:r>
            <a:endParaRPr lang="en-US" sz="1300" b="1" dirty="0"/>
          </a:p>
        </p:txBody>
      </p:sp>
      <p:cxnSp>
        <p:nvCxnSpPr>
          <p:cNvPr id="432" name="Straight Arrow Connector 431"/>
          <p:cNvCxnSpPr/>
          <p:nvPr/>
        </p:nvCxnSpPr>
        <p:spPr>
          <a:xfrm rot="5400000">
            <a:off x="2470098" y="4316424"/>
            <a:ext cx="785818" cy="111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A582-C8AA-48D9-96FD-D84C051FC318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928686"/>
          </a:xfrm>
        </p:spPr>
        <p:txBody>
          <a:bodyPr/>
          <a:lstStyle/>
          <a:p>
            <a:r>
              <a:rPr lang="en-US" dirty="0" smtClean="0"/>
              <a:t>Placement and Routing</a:t>
            </a:r>
            <a:endParaRPr lang="en-US" dirty="0"/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 flipH="1">
            <a:off x="290511" y="1000108"/>
            <a:ext cx="4392644" cy="5535636"/>
          </a:xfrm>
          <a:prstGeom prst="rect">
            <a:avLst/>
          </a:prstGeom>
          <a:gradFill rotWithShape="0">
            <a:gsLst>
              <a:gs pos="0">
                <a:srgbClr val="4A95B0"/>
              </a:gs>
              <a:gs pos="100000">
                <a:srgbClr val="CADBC8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 flipH="1">
            <a:off x="4819680" y="2285991"/>
            <a:ext cx="4038600" cy="3571901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rgbClr val="FF7C80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 flipH="1">
            <a:off x="361949" y="1035018"/>
            <a:ext cx="2914650" cy="447676"/>
            <a:chOff x="660" y="822"/>
            <a:chExt cx="1836" cy="282"/>
          </a:xfrm>
        </p:grpSpPr>
        <p:sp>
          <p:nvSpPr>
            <p:cNvPr id="63" name="AutoShape 41"/>
            <p:cNvSpPr>
              <a:spLocks noChangeArrowheads="1"/>
            </p:cNvSpPr>
            <p:nvPr/>
          </p:nvSpPr>
          <p:spPr bwMode="auto">
            <a:xfrm>
              <a:off x="660" y="822"/>
              <a:ext cx="576" cy="282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9CC020"/>
                </a:gs>
                <a:gs pos="100000">
                  <a:srgbClr val="DAE418"/>
                </a:gs>
              </a:gsLst>
              <a:lin ang="5400000" scaled="1"/>
            </a:gra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200" dirty="0" err="1" smtClean="0"/>
                <a:t>Scanable</a:t>
              </a:r>
              <a:r>
                <a:rPr lang="en-US" sz="1200" dirty="0"/>
                <a:t> </a:t>
              </a:r>
              <a:endParaRPr lang="en-US" sz="1200" dirty="0" smtClean="0"/>
            </a:p>
            <a:p>
              <a:r>
                <a:rPr lang="en-US" sz="1200" dirty="0" err="1" smtClean="0"/>
                <a:t>netlist</a:t>
              </a:r>
              <a:r>
                <a:rPr lang="en-US" sz="1200" dirty="0" smtClean="0"/>
                <a:t> (.v)</a:t>
              </a:r>
              <a:endParaRPr lang="en-US" sz="1200" dirty="0"/>
            </a:p>
          </p:txBody>
        </p:sp>
        <p:sp>
          <p:nvSpPr>
            <p:cNvPr id="64" name="AutoShape 42"/>
            <p:cNvSpPr>
              <a:spLocks noChangeArrowheads="1"/>
            </p:cNvSpPr>
            <p:nvPr/>
          </p:nvSpPr>
          <p:spPr bwMode="auto">
            <a:xfrm>
              <a:off x="1281" y="822"/>
              <a:ext cx="393" cy="282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9CC020"/>
                </a:gs>
                <a:gs pos="100000">
                  <a:srgbClr val="DAE418"/>
                </a:gs>
              </a:gsLst>
              <a:lin ang="5400000" scaled="1"/>
            </a:gra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200" dirty="0"/>
                <a:t>Library</a:t>
              </a:r>
            </a:p>
          </p:txBody>
        </p:sp>
        <p:sp>
          <p:nvSpPr>
            <p:cNvPr id="65" name="AutoShape 43"/>
            <p:cNvSpPr>
              <a:spLocks noChangeArrowheads="1"/>
            </p:cNvSpPr>
            <p:nvPr/>
          </p:nvSpPr>
          <p:spPr bwMode="auto">
            <a:xfrm>
              <a:off x="1824" y="822"/>
              <a:ext cx="672" cy="282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9CC020"/>
                </a:gs>
                <a:gs pos="100000">
                  <a:srgbClr val="DAE418"/>
                </a:gs>
              </a:gsLst>
              <a:lin ang="5400000" scaled="1"/>
            </a:gra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200" dirty="0" smtClean="0"/>
                <a:t>Constraints  </a:t>
              </a:r>
            </a:p>
            <a:p>
              <a:r>
                <a:rPr lang="en-US" sz="1200" dirty="0" smtClean="0"/>
                <a:t>after scan (.</a:t>
              </a:r>
              <a:r>
                <a:rPr lang="en-US" sz="1200" dirty="0" err="1" smtClean="0"/>
                <a:t>sdc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</p:grpSp>
      <p:sp>
        <p:nvSpPr>
          <p:cNvPr id="66" name="AutoShape 44"/>
          <p:cNvSpPr>
            <a:spLocks noChangeArrowheads="1"/>
          </p:cNvSpPr>
          <p:nvPr/>
        </p:nvSpPr>
        <p:spPr bwMode="auto">
          <a:xfrm flipH="1">
            <a:off x="1212880" y="2398696"/>
            <a:ext cx="2724150" cy="346075"/>
          </a:xfrm>
          <a:prstGeom prst="flowChartAlternateProcess">
            <a:avLst/>
          </a:prstGeom>
          <a:gradFill rotWithShape="0">
            <a:gsLst>
              <a:gs pos="0">
                <a:srgbClr val="4A95B0"/>
              </a:gs>
              <a:gs pos="100000">
                <a:srgbClr val="4A95B0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2"/>
            <a:r>
              <a:rPr lang="en-US" sz="1400" dirty="0" smtClean="0">
                <a:solidFill>
                  <a:srgbClr val="FFFFFF"/>
                </a:solidFill>
              </a:rPr>
              <a:t>Placement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7" name="AutoShape 45"/>
          <p:cNvSpPr>
            <a:spLocks noChangeArrowheads="1"/>
          </p:cNvSpPr>
          <p:nvPr/>
        </p:nvSpPr>
        <p:spPr bwMode="auto">
          <a:xfrm flipH="1">
            <a:off x="1651030" y="2841608"/>
            <a:ext cx="1847850" cy="323850"/>
          </a:xfrm>
          <a:prstGeom prst="flowChartAlternateProcess">
            <a:avLst/>
          </a:prstGeom>
          <a:gradFill rotWithShape="0">
            <a:gsLst>
              <a:gs pos="0">
                <a:srgbClr val="4A95B0"/>
              </a:gs>
              <a:gs pos="100000">
                <a:srgbClr val="4A95B0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68" name="AutoShape 46"/>
          <p:cNvSpPr>
            <a:spLocks noChangeArrowheads="1"/>
          </p:cNvSpPr>
          <p:nvPr/>
        </p:nvSpPr>
        <p:spPr bwMode="auto">
          <a:xfrm flipH="1">
            <a:off x="1651030" y="3262296"/>
            <a:ext cx="1847850" cy="323850"/>
          </a:xfrm>
          <a:prstGeom prst="flowChartAlternateProcess">
            <a:avLst/>
          </a:prstGeom>
          <a:gradFill rotWithShape="0">
            <a:gsLst>
              <a:gs pos="0">
                <a:srgbClr val="4A95B0"/>
              </a:gs>
              <a:gs pos="100000">
                <a:srgbClr val="4A95B0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 smtClean="0">
                <a:solidFill>
                  <a:srgbClr val="FFFFFF"/>
                </a:solidFill>
              </a:rPr>
              <a:t>Clock tree synthesis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9" name="AutoShape 47"/>
          <p:cNvSpPr>
            <a:spLocks noChangeArrowheads="1"/>
          </p:cNvSpPr>
          <p:nvPr/>
        </p:nvSpPr>
        <p:spPr bwMode="auto">
          <a:xfrm flipH="1">
            <a:off x="1651030" y="3682983"/>
            <a:ext cx="1847850" cy="323850"/>
          </a:xfrm>
          <a:prstGeom prst="flowChartAlternateProcess">
            <a:avLst/>
          </a:prstGeom>
          <a:gradFill rotWithShape="0">
            <a:gsLst>
              <a:gs pos="0">
                <a:srgbClr val="4A95B0"/>
              </a:gs>
              <a:gs pos="100000">
                <a:srgbClr val="4A95B0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 smtClean="0">
                <a:solidFill>
                  <a:srgbClr val="FFFFFF"/>
                </a:solidFill>
              </a:rPr>
              <a:t>Timing Analysis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70" name="AutoShape 48"/>
          <p:cNvSpPr>
            <a:spLocks noChangeArrowheads="1"/>
          </p:cNvSpPr>
          <p:nvPr/>
        </p:nvSpPr>
        <p:spPr bwMode="auto">
          <a:xfrm flipH="1">
            <a:off x="1651030" y="4105258"/>
            <a:ext cx="1847850" cy="323850"/>
          </a:xfrm>
          <a:prstGeom prst="flowChartAlternateProcess">
            <a:avLst/>
          </a:prstGeom>
          <a:gradFill rotWithShape="0">
            <a:gsLst>
              <a:gs pos="0">
                <a:srgbClr val="4A95B0"/>
              </a:gs>
              <a:gs pos="100000">
                <a:srgbClr val="4A95B0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>
                <a:solidFill>
                  <a:srgbClr val="FFFFFF"/>
                </a:solidFill>
              </a:rPr>
              <a:t>Optimization </a:t>
            </a:r>
            <a:r>
              <a:rPr lang="en-US" sz="1400" dirty="0" err="1">
                <a:solidFill>
                  <a:srgbClr val="FFFFFF"/>
                </a:solidFill>
              </a:rPr>
              <a:t>postCTS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71" name="AutoShape 49"/>
          <p:cNvSpPr>
            <a:spLocks noChangeArrowheads="1"/>
          </p:cNvSpPr>
          <p:nvPr/>
        </p:nvSpPr>
        <p:spPr bwMode="auto">
          <a:xfrm flipH="1">
            <a:off x="1651030" y="4525946"/>
            <a:ext cx="1847850" cy="323850"/>
          </a:xfrm>
          <a:prstGeom prst="flowChartAlternateProcess">
            <a:avLst/>
          </a:prstGeom>
          <a:gradFill rotWithShape="0">
            <a:gsLst>
              <a:gs pos="0">
                <a:srgbClr val="4A95B0"/>
              </a:gs>
              <a:gs pos="100000">
                <a:srgbClr val="4A95B0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 smtClean="0">
                <a:solidFill>
                  <a:srgbClr val="FFFFFF"/>
                </a:solidFill>
              </a:rPr>
              <a:t>Routing/optimization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72" name="AutoShape 50"/>
          <p:cNvSpPr>
            <a:spLocks noChangeArrowheads="1"/>
          </p:cNvSpPr>
          <p:nvPr/>
        </p:nvSpPr>
        <p:spPr bwMode="auto">
          <a:xfrm flipH="1">
            <a:off x="1651030" y="4946633"/>
            <a:ext cx="1847850" cy="323850"/>
          </a:xfrm>
          <a:prstGeom prst="flowChartAlternateProcess">
            <a:avLst/>
          </a:prstGeom>
          <a:gradFill rotWithShape="0">
            <a:gsLst>
              <a:gs pos="0">
                <a:srgbClr val="4A95B0"/>
              </a:gs>
              <a:gs pos="100000">
                <a:srgbClr val="4A95B0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>
                <a:solidFill>
                  <a:srgbClr val="FFFFFF"/>
                </a:solidFill>
              </a:rPr>
              <a:t>Add filler cells</a:t>
            </a:r>
          </a:p>
        </p:txBody>
      </p:sp>
      <p:sp>
        <p:nvSpPr>
          <p:cNvPr id="73" name="AutoShape 51"/>
          <p:cNvSpPr>
            <a:spLocks noChangeArrowheads="1"/>
          </p:cNvSpPr>
          <p:nvPr/>
        </p:nvSpPr>
        <p:spPr bwMode="auto">
          <a:xfrm flipH="1">
            <a:off x="1651030" y="5368908"/>
            <a:ext cx="1847850" cy="323850"/>
          </a:xfrm>
          <a:prstGeom prst="flowChartAlternateProcess">
            <a:avLst/>
          </a:prstGeom>
          <a:solidFill>
            <a:srgbClr val="4A95B0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 smtClean="0">
                <a:solidFill>
                  <a:srgbClr val="FFFFFF"/>
                </a:solidFill>
              </a:rPr>
              <a:t>Verification, </a:t>
            </a:r>
            <a:r>
              <a:rPr lang="en-US" sz="1400" dirty="0" err="1" smtClean="0">
                <a:solidFill>
                  <a:srgbClr val="FFFFFF"/>
                </a:solidFill>
              </a:rPr>
              <a:t>Df</a:t>
            </a:r>
            <a:r>
              <a:rPr lang="en-US" sz="1400" dirty="0" err="1">
                <a:solidFill>
                  <a:srgbClr val="FFFFFF"/>
                </a:solidFill>
              </a:rPr>
              <a:t>M</a:t>
            </a:r>
            <a:endParaRPr lang="en-US" sz="1400" dirty="0">
              <a:solidFill>
                <a:srgbClr val="FFFFFF"/>
              </a:solidFill>
            </a:endParaRPr>
          </a:p>
        </p:txBody>
      </p:sp>
      <p:cxnSp>
        <p:nvCxnSpPr>
          <p:cNvPr id="74" name="AutoShape 52"/>
          <p:cNvCxnSpPr>
            <a:cxnSpLocks noChangeShapeType="1"/>
            <a:stCxn id="66" idx="2"/>
            <a:endCxn id="67" idx="0"/>
          </p:cNvCxnSpPr>
          <p:nvPr/>
        </p:nvCxnSpPr>
        <p:spPr bwMode="auto">
          <a:xfrm rot="5400000">
            <a:off x="2525743" y="2792396"/>
            <a:ext cx="96837" cy="1587"/>
          </a:xfrm>
          <a:prstGeom prst="bentConnector3">
            <a:avLst>
              <a:gd name="adj1" fmla="val 49181"/>
            </a:avLst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75" name="AutoShape 53"/>
          <p:cNvCxnSpPr>
            <a:cxnSpLocks noChangeShapeType="1"/>
            <a:stCxn id="67" idx="2"/>
            <a:endCxn id="68" idx="0"/>
          </p:cNvCxnSpPr>
          <p:nvPr/>
        </p:nvCxnSpPr>
        <p:spPr bwMode="auto">
          <a:xfrm rot="5400000">
            <a:off x="2524949" y="3213877"/>
            <a:ext cx="96838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6" name="AutoShape 54"/>
          <p:cNvCxnSpPr>
            <a:cxnSpLocks noChangeShapeType="1"/>
            <a:stCxn id="68" idx="2"/>
            <a:endCxn id="69" idx="0"/>
          </p:cNvCxnSpPr>
          <p:nvPr/>
        </p:nvCxnSpPr>
        <p:spPr bwMode="auto">
          <a:xfrm rot="5400000">
            <a:off x="2524949" y="3634565"/>
            <a:ext cx="96837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7" name="AutoShape 55"/>
          <p:cNvCxnSpPr>
            <a:cxnSpLocks noChangeShapeType="1"/>
            <a:stCxn id="69" idx="2"/>
            <a:endCxn id="70" idx="0"/>
          </p:cNvCxnSpPr>
          <p:nvPr/>
        </p:nvCxnSpPr>
        <p:spPr bwMode="auto">
          <a:xfrm rot="5400000">
            <a:off x="2524155" y="4056046"/>
            <a:ext cx="984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8" name="AutoShape 56"/>
          <p:cNvCxnSpPr>
            <a:cxnSpLocks noChangeShapeType="1"/>
          </p:cNvCxnSpPr>
          <p:nvPr/>
        </p:nvCxnSpPr>
        <p:spPr bwMode="auto">
          <a:xfrm rot="5400000">
            <a:off x="2524949" y="4487052"/>
            <a:ext cx="96838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9" name="AutoShape 57"/>
          <p:cNvCxnSpPr>
            <a:cxnSpLocks noChangeShapeType="1"/>
            <a:stCxn id="71" idx="2"/>
            <a:endCxn id="72" idx="0"/>
          </p:cNvCxnSpPr>
          <p:nvPr/>
        </p:nvCxnSpPr>
        <p:spPr bwMode="auto">
          <a:xfrm rot="5400000">
            <a:off x="2524949" y="4898215"/>
            <a:ext cx="96837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0" name="AutoShape 58"/>
          <p:cNvCxnSpPr>
            <a:cxnSpLocks noChangeShapeType="1"/>
            <a:stCxn id="72" idx="2"/>
            <a:endCxn id="73" idx="0"/>
          </p:cNvCxnSpPr>
          <p:nvPr/>
        </p:nvCxnSpPr>
        <p:spPr bwMode="auto">
          <a:xfrm rot="5400000">
            <a:off x="2524155" y="5319696"/>
            <a:ext cx="984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1" name="AutoShape 59"/>
          <p:cNvSpPr>
            <a:spLocks noChangeArrowheads="1"/>
          </p:cNvSpPr>
          <p:nvPr/>
        </p:nvSpPr>
        <p:spPr bwMode="auto">
          <a:xfrm flipH="1">
            <a:off x="1214468" y="1787508"/>
            <a:ext cx="2722562" cy="457200"/>
          </a:xfrm>
          <a:prstGeom prst="flowChartAlternateProcess">
            <a:avLst/>
          </a:prstGeom>
          <a:gradFill rotWithShape="0">
            <a:gsLst>
              <a:gs pos="0">
                <a:srgbClr val="4A95B0"/>
              </a:gs>
              <a:gs pos="100000">
                <a:srgbClr val="4A95B0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b="1" dirty="0" err="1" smtClean="0">
                <a:solidFill>
                  <a:srgbClr val="FFFFFF"/>
                </a:solidFill>
              </a:rPr>
              <a:t>Floorplan</a:t>
            </a:r>
            <a:r>
              <a:rPr lang="en-US" sz="1400" b="1" dirty="0" smtClean="0">
                <a:solidFill>
                  <a:srgbClr val="FFFFFF"/>
                </a:solidFill>
              </a:rPr>
              <a:t> (Power bars, blockings)</a:t>
            </a:r>
            <a:endParaRPr lang="en-US" sz="1400" b="1" dirty="0">
              <a:solidFill>
                <a:srgbClr val="FFFFFF"/>
              </a:solidFill>
            </a:endParaRPr>
          </a:p>
        </p:txBody>
      </p:sp>
      <p:cxnSp>
        <p:nvCxnSpPr>
          <p:cNvPr id="82" name="AutoShape 60"/>
          <p:cNvCxnSpPr>
            <a:cxnSpLocks noChangeShapeType="1"/>
            <a:stCxn id="81" idx="2"/>
            <a:endCxn id="66" idx="0"/>
          </p:cNvCxnSpPr>
          <p:nvPr/>
        </p:nvCxnSpPr>
        <p:spPr bwMode="auto">
          <a:xfrm flipH="1">
            <a:off x="2574955" y="2244708"/>
            <a:ext cx="1588" cy="153988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3" name="AutoShape 61"/>
          <p:cNvCxnSpPr>
            <a:cxnSpLocks noChangeShapeType="1"/>
          </p:cNvCxnSpPr>
          <p:nvPr/>
        </p:nvCxnSpPr>
        <p:spPr bwMode="auto">
          <a:xfrm rot="5400000">
            <a:off x="3401244" y="1040589"/>
            <a:ext cx="304800" cy="1189037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84" name="AutoShape 62"/>
          <p:cNvCxnSpPr>
            <a:cxnSpLocks noChangeShapeType="1"/>
          </p:cNvCxnSpPr>
          <p:nvPr/>
        </p:nvCxnSpPr>
        <p:spPr bwMode="auto">
          <a:xfrm rot="16200000" flipH="1">
            <a:off x="2451924" y="1634314"/>
            <a:ext cx="304800" cy="1588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85" name="AutoShape 63"/>
          <p:cNvCxnSpPr>
            <a:cxnSpLocks noChangeShapeType="1"/>
          </p:cNvCxnSpPr>
          <p:nvPr/>
        </p:nvCxnSpPr>
        <p:spPr bwMode="auto">
          <a:xfrm rot="16200000" flipH="1">
            <a:off x="1253334" y="1019951"/>
            <a:ext cx="304800" cy="1230313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87" name="AutoShape 65"/>
          <p:cNvCxnSpPr>
            <a:cxnSpLocks noChangeShapeType="1"/>
            <a:stCxn id="73" idx="2"/>
          </p:cNvCxnSpPr>
          <p:nvPr/>
        </p:nvCxnSpPr>
        <p:spPr bwMode="auto">
          <a:xfrm rot="5400000" flipH="1" flipV="1">
            <a:off x="2747201" y="3434540"/>
            <a:ext cx="2085972" cy="2430464"/>
          </a:xfrm>
          <a:prstGeom prst="bentConnector4">
            <a:avLst>
              <a:gd name="adj1" fmla="val -5569"/>
              <a:gd name="adj2" fmla="val 69007"/>
            </a:avLst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88" name="AutoShape 66"/>
          <p:cNvSpPr>
            <a:spLocks noChangeArrowheads="1"/>
          </p:cNvSpPr>
          <p:nvPr/>
        </p:nvSpPr>
        <p:spPr bwMode="auto">
          <a:xfrm flipH="1">
            <a:off x="5791236" y="3844908"/>
            <a:ext cx="2381243" cy="392113"/>
          </a:xfrm>
          <a:prstGeom prst="flowChartAlternateProcess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b="1" dirty="0">
                <a:solidFill>
                  <a:srgbClr val="FFFFFF"/>
                </a:solidFill>
              </a:rPr>
              <a:t>Chip finishing in Virtuoso</a:t>
            </a:r>
          </a:p>
        </p:txBody>
      </p:sp>
      <p:cxnSp>
        <p:nvCxnSpPr>
          <p:cNvPr id="89" name="AutoShape 67"/>
          <p:cNvCxnSpPr>
            <a:cxnSpLocks noChangeShapeType="1"/>
            <a:endCxn id="88" idx="0"/>
          </p:cNvCxnSpPr>
          <p:nvPr/>
        </p:nvCxnSpPr>
        <p:spPr bwMode="auto">
          <a:xfrm>
            <a:off x="5137180" y="3576621"/>
            <a:ext cx="1844677" cy="268287"/>
          </a:xfrm>
          <a:prstGeom prst="bentConnector2">
            <a:avLst/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</p:spPr>
      </p:cxnSp>
      <p:pic>
        <p:nvPicPr>
          <p:cNvPr id="90" name="Picture 68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91303" y="4535480"/>
            <a:ext cx="15430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Text Box 71"/>
          <p:cNvSpPr txBox="1">
            <a:spLocks noChangeArrowheads="1"/>
          </p:cNvSpPr>
          <p:nvPr/>
        </p:nvSpPr>
        <p:spPr bwMode="auto">
          <a:xfrm flipH="1">
            <a:off x="8358214" y="3071810"/>
            <a:ext cx="387350" cy="2536825"/>
          </a:xfrm>
          <a:prstGeom prst="rect">
            <a:avLst/>
          </a:prstGeom>
          <a:gradFill rotWithShape="1">
            <a:gsLst>
              <a:gs pos="0">
                <a:srgbClr val="ED171F"/>
              </a:gs>
              <a:gs pos="100000">
                <a:srgbClr val="ED171F"/>
              </a:gs>
            </a:gsLst>
            <a:lin ang="540000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V</a:t>
            </a:r>
          </a:p>
          <a:p>
            <a:r>
              <a:rPr lang="en-US" dirty="0">
                <a:solidFill>
                  <a:srgbClr val="FFFFFF"/>
                </a:solidFill>
              </a:rPr>
              <a:t>I</a:t>
            </a:r>
          </a:p>
          <a:p>
            <a:r>
              <a:rPr lang="en-US" dirty="0">
                <a:solidFill>
                  <a:srgbClr val="FFFFFF"/>
                </a:solidFill>
              </a:rPr>
              <a:t>R</a:t>
            </a:r>
          </a:p>
          <a:p>
            <a:r>
              <a:rPr lang="en-US" dirty="0">
                <a:solidFill>
                  <a:srgbClr val="FFFFFF"/>
                </a:solidFill>
              </a:rPr>
              <a:t>T</a:t>
            </a:r>
          </a:p>
          <a:p>
            <a:r>
              <a:rPr lang="en-US" dirty="0">
                <a:solidFill>
                  <a:srgbClr val="FFFFFF"/>
                </a:solidFill>
              </a:rPr>
              <a:t>U</a:t>
            </a:r>
          </a:p>
          <a:p>
            <a:r>
              <a:rPr lang="en-US" dirty="0">
                <a:solidFill>
                  <a:srgbClr val="FFFFFF"/>
                </a:solidFill>
              </a:rPr>
              <a:t>O</a:t>
            </a:r>
          </a:p>
          <a:p>
            <a:r>
              <a:rPr lang="en-US" dirty="0">
                <a:solidFill>
                  <a:srgbClr val="FFFFFF"/>
                </a:solidFill>
              </a:rPr>
              <a:t>S</a:t>
            </a:r>
          </a:p>
          <a:p>
            <a:r>
              <a:rPr lang="en-US" dirty="0">
                <a:solidFill>
                  <a:srgbClr val="FFFFFF"/>
                </a:solidFill>
              </a:rPr>
              <a:t>O</a:t>
            </a:r>
          </a:p>
        </p:txBody>
      </p:sp>
      <p:grpSp>
        <p:nvGrpSpPr>
          <p:cNvPr id="4" name="Group 72"/>
          <p:cNvGrpSpPr>
            <a:grpSpLocks/>
          </p:cNvGrpSpPr>
          <p:nvPr/>
        </p:nvGrpSpPr>
        <p:grpSpPr bwMode="auto">
          <a:xfrm flipH="1">
            <a:off x="3933849" y="4321166"/>
            <a:ext cx="558800" cy="384175"/>
            <a:chOff x="2528" y="3072"/>
            <a:chExt cx="592" cy="434"/>
          </a:xfrm>
        </p:grpSpPr>
        <p:sp>
          <p:nvSpPr>
            <p:cNvPr id="95" name="PubL"/>
            <p:cNvSpPr>
              <a:spLocks noEditPoints="1" noChangeArrowheads="1"/>
            </p:cNvSpPr>
            <p:nvPr/>
          </p:nvSpPr>
          <p:spPr bwMode="auto">
            <a:xfrm>
              <a:off x="2528" y="3072"/>
              <a:ext cx="592" cy="43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21600"/>
                <a:gd name="T13" fmla="*/ 10551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0530"/>
                  </a:lnTo>
                  <a:lnTo>
                    <a:pt x="10800" y="1053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3366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74"/>
            <p:cNvGrpSpPr>
              <a:grpSpLocks/>
            </p:cNvGrpSpPr>
            <p:nvPr/>
          </p:nvGrpSpPr>
          <p:grpSpPr bwMode="auto">
            <a:xfrm>
              <a:off x="2544" y="3120"/>
              <a:ext cx="555" cy="336"/>
              <a:chOff x="2544" y="3120"/>
              <a:chExt cx="555" cy="336"/>
            </a:xfrm>
          </p:grpSpPr>
          <p:sp>
            <p:nvSpPr>
              <p:cNvPr id="107" name="Line 75"/>
              <p:cNvSpPr>
                <a:spLocks noChangeShapeType="1"/>
              </p:cNvSpPr>
              <p:nvPr/>
            </p:nvSpPr>
            <p:spPr bwMode="auto">
              <a:xfrm>
                <a:off x="2544" y="3456"/>
                <a:ext cx="555" cy="0"/>
              </a:xfrm>
              <a:prstGeom prst="line">
                <a:avLst/>
              </a:prstGeom>
              <a:noFill/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Line 76"/>
              <p:cNvSpPr>
                <a:spLocks noChangeShapeType="1"/>
              </p:cNvSpPr>
              <p:nvPr/>
            </p:nvSpPr>
            <p:spPr bwMode="auto">
              <a:xfrm>
                <a:off x="2544" y="3408"/>
                <a:ext cx="555" cy="0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77"/>
              <p:cNvSpPr>
                <a:spLocks noChangeShapeType="1"/>
              </p:cNvSpPr>
              <p:nvPr/>
            </p:nvSpPr>
            <p:spPr bwMode="auto">
              <a:xfrm>
                <a:off x="2544" y="3360"/>
                <a:ext cx="555" cy="0"/>
              </a:xfrm>
              <a:prstGeom prst="line">
                <a:avLst/>
              </a:prstGeom>
              <a:noFill/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Line 78"/>
              <p:cNvSpPr>
                <a:spLocks noChangeShapeType="1"/>
              </p:cNvSpPr>
              <p:nvPr/>
            </p:nvSpPr>
            <p:spPr bwMode="auto">
              <a:xfrm>
                <a:off x="2544" y="3312"/>
                <a:ext cx="555" cy="0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Line 79"/>
              <p:cNvSpPr>
                <a:spLocks noChangeShapeType="1"/>
              </p:cNvSpPr>
              <p:nvPr/>
            </p:nvSpPr>
            <p:spPr bwMode="auto">
              <a:xfrm>
                <a:off x="2544" y="3264"/>
                <a:ext cx="240" cy="0"/>
              </a:xfrm>
              <a:prstGeom prst="line">
                <a:avLst/>
              </a:prstGeom>
              <a:noFill/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Line 80"/>
              <p:cNvSpPr>
                <a:spLocks noChangeShapeType="1"/>
              </p:cNvSpPr>
              <p:nvPr/>
            </p:nvSpPr>
            <p:spPr bwMode="auto">
              <a:xfrm>
                <a:off x="2544" y="3216"/>
                <a:ext cx="240" cy="0"/>
              </a:xfrm>
              <a:prstGeom prst="line">
                <a:avLst/>
              </a:prstGeom>
              <a:noFill/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Line 81"/>
              <p:cNvSpPr>
                <a:spLocks noChangeShapeType="1"/>
              </p:cNvSpPr>
              <p:nvPr/>
            </p:nvSpPr>
            <p:spPr bwMode="auto">
              <a:xfrm>
                <a:off x="2544" y="3168"/>
                <a:ext cx="240" cy="0"/>
              </a:xfrm>
              <a:prstGeom prst="line">
                <a:avLst/>
              </a:prstGeom>
              <a:noFill/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Line 82"/>
              <p:cNvSpPr>
                <a:spLocks noChangeShapeType="1"/>
              </p:cNvSpPr>
              <p:nvPr/>
            </p:nvSpPr>
            <p:spPr bwMode="auto">
              <a:xfrm>
                <a:off x="2544" y="3120"/>
                <a:ext cx="240" cy="0"/>
              </a:xfrm>
              <a:prstGeom prst="line">
                <a:avLst/>
              </a:prstGeom>
              <a:noFill/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" name="Line 83"/>
            <p:cNvSpPr>
              <a:spLocks noChangeShapeType="1"/>
            </p:cNvSpPr>
            <p:nvPr/>
          </p:nvSpPr>
          <p:spPr bwMode="auto">
            <a:xfrm rot="5400000" flipH="1">
              <a:off x="2375" y="3288"/>
              <a:ext cx="4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84"/>
            <p:cNvSpPr>
              <a:spLocks noChangeShapeType="1"/>
            </p:cNvSpPr>
            <p:nvPr/>
          </p:nvSpPr>
          <p:spPr bwMode="auto">
            <a:xfrm rot="5400000" flipH="1">
              <a:off x="2430" y="3288"/>
              <a:ext cx="4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85"/>
            <p:cNvSpPr>
              <a:spLocks noChangeShapeType="1"/>
            </p:cNvSpPr>
            <p:nvPr/>
          </p:nvSpPr>
          <p:spPr bwMode="auto">
            <a:xfrm rot="5400000" flipH="1">
              <a:off x="2485" y="3288"/>
              <a:ext cx="4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86"/>
            <p:cNvSpPr>
              <a:spLocks noChangeShapeType="1"/>
            </p:cNvSpPr>
            <p:nvPr/>
          </p:nvSpPr>
          <p:spPr bwMode="auto">
            <a:xfrm rot="5400000" flipH="1">
              <a:off x="2540" y="3288"/>
              <a:ext cx="4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Line 87"/>
            <p:cNvSpPr>
              <a:spLocks noChangeShapeType="1"/>
            </p:cNvSpPr>
            <p:nvPr/>
          </p:nvSpPr>
          <p:spPr bwMode="auto">
            <a:xfrm rot="5400000" flipH="1">
              <a:off x="2716" y="3411"/>
              <a:ext cx="1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Line 88"/>
            <p:cNvSpPr>
              <a:spLocks noChangeShapeType="1"/>
            </p:cNvSpPr>
            <p:nvPr/>
          </p:nvSpPr>
          <p:spPr bwMode="auto">
            <a:xfrm rot="5400000" flipH="1">
              <a:off x="2771" y="3411"/>
              <a:ext cx="1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Line 89"/>
            <p:cNvSpPr>
              <a:spLocks noChangeShapeType="1"/>
            </p:cNvSpPr>
            <p:nvPr/>
          </p:nvSpPr>
          <p:spPr bwMode="auto">
            <a:xfrm rot="5400000" flipH="1">
              <a:off x="2826" y="3411"/>
              <a:ext cx="1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Line 90"/>
            <p:cNvSpPr>
              <a:spLocks noChangeShapeType="1"/>
            </p:cNvSpPr>
            <p:nvPr/>
          </p:nvSpPr>
          <p:spPr bwMode="auto">
            <a:xfrm rot="5400000" flipH="1">
              <a:off x="2881" y="3411"/>
              <a:ext cx="1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Line 91"/>
            <p:cNvSpPr>
              <a:spLocks noChangeShapeType="1"/>
            </p:cNvSpPr>
            <p:nvPr/>
          </p:nvSpPr>
          <p:spPr bwMode="auto">
            <a:xfrm rot="5400000" flipH="1">
              <a:off x="2930" y="3406"/>
              <a:ext cx="1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Line 92"/>
            <p:cNvSpPr>
              <a:spLocks noChangeShapeType="1"/>
            </p:cNvSpPr>
            <p:nvPr/>
          </p:nvSpPr>
          <p:spPr bwMode="auto">
            <a:xfrm rot="5400000" flipH="1">
              <a:off x="2978" y="3406"/>
              <a:ext cx="1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6" name="AutoShape 114"/>
          <p:cNvSpPr>
            <a:spLocks noChangeArrowheads="1"/>
          </p:cNvSpPr>
          <p:nvPr/>
        </p:nvSpPr>
        <p:spPr bwMode="auto">
          <a:xfrm flipH="1">
            <a:off x="5005418" y="2357430"/>
            <a:ext cx="428628" cy="3127355"/>
          </a:xfrm>
          <a:prstGeom prst="can">
            <a:avLst>
              <a:gd name="adj" fmla="val 17814"/>
            </a:avLst>
          </a:prstGeom>
          <a:gradFill rotWithShape="0">
            <a:gsLst>
              <a:gs pos="0">
                <a:srgbClr val="9CC020"/>
              </a:gs>
              <a:gs pos="100000">
                <a:srgbClr val="DAE418"/>
              </a:gs>
            </a:gsLst>
            <a:lin ang="540000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</a:pPr>
            <a:r>
              <a:rPr lang="en-US" dirty="0"/>
              <a:t>O</a:t>
            </a:r>
          </a:p>
          <a:p>
            <a:pPr>
              <a:lnSpc>
                <a:spcPct val="90000"/>
              </a:lnSpc>
            </a:pPr>
            <a:r>
              <a:rPr lang="en-US" dirty="0"/>
              <a:t>P</a:t>
            </a:r>
          </a:p>
          <a:p>
            <a:pPr>
              <a:lnSpc>
                <a:spcPct val="90000"/>
              </a:lnSpc>
            </a:pPr>
            <a:r>
              <a:rPr lang="en-US" dirty="0"/>
              <a:t>E</a:t>
            </a:r>
          </a:p>
          <a:p>
            <a:pPr>
              <a:lnSpc>
                <a:spcPct val="90000"/>
              </a:lnSpc>
            </a:pPr>
            <a:r>
              <a:rPr lang="en-US" dirty="0"/>
              <a:t>N</a:t>
            </a:r>
          </a:p>
          <a:p>
            <a:pPr>
              <a:lnSpc>
                <a:spcPct val="90000"/>
              </a:lnSpc>
            </a:pPr>
            <a:r>
              <a:rPr lang="en-US" dirty="0"/>
              <a:t>A</a:t>
            </a:r>
          </a:p>
          <a:p>
            <a:pPr>
              <a:lnSpc>
                <a:spcPct val="90000"/>
              </a:lnSpc>
            </a:pPr>
            <a:r>
              <a:rPr lang="en-US" dirty="0"/>
              <a:t>C</a:t>
            </a:r>
          </a:p>
          <a:p>
            <a:pPr>
              <a:lnSpc>
                <a:spcPct val="90000"/>
              </a:lnSpc>
            </a:pPr>
            <a:r>
              <a:rPr lang="en-US" dirty="0"/>
              <a:t>C</a:t>
            </a:r>
          </a:p>
          <a:p>
            <a:pPr>
              <a:lnSpc>
                <a:spcPct val="90000"/>
              </a:lnSpc>
            </a:pPr>
            <a:r>
              <a:rPr lang="en-US" dirty="0"/>
              <a:t>E</a:t>
            </a:r>
          </a:p>
          <a:p>
            <a:pPr>
              <a:lnSpc>
                <a:spcPct val="90000"/>
              </a:lnSpc>
            </a:pPr>
            <a:r>
              <a:rPr lang="en-US" dirty="0"/>
              <a:t>S</a:t>
            </a:r>
          </a:p>
          <a:p>
            <a:pPr>
              <a:lnSpc>
                <a:spcPct val="90000"/>
              </a:lnSpc>
            </a:pPr>
            <a:r>
              <a:rPr lang="en-US" dirty="0"/>
              <a:t>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2.2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647833" y="2892406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Scan Chain Reordering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49" name="AutoShape 62"/>
          <p:cNvCxnSpPr>
            <a:cxnSpLocks noChangeShapeType="1"/>
          </p:cNvCxnSpPr>
          <p:nvPr/>
        </p:nvCxnSpPr>
        <p:spPr bwMode="auto">
          <a:xfrm rot="16200000" flipH="1">
            <a:off x="6854077" y="4401334"/>
            <a:ext cx="304800" cy="1588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52" name="AutoShape 41"/>
          <p:cNvSpPr>
            <a:spLocks noChangeArrowheads="1"/>
          </p:cNvSpPr>
          <p:nvPr/>
        </p:nvSpPr>
        <p:spPr bwMode="auto">
          <a:xfrm flipH="1">
            <a:off x="3362345" y="1035018"/>
            <a:ext cx="1214446" cy="447676"/>
          </a:xfrm>
          <a:prstGeom prst="can">
            <a:avLst>
              <a:gd name="adj" fmla="val 25000"/>
            </a:avLst>
          </a:prstGeom>
          <a:gradFill rotWithShape="0">
            <a:gsLst>
              <a:gs pos="0">
                <a:srgbClr val="9CC020"/>
              </a:gs>
              <a:gs pos="100000">
                <a:srgbClr val="DAE418"/>
              </a:gs>
            </a:gsLst>
            <a:lin ang="540000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200" dirty="0" smtClean="0"/>
              <a:t>Control, </a:t>
            </a:r>
          </a:p>
          <a:p>
            <a:r>
              <a:rPr lang="en-US" sz="1200" dirty="0" smtClean="0"/>
              <a:t>configuration, </a:t>
            </a:r>
            <a:r>
              <a:rPr lang="en-US" sz="1200" dirty="0" err="1" smtClean="0"/>
              <a:t>fp</a:t>
            </a:r>
            <a:endParaRPr lang="en-US" sz="1200" dirty="0"/>
          </a:p>
        </p:txBody>
      </p:sp>
      <p:cxnSp>
        <p:nvCxnSpPr>
          <p:cNvPr id="153" name="AutoShape 62"/>
          <p:cNvCxnSpPr>
            <a:cxnSpLocks noChangeShapeType="1"/>
          </p:cNvCxnSpPr>
          <p:nvPr/>
        </p:nvCxnSpPr>
        <p:spPr bwMode="auto">
          <a:xfrm rot="5400000">
            <a:off x="1969304" y="1642241"/>
            <a:ext cx="357190" cy="1588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55" name="Rectangle 2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19403" y="5964240"/>
            <a:ext cx="1357322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Physical</a:t>
            </a:r>
            <a:r>
              <a:rPr lang="en-US" sz="1300" b="1" dirty="0"/>
              <a:t> </a:t>
            </a:r>
            <a:r>
              <a:rPr lang="en-US" sz="1300" b="1" dirty="0" err="1" smtClean="0"/>
              <a:t>netlist</a:t>
            </a:r>
            <a:r>
              <a:rPr lang="en-US" sz="1300" b="1" dirty="0" smtClean="0"/>
              <a:t> (.v)</a:t>
            </a:r>
            <a:endParaRPr lang="en-US" sz="1300" b="1" dirty="0"/>
          </a:p>
        </p:txBody>
      </p:sp>
      <p:sp>
        <p:nvSpPr>
          <p:cNvPr id="156" name="Rectangle 2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62015" y="5964240"/>
            <a:ext cx="1500198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err="1" smtClean="0"/>
              <a:t>Backannotation</a:t>
            </a:r>
            <a:endParaRPr lang="en-US" sz="1300" b="1" dirty="0" smtClean="0"/>
          </a:p>
          <a:p>
            <a:pPr algn="ctr" eaLnBrk="0" hangingPunct="0"/>
            <a:r>
              <a:rPr lang="en-US" sz="1300" b="1" dirty="0" smtClean="0"/>
              <a:t>(MMMC, .SDF, .SPEF,)</a:t>
            </a:r>
            <a:endParaRPr lang="en-US" sz="1300" b="1" dirty="0"/>
          </a:p>
        </p:txBody>
      </p:sp>
      <p:cxnSp>
        <p:nvCxnSpPr>
          <p:cNvPr id="157" name="AutoShape 62"/>
          <p:cNvCxnSpPr>
            <a:cxnSpLocks noChangeShapeType="1"/>
          </p:cNvCxnSpPr>
          <p:nvPr/>
        </p:nvCxnSpPr>
        <p:spPr bwMode="auto">
          <a:xfrm rot="16200000" flipH="1">
            <a:off x="1710541" y="5830094"/>
            <a:ext cx="304800" cy="1588"/>
          </a:xfrm>
          <a:prstGeom prst="bentConnector3">
            <a:avLst>
              <a:gd name="adj1" fmla="val 30328"/>
            </a:avLst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61" name="AutoShape 60"/>
          <p:cNvCxnSpPr>
            <a:cxnSpLocks noChangeShapeType="1"/>
          </p:cNvCxnSpPr>
          <p:nvPr/>
        </p:nvCxnSpPr>
        <p:spPr bwMode="auto">
          <a:xfrm flipH="1">
            <a:off x="3362345" y="5821364"/>
            <a:ext cx="1588" cy="153988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6" name="Date Placeholder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CC33-53A5-47BD-A6F9-17A80CB681DD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91" name="Slide Number Placeholder 9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19</a:t>
            </a:fld>
            <a:endParaRPr 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Simulator: </a:t>
            </a:r>
            <a:r>
              <a:rPr lang="en-US" dirty="0" err="1" smtClean="0"/>
              <a:t>QuestaSim</a:t>
            </a:r>
            <a:r>
              <a:rPr lang="en-US" dirty="0" smtClean="0"/>
              <a:t> 6.5b</a:t>
            </a:r>
          </a:p>
          <a:p>
            <a:r>
              <a:rPr lang="en-US" dirty="0" smtClean="0"/>
              <a:t> EOCHL Physical description</a:t>
            </a:r>
            <a:br>
              <a:rPr lang="en-US" dirty="0" smtClean="0"/>
            </a:br>
            <a:r>
              <a:rPr lang="en-US" dirty="0" smtClean="0"/>
              <a:t>Timing EOCHL </a:t>
            </a:r>
            <a:r>
              <a:rPr lang="en-US" dirty="0" err="1" smtClean="0"/>
              <a:t>sdf</a:t>
            </a:r>
            <a:r>
              <a:rPr lang="en-US" dirty="0" smtClean="0"/>
              <a:t> file typical used.</a:t>
            </a:r>
          </a:p>
          <a:p>
            <a:r>
              <a:rPr lang="en-US" dirty="0" smtClean="0"/>
              <a:t>DOB Physical description</a:t>
            </a:r>
            <a:br>
              <a:rPr lang="en-US" dirty="0" smtClean="0"/>
            </a:br>
            <a:r>
              <a:rPr lang="en-US" dirty="0" smtClean="0"/>
              <a:t>Timing </a:t>
            </a:r>
            <a:r>
              <a:rPr lang="en-US" dirty="0" err="1" smtClean="0"/>
              <a:t>DOB.pt.tt.sdf</a:t>
            </a:r>
            <a:r>
              <a:rPr lang="en-US" dirty="0" smtClean="0"/>
              <a:t> file used.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Simulation </a:t>
            </a:r>
            <a:r>
              <a:rPr lang="en-US" dirty="0" smtClean="0"/>
              <a:t>Conditions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995C-845F-40EA-A942-36A3F0F6F0FE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Layout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4500570"/>
            <a:ext cx="6572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Size: 720µ x 600µ</a:t>
            </a:r>
          </a:p>
          <a:p>
            <a:r>
              <a:rPr lang="en-US" dirty="0" smtClean="0"/>
              <a:t>Nr of cells &gt; 32000, gate count ≈ 200 000</a:t>
            </a:r>
          </a:p>
          <a:p>
            <a:r>
              <a:rPr lang="en-US" dirty="0" smtClean="0"/>
              <a:t>Power bars placed every 80µ in vertical direction in both M2 and M3</a:t>
            </a:r>
          </a:p>
          <a:p>
            <a:r>
              <a:rPr lang="en-US" dirty="0" smtClean="0"/>
              <a:t>10µ thick placement blocking layers every 100µ, enclosing 4µ routing blockages</a:t>
            </a:r>
          </a:p>
          <a:p>
            <a:r>
              <a:rPr lang="en-US" dirty="0" smtClean="0"/>
              <a:t>Placement and routing blockages underneath vertical bars to help with the congestion</a:t>
            </a:r>
            <a:endParaRPr lang="en-US" dirty="0"/>
          </a:p>
        </p:txBody>
      </p:sp>
      <p:pic>
        <p:nvPicPr>
          <p:cNvPr id="8" name="Picture 7" descr="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1214422"/>
            <a:ext cx="5229682" cy="327758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7609-D660-4AB1-83E8-14E571DFD5B0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20</a:t>
            </a:fld>
            <a:endParaRPr lang="nl-N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Netlist</a:t>
            </a:r>
            <a:r>
              <a:rPr lang="en-US" dirty="0" smtClean="0"/>
              <a:t> Verification with </a:t>
            </a:r>
            <a:br>
              <a:rPr lang="en-US" dirty="0" smtClean="0"/>
            </a:br>
            <a:r>
              <a:rPr lang="en-US" dirty="0" smtClean="0"/>
              <a:t>simulation and sign-off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4286256"/>
            <a:ext cx="4548198" cy="235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TextBox 50"/>
          <p:cNvSpPr txBox="1"/>
          <p:nvPr/>
        </p:nvSpPr>
        <p:spPr>
          <a:xfrm>
            <a:off x="1143000" y="1524000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simulations performed with the back-annotated </a:t>
            </a:r>
            <a:r>
              <a:rPr lang="en-US" dirty="0" err="1" smtClean="0"/>
              <a:t>netlist</a:t>
            </a:r>
            <a:r>
              <a:rPr lang="en-US" dirty="0" smtClean="0"/>
              <a:t> from the layout, SDF reflecting delays in the three corners and in communication with DOB (refer to Jan David </a:t>
            </a:r>
            <a:r>
              <a:rPr lang="en-US" dirty="0" err="1" smtClean="0"/>
              <a:t>sim</a:t>
            </a:r>
            <a:r>
              <a:rPr lang="en-US" dirty="0" smtClean="0"/>
              <a:t> charts).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5634" y="2571744"/>
            <a:ext cx="3000396" cy="160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8906" y="2571744"/>
            <a:ext cx="284061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88906" y="3286124"/>
            <a:ext cx="2837741" cy="88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DDEBC-176A-4FC4-B36B-C994CE068298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21</a:t>
            </a:fld>
            <a:endParaRPr lang="nl-N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0"/>
            <a:ext cx="8229600" cy="254318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Calibre</a:t>
            </a:r>
            <a:r>
              <a:rPr lang="en-US" dirty="0" smtClean="0"/>
              <a:t> DRC, LVS</a:t>
            </a:r>
          </a:p>
          <a:p>
            <a:pPr lvl="1"/>
            <a:r>
              <a:rPr lang="en-US" dirty="0" smtClean="0"/>
              <a:t>Manual intervention within the layout: label placement on VDD! and VSS! </a:t>
            </a:r>
            <a:r>
              <a:rPr lang="en-US" dirty="0"/>
              <a:t>b</a:t>
            </a:r>
            <a:r>
              <a:rPr lang="en-US" dirty="0" smtClean="0"/>
              <a:t>ars</a:t>
            </a:r>
          </a:p>
          <a:p>
            <a:pPr lvl="1"/>
            <a:r>
              <a:rPr lang="en-US" dirty="0" smtClean="0"/>
              <a:t>Inherited Connections due to the library mismatch </a:t>
            </a:r>
          </a:p>
          <a:p>
            <a:pPr lvl="1"/>
            <a:r>
              <a:rPr lang="en-US" dirty="0" smtClean="0"/>
              <a:t>T3-isolated </a:t>
            </a:r>
            <a:r>
              <a:rPr lang="en-US" dirty="0" err="1" smtClean="0"/>
              <a:t>pwell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Netlist</a:t>
            </a:r>
            <a:r>
              <a:rPr lang="en-US" dirty="0" smtClean="0"/>
              <a:t> extraction together with layout </a:t>
            </a:r>
            <a:r>
              <a:rPr lang="en-US" dirty="0" err="1" smtClean="0"/>
              <a:t>parasitics</a:t>
            </a:r>
            <a:r>
              <a:rPr lang="en-US" dirty="0" smtClean="0"/>
              <a:t> done, but full analog simulation does not appear feasible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Verification</a:t>
            </a:r>
            <a:endParaRPr lang="en-US" dirty="0"/>
          </a:p>
        </p:txBody>
      </p:sp>
      <p:pic>
        <p:nvPicPr>
          <p:cNvPr id="4" name="Picture 3" descr="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285860"/>
            <a:ext cx="3786214" cy="237292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997BF-FBF7-43B4-9558-3203457312EE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22</a:t>
            </a:fld>
            <a:endParaRPr lang="nl-N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US" dirty="0" smtClean="0"/>
              <a:t>ATPG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449" y="714356"/>
            <a:ext cx="2857519" cy="213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42" y="2857496"/>
            <a:ext cx="2308222" cy="71438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Synopsys </a:t>
            </a:r>
            <a:r>
              <a:rPr lang="en-US" sz="13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TetraMAX</a:t>
            </a:r>
            <a:endParaRPr lang="en-US" sz="13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1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00068" y="2643182"/>
            <a:ext cx="917578" cy="909638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600" b="1" dirty="0" smtClean="0">
                <a:solidFill>
                  <a:srgbClr val="011643"/>
                </a:solidFill>
              </a:rPr>
              <a:t>Library,</a:t>
            </a:r>
          </a:p>
          <a:p>
            <a:pPr algn="ctr" eaLnBrk="0" hangingPunct="0"/>
            <a:r>
              <a:rPr lang="en-US" sz="1600" b="1" dirty="0" smtClean="0">
                <a:solidFill>
                  <a:srgbClr val="011643"/>
                </a:solidFill>
              </a:rPr>
              <a:t>primitives</a:t>
            </a:r>
            <a:endParaRPr lang="en-US" sz="1600" b="1" dirty="0">
              <a:solidFill>
                <a:srgbClr val="011643"/>
              </a:solidFill>
            </a:endParaRPr>
          </a:p>
        </p:txBody>
      </p:sp>
      <p:cxnSp>
        <p:nvCxnSpPr>
          <p:cNvPr id="8" name="Straight Connector 7"/>
          <p:cNvCxnSpPr>
            <a:stCxn id="7" idx="4"/>
            <a:endCxn id="6" idx="1"/>
          </p:cNvCxnSpPr>
          <p:nvPr/>
        </p:nvCxnSpPr>
        <p:spPr>
          <a:xfrm>
            <a:off x="1917646" y="3098001"/>
            <a:ext cx="725496" cy="116685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43340" y="1928802"/>
            <a:ext cx="1285884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Test Constraints</a:t>
            </a:r>
          </a:p>
          <a:p>
            <a:pPr algn="ctr" eaLnBrk="0" hangingPunct="0"/>
            <a:r>
              <a:rPr lang="en-US" sz="1300" b="1" dirty="0" smtClean="0"/>
              <a:t>(.</a:t>
            </a:r>
            <a:r>
              <a:rPr lang="en-US" sz="1300" b="1" dirty="0" err="1" smtClean="0"/>
              <a:t>tcl</a:t>
            </a:r>
            <a:r>
              <a:rPr lang="en-US" sz="1300" b="1" dirty="0" smtClean="0"/>
              <a:t>)</a:t>
            </a:r>
            <a:endParaRPr lang="en-US" sz="1300" b="1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4195729" y="2266942"/>
            <a:ext cx="466730" cy="7143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14976" y="3000372"/>
            <a:ext cx="1143008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smtClean="0"/>
              <a:t>Physical </a:t>
            </a:r>
            <a:r>
              <a:rPr lang="en-US" sz="1300" b="1" dirty="0" err="1" smtClean="0"/>
              <a:t>Netlist</a:t>
            </a:r>
            <a:endParaRPr lang="en-US" sz="1300" b="1" dirty="0" smtClean="0"/>
          </a:p>
          <a:p>
            <a:pPr algn="ctr" eaLnBrk="0" hangingPunct="0"/>
            <a:r>
              <a:rPr lang="en-US" sz="1300" b="1" dirty="0" smtClean="0"/>
              <a:t>(.v)</a:t>
            </a:r>
            <a:endParaRPr lang="en-US" sz="1300" b="1" dirty="0"/>
          </a:p>
        </p:txBody>
      </p:sp>
      <p:cxnSp>
        <p:nvCxnSpPr>
          <p:cNvPr id="12" name="Straight Connector 11"/>
          <p:cNvCxnSpPr>
            <a:stCxn id="11" idx="1"/>
            <a:endCxn id="6" idx="3"/>
          </p:cNvCxnSpPr>
          <p:nvPr/>
        </p:nvCxnSpPr>
        <p:spPr>
          <a:xfrm rot="10800000">
            <a:off x="4951364" y="3214686"/>
            <a:ext cx="763612" cy="1666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43076" y="1928802"/>
            <a:ext cx="1500198" cy="4619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 err="1" smtClean="0"/>
              <a:t>Tmax</a:t>
            </a:r>
            <a:r>
              <a:rPr lang="en-US" sz="1300" b="1" dirty="0" smtClean="0"/>
              <a:t> Control Script</a:t>
            </a:r>
          </a:p>
          <a:p>
            <a:pPr algn="ctr" eaLnBrk="0" hangingPunct="0"/>
            <a:r>
              <a:rPr lang="en-US" sz="1300" b="1" dirty="0" smtClean="0"/>
              <a:t>(.</a:t>
            </a:r>
            <a:r>
              <a:rPr lang="en-US" sz="1300" b="1" dirty="0" err="1" smtClean="0"/>
              <a:t>tcl</a:t>
            </a:r>
            <a:r>
              <a:rPr lang="en-US" sz="1300" b="1" dirty="0" smtClean="0"/>
              <a:t>)</a:t>
            </a:r>
            <a:endParaRPr lang="en-US" sz="1300" b="1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2909842" y="2266941"/>
            <a:ext cx="466731" cy="7143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utoShape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14712" y="4357694"/>
            <a:ext cx="1071570" cy="909637"/>
          </a:xfrm>
          <a:prstGeom prst="flowChartMultidocument">
            <a:avLst/>
          </a:prstGeom>
          <a:solidFill>
            <a:srgbClr val="3FC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600" b="1">
              <a:solidFill>
                <a:srgbClr val="011643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2428828" y="3571876"/>
            <a:ext cx="1400588" cy="7143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714712" y="4572008"/>
            <a:ext cx="982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11643"/>
                </a:solidFill>
              </a:rPr>
              <a:t>Patterns</a:t>
            </a:r>
            <a:endParaRPr lang="en-US" dirty="0"/>
          </a:p>
        </p:txBody>
      </p:sp>
      <p:sp>
        <p:nvSpPr>
          <p:cNvPr id="18" name="Rectangle 2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14448" y="4286256"/>
            <a:ext cx="1214446" cy="4619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300" b="1" dirty="0"/>
              <a:t>w</a:t>
            </a:r>
            <a:r>
              <a:rPr lang="en-US" sz="1300" b="1" dirty="0" smtClean="0"/>
              <a:t>rite/run DRC</a:t>
            </a:r>
            <a:endParaRPr lang="en-US" sz="1300" b="1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3898858" y="3959234"/>
            <a:ext cx="785818" cy="111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utoShape 2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14910" y="4214818"/>
            <a:ext cx="1071570" cy="866775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154800" bIns="0" anchor="ctr"/>
          <a:lstStyle/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STIL/CTL</a:t>
            </a:r>
            <a:endParaRPr lang="en-US" sz="1300" b="1" dirty="0">
              <a:solidFill>
                <a:srgbClr val="011643"/>
              </a:solidFill>
            </a:endParaRPr>
          </a:p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test </a:t>
            </a:r>
            <a:endParaRPr lang="en-US" sz="1300" b="1" dirty="0">
              <a:solidFill>
                <a:srgbClr val="011643"/>
              </a:solidFill>
            </a:endParaRPr>
          </a:p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protocol</a:t>
            </a:r>
            <a:endParaRPr lang="en-US" sz="1300" b="1" dirty="0">
              <a:solidFill>
                <a:srgbClr val="011643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786282" y="3571876"/>
            <a:ext cx="714380" cy="64294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929159" y="3571876"/>
            <a:ext cx="2000263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utoShape 2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643670" y="4143380"/>
            <a:ext cx="1357322" cy="866775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154800" bIns="0" anchor="ctr"/>
          <a:lstStyle/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Synopsys Internal </a:t>
            </a:r>
          </a:p>
          <a:p>
            <a:pPr algn="ctr" eaLnBrk="0" hangingPunct="0"/>
            <a:r>
              <a:rPr lang="en-US" sz="1300" b="1" dirty="0" smtClean="0">
                <a:solidFill>
                  <a:srgbClr val="011643"/>
                </a:solidFill>
              </a:rPr>
              <a:t>database</a:t>
            </a:r>
            <a:endParaRPr lang="en-US" sz="1300" b="1" dirty="0">
              <a:solidFill>
                <a:srgbClr val="011643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5429224" y="1571612"/>
            <a:ext cx="1143008" cy="588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429224" y="2159784"/>
            <a:ext cx="1000132" cy="6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429488" y="2857496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Clock gating, multiple clock domains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786546" y="1643050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786546" y="1785926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715108" y="1857364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857984" y="2000240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786546" y="20716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8429620" y="1857364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8286744" y="2000240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8501058" y="20716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rot="10800000" flipH="1">
            <a:off x="1857324" y="3571876"/>
            <a:ext cx="1400588" cy="7143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600200" y="5486400"/>
            <a:ext cx="6000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setup verification ongoing, preliminary results:</a:t>
            </a:r>
          </a:p>
          <a:p>
            <a:pPr>
              <a:buFontTx/>
              <a:buChar char="-"/>
            </a:pPr>
            <a:r>
              <a:rPr lang="en-US" dirty="0" smtClean="0"/>
              <a:t> Scan chain length 3191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Fault coverage: 91.23%</a:t>
            </a:r>
          </a:p>
          <a:p>
            <a:pPr>
              <a:buFontTx/>
              <a:buChar char="-"/>
            </a:pPr>
            <a:r>
              <a:rPr lang="en-US" dirty="0" smtClean="0"/>
              <a:t> Number of test patterns: 245</a:t>
            </a:r>
            <a:endParaRPr lang="en-US" dirty="0"/>
          </a:p>
        </p:txBody>
      </p:sp>
      <p:sp>
        <p:nvSpPr>
          <p:cNvPr id="40" name="Date Placeholder 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4BC-7F1B-4CC1-ABDC-1925B830A102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23</a:t>
            </a:fld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Trigger system inputs are:</a:t>
            </a:r>
            <a:br>
              <a:rPr lang="en-US" dirty="0" smtClean="0"/>
            </a:br>
            <a:r>
              <a:rPr lang="en-US" dirty="0" smtClean="0"/>
              <a:t>1) L1_Trig_In, pulse signal,</a:t>
            </a:r>
            <a:br>
              <a:rPr lang="en-US" dirty="0" smtClean="0"/>
            </a:br>
            <a:r>
              <a:rPr lang="en-US" dirty="0" smtClean="0"/>
              <a:t>2) </a:t>
            </a:r>
            <a:r>
              <a:rPr lang="en-US" dirty="0" err="1" smtClean="0"/>
              <a:t>Trigger_Count</a:t>
            </a:r>
            <a:r>
              <a:rPr lang="en-US" dirty="0" smtClean="0"/>
              <a:t>, 4 bit number.</a:t>
            </a:r>
          </a:p>
          <a:p>
            <a:r>
              <a:rPr lang="en-US" dirty="0" smtClean="0"/>
              <a:t>The logic generates for every L1_Trig_In pulse a </a:t>
            </a:r>
            <a:r>
              <a:rPr lang="en-US" dirty="0" err="1" smtClean="0"/>
              <a:t>Trigger_Count</a:t>
            </a:r>
            <a:r>
              <a:rPr lang="en-US" dirty="0" smtClean="0"/>
              <a:t> number of output pulses.</a:t>
            </a:r>
          </a:p>
          <a:p>
            <a:r>
              <a:rPr lang="en-US" dirty="0" smtClean="0"/>
              <a:t>The L1Trig_Out pulses are ‘1’ during the low phase of the clock.</a:t>
            </a:r>
          </a:p>
          <a:p>
            <a:r>
              <a:rPr lang="en-US" dirty="0" smtClean="0"/>
              <a:t>Every L1Trig_Out pulse increases the L1In output.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</a:t>
            </a:r>
            <a:r>
              <a:rPr lang="nl-NL" dirty="0" smtClean="0"/>
              <a:t> System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9DEF6-B497-43A0-94DE-D765E7F86FBC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rigger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600200"/>
            <a:ext cx="7731801" cy="1905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780C6-3C2B-4898-8AB7-BD5DDE892315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1752600" y="4114800"/>
            <a:ext cx="5770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a L1_Trig_In pulse, in this case 3 pulses are generated </a:t>
            </a:r>
          </a:p>
          <a:p>
            <a:r>
              <a:rPr lang="en-US" dirty="0" smtClean="0"/>
              <a:t>at the L1Trig_Out output during the low phase of the Clock.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Read Out sequence:</a:t>
            </a:r>
          </a:p>
          <a:p>
            <a:r>
              <a:rPr lang="en-US" sz="2400" dirty="0" smtClean="0"/>
              <a:t>1) 	L1Trig_Out pulse is registered.</a:t>
            </a:r>
          </a:p>
          <a:p>
            <a:r>
              <a:rPr lang="en-US" sz="2400" dirty="0" smtClean="0"/>
              <a:t>2)	L1Req value offered to the Columns.</a:t>
            </a:r>
          </a:p>
          <a:p>
            <a:r>
              <a:rPr lang="en-US" sz="2400" dirty="0" smtClean="0"/>
              <a:t>3)	Wait for and detect Token signal.</a:t>
            </a:r>
          </a:p>
          <a:p>
            <a:r>
              <a:rPr lang="en-US" sz="2400" dirty="0" smtClean="0"/>
              <a:t>4)	If Token is ‘1’ send Read signal</a:t>
            </a:r>
          </a:p>
          <a:p>
            <a:r>
              <a:rPr lang="en-US" sz="2400" dirty="0" smtClean="0"/>
              <a:t>5) 	Wait for and store Data, and detect Token again.</a:t>
            </a:r>
          </a:p>
          <a:p>
            <a:r>
              <a:rPr lang="en-US" sz="2400" dirty="0" smtClean="0"/>
              <a:t>6) 	If Token is ‘0’ end of event detected, else go to 4.</a:t>
            </a:r>
          </a:p>
          <a:p>
            <a:r>
              <a:rPr lang="en-US" sz="2400" dirty="0" smtClean="0"/>
              <a:t>7) 	Increase L1Req and go to point 1.</a:t>
            </a:r>
          </a:p>
          <a:p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Read 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148C-2B38-4DFB-B43A-1279A8503CC4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olumn Readout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219200"/>
            <a:ext cx="7499350" cy="222240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Results.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A826-7DF5-4DA1-8078-99CC51C1B519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0" name="TextBox 9"/>
          <p:cNvSpPr txBox="1"/>
          <p:nvPr/>
        </p:nvSpPr>
        <p:spPr>
          <a:xfrm>
            <a:off x="1143000" y="3657600"/>
            <a:ext cx="75172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the L1_Trig_In pulse 3 triggers are sent to the columns.</a:t>
            </a:r>
          </a:p>
          <a:p>
            <a:r>
              <a:rPr lang="en-US" dirty="0" smtClean="0"/>
              <a:t>This gives Event data in the columns. Immediately after storing the first</a:t>
            </a:r>
          </a:p>
          <a:p>
            <a:r>
              <a:rPr lang="en-US" dirty="0" smtClean="0"/>
              <a:t>trigger the readout cycle starts. The Token from the columns is ‘1’ and the </a:t>
            </a:r>
          </a:p>
          <a:p>
            <a:r>
              <a:rPr lang="en-US" dirty="0" smtClean="0"/>
              <a:t>Read signal is toggled until is get ‘0’.</a:t>
            </a:r>
          </a:p>
          <a:p>
            <a:r>
              <a:rPr lang="en-US" dirty="0" smtClean="0"/>
              <a:t>During this Read out cycle the </a:t>
            </a:r>
            <a:r>
              <a:rPr lang="en-US" dirty="0" err="1" smtClean="0"/>
              <a:t>DataAqEnable</a:t>
            </a:r>
            <a:r>
              <a:rPr lang="en-US" dirty="0" smtClean="0"/>
              <a:t> is disabled. The Event in progress</a:t>
            </a:r>
          </a:p>
          <a:p>
            <a:r>
              <a:rPr lang="en-US" dirty="0" smtClean="0"/>
              <a:t>is finished before the Readout stops.</a:t>
            </a:r>
          </a:p>
          <a:p>
            <a:r>
              <a:rPr lang="en-US" dirty="0" smtClean="0"/>
              <a:t>After the Readout cycle the L1Req number is increased by 1.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interface has 3 control signals and 3 data words.</a:t>
            </a:r>
          </a:p>
          <a:p>
            <a:r>
              <a:rPr lang="en-US" dirty="0" smtClean="0"/>
              <a:t>Control signals:		</a:t>
            </a:r>
            <a:r>
              <a:rPr lang="en-US" dirty="0" err="1" smtClean="0"/>
              <a:t>Read_Fifo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dirty="0" err="1" smtClean="0"/>
              <a:t>Read_Clk_Fifo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Empty</a:t>
            </a:r>
          </a:p>
          <a:p>
            <a:r>
              <a:rPr lang="en-US" dirty="0" smtClean="0"/>
              <a:t>Data signals:		Data_Word0</a:t>
            </a:r>
            <a:br>
              <a:rPr lang="en-US" dirty="0" smtClean="0"/>
            </a:br>
            <a:r>
              <a:rPr lang="en-US" dirty="0" smtClean="0"/>
              <a:t>				Data_Word1</a:t>
            </a:r>
            <a:br>
              <a:rPr lang="en-US" dirty="0" smtClean="0"/>
            </a:br>
            <a:r>
              <a:rPr lang="en-US" dirty="0" smtClean="0"/>
              <a:t>				Data_Word2</a:t>
            </a:r>
          </a:p>
          <a:p>
            <a:r>
              <a:rPr lang="en-US" dirty="0" smtClean="0"/>
              <a:t>On the output of the EOCHL is a full dual port Fifo.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with the DOB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17FC4-F091-4D83-8E90-7D0A5E34DBBB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fo Readou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447800"/>
            <a:ext cx="6396952" cy="160027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F38F5-77F9-4C59-936D-3522C18BB583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# FIFO  : Header      - BC=[34] LV1Id=[ 0] </a:t>
            </a:r>
            <a:r>
              <a:rPr lang="en-US" dirty="0" err="1" smtClean="0"/>
              <a:t>Serv_Word</a:t>
            </a:r>
            <a:r>
              <a:rPr lang="en-US" dirty="0" smtClean="0"/>
              <a:t>=[1]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 2] Tot=[ 4, 4] (pix=[    1,    2])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row=[ 61] Tot=[ 4,15] (pix=[   60,   61])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row=[ 65] Tot=[ 4,15] (pix=[   64,   65])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row=[ 67] Tot=[ 4,15] (pix=[   66,   67])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row=[ 69] Tot=[ 4,15] (pix=[   68,   69])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row=[ 71] Tot=[ 4,15] (pix=[   70,   71])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row=[ 75] Tot=[ 4,15] (pix=[   74,   75])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row=[ 78] Tot=[ 4,15] (pix=[   77,   78])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row=[ 91] Tot=[ 4,15] (pix=[   90,   91])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row=[ 93] Tot=[ 4,15] (pix=[   92,   93])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row=[ 97] Tot=[ 4,15] (pix=[   96,   97])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row=[101] Tot=[ 4,15] (pix=[  100,  101])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row=[105] Tot=[ 4,15] (pix=[  104,  105])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row=[111] Tot=[ 4,15] (pix=[  110,  111])</a:t>
            </a:r>
          </a:p>
          <a:p>
            <a:r>
              <a:rPr lang="en-US" dirty="0" smtClean="0"/>
              <a:t># FIFO  : Data        - </a:t>
            </a:r>
            <a:r>
              <a:rPr lang="en-US" dirty="0" err="1" smtClean="0"/>
              <a:t>col</a:t>
            </a:r>
            <a:r>
              <a:rPr lang="en-US" dirty="0" smtClean="0"/>
              <a:t>=[ 1] row=[121] Tot=[ 4,15] (pix=[  120,  121])</a:t>
            </a:r>
          </a:p>
          <a:p>
            <a:r>
              <a:rPr lang="en-US" dirty="0" smtClean="0"/>
              <a:t># FIFO  : Service Address = [0a] Service Count = [001]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Data.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ED94-7A99-4607-9653-6B6F1D261A06}" type="datetime1">
              <a:rPr lang="en-US" smtClean="0"/>
              <a:pPr/>
              <a:t>3/10/2010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C8583-314E-496F-8305-29279523785E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SlideTextFontColo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-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SlideTextFontColo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SlideTextFontColo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SlideTextFontColor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SlideTextFontColo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-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SlideTextFontColo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SlideTextFontColo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SlideTextFontColo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SlideTextFontColo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Black;White;Whit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ikhef Them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1136</TotalTime>
  <Words>1834</Words>
  <Application>Microsoft Office PowerPoint</Application>
  <PresentationFormat>On-screen Show (4:3)</PresentationFormat>
  <Paragraphs>308</Paragraphs>
  <Slides>23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Nikhef Theme</vt:lpstr>
      <vt:lpstr>EOCHL Simulation and Implementation</vt:lpstr>
      <vt:lpstr>Simulation Conditions</vt:lpstr>
      <vt:lpstr>Trigger System</vt:lpstr>
      <vt:lpstr>Simulation Result</vt:lpstr>
      <vt:lpstr>Column Read Out</vt:lpstr>
      <vt:lpstr>Simulation Results.</vt:lpstr>
      <vt:lpstr>Interface with the DOB</vt:lpstr>
      <vt:lpstr>Simulation Results</vt:lpstr>
      <vt:lpstr>Output Data.</vt:lpstr>
      <vt:lpstr>Error Registration</vt:lpstr>
      <vt:lpstr>Simulation Results</vt:lpstr>
      <vt:lpstr>Slide 12</vt:lpstr>
      <vt:lpstr>Scan Chain</vt:lpstr>
      <vt:lpstr>Simulation</vt:lpstr>
      <vt:lpstr>Slide 15</vt:lpstr>
      <vt:lpstr>Implementation</vt:lpstr>
      <vt:lpstr>Synthesis</vt:lpstr>
      <vt:lpstr>DfT Insertion</vt:lpstr>
      <vt:lpstr>Placement and Routing</vt:lpstr>
      <vt:lpstr>Block Layout</vt:lpstr>
      <vt:lpstr>Netlist Verification with  simulation and sign-off</vt:lpstr>
      <vt:lpstr>Physical Verification</vt:lpstr>
      <vt:lpstr>ATPG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EOCHL Simulation</dc:title>
  <dc:creator>Jan David Schipper</dc:creator>
  <cp:lastModifiedBy>Vladimir Zivkovic</cp:lastModifiedBy>
  <cp:revision>119</cp:revision>
  <dcterms:created xsi:type="dcterms:W3CDTF">2010-03-02T10:52:59Z</dcterms:created>
  <dcterms:modified xsi:type="dcterms:W3CDTF">2010-03-10T15:03:09Z</dcterms:modified>
</cp:coreProperties>
</file>