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82" r:id="rId4"/>
    <p:sldId id="290" r:id="rId5"/>
    <p:sldId id="284" r:id="rId6"/>
    <p:sldId id="283" r:id="rId7"/>
    <p:sldId id="285" r:id="rId8"/>
    <p:sldId id="286" r:id="rId9"/>
    <p:sldId id="288" r:id="rId10"/>
    <p:sldId id="289" r:id="rId11"/>
    <p:sldId id="294" r:id="rId12"/>
    <p:sldId id="298" r:id="rId13"/>
    <p:sldId id="274" r:id="rId14"/>
    <p:sldId id="296" r:id="rId15"/>
    <p:sldId id="297" r:id="rId1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3300"/>
    <a:srgbClr val="000099"/>
    <a:srgbClr val="33CC33"/>
    <a:srgbClr val="FF3300"/>
    <a:srgbClr val="FF66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61" d="100"/>
          <a:sy n="61" d="100"/>
        </p:scale>
        <p:origin x="-99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9538DAB-3768-48EF-9C78-ECD37ADA0BC6}" type="datetimeFigureOut">
              <a:rPr lang="pt-PT"/>
              <a:pPr>
                <a:defRPr/>
              </a:pPr>
              <a:t>30-01-2020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4EA5C1A-8B38-44DA-A6EF-7F99BCF41FB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621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53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484A5B0-749D-445C-8FDE-DD49B1A0FCC8}" type="slidenum">
              <a:rPr lang="pt-PT" altLang="pt-PT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pt-PT" altLang="pt-PT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FBFB7-5F3D-45EB-B07B-E6BFC1E2C44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9469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ACCE6-4631-4745-94CC-EBAA1339649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723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C21DD-2E2F-49FE-B5B8-D65B6556798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3666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94CFB-9E46-4AC5-9DB7-8C26D678FED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7435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e 4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E00A7-15A0-4556-82D7-E9CAD656AFD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402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B5D30-34BF-4DE7-B2DC-E75DB0CA598A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986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EF135-FC11-4DD6-966B-2A334E48113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92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20A1D-750C-484D-B6E6-A45DF5DD2F1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364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AE8E2-CA61-421B-BF8A-24F1F1B368B4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728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624DC-AC13-4524-B1CD-B04A1EF9CF20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268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15319-EF2D-44F2-BED0-45715512D47D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180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F2BD0-EE0B-4E0B-8D1E-BD6FBC3B29D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5108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74A59-DD4B-48FF-B6F9-C4E7BA13FCF4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91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Click to edit Master text styles</a:t>
            </a:r>
          </a:p>
          <a:p>
            <a:pPr lvl="1"/>
            <a:r>
              <a:rPr lang="pt-PT" altLang="pt-PT" smtClean="0"/>
              <a:t>Second level</a:t>
            </a:r>
          </a:p>
          <a:p>
            <a:pPr lvl="2"/>
            <a:r>
              <a:rPr lang="pt-PT" altLang="pt-PT" smtClean="0"/>
              <a:t>Third level</a:t>
            </a:r>
          </a:p>
          <a:p>
            <a:pPr lvl="3"/>
            <a:r>
              <a:rPr lang="pt-PT" altLang="pt-PT" smtClean="0"/>
              <a:t>Fourth level</a:t>
            </a:r>
          </a:p>
          <a:p>
            <a:pPr lvl="4"/>
            <a:r>
              <a:rPr lang="pt-PT" altLang="pt-P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532338B-8C01-4C2C-AA79-E0C0DD0078A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56143" y="565497"/>
            <a:ext cx="9144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pt-PT" sz="7200" dirty="0" smtClean="0">
                <a:solidFill>
                  <a:srgbClr val="000099"/>
                </a:solidFill>
                <a:latin typeface="Times New Roman" pitchFamily="18" charset="0"/>
              </a:rPr>
              <a:t>2HDM Model with FCNCs</a:t>
            </a:r>
            <a:endParaRPr lang="pt-PT" altLang="pt-PT" sz="5400" b="0" dirty="0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71895" y="3645024"/>
            <a:ext cx="9144000" cy="118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pt-PT" altLang="pt-PT" sz="2400" dirty="0"/>
              <a:t>Pedro Ferreira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 smtClean="0">
                <a:solidFill>
                  <a:srgbClr val="FF0000"/>
                </a:solidFill>
              </a:rPr>
              <a:t>ISEL </a:t>
            </a:r>
            <a:r>
              <a:rPr lang="pt-PT" altLang="pt-PT" sz="2400" dirty="0">
                <a:solidFill>
                  <a:srgbClr val="FF0000"/>
                </a:solidFill>
              </a:rPr>
              <a:t>and CFTC, UL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>
                <a:solidFill>
                  <a:srgbClr val="FF0000"/>
                </a:solidFill>
              </a:rPr>
              <a:t>Lisbon, Portugal</a:t>
            </a: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24277" y="5139189"/>
            <a:ext cx="91440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/>
              <a:t>LIP/CFTC Meeting, 30/01/2020</a:t>
            </a:r>
            <a:endParaRPr lang="pt-PT" altLang="pt-PT" sz="2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sz="1800" dirty="0" smtClean="0">
                <a:solidFill>
                  <a:schemeClr val="accent2"/>
                </a:solidFill>
              </a:rPr>
              <a:t>P.M. Ferreira</a:t>
            </a:r>
            <a:r>
              <a:rPr lang="pt-PT" sz="1800" dirty="0">
                <a:solidFill>
                  <a:schemeClr val="accent2"/>
                </a:solidFill>
              </a:rPr>
              <a:t> </a:t>
            </a:r>
            <a:r>
              <a:rPr lang="pt-PT" sz="1800" dirty="0" smtClean="0">
                <a:solidFill>
                  <a:schemeClr val="accent2"/>
                </a:solidFill>
              </a:rPr>
              <a:t>and L. Lavoura,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800" dirty="0" err="1">
                <a:solidFill>
                  <a:schemeClr val="accent2"/>
                </a:solidFill>
              </a:rPr>
              <a:t>Eur</a:t>
            </a:r>
            <a:r>
              <a:rPr lang="fr-FR" sz="1800" dirty="0">
                <a:solidFill>
                  <a:schemeClr val="accent2"/>
                </a:solidFill>
              </a:rPr>
              <a:t>. Phys. J. C (2019) 79:552</a:t>
            </a:r>
            <a:endParaRPr lang="pt-PT" altLang="pt-PT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17"/>
              <p:cNvSpPr txBox="1">
                <a:spLocks noChangeArrowheads="1"/>
              </p:cNvSpPr>
              <p:nvPr/>
            </p:nvSpPr>
            <p:spPr bwMode="auto">
              <a:xfrm>
                <a:off x="49541" y="0"/>
                <a:ext cx="8986956" cy="64695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pt-PT" altLang="pt-PT" sz="18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PHENOMENOLOGY</a:t>
                </a:r>
                <a:endParaRPr lang="pt-PT" altLang="pt-PT" sz="1800" dirty="0" smtClean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1800" dirty="0" smtClean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The FCNC interactions of the neutral scalars give tree-level contributions to observables – like  neutral meson mass differences (</a:t>
                </a:r>
                <a:r>
                  <a:rPr lang="el-GR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Δ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M</a:t>
                </a:r>
                <a:r>
                  <a:rPr lang="pt-PT" altLang="pt-PT" sz="1800" baseline="-25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K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, </a:t>
                </a:r>
                <a:r>
                  <a:rPr lang="el-GR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Δ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M</a:t>
                </a:r>
                <a:r>
                  <a:rPr lang="pt-PT" altLang="pt-PT" sz="1800" baseline="-25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Bs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, </a:t>
                </a:r>
                <a:r>
                  <a:rPr lang="el-GR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Δ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M</a:t>
                </a:r>
                <a:r>
                  <a:rPr lang="pt-PT" altLang="pt-PT" sz="1800" baseline="-25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Bd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, </a:t>
                </a:r>
                <a:r>
                  <a:rPr lang="el-GR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Δ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M</a:t>
                </a:r>
                <a:r>
                  <a:rPr lang="pt-PT" altLang="pt-PT" sz="1800" baseline="-25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D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) and </a:t>
                </a:r>
                <a:r>
                  <a:rPr lang="el-GR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ε</a:t>
                </a:r>
                <a:r>
                  <a:rPr lang="pt-PT" altLang="pt-PT" sz="1800" baseline="-25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K</a:t>
                </a:r>
                <a:r>
                  <a:rPr lang="pt-PT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– whose leading SM contribution comes at one loop. This  will limit the off-diagonal entries of the matrices N</a:t>
                </a:r>
                <a:r>
                  <a:rPr lang="pt-PT" altLang="pt-PT" sz="1800" baseline="-25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d 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and N</a:t>
                </a:r>
                <a:r>
                  <a:rPr lang="pt-PT" altLang="pt-PT" sz="1800" baseline="-25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u</a:t>
                </a:r>
                <a:r>
                  <a:rPr lang="pt-PT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(this  last one solely from </a:t>
                </a:r>
                <a:r>
                  <a:rPr lang="el-GR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Δ</a:t>
                </a:r>
                <a:r>
                  <a:rPr lang="pt-PT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M</a:t>
                </a:r>
                <a:r>
                  <a:rPr lang="pt-PT" altLang="pt-PT" sz="1800" baseline="-25000" dirty="0">
                    <a:solidFill>
                      <a:srgbClr val="333399"/>
                    </a:solidFill>
                    <a:latin typeface="Times New Roman" pitchFamily="18" charset="0"/>
                  </a:rPr>
                  <a:t>D</a:t>
                </a:r>
                <a:r>
                  <a:rPr lang="pt-PT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)  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as well as the masses of the neutral scalars.</a:t>
                </a: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Like in the flavour-preserving 2HDM, there are charged Higgs contributions to as        </a:t>
                </a:r>
                <a:r>
                  <a:rPr lang="pt-PT" altLang="pt-PT" sz="1800" dirty="0">
                    <a:solidFill>
                      <a:srgbClr val="FF0000"/>
                    </a:solidFill>
                    <a:latin typeface="Times New Roman" pitchFamily="18" charset="0"/>
                  </a:rPr>
                  <a:t>b </a:t>
                </a:r>
                <a:r>
                  <a:rPr lang="el-GR" altLang="pt-PT" sz="1800" dirty="0">
                    <a:solidFill>
                      <a:srgbClr val="FF0000"/>
                    </a:solidFill>
                    <a:latin typeface="Times New Roman" pitchFamily="18" charset="0"/>
                  </a:rPr>
                  <a:t>→</a:t>
                </a:r>
                <a:r>
                  <a:rPr lang="pt-PT" altLang="pt-PT" sz="1800" dirty="0">
                    <a:solidFill>
                      <a:srgbClr val="FF0000"/>
                    </a:solidFill>
                    <a:latin typeface="Times New Roman" pitchFamily="18" charset="0"/>
                  </a:rPr>
                  <a:t> s </a:t>
                </a:r>
                <a:r>
                  <a:rPr lang="el-GR" altLang="pt-PT" sz="1800" dirty="0">
                    <a:solidFill>
                      <a:srgbClr val="FF0000"/>
                    </a:solidFill>
                    <a:latin typeface="Times New Roman" pitchFamily="18" charset="0"/>
                  </a:rPr>
                  <a:t>γ</a:t>
                </a:r>
                <a:r>
                  <a:rPr lang="pt-PT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, 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but with FCNC the neutral scalars also contribute to this observable. Nonetheless, the charged Higgs contribution is found to be the dominant one.</a:t>
                </a: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 smtClean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The charged Higgs is also the main contributor to </a:t>
                </a:r>
                <a14:m>
                  <m:oMath xmlns:m="http://schemas.openxmlformats.org/officeDocument/2006/math">
                    <m:r>
                      <a:rPr lang="pt-PT" altLang="pt-PT" sz="1800" b="1" i="1" smtClean="0">
                        <a:solidFill>
                          <a:srgbClr val="333399"/>
                        </a:solidFill>
                        <a:latin typeface="Cambria Math"/>
                      </a:rPr>
                      <m:t>𝒁</m:t>
                    </m:r>
                    <m:r>
                      <a:rPr lang="pt-PT" altLang="pt-PT" sz="1800" b="1" i="1" smtClean="0">
                        <a:solidFill>
                          <a:srgbClr val="333399"/>
                        </a:solidFill>
                        <a:latin typeface="Cambria Math"/>
                      </a:rPr>
                      <m:t> →</m:t>
                    </m:r>
                    <m:r>
                      <a:rPr lang="pt-PT" altLang="pt-PT" sz="1800" b="1" i="1" smtClean="0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𝒃</m:t>
                    </m:r>
                    <m:r>
                      <a:rPr lang="pt-PT" altLang="pt-PT" sz="1800" b="1" i="1" smtClean="0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 </m:t>
                    </m:r>
                    <m:acc>
                      <m:accPr>
                        <m:chr m:val="̅"/>
                        <m:ctrlPr>
                          <a:rPr lang="pt-PT" altLang="pt-PT" sz="1800" b="1" i="1" smtClean="0">
                            <a:solidFill>
                              <a:srgbClr val="333399"/>
                            </a:solidFill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pt-PT" altLang="pt-PT" sz="1800" b="1" i="1" smtClean="0">
                            <a:solidFill>
                              <a:srgbClr val="333399"/>
                            </a:solidFill>
                            <a:latin typeface="Cambria Math"/>
                            <a:ea typeface="Cambria Math"/>
                          </a:rPr>
                          <m:t>𝒃</m:t>
                        </m:r>
                      </m:e>
                    </m:acc>
                  </m:oMath>
                </a14:m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, although the neutral FCNC contributions were also taken into account. </a:t>
                </a: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 smtClean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 smtClean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The parameter space probed could include reasonable low charged and neutral masses, so the possibility of exotic top quark decays (</a:t>
                </a:r>
                <a14:m>
                  <m:oMath xmlns:m="http://schemas.openxmlformats.org/officeDocument/2006/math">
                    <m:r>
                      <a:rPr lang="pt-PT" altLang="pt-PT" sz="1800" b="1" i="1" smtClean="0">
                        <a:solidFill>
                          <a:srgbClr val="333399"/>
                        </a:solidFill>
                        <a:latin typeface="Cambria Math"/>
                      </a:rPr>
                      <m:t>𝒕</m:t>
                    </m:r>
                    <m:r>
                      <a:rPr lang="pt-PT" altLang="pt-PT" sz="1800" i="1">
                        <a:solidFill>
                          <a:srgbClr val="333399"/>
                        </a:solidFill>
                        <a:latin typeface="Cambria Math"/>
                      </a:rPr>
                      <m:t> →</m:t>
                    </m:r>
                    <m:r>
                      <a:rPr lang="pt-PT" altLang="pt-PT" sz="1800" b="1" i="1" smtClean="0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𝒒</m:t>
                    </m:r>
                    <m:r>
                      <a:rPr lang="pt-PT" altLang="pt-PT" sz="1800" i="1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pt-PT" altLang="pt-PT" sz="1800" i="1" smtClean="0">
                            <a:solidFill>
                              <a:srgbClr val="333399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t-PT" altLang="pt-PT" sz="1800" b="1" i="1" smtClean="0">
                            <a:solidFill>
                              <a:srgbClr val="333399"/>
                            </a:solidFill>
                            <a:latin typeface="Cambria Math"/>
                            <a:ea typeface="Cambria Math"/>
                          </a:rPr>
                          <m:t>𝑯</m:t>
                        </m:r>
                      </m:e>
                      <m:sup>
                        <m:r>
                          <a:rPr lang="pt-PT" altLang="pt-PT" sz="1800" b="1" i="1" smtClean="0">
                            <a:solidFill>
                              <a:srgbClr val="333399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 or </a:t>
                </a:r>
                <a14:m>
                  <m:oMath xmlns:m="http://schemas.openxmlformats.org/officeDocument/2006/math">
                    <m:r>
                      <a:rPr lang="pt-PT" altLang="pt-PT" sz="1800" i="1">
                        <a:solidFill>
                          <a:srgbClr val="333399"/>
                        </a:solidFill>
                        <a:latin typeface="Cambria Math"/>
                      </a:rPr>
                      <m:t>𝒕</m:t>
                    </m:r>
                    <m:r>
                      <a:rPr lang="pt-PT" altLang="pt-PT" sz="1800" i="1">
                        <a:solidFill>
                          <a:srgbClr val="333399"/>
                        </a:solidFill>
                        <a:latin typeface="Cambria Math"/>
                      </a:rPr>
                      <m:t> →</m:t>
                    </m:r>
                    <m:r>
                      <a:rPr lang="pt-PT" altLang="pt-PT" sz="1800" b="1" i="1" smtClean="0">
                        <a:solidFill>
                          <a:srgbClr val="333399"/>
                        </a:solidFill>
                        <a:latin typeface="Cambria Math"/>
                      </a:rPr>
                      <m:t>𝒖</m:t>
                    </m:r>
                    <m:r>
                      <a:rPr lang="pt-PT" altLang="pt-PT" sz="1800" i="1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pt-PT" altLang="pt-PT" sz="1800" b="1" i="1" smtClean="0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𝒉</m:t>
                    </m:r>
                    <m:r>
                      <a:rPr lang="pt-PT" altLang="pt-PT" sz="1800" b="1" i="1" smtClean="0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, …)</m:t>
                    </m:r>
                  </m:oMath>
                </a14:m>
                <a:r>
                  <a:rPr lang="pt-PT" altLang="pt-PT" sz="1800" dirty="0">
                    <a:solidFill>
                      <a:srgbClr val="333399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was also considered, the latest LHC constraints used to limit its possibility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41" y="0"/>
                <a:ext cx="8986956" cy="6469592"/>
              </a:xfrm>
              <a:prstGeom prst="rect">
                <a:avLst/>
              </a:prstGeom>
              <a:blipFill rotWithShape="1">
                <a:blip r:embed="rId2"/>
                <a:stretch>
                  <a:fillRect l="-407" t="-471" r="-101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501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49541" y="0"/>
            <a:ext cx="8986956" cy="67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HIGGS ALIGNMENT CUTS</a:t>
            </a: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The observed Higgs boson has been found, at the LHC, to behave ina manner quite consistent with SM expectations – so the 2HDM “h” state should be almost </a:t>
            </a:r>
            <a:r>
              <a:rPr lang="pt-PT" altLang="pt-PT" sz="1800" i="1" dirty="0" smtClean="0">
                <a:solidFill>
                  <a:srgbClr val="FF0000"/>
                </a:solidFill>
                <a:latin typeface="Times New Roman" pitchFamily="18" charset="0"/>
              </a:rPr>
              <a:t>aligned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 with the SM Higgs.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The main experimental observables concerning the 125 GeV scalar are the ratios of observed and expected (in the SM) cross section times branching ratios, for the channels </a:t>
            </a:r>
            <a:r>
              <a:rPr lang="pt-PT" altLang="pt-PT" sz="1800" i="1" dirty="0" smtClean="0">
                <a:solidFill>
                  <a:srgbClr val="FF0000"/>
                </a:solidFill>
                <a:latin typeface="Times New Roman" pitchFamily="18" charset="0"/>
              </a:rPr>
              <a:t>pp → h → XX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 (with </a:t>
            </a:r>
            <a:r>
              <a:rPr lang="pt-PT" altLang="pt-PT" sz="1800" b="0" i="1" dirty="0" smtClean="0">
                <a:latin typeface="Times New Roman" pitchFamily="18" charset="0"/>
              </a:rPr>
              <a:t>X =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                                                      ...),  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Current uncertainties still allow for non-SM scalars to conform to experimental values. Requiring that </a:t>
            </a:r>
            <a:r>
              <a:rPr lang="el-GR" altLang="pt-PT" sz="1800" dirty="0" smtClean="0">
                <a:latin typeface="Times New Roman" pitchFamily="18" charset="0"/>
              </a:rPr>
              <a:t>μ</a:t>
            </a:r>
            <a:r>
              <a:rPr lang="pt-PT" altLang="pt-PT" sz="1800" baseline="-25000" dirty="0" smtClean="0">
                <a:latin typeface="Times New Roman" pitchFamily="18" charset="0"/>
              </a:rPr>
              <a:t>X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 does not deviate by more than </a:t>
            </a:r>
            <a:r>
              <a:rPr lang="pt-PT" altLang="pt-PT" sz="1800" dirty="0" smtClean="0">
                <a:latin typeface="Times New Roman" pitchFamily="18" charset="0"/>
              </a:rPr>
              <a:t>20%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 from </a:t>
            </a:r>
            <a:r>
              <a:rPr lang="pt-PT" altLang="pt-PT" sz="1800" dirty="0" smtClean="0">
                <a:latin typeface="Times New Roman" pitchFamily="18" charset="0"/>
              </a:rPr>
              <a:t>1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 (exact SM behaviour) on all channels does an effective description of current experimental constraints.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For a first exploration, only the gluon-gluon fusion cross section was considered. But VBF and other processes would be well described.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73295"/>
            <a:ext cx="41719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80928"/>
            <a:ext cx="3001263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15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17"/>
              <p:cNvSpPr txBox="1">
                <a:spLocks noChangeArrowheads="1"/>
              </p:cNvSpPr>
              <p:nvPr/>
            </p:nvSpPr>
            <p:spPr bwMode="auto">
              <a:xfrm>
                <a:off x="49541" y="0"/>
                <a:ext cx="8986956" cy="22159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pt-PT" altLang="pt-PT" sz="18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HIGGS ALIGNMENT CUTS</a:t>
                </a:r>
                <a:endParaRPr lang="pt-PT" altLang="pt-PT" sz="1800" dirty="0" smtClean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The fact that the observed 125 GeV scalar is VERY SM-like in the ZZ and WW channels has a crucial significance for the 2HDM parameters </a:t>
                </a:r>
                <a:r>
                  <a:rPr lang="el-GR" altLang="pt-PT" sz="20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α</a:t>
                </a:r>
                <a:r>
                  <a:rPr lang="pt-PT" altLang="pt-PT" sz="20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and </a:t>
                </a:r>
                <a:r>
                  <a:rPr lang="el-GR" altLang="pt-PT" sz="20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β</a:t>
                </a:r>
                <a:r>
                  <a:rPr lang="pt-PT" altLang="pt-PT" sz="18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,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l-GR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μ</a:t>
                </a:r>
                <a:r>
                  <a:rPr lang="pt-PT" altLang="pt-PT" sz="28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ZZ</a:t>
                </a:r>
                <a:r>
                  <a:rPr lang="pt-PT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~ 1  </a:t>
                </a:r>
                <a14:m>
                  <m:oMath xmlns:m="http://schemas.openxmlformats.org/officeDocument/2006/math">
                    <m:r>
                      <a:rPr lang="pt-PT" altLang="pt-PT" sz="280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pt-PT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k</a:t>
                </a:r>
                <a:r>
                  <a:rPr lang="pt-PT" altLang="pt-PT" sz="28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V</a:t>
                </a:r>
                <a:r>
                  <a:rPr lang="pt-PT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~ 1 </a:t>
                </a:r>
                <a14:m>
                  <m:oMath xmlns:m="http://schemas.openxmlformats.org/officeDocument/2006/math">
                    <m:r>
                      <a:rPr lang="pt-PT" altLang="pt-PT" sz="2800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  </m:t>
                    </m:r>
                    <m:r>
                      <a:rPr lang="pt-PT" altLang="pt-PT" sz="2800" i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pt-PT" altLang="pt-PT" sz="28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(k</a:t>
                </a:r>
                <a:r>
                  <a:rPr lang="pt-PT" altLang="pt-PT" sz="28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V</a:t>
                </a:r>
                <a:r>
                  <a:rPr lang="pt-PT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  <a:r>
                  <a:rPr lang="pt-PT" altLang="pt-PT" sz="28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2HDM</a:t>
                </a:r>
                <a:r>
                  <a:rPr lang="pt-PT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=  sin(</a:t>
                </a:r>
                <a:r>
                  <a:rPr lang="el-GR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β</a:t>
                </a:r>
                <a:r>
                  <a:rPr lang="pt-PT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- </a:t>
                </a:r>
                <a:r>
                  <a:rPr lang="el-GR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α</a:t>
                </a:r>
                <a:r>
                  <a:rPr lang="pt-PT" altLang="pt-PT" sz="28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) ~ </a:t>
                </a:r>
                <a:r>
                  <a:rPr lang="pt-PT" altLang="pt-PT" sz="2800" dirty="0">
                    <a:solidFill>
                      <a:schemeClr val="tx1"/>
                    </a:solidFill>
                    <a:latin typeface="Times New Roman" pitchFamily="18" charset="0"/>
                  </a:rPr>
                  <a:t>1 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1800" dirty="0">
                  <a:solidFill>
                    <a:srgbClr val="333399"/>
                  </a:solidFill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4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41" y="0"/>
                <a:ext cx="8986956" cy="2215991"/>
              </a:xfrm>
              <a:prstGeom prst="rect">
                <a:avLst/>
              </a:prstGeom>
              <a:blipFill rotWithShape="1">
                <a:blip r:embed="rId2"/>
                <a:stretch>
                  <a:fillRect l="-543" t="-137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8680" y="1440160"/>
            <a:ext cx="8709924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96548" y="2880320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Oval 6"/>
          <p:cNvSpPr/>
          <p:nvPr/>
        </p:nvSpPr>
        <p:spPr>
          <a:xfrm>
            <a:off x="3776868" y="2808312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Oval 7"/>
          <p:cNvSpPr/>
          <p:nvPr/>
        </p:nvSpPr>
        <p:spPr>
          <a:xfrm>
            <a:off x="968556" y="3456384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Oval 8"/>
          <p:cNvSpPr/>
          <p:nvPr/>
        </p:nvSpPr>
        <p:spPr>
          <a:xfrm>
            <a:off x="3848876" y="3456384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Oval 9"/>
          <p:cNvSpPr/>
          <p:nvPr/>
        </p:nvSpPr>
        <p:spPr>
          <a:xfrm>
            <a:off x="2192692" y="4104456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Oval 10"/>
          <p:cNvSpPr/>
          <p:nvPr/>
        </p:nvSpPr>
        <p:spPr>
          <a:xfrm>
            <a:off x="5073012" y="4104456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Oval 11"/>
          <p:cNvSpPr/>
          <p:nvPr/>
        </p:nvSpPr>
        <p:spPr>
          <a:xfrm>
            <a:off x="2192692" y="4752528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Oval 12"/>
          <p:cNvSpPr/>
          <p:nvPr/>
        </p:nvSpPr>
        <p:spPr>
          <a:xfrm>
            <a:off x="5145020" y="4752528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TextBox 15"/>
          <p:cNvSpPr txBox="1"/>
          <p:nvPr/>
        </p:nvSpPr>
        <p:spPr>
          <a:xfrm>
            <a:off x="4529559" y="5517232"/>
            <a:ext cx="50830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Charged</a:t>
            </a:r>
            <a:r>
              <a:rPr lang="pt-PT" dirty="0" smtClean="0">
                <a:solidFill>
                  <a:schemeClr val="accent2"/>
                </a:solidFill>
              </a:rPr>
              <a:t> FCNC interactions can be enhanced/suppressed by factors of </a:t>
            </a:r>
            <a:r>
              <a:rPr lang="pt-PT" dirty="0" smtClean="0">
                <a:solidFill>
                  <a:schemeClr val="tx1"/>
                </a:solidFill>
              </a:rPr>
              <a:t>tan</a:t>
            </a:r>
            <a:r>
              <a:rPr lang="el-GR" dirty="0" smtClean="0">
                <a:solidFill>
                  <a:schemeClr val="tx1"/>
                </a:solidFill>
              </a:rPr>
              <a:t>β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2280" y="2636912"/>
            <a:ext cx="163469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FF0000"/>
                </a:solidFill>
              </a:rPr>
              <a:t>h</a:t>
            </a:r>
            <a:r>
              <a:rPr lang="pt-PT" dirty="0" smtClean="0">
                <a:solidFill>
                  <a:schemeClr val="accent2"/>
                </a:solidFill>
              </a:rPr>
              <a:t> FCNC are </a:t>
            </a:r>
            <a:r>
              <a:rPr lang="pt-PT" i="1" dirty="0" smtClean="0">
                <a:solidFill>
                  <a:srgbClr val="FF0000"/>
                </a:solidFill>
              </a:rPr>
              <a:t>suppressed</a:t>
            </a:r>
            <a:r>
              <a:rPr lang="pt-PT" dirty="0" smtClean="0">
                <a:solidFill>
                  <a:schemeClr val="accent2"/>
                </a:solidFill>
              </a:rPr>
              <a:t> by factors of  </a:t>
            </a:r>
          </a:p>
          <a:p>
            <a:pPr algn="ctr"/>
            <a:r>
              <a:rPr lang="pt-PT" dirty="0" smtClean="0">
                <a:solidFill>
                  <a:schemeClr val="tx1"/>
                </a:solidFill>
              </a:rPr>
              <a:t>cos</a:t>
            </a:r>
            <a:r>
              <a:rPr lang="el-GR" dirty="0" smtClean="0">
                <a:solidFill>
                  <a:schemeClr val="tx1"/>
                </a:solidFill>
              </a:rPr>
              <a:t>β</a:t>
            </a:r>
            <a:r>
              <a:rPr lang="pt-PT" dirty="0" smtClean="0">
                <a:solidFill>
                  <a:schemeClr val="tx1"/>
                </a:solidFill>
              </a:rPr>
              <a:t> – </a:t>
            </a:r>
            <a:r>
              <a:rPr lang="el-GR" dirty="0" smtClean="0">
                <a:solidFill>
                  <a:schemeClr val="tx1"/>
                </a:solidFill>
              </a:rPr>
              <a:t>α</a:t>
            </a:r>
            <a:r>
              <a:rPr lang="pt-PT" dirty="0" smtClean="0">
                <a:solidFill>
                  <a:schemeClr val="tx1"/>
                </a:solidFill>
              </a:rPr>
              <a:t>)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81654" y="4049777"/>
            <a:ext cx="16668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rgbClr val="FF0000"/>
                </a:solidFill>
              </a:rPr>
              <a:t>H</a:t>
            </a:r>
            <a:r>
              <a:rPr lang="pt-PT" dirty="0" smtClean="0">
                <a:solidFill>
                  <a:schemeClr val="accent2"/>
                </a:solidFill>
              </a:rPr>
              <a:t> FCNC are “</a:t>
            </a:r>
            <a:r>
              <a:rPr lang="pt-PT" i="1" dirty="0" smtClean="0">
                <a:solidFill>
                  <a:srgbClr val="FF0000"/>
                </a:solidFill>
              </a:rPr>
              <a:t>enhanced”</a:t>
            </a:r>
            <a:r>
              <a:rPr lang="pt-PT" dirty="0" smtClean="0">
                <a:solidFill>
                  <a:schemeClr val="accent2"/>
                </a:solidFill>
              </a:rPr>
              <a:t> by factors of </a:t>
            </a:r>
            <a:r>
              <a:rPr lang="pt-PT" dirty="0" smtClean="0">
                <a:solidFill>
                  <a:schemeClr val="tx1"/>
                </a:solidFill>
              </a:rPr>
              <a:t>sin(</a:t>
            </a:r>
            <a:r>
              <a:rPr lang="el-GR" dirty="0" smtClean="0">
                <a:solidFill>
                  <a:schemeClr val="tx1"/>
                </a:solidFill>
              </a:rPr>
              <a:t>β</a:t>
            </a:r>
            <a:r>
              <a:rPr lang="pt-PT" dirty="0" smtClean="0">
                <a:solidFill>
                  <a:schemeClr val="tx1"/>
                </a:solidFill>
              </a:rPr>
              <a:t> – </a:t>
            </a:r>
            <a:r>
              <a:rPr lang="el-GR" dirty="0" smtClean="0">
                <a:solidFill>
                  <a:schemeClr val="tx1"/>
                </a:solidFill>
              </a:rPr>
              <a:t>α</a:t>
            </a:r>
            <a:r>
              <a:rPr lang="pt-PT" dirty="0" smtClean="0">
                <a:solidFill>
                  <a:schemeClr val="tx1"/>
                </a:solidFill>
              </a:rPr>
              <a:t>)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5060" y="1268760"/>
            <a:ext cx="425151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 smtClean="0"/>
          </a:p>
          <a:p>
            <a:endParaRPr lang="pt-PT" dirty="0"/>
          </a:p>
          <a:p>
            <a:endParaRPr lang="pt-PT" dirty="0"/>
          </a:p>
        </p:txBody>
      </p:sp>
      <p:sp>
        <p:nvSpPr>
          <p:cNvPr id="15" name="TextBox 14"/>
          <p:cNvSpPr txBox="1"/>
          <p:nvPr/>
        </p:nvSpPr>
        <p:spPr>
          <a:xfrm>
            <a:off x="4457550" y="1484784"/>
            <a:ext cx="50830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accent2"/>
                </a:solidFill>
              </a:rPr>
              <a:t>Pseudoscalar FCNC interactions can be enhanced/suppressed by factors of </a:t>
            </a:r>
            <a:r>
              <a:rPr lang="pt-PT" dirty="0" smtClean="0">
                <a:solidFill>
                  <a:schemeClr val="tx1"/>
                </a:solidFill>
              </a:rPr>
              <a:t>tan</a:t>
            </a:r>
            <a:r>
              <a:rPr lang="el-GR" dirty="0" smtClean="0">
                <a:solidFill>
                  <a:schemeClr val="tx1"/>
                </a:solidFill>
              </a:rPr>
              <a:t>β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6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86053" y="180628"/>
            <a:ext cx="9094459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PROPERTIES OF THE EXTRA SCALAR</a:t>
            </a:r>
            <a:endParaRPr lang="pt-PT" altLang="pt-PT" sz="20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The heavier CP-even H boson has ZZ decays well below the current experimental limit: </a:t>
            </a: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The yellow line is the upper 2</a:t>
            </a:r>
            <a:r>
              <a:rPr lang="el-GR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σ</a:t>
            </a: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 limit from ATLAS. Blue (</a:t>
            </a: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red</a:t>
            </a: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) points have a cut on the Higgs rates </a:t>
            </a:r>
            <a:r>
              <a:rPr lang="el-GR" altLang="pt-PT" sz="2000" dirty="0">
                <a:latin typeface="Times New Roman" pitchFamily="18" charset="0"/>
              </a:rPr>
              <a:t>μ</a:t>
            </a:r>
            <a:r>
              <a:rPr lang="pt-PT" altLang="pt-PT" sz="2000" baseline="-25000" dirty="0">
                <a:latin typeface="Times New Roman" pitchFamily="18" charset="0"/>
              </a:rPr>
              <a:t>X</a:t>
            </a:r>
            <a:r>
              <a:rPr lang="pt-PT" altLang="pt-PT" sz="2000" dirty="0">
                <a:solidFill>
                  <a:srgbClr val="333399"/>
                </a:solidFill>
                <a:latin typeface="Times New Roman" pitchFamily="18" charset="0"/>
              </a:rPr>
              <a:t> </a:t>
            </a: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of 20% (</a:t>
            </a: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10%</a:t>
            </a: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68760"/>
            <a:ext cx="5041558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17" y="5949280"/>
            <a:ext cx="66865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59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052736"/>
            <a:ext cx="9360000" cy="343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86053" y="44624"/>
            <a:ext cx="9094459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PROPERTIES OF THE EXTRA SCALAR</a:t>
            </a:r>
            <a:endParaRPr lang="pt-PT" altLang="pt-PT" sz="20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Likewise for current limits from tt or hh searches.</a:t>
            </a: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The yellow line is the upper 2</a:t>
            </a:r>
            <a:r>
              <a:rPr lang="el-GR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σ</a:t>
            </a: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 limit from ATLAS. </a:t>
            </a:r>
            <a:r>
              <a:rPr lang="pt-PT" altLang="pt-PT" sz="2000" dirty="0">
                <a:solidFill>
                  <a:srgbClr val="333399"/>
                </a:solidFill>
                <a:latin typeface="Times New Roman" pitchFamily="18" charset="0"/>
              </a:rPr>
              <a:t>Blue (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red</a:t>
            </a:r>
            <a:r>
              <a:rPr lang="pt-PT" altLang="pt-PT" sz="2000" dirty="0">
                <a:solidFill>
                  <a:srgbClr val="333399"/>
                </a:solidFill>
                <a:latin typeface="Times New Roman" pitchFamily="18" charset="0"/>
              </a:rPr>
              <a:t>) points have a cut on the Higgs rates </a:t>
            </a:r>
            <a:r>
              <a:rPr lang="el-GR" altLang="pt-PT" sz="2000" dirty="0">
                <a:latin typeface="Times New Roman" pitchFamily="18" charset="0"/>
              </a:rPr>
              <a:t>μ</a:t>
            </a:r>
            <a:r>
              <a:rPr lang="pt-PT" altLang="pt-PT" sz="2000" baseline="-25000" dirty="0">
                <a:latin typeface="Times New Roman" pitchFamily="18" charset="0"/>
              </a:rPr>
              <a:t>X</a:t>
            </a:r>
            <a:r>
              <a:rPr lang="pt-PT" altLang="pt-PT" sz="2000" dirty="0">
                <a:solidFill>
                  <a:srgbClr val="333399"/>
                </a:solidFill>
                <a:latin typeface="Times New Roman" pitchFamily="18" charset="0"/>
              </a:rPr>
              <a:t> of 20% (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10</a:t>
            </a: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%</a:t>
            </a: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). The </a:t>
            </a:r>
            <a:r>
              <a:rPr lang="pt-PT" altLang="pt-PT" sz="2000" dirty="0" smtClean="0">
                <a:solidFill>
                  <a:srgbClr val="006600"/>
                </a:solidFill>
                <a:latin typeface="Times New Roman" pitchFamily="18" charset="0"/>
              </a:rPr>
              <a:t>green</a:t>
            </a: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 points are a subset of the </a:t>
            </a: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red</a:t>
            </a:r>
            <a:r>
              <a:rPr lang="pt-PT" altLang="pt-PT" sz="2000" dirty="0" smtClean="0">
                <a:solidFill>
                  <a:srgbClr val="333399"/>
                </a:solidFill>
                <a:latin typeface="Times New Roman" pitchFamily="18" charset="0"/>
              </a:rPr>
              <a:t> ones, for which the width of the scalar is larger than 10% its mass.</a:t>
            </a: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333399"/>
              </a:solidFill>
              <a:latin typeface="Times New Roman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752149"/>
            <a:ext cx="5251765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03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17"/>
              <p:cNvSpPr txBox="1">
                <a:spLocks noChangeArrowheads="1"/>
              </p:cNvSpPr>
              <p:nvPr/>
            </p:nvSpPr>
            <p:spPr bwMode="auto">
              <a:xfrm>
                <a:off x="86053" y="180628"/>
                <a:ext cx="9094459" cy="68705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pt-PT" altLang="pt-PT" sz="20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WHAT ABOUT THE FCNC INTERACTIONS?</a:t>
                </a:r>
                <a:endParaRPr lang="pt-PT" altLang="pt-PT" sz="2000" dirty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 smtClean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342900" indent="-342900" eaLnBrk="1" hangingPunct="1">
                  <a:spcBef>
                    <a:spcPct val="0"/>
                  </a:spcBef>
                </a:pPr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Demanding that the neutral meson observables comply with experimental results limits the magnitude of the off-diagonal, FCNC, entries </a:t>
                </a:r>
                <a:r>
                  <a:rPr lang="pt-PT" altLang="pt-PT" sz="2000" dirty="0">
                    <a:solidFill>
                      <a:srgbClr val="333399"/>
                    </a:solidFill>
                    <a:latin typeface="Times New Roman" pitchFamily="18" charset="0"/>
                  </a:rPr>
                  <a:t>of N</a:t>
                </a:r>
                <a:r>
                  <a:rPr lang="pt-PT" altLang="pt-PT" sz="2000" baseline="-25000" dirty="0">
                    <a:solidFill>
                      <a:srgbClr val="333399"/>
                    </a:solidFill>
                    <a:latin typeface="Times New Roman" pitchFamily="18" charset="0"/>
                  </a:rPr>
                  <a:t>d</a:t>
                </a:r>
                <a:r>
                  <a:rPr lang="pt-PT" altLang="pt-PT" sz="2000" dirty="0">
                    <a:solidFill>
                      <a:srgbClr val="333399"/>
                    </a:solidFill>
                    <a:latin typeface="Times New Roman" pitchFamily="18" charset="0"/>
                  </a:rPr>
                  <a:t> and </a:t>
                </a:r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N</a:t>
                </a:r>
                <a:r>
                  <a:rPr lang="pt-PT" altLang="pt-PT" sz="2000" baseline="-25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u</a:t>
                </a:r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.</a:t>
                </a:r>
              </a:p>
              <a:p>
                <a:pPr marL="342900" indent="-342900" eaLnBrk="1" hangingPunct="1">
                  <a:spcBef>
                    <a:spcPct val="0"/>
                  </a:spcBef>
                </a:pPr>
                <a:endParaRPr lang="pt-PT" altLang="pt-PT" sz="2000" dirty="0" smtClean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342900" indent="-342900" eaLnBrk="1" hangingPunct="1">
                  <a:spcBef>
                    <a:spcPct val="0"/>
                  </a:spcBef>
                </a:pPr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However, comparatively low masses for the extra scalars are still obtained, without much fine-tuning of those couplings (there are alsocancellations between scalar and pseudoscalar contributions in the meson oscillation parameters).</a:t>
                </a:r>
              </a:p>
              <a:p>
                <a:pPr marL="342900" indent="-342900" eaLnBrk="1" hangingPunct="1">
                  <a:spcBef>
                    <a:spcPct val="0"/>
                  </a:spcBef>
                </a:pPr>
                <a:endParaRPr lang="pt-PT" altLang="pt-PT" sz="20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342900" indent="-342900" eaLnBrk="1" hangingPunct="1">
                  <a:spcBef>
                    <a:spcPct val="0"/>
                  </a:spcBef>
                </a:pPr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The 125 GeV Higgs </a:t>
                </a:r>
                <a:r>
                  <a:rPr lang="pt-PT" altLang="pt-PT" sz="2000" i="1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h</a:t>
                </a:r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 will have exotic, FCNC decays in this model, such as </a:t>
                </a:r>
                <a14:m>
                  <m:oMath xmlns:m="http://schemas.openxmlformats.org/officeDocument/2006/math">
                    <m:r>
                      <a:rPr lang="pt-PT" altLang="pt-PT" sz="2000" b="1" i="1" smtClean="0">
                        <a:solidFill>
                          <a:srgbClr val="333399"/>
                        </a:solidFill>
                        <a:latin typeface="Cambria Math"/>
                      </a:rPr>
                      <m:t>𝒉</m:t>
                    </m:r>
                    <m:r>
                      <a:rPr lang="pt-PT" altLang="pt-PT" sz="2000" i="1">
                        <a:solidFill>
                          <a:srgbClr val="333399"/>
                        </a:solidFill>
                        <a:latin typeface="Cambria Math"/>
                      </a:rPr>
                      <m:t>→</m:t>
                    </m:r>
                    <m:r>
                      <a:rPr lang="pt-PT" altLang="pt-PT" sz="2000" b="1" i="1" smtClean="0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𝒅</m:t>
                    </m:r>
                    <m:r>
                      <a:rPr lang="pt-PT" altLang="pt-PT" sz="2000" i="1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 </m:t>
                    </m:r>
                    <m:acc>
                      <m:accPr>
                        <m:chr m:val="̅"/>
                        <m:ctrlPr>
                          <a:rPr lang="pt-PT" altLang="pt-PT" sz="2000" i="1">
                            <a:solidFill>
                              <a:srgbClr val="333399"/>
                            </a:solidFill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pt-PT" altLang="pt-PT" sz="2000" i="1">
                            <a:solidFill>
                              <a:srgbClr val="333399"/>
                            </a:solidFill>
                            <a:latin typeface="Cambria Math"/>
                            <a:ea typeface="Cambria Math"/>
                          </a:rPr>
                          <m:t>𝒃</m:t>
                        </m:r>
                      </m:e>
                    </m:acc>
                    <m:r>
                      <a:rPr lang="pt-PT" altLang="pt-PT" sz="2000" b="1" i="0" smtClean="0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  </m:t>
                    </m:r>
                  </m:oMath>
                </a14:m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or </a:t>
                </a:r>
                <a14:m>
                  <m:oMath xmlns:m="http://schemas.openxmlformats.org/officeDocument/2006/math">
                    <m:r>
                      <a:rPr lang="pt-PT" altLang="pt-PT" sz="2000" i="1">
                        <a:solidFill>
                          <a:srgbClr val="333399"/>
                        </a:solidFill>
                        <a:latin typeface="Cambria Math"/>
                      </a:rPr>
                      <m:t>𝒉</m:t>
                    </m:r>
                    <m:r>
                      <a:rPr lang="pt-PT" altLang="pt-PT" sz="2000" i="1">
                        <a:solidFill>
                          <a:srgbClr val="333399"/>
                        </a:solidFill>
                        <a:latin typeface="Cambria Math"/>
                      </a:rPr>
                      <m:t>→</m:t>
                    </m:r>
                    <m:r>
                      <a:rPr lang="pt-PT" altLang="pt-PT" sz="2000" b="1" i="1" smtClean="0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𝒖</m:t>
                    </m:r>
                    <m:r>
                      <a:rPr lang="pt-PT" altLang="pt-PT" sz="2000" i="1">
                        <a:solidFill>
                          <a:srgbClr val="333399"/>
                        </a:solidFill>
                        <a:latin typeface="Cambria Math"/>
                        <a:ea typeface="Cambria Math"/>
                      </a:rPr>
                      <m:t> </m:t>
                    </m:r>
                    <m:acc>
                      <m:accPr>
                        <m:chr m:val="̅"/>
                        <m:ctrlPr>
                          <a:rPr lang="pt-PT" altLang="pt-PT" sz="2000" i="1">
                            <a:solidFill>
                              <a:srgbClr val="333399"/>
                            </a:solidFill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pt-PT" altLang="pt-PT" sz="2000" b="1" i="1" smtClean="0">
                            <a:solidFill>
                              <a:srgbClr val="333399"/>
                            </a:solidFill>
                            <a:latin typeface="Cambria Math"/>
                            <a:ea typeface="Cambria Math"/>
                          </a:rPr>
                          <m:t>𝒄</m:t>
                        </m:r>
                      </m:e>
                    </m:acc>
                  </m:oMath>
                </a14:m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, but in the parameter space found those branching ratios are orders of magnitude below current bounds. </a:t>
                </a:r>
              </a:p>
              <a:p>
                <a:pPr marL="342900" indent="-342900" eaLnBrk="1" hangingPunct="1">
                  <a:spcBef>
                    <a:spcPct val="0"/>
                  </a:spcBef>
                </a:pPr>
                <a:endParaRPr lang="pt-PT" altLang="pt-PT" sz="2000" dirty="0" smtClean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342900" indent="-342900" eaLnBrk="1" hangingPunct="1">
                  <a:spcBef>
                    <a:spcPct val="0"/>
                  </a:spcBef>
                </a:pPr>
                <a:endParaRPr lang="pt-PT" altLang="pt-PT" sz="20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342900" indent="-342900" eaLnBrk="1" hangingPunct="1">
                  <a:spcBef>
                    <a:spcPct val="0"/>
                  </a:spcBef>
                </a:pPr>
                <a:endParaRPr lang="pt-PT" altLang="pt-PT" sz="20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342900" indent="-342900" eaLnBrk="1" hangingPunct="1">
                  <a:spcBef>
                    <a:spcPct val="0"/>
                  </a:spcBef>
                </a:pPr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The extra neutral scalars, H and A, will also have FCNC decays, which might yield interesting phenomenology (single top FCNC decays!). However, those decays are also quite constrained</a:t>
                </a:r>
                <a:r>
                  <a:rPr lang="pt-PT" altLang="pt-PT" sz="2000" dirty="0" smtClean="0">
                    <a:solidFill>
                      <a:srgbClr val="333399"/>
                    </a:solidFill>
                    <a:latin typeface="Times New Roman" pitchFamily="18" charset="0"/>
                  </a:rPr>
                  <a:t>.</a:t>
                </a:r>
              </a:p>
              <a:p>
                <a:pPr marL="342900" indent="-342900" eaLnBrk="1" hangingPunct="1">
                  <a:spcBef>
                    <a:spcPct val="0"/>
                  </a:spcBef>
                </a:pPr>
                <a:endParaRPr lang="pt-PT" altLang="pt-PT" sz="2000" dirty="0">
                  <a:solidFill>
                    <a:srgbClr val="333399"/>
                  </a:solidFill>
                  <a:latin typeface="Times New Roman" pitchFamily="18" charset="0"/>
                </a:endParaRPr>
              </a:p>
              <a:p>
                <a:pPr marL="342900" indent="-342900" eaLnBrk="1" hangingPunct="1">
                  <a:spcBef>
                    <a:spcPct val="0"/>
                  </a:spcBef>
                </a:pPr>
                <a:r>
                  <a:rPr lang="pt-PT" altLang="pt-PT" sz="20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WHAT ARE THE CURRENT BOUNDS ON TOP + JET????</a:t>
                </a:r>
                <a:endParaRPr lang="pt-PT" altLang="pt-PT" sz="2000" dirty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2000" dirty="0">
                  <a:solidFill>
                    <a:srgbClr val="333399"/>
                  </a:solidFill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5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053" y="180628"/>
                <a:ext cx="9094459" cy="6870535"/>
              </a:xfrm>
              <a:prstGeom prst="rect">
                <a:avLst/>
              </a:prstGeom>
              <a:blipFill rotWithShape="1">
                <a:blip r:embed="rId2"/>
                <a:stretch>
                  <a:fillRect l="-536" t="-4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793" y="836712"/>
            <a:ext cx="958215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4305290"/>
            <a:ext cx="7223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altLang="pt-PT" dirty="0">
                <a:solidFill>
                  <a:srgbClr val="333399"/>
                </a:solidFill>
              </a:rPr>
              <a:t>Blue (</a:t>
            </a:r>
            <a:r>
              <a:rPr lang="pt-PT" altLang="pt-PT" dirty="0">
                <a:solidFill>
                  <a:srgbClr val="FF0000"/>
                </a:solidFill>
              </a:rPr>
              <a:t>red</a:t>
            </a:r>
            <a:r>
              <a:rPr lang="pt-PT" altLang="pt-PT" dirty="0">
                <a:solidFill>
                  <a:srgbClr val="333399"/>
                </a:solidFill>
              </a:rPr>
              <a:t>) points have a cut on the Higgs rates </a:t>
            </a:r>
            <a:r>
              <a:rPr lang="el-GR" altLang="pt-PT" dirty="0">
                <a:solidFill>
                  <a:schemeClr val="tx1"/>
                </a:solidFill>
              </a:rPr>
              <a:t>μ</a:t>
            </a:r>
            <a:r>
              <a:rPr lang="pt-PT" altLang="pt-PT" baseline="-25000" dirty="0">
                <a:solidFill>
                  <a:schemeClr val="tx1"/>
                </a:solidFill>
              </a:rPr>
              <a:t>X</a:t>
            </a:r>
            <a:r>
              <a:rPr lang="pt-PT" altLang="pt-PT" dirty="0">
                <a:solidFill>
                  <a:srgbClr val="333399"/>
                </a:solidFill>
              </a:rPr>
              <a:t> of 20% (</a:t>
            </a:r>
            <a:r>
              <a:rPr lang="pt-PT" altLang="pt-PT" dirty="0">
                <a:solidFill>
                  <a:srgbClr val="FF0000"/>
                </a:solidFill>
              </a:rPr>
              <a:t>10%</a:t>
            </a:r>
            <a:r>
              <a:rPr lang="pt-PT" altLang="pt-PT" dirty="0">
                <a:solidFill>
                  <a:srgbClr val="333399"/>
                </a:solidFill>
              </a:rPr>
              <a:t>).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387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-18256" y="167730"/>
            <a:ext cx="9094459" cy="6514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SYMMETRIES OF THE MODEL</a:t>
            </a: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The model possesses a CP SYMMETRY, such that all of its parameters are forced to be real. 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That is complemented with a Z</a:t>
            </a:r>
            <a:r>
              <a:rPr lang="pt-PT" altLang="pt-PT" sz="2000" baseline="-25000" dirty="0" smtClean="0">
                <a:solidFill>
                  <a:schemeClr val="accent2"/>
                </a:solidFill>
                <a:latin typeface="Times New Roman" pitchFamily="18" charset="0"/>
              </a:rPr>
              <a:t>3</a:t>
            </a: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 symmetry which affects both the quark and scalar sectors , such that, with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20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20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20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20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20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20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   with </a:t>
            </a:r>
            <a:r>
              <a:rPr lang="el-GR" altLang="pt-PT" sz="2800" dirty="0">
                <a:solidFill>
                  <a:srgbClr val="FF0000"/>
                </a:solidFill>
                <a:latin typeface="Times New Roman" pitchFamily="18" charset="0"/>
              </a:rPr>
              <a:t>ω</a:t>
            </a:r>
            <a:r>
              <a:rPr lang="pt-PT" altLang="pt-PT" sz="2800" dirty="0">
                <a:solidFill>
                  <a:srgbClr val="FF0000"/>
                </a:solidFill>
                <a:latin typeface="Times New Roman" pitchFamily="18" charset="0"/>
              </a:rPr>
              <a:t> = </a:t>
            </a:r>
            <a:r>
              <a:rPr lang="pt-PT" altLang="pt-PT" sz="2800" dirty="0" smtClean="0">
                <a:solidFill>
                  <a:srgbClr val="FF0000"/>
                </a:solidFill>
                <a:latin typeface="Times New Roman" pitchFamily="18" charset="0"/>
              </a:rPr>
              <a:t> e</a:t>
            </a:r>
            <a:r>
              <a:rPr lang="pt-PT" altLang="pt-PT" sz="2800" baseline="30000" dirty="0" smtClean="0">
                <a:solidFill>
                  <a:srgbClr val="FF0000"/>
                </a:solidFill>
                <a:latin typeface="Times New Roman" pitchFamily="18" charset="0"/>
              </a:rPr>
              <a:t>2i</a:t>
            </a:r>
            <a:r>
              <a:rPr lang="el-GR" altLang="pt-PT" sz="2800" baseline="30000" dirty="0" smtClean="0">
                <a:solidFill>
                  <a:srgbClr val="FF0000"/>
                </a:solidFill>
                <a:latin typeface="Times New Roman" pitchFamily="18" charset="0"/>
              </a:rPr>
              <a:t>π</a:t>
            </a:r>
            <a:r>
              <a:rPr lang="pt-PT" altLang="pt-PT" sz="2800" baseline="30000" dirty="0" smtClean="0">
                <a:solidFill>
                  <a:srgbClr val="FF0000"/>
                </a:solidFill>
                <a:latin typeface="Times New Roman" pitchFamily="18" charset="0"/>
              </a:rPr>
              <a:t>/3</a:t>
            </a:r>
            <a:r>
              <a:rPr lang="pt-PT" altLang="pt-PT" sz="2800" dirty="0" smtClean="0">
                <a:latin typeface="Times New Roman" pitchFamily="18" charset="0"/>
              </a:rPr>
              <a:t>. </a:t>
            </a: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Recall that </a:t>
            </a:r>
            <a:r>
              <a:rPr lang="pt-PT" altLang="pt-PT" sz="2000" dirty="0" smtClean="0">
                <a:solidFill>
                  <a:srgbClr val="00B050"/>
                </a:solidFill>
                <a:latin typeface="Times New Roman" pitchFamily="18" charset="0"/>
              </a:rPr>
              <a:t>n</a:t>
            </a: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 and </a:t>
            </a:r>
            <a:r>
              <a:rPr lang="pt-PT" altLang="pt-PT" sz="2000" dirty="0" smtClean="0">
                <a:solidFill>
                  <a:srgbClr val="00B050"/>
                </a:solidFill>
                <a:latin typeface="Times New Roman" pitchFamily="18" charset="0"/>
              </a:rPr>
              <a:t>p</a:t>
            </a: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 and the positive and negative quark fields (not yet rotated to their mass basis) and </a:t>
            </a:r>
            <a:r>
              <a:rPr lang="el-GR" altLang="pt-PT" sz="2000" dirty="0" smtClean="0">
                <a:solidFill>
                  <a:srgbClr val="00B050"/>
                </a:solidFill>
                <a:latin typeface="Times New Roman" pitchFamily="18" charset="0"/>
              </a:rPr>
              <a:t>Γ</a:t>
            </a: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l-GR" altLang="pt-PT" sz="2000" dirty="0" smtClean="0">
                <a:solidFill>
                  <a:srgbClr val="00B050"/>
                </a:solidFill>
                <a:latin typeface="Times New Roman" pitchFamily="18" charset="0"/>
              </a:rPr>
              <a:t>Δ</a:t>
            </a: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 are the 3×3 Yukawa coupling matrices, the Yukawa lagrangian being given by</a:t>
            </a:r>
          </a:p>
          <a:p>
            <a:pPr eaLnBrk="1" hangingPunct="1">
              <a:spcBef>
                <a:spcPct val="0"/>
              </a:spcBef>
              <a:buNone/>
            </a:pPr>
            <a:endParaRPr lang="pt-PT" altLang="pt-PT" sz="20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20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20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20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We do not address the leptonic sector in this work – it is easy to see it can be chsen to be flavour conserving, like one of the regular 2HDM types).</a:t>
            </a:r>
            <a:endParaRPr lang="pt-PT" altLang="pt-PT" sz="20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493" y="1994545"/>
            <a:ext cx="3851118" cy="165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16" y="4581128"/>
            <a:ext cx="8118407" cy="971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61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49540" y="188640"/>
            <a:ext cx="9094459" cy="67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SYMMETRIES OF THE MODEL</a:t>
            </a: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The Z</a:t>
            </a:r>
            <a:r>
              <a:rPr lang="pt-PT" altLang="pt-PT" sz="1800" baseline="-25000" dirty="0" smtClean="0">
                <a:solidFill>
                  <a:schemeClr val="accent2"/>
                </a:solidFill>
                <a:latin typeface="Times New Roman" pitchFamily="18" charset="0"/>
              </a:rPr>
              <a:t>3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symmetry </a:t>
            </a:r>
            <a:r>
              <a:rPr lang="pt-PT" altLang="pt-PT" sz="1800" dirty="0" smtClean="0">
                <a:solidFill>
                  <a:srgbClr val="00B050"/>
                </a:solidFill>
                <a:latin typeface="Times New Roman" pitchFamily="18" charset="0"/>
              </a:rPr>
              <a:t>BREAKS FLAVOUR CONSERVATION 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bcause it treats each generation differently. Therefore, tree-level flavour changing neutral currents (FCNC) mediated by scalars are to be expected. </a:t>
            </a: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The scalar potential becomes indistinguishable from that of a Peccei-Quinn model,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>
                <a:solidFill>
                  <a:schemeClr val="accent2"/>
                </a:solidFill>
                <a:latin typeface="Times New Roman" pitchFamily="18" charset="0"/>
              </a:rPr>
              <a:t>w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here we have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SOFTLY BROKEN  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the Z</a:t>
            </a:r>
            <a:r>
              <a:rPr lang="pt-PT" altLang="pt-PT" sz="1800" baseline="-25000" dirty="0" smtClean="0">
                <a:solidFill>
                  <a:schemeClr val="accent2"/>
                </a:solidFill>
                <a:latin typeface="Times New Roman" pitchFamily="18" charset="0"/>
              </a:rPr>
              <a:t>3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symmetry via the </a:t>
            </a:r>
            <a:r>
              <a:rPr lang="pt-PT" altLang="pt-PT" sz="1800" dirty="0" smtClean="0">
                <a:latin typeface="Times New Roman" pitchFamily="18" charset="0"/>
              </a:rPr>
              <a:t>COMPLEX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m</a:t>
            </a:r>
            <a:r>
              <a:rPr lang="pt-PT" altLang="pt-PT" sz="1800" baseline="-25000" dirty="0" smtClean="0">
                <a:solidFill>
                  <a:srgbClr val="FF0000"/>
                </a:solidFill>
                <a:latin typeface="Times New Roman" pitchFamily="18" charset="0"/>
              </a:rPr>
              <a:t>12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 parameter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u="sng" dirty="0" smtClean="0">
                <a:solidFill>
                  <a:srgbClr val="FF0000"/>
                </a:solidFill>
                <a:latin typeface="Times New Roman" pitchFamily="18" charset="0"/>
              </a:rPr>
              <a:t>The phase </a:t>
            </a:r>
            <a:r>
              <a:rPr lang="el-GR" altLang="pt-PT" sz="1800" u="sng" dirty="0" smtClean="0">
                <a:solidFill>
                  <a:srgbClr val="FF0000"/>
                </a:solidFill>
                <a:latin typeface="Times New Roman" pitchFamily="18" charset="0"/>
              </a:rPr>
              <a:t>θ</a:t>
            </a:r>
            <a:r>
              <a:rPr lang="pt-PT" altLang="pt-PT" sz="1800" u="sng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is the only source of CP violation in the model!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But for the scalar sector, it is easy to think of this phase as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vanishing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through a doublet phase redefinition – it will turn out later in the fermion sector!</a:t>
            </a: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5912"/>
            <a:ext cx="9143999" cy="14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5362543" y="2636912"/>
            <a:ext cx="2809857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37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aixaDeTexto 3"/>
          <p:cNvSpPr txBox="1"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>
                <a:solidFill>
                  <a:srgbClr val="FF0000"/>
                </a:solidFill>
                <a:latin typeface="Times New Roman" pitchFamily="18" charset="0"/>
              </a:rPr>
              <a:t>THEORETICAL BOUNDS ON 2HDM SCALAR PARAMETERS</a:t>
            </a:r>
          </a:p>
        </p:txBody>
      </p:sp>
      <p:sp>
        <p:nvSpPr>
          <p:cNvPr id="20483" name="CaixaDeTexto 4"/>
          <p:cNvSpPr txBox="1">
            <a:spLocks noChangeArrowheads="1"/>
          </p:cNvSpPr>
          <p:nvPr/>
        </p:nvSpPr>
        <p:spPr bwMode="auto">
          <a:xfrm>
            <a:off x="0" y="849313"/>
            <a:ext cx="2627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>
                <a:solidFill>
                  <a:srgbClr val="0066FF"/>
                </a:solidFill>
                <a:latin typeface="Times New Roman" pitchFamily="18" charset="0"/>
              </a:rPr>
              <a:t>Potential has to be bounded from below: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692150"/>
            <a:ext cx="53562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ângulo 6"/>
          <p:cNvSpPr/>
          <p:nvPr/>
        </p:nvSpPr>
        <p:spPr>
          <a:xfrm>
            <a:off x="2771775" y="693738"/>
            <a:ext cx="5688013" cy="10795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2048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01863"/>
            <a:ext cx="506095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CaixaDeTexto 8"/>
          <p:cNvSpPr txBox="1">
            <a:spLocks noChangeArrowheads="1"/>
          </p:cNvSpPr>
          <p:nvPr/>
        </p:nvSpPr>
        <p:spPr bwMode="auto">
          <a:xfrm>
            <a:off x="250825" y="3429000"/>
            <a:ext cx="2628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chemeClr val="accent2"/>
                </a:solidFill>
                <a:latin typeface="Times New Roman" pitchFamily="18" charset="0"/>
              </a:rPr>
              <a:t>Theory must respect unitarity:</a:t>
            </a:r>
          </a:p>
        </p:txBody>
      </p:sp>
      <p:pic>
        <p:nvPicPr>
          <p:cNvPr id="204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5518150"/>
            <a:ext cx="51181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2843213" y="2060575"/>
            <a:ext cx="5400675" cy="4105275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2049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725"/>
            <a:ext cx="91392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ixaDeTexto 8"/>
          <p:cNvSpPr txBox="1">
            <a:spLocks noChangeArrowheads="1"/>
          </p:cNvSpPr>
          <p:nvPr/>
        </p:nvSpPr>
        <p:spPr bwMode="auto">
          <a:xfrm>
            <a:off x="250901" y="4526083"/>
            <a:ext cx="229733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(for the current model these conditions are valid, with of course </a:t>
            </a:r>
            <a:r>
              <a:rPr lang="el-GR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λ</a:t>
            </a:r>
            <a:r>
              <a:rPr lang="pt-PT" altLang="pt-PT" sz="2000" baseline="-25000" dirty="0" smtClean="0">
                <a:solidFill>
                  <a:srgbClr val="FF0000"/>
                </a:solidFill>
                <a:latin typeface="Times New Roman" pitchFamily="18" charset="0"/>
              </a:rPr>
              <a:t>5</a:t>
            </a: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 = 0)</a:t>
            </a:r>
            <a:endParaRPr lang="pt-PT" altLang="pt-PT" sz="2000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1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13" y="604838"/>
            <a:ext cx="51085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542925" y="762000"/>
            <a:ext cx="2663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Doublet field components: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3754643"/>
            <a:ext cx="16002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179512" y="3870050"/>
            <a:ext cx="475922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Definition of </a:t>
            </a:r>
            <a:r>
              <a:rPr lang="el-GR" altLang="pt-PT" sz="2000" dirty="0">
                <a:solidFill>
                  <a:srgbClr val="FF0000"/>
                </a:solidFill>
                <a:latin typeface="Times New Roman" pitchFamily="18" charset="0"/>
              </a:rPr>
              <a:t>β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angle</a:t>
            </a:r>
            <a:r>
              <a:rPr lang="pt-PT" altLang="pt-PT" sz="2000" dirty="0" smtClean="0">
                <a:solidFill>
                  <a:srgbClr val="000099"/>
                </a:solidFill>
                <a:latin typeface="Times New Roman" pitchFamily="18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>
                <a:solidFill>
                  <a:srgbClr val="006600"/>
                </a:solidFill>
                <a:latin typeface="Times New Roman" pitchFamily="18" charset="0"/>
              </a:rPr>
              <a:t>(yes, it is unphysical in this model, in principle – call it a placeholder variable...)</a:t>
            </a:r>
            <a:endParaRPr lang="pt-PT" altLang="pt-PT" sz="2000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5219973"/>
            <a:ext cx="347980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Box 8"/>
          <p:cNvSpPr txBox="1">
            <a:spLocks noChangeArrowheads="1"/>
          </p:cNvSpPr>
          <p:nvPr/>
        </p:nvSpPr>
        <p:spPr bwMode="auto">
          <a:xfrm>
            <a:off x="574675" y="5391423"/>
            <a:ext cx="3024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>
                <a:solidFill>
                  <a:srgbClr val="000099"/>
                </a:solidFill>
                <a:latin typeface="Times New Roman" pitchFamily="18" charset="0"/>
              </a:rPr>
              <a:t>Definition of </a:t>
            </a: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α</a:t>
            </a:r>
            <a:r>
              <a:rPr lang="pt-PT" altLang="pt-PT" sz="2000">
                <a:solidFill>
                  <a:srgbClr val="000099"/>
                </a:solidFill>
                <a:latin typeface="Times New Roman" pitchFamily="18" charset="0"/>
              </a:rPr>
              <a:t> angle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>
                <a:solidFill>
                  <a:srgbClr val="000099"/>
                </a:solidFill>
                <a:latin typeface="Times New Roman" pitchFamily="18" charset="0"/>
              </a:rPr>
              <a:t>(h, H: CP-even scalars):</a:t>
            </a:r>
          </a:p>
        </p:txBody>
      </p:sp>
      <p:sp>
        <p:nvSpPr>
          <p:cNvPr id="23560" name="TextBox 1"/>
          <p:cNvSpPr txBox="1">
            <a:spLocks noChangeArrowheads="1"/>
          </p:cNvSpPr>
          <p:nvPr/>
        </p:nvSpPr>
        <p:spPr bwMode="auto">
          <a:xfrm>
            <a:off x="2987675" y="6269310"/>
            <a:ext cx="5184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(without loss of generality: -</a:t>
            </a: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π</a:t>
            </a: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/2 </a:t>
            </a: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≤</a:t>
            </a: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α</a:t>
            </a: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≤</a:t>
            </a: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 + </a:t>
            </a:r>
            <a:r>
              <a:rPr lang="el-GR" altLang="pt-PT" sz="2000">
                <a:solidFill>
                  <a:srgbClr val="FF0000"/>
                </a:solidFill>
                <a:latin typeface="Times New Roman" pitchFamily="18" charset="0"/>
              </a:rPr>
              <a:t>π</a:t>
            </a:r>
            <a:r>
              <a:rPr lang="pt-PT" altLang="pt-PT" sz="2000">
                <a:solidFill>
                  <a:srgbClr val="FF0000"/>
                </a:solidFill>
                <a:latin typeface="Times New Roman" pitchFamily="18" charset="0"/>
              </a:rPr>
              <a:t>/2)</a:t>
            </a:r>
          </a:p>
        </p:txBody>
      </p:sp>
      <p:sp>
        <p:nvSpPr>
          <p:cNvPr id="23561" name="TextBox 3"/>
          <p:cNvSpPr txBox="1">
            <a:spLocks noChangeArrowheads="1"/>
          </p:cNvSpPr>
          <p:nvPr/>
        </p:nvSpPr>
        <p:spPr bwMode="auto">
          <a:xfrm>
            <a:off x="669925" y="2133600"/>
            <a:ext cx="80057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Both doublets may acquire </a:t>
            </a: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REAL</a:t>
            </a:r>
            <a:r>
              <a:rPr lang="pt-PT" altLang="pt-PT" sz="2000" dirty="0" smtClean="0">
                <a:solidFill>
                  <a:srgbClr val="000099"/>
                </a:solidFill>
                <a:latin typeface="Times New Roman" pitchFamily="18" charset="0"/>
              </a:rPr>
              <a:t> vevs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v</a:t>
            </a:r>
            <a:r>
              <a:rPr lang="pt-PT" altLang="pt-PT" sz="2000" baseline="-25000" dirty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 and </a:t>
            </a:r>
            <a:r>
              <a:rPr lang="pt-PT" altLang="pt-PT" sz="2000" dirty="0">
                <a:solidFill>
                  <a:srgbClr val="FF0000"/>
                </a:solidFill>
                <a:latin typeface="Times New Roman" pitchFamily="18" charset="0"/>
              </a:rPr>
              <a:t>v</a:t>
            </a:r>
            <a:r>
              <a:rPr lang="pt-PT" altLang="pt-PT" sz="2000" baseline="-25000" dirty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pt-PT" altLang="pt-PT" sz="2000" dirty="0">
                <a:solidFill>
                  <a:srgbClr val="000099"/>
                </a:solidFill>
                <a:latin typeface="Times New Roman" pitchFamily="18" charset="0"/>
              </a:rPr>
              <a:t>, such that </a:t>
            </a:r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94" y="2971800"/>
            <a:ext cx="8132762" cy="782843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pt-PT">
                <a:noFill/>
              </a:rPr>
              <a:t> 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0" y="73024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>
                <a:solidFill>
                  <a:srgbClr val="FF0000"/>
                </a:solidFill>
                <a:latin typeface="Times New Roman" pitchFamily="18" charset="0"/>
              </a:rPr>
              <a:t>SPONTANEOUS SYMMETRY BREAKING:</a:t>
            </a:r>
            <a:endParaRPr lang="pt-PT" altLang="pt-PT" sz="2000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78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49540" y="0"/>
            <a:ext cx="9094459" cy="67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THE YUKAWA SECTOR</a:t>
            </a: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The Z</a:t>
            </a:r>
            <a:r>
              <a:rPr lang="pt-PT" altLang="pt-PT" sz="1800" baseline="-25000" dirty="0" smtClean="0">
                <a:solidFill>
                  <a:schemeClr val="accent2"/>
                </a:solidFill>
                <a:latin typeface="Times New Roman" pitchFamily="18" charset="0"/>
              </a:rPr>
              <a:t>3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symmetry’s impact on the Yukawa matrices is to reduce them to a very simple form (after rephasings),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The quark mass matrices are then 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REAL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and given by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    which are bi-diagonalized by matrices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U</a:t>
            </a:r>
            <a:r>
              <a:rPr lang="pt-PT" altLang="pt-PT" sz="1800" baseline="-25000" dirty="0" smtClean="0">
                <a:solidFill>
                  <a:srgbClr val="FF0000"/>
                </a:solidFill>
                <a:latin typeface="Times New Roman" pitchFamily="18" charset="0"/>
              </a:rPr>
              <a:t>L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and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U</a:t>
            </a:r>
            <a:r>
              <a:rPr lang="pt-PT" altLang="pt-PT" sz="1800" baseline="-25000" dirty="0" smtClean="0">
                <a:solidFill>
                  <a:srgbClr val="FF0000"/>
                </a:solidFill>
                <a:latin typeface="Times New Roman" pitchFamily="18" charset="0"/>
              </a:rPr>
              <a:t>R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such that</a:t>
            </a: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5607719" cy="2185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93" y="4293096"/>
            <a:ext cx="6690320" cy="81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755" y="5718850"/>
            <a:ext cx="4523595" cy="1021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72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17"/>
              <p:cNvSpPr txBox="1">
                <a:spLocks noChangeArrowheads="1"/>
              </p:cNvSpPr>
              <p:nvPr/>
            </p:nvSpPr>
            <p:spPr bwMode="auto">
              <a:xfrm>
                <a:off x="49540" y="0"/>
                <a:ext cx="9094459" cy="6447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pt-PT" altLang="pt-PT" sz="18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THE YUKAWA SECTOR</a:t>
                </a:r>
                <a:endParaRPr lang="pt-PT" altLang="pt-PT" sz="1800" dirty="0" smtClean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1800" dirty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r>
                  <a:rPr lang="pt-PT" altLang="pt-PT" sz="18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IMPORTANT</a:t>
                </a:r>
                <a:r>
                  <a:rPr lang="pt-PT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: the diagonalization matrices end up being  </a:t>
                </a:r>
                <a:r>
                  <a:rPr lang="pt-PT" altLang="pt-PT" sz="1800" dirty="0" smtClean="0">
                    <a:solidFill>
                      <a:srgbClr val="006600"/>
                    </a:solidFill>
                    <a:latin typeface="Times New Roman" pitchFamily="18" charset="0"/>
                  </a:rPr>
                  <a:t>REAL ORTHOGONAL </a:t>
                </a:r>
                <a:r>
                  <a:rPr lang="pt-PT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matrices,  </a:t>
                </a: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 smtClean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None/>
                </a:pPr>
                <a:r>
                  <a:rPr lang="pt-PT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     which has two crucial consequences:</a:t>
                </a:r>
                <a:endParaRPr lang="pt-PT" altLang="pt-PT" sz="1800" baseline="30000" dirty="0" smtClean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 smtClean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r>
                  <a:rPr lang="pt-PT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The CKM matrix is given by</a:t>
                </a: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algn="ctr" eaLnBrk="1" hangingPunct="1">
                  <a:spcBef>
                    <a:spcPct val="0"/>
                  </a:spcBef>
                  <a:buNone/>
                </a:pPr>
                <a:r>
                  <a:rPr lang="pt-PT" altLang="pt-PT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V</a:t>
                </a:r>
                <a:r>
                  <a:rPr lang="pt-PT" altLang="pt-PT" sz="20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CKM</a:t>
                </a:r>
                <a:r>
                  <a:rPr lang="pt-PT" altLang="pt-PT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= O</a:t>
                </a:r>
                <a:r>
                  <a:rPr lang="pt-PT" altLang="pt-PT" sz="20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Lp</a:t>
                </a:r>
                <a:r>
                  <a:rPr lang="pt-PT" altLang="pt-PT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×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PT" altLang="pt-PT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pt-PT" altLang="pt-PT" sz="20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pt-PT" altLang="pt-PT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pt-PT" altLang="pt-PT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pt-PT" altLang="pt-PT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</m:mr>
                          <m:mr>
                            <m:e>
                              <m:r>
                                <a:rPr lang="pt-PT" altLang="pt-PT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pt-PT" altLang="pt-PT" sz="2000" dirty="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</a:rPr>
                                <m:t>e</m:t>
                              </m:r>
                              <m:r>
                                <m:rPr>
                                  <m:nor/>
                                </m:rPr>
                                <a:rPr lang="pt-PT" altLang="pt-PT" sz="2000" baseline="30000" dirty="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</a:rPr>
                                <m:t>3</m:t>
                              </m:r>
                              <m:r>
                                <m:rPr>
                                  <m:nor/>
                                </m:rPr>
                                <a:rPr lang="pt-PT" altLang="pt-PT" sz="2000" baseline="30000" dirty="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</a:rPr>
                                <m:t>i</m:t>
                              </m:r>
                              <m:r>
                                <m:rPr>
                                  <m:nor/>
                                </m:rPr>
                                <a:rPr lang="el-GR" altLang="pt-PT" sz="2000" baseline="30000" dirty="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</a:rPr>
                                <m:t>θ</m:t>
                              </m:r>
                            </m:e>
                            <m:e>
                              <m:r>
                                <a:rPr lang="pt-PT" altLang="pt-PT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</m:mr>
                          <m:mr>
                            <m:e>
                              <m:r>
                                <a:rPr lang="pt-PT" altLang="pt-PT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pt-PT" altLang="pt-PT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pt-PT" altLang="pt-PT" sz="2000" dirty="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</a:rPr>
                                <m:t>e</m:t>
                              </m:r>
                              <m:r>
                                <m:rPr>
                                  <m:nor/>
                                </m:rPr>
                                <a:rPr lang="pt-PT" altLang="pt-PT" sz="2000" baseline="30000" dirty="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</a:rPr>
                                <m:t>3</m:t>
                              </m:r>
                              <m:r>
                                <m:rPr>
                                  <m:nor/>
                                </m:rPr>
                                <a:rPr lang="pt-PT" altLang="pt-PT" sz="2000" baseline="30000" dirty="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</a:rPr>
                                <m:t>i</m:t>
                              </m:r>
                              <m:r>
                                <m:rPr>
                                  <m:nor/>
                                </m:rPr>
                                <a:rPr lang="el-GR" altLang="pt-PT" sz="2000" baseline="30000" dirty="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</a:rPr>
                                <m:t>θ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pt-PT" altLang="pt-PT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pt-PT" altLang="pt-PT" sz="2000" dirty="0">
                    <a:solidFill>
                      <a:schemeClr val="tx1"/>
                    </a:solidFill>
                    <a:latin typeface="Times New Roman" pitchFamily="18" charset="0"/>
                  </a:rPr>
                  <a:t>× </a:t>
                </a:r>
                <a:r>
                  <a:rPr lang="pt-PT" altLang="pt-PT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O</a:t>
                </a:r>
                <a:r>
                  <a:rPr lang="pt-PT" altLang="pt-PT" sz="20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T</a:t>
                </a:r>
                <a:r>
                  <a:rPr lang="pt-PT" altLang="pt-PT" sz="20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Ln</a:t>
                </a: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None/>
                </a:pPr>
                <a:r>
                  <a:rPr lang="pt-PT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     and therefore only through the phase </a:t>
                </a:r>
                <a:r>
                  <a:rPr lang="el-GR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θ</a:t>
                </a:r>
                <a:r>
                  <a:rPr lang="pt-PT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 does one obtain a complex CKM!</a:t>
                </a: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r>
                  <a:rPr lang="pt-PT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The  Yukawa interaction matrices, </a:t>
                </a: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 smtClean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</a:pPr>
                <a:endParaRPr lang="pt-PT" altLang="pt-PT" sz="1800" dirty="0" smtClean="0">
                  <a:solidFill>
                    <a:schemeClr val="accent2"/>
                  </a:solidFill>
                  <a:latin typeface="Times New Roman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None/>
                </a:pPr>
                <a:r>
                  <a:rPr lang="pt-PT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    are  completely </a:t>
                </a:r>
                <a:r>
                  <a:rPr lang="pt-PT" altLang="pt-PT" sz="18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REAL</a:t>
                </a:r>
                <a:r>
                  <a:rPr lang="pt-PT" altLang="pt-PT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 in the mass basis: 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pt-PT" altLang="pt-PT" sz="1800" dirty="0">
                  <a:solidFill>
                    <a:schemeClr val="accent2"/>
                  </a:solidFill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40" y="0"/>
                <a:ext cx="9094459" cy="6447663"/>
              </a:xfrm>
              <a:prstGeom prst="rect">
                <a:avLst/>
              </a:prstGeom>
              <a:blipFill rotWithShape="1">
                <a:blip r:embed="rId2"/>
                <a:stretch>
                  <a:fillRect l="-402" t="-47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319" y="1124744"/>
            <a:ext cx="519192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895316"/>
            <a:ext cx="6768752" cy="70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069" y="6117794"/>
            <a:ext cx="5089400" cy="65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0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49540" y="0"/>
            <a:ext cx="909445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THE YUKAWA SECTOR</a:t>
            </a: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But the matrices N</a:t>
            </a:r>
            <a:r>
              <a:rPr lang="pt-PT" altLang="pt-PT" sz="1800" baseline="-25000" dirty="0" smtClean="0">
                <a:solidFill>
                  <a:schemeClr val="accent2"/>
                </a:solidFill>
                <a:latin typeface="Times New Roman" pitchFamily="18" charset="0"/>
              </a:rPr>
              <a:t>d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and N</a:t>
            </a:r>
            <a:r>
              <a:rPr lang="pt-PT" altLang="pt-PT" sz="1800" baseline="-25000" dirty="0" smtClean="0">
                <a:solidFill>
                  <a:schemeClr val="accent2"/>
                </a:solidFill>
                <a:latin typeface="Times New Roman" pitchFamily="18" charset="0"/>
              </a:rPr>
              <a:t>u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are NOT diagonal in the quark mass basis, due to flavour violation, and therefore we have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scalar-mediated tree-level FCNC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!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56" y="1556792"/>
            <a:ext cx="8709924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627784" y="2996952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Oval 4"/>
          <p:cNvSpPr/>
          <p:nvPr/>
        </p:nvSpPr>
        <p:spPr>
          <a:xfrm>
            <a:off x="5508104" y="2924944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Oval 5"/>
          <p:cNvSpPr/>
          <p:nvPr/>
        </p:nvSpPr>
        <p:spPr>
          <a:xfrm>
            <a:off x="2699792" y="3573016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Oval 6"/>
          <p:cNvSpPr/>
          <p:nvPr/>
        </p:nvSpPr>
        <p:spPr>
          <a:xfrm>
            <a:off x="5580112" y="3573016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Oval 7"/>
          <p:cNvSpPr/>
          <p:nvPr/>
        </p:nvSpPr>
        <p:spPr>
          <a:xfrm>
            <a:off x="3923928" y="4221088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Oval 8"/>
          <p:cNvSpPr/>
          <p:nvPr/>
        </p:nvSpPr>
        <p:spPr>
          <a:xfrm>
            <a:off x="6804248" y="4221088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Oval 9"/>
          <p:cNvSpPr/>
          <p:nvPr/>
        </p:nvSpPr>
        <p:spPr>
          <a:xfrm>
            <a:off x="3923928" y="4869160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Oval 10"/>
          <p:cNvSpPr/>
          <p:nvPr/>
        </p:nvSpPr>
        <p:spPr>
          <a:xfrm>
            <a:off x="6876256" y="4869160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112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49540" y="0"/>
            <a:ext cx="9094459" cy="701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PHENOMENOLOGY</a:t>
            </a: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The model has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7 parameters in the scalar sector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, and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10 non-zero entries of the Yukawa matrices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. It needs to fit the W and Z mass, the observed Higgs boson mass (and SM-like behaviour) and correctly reproduce the quark masses and CKM matrix entries. We took for the quark sector the following values: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The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Higgs boson mass 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was demanded to be equal to </a:t>
            </a:r>
            <a:r>
              <a:rPr lang="pt-PT" altLang="pt-PT" sz="1800" dirty="0" smtClean="0">
                <a:latin typeface="Times New Roman" pitchFamily="18" charset="0"/>
              </a:rPr>
              <a:t>125 GeV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, and chosen to be the lighter of the neutral scalars. 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The occurrence of FCNC means that </a:t>
            </a:r>
            <a:r>
              <a:rPr lang="pt-PT" altLang="pt-PT" sz="1800" dirty="0" smtClean="0">
                <a:solidFill>
                  <a:srgbClr val="006600"/>
                </a:solidFill>
                <a:latin typeface="Times New Roman" pitchFamily="18" charset="0"/>
              </a:rPr>
              <a:t>a series of mesonic observables  wil have to be looked into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. Other B-physics constraints, such as 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b </a:t>
            </a:r>
            <a:r>
              <a:rPr lang="el-GR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→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 s </a:t>
            </a:r>
            <a:r>
              <a:rPr lang="el-GR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γ</a:t>
            </a:r>
            <a:r>
              <a:rPr lang="pt-PT" altLang="pt-PT" sz="1800" dirty="0" smtClean="0">
                <a:solidFill>
                  <a:srgbClr val="333399"/>
                </a:solidFill>
                <a:latin typeface="Times New Roman" pitchFamily="18" charset="0"/>
              </a:rPr>
              <a:t>, will also need to be modified to take into account the neutral scalars’ contributions.</a:t>
            </a: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333399"/>
              </a:solidFill>
              <a:latin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67880"/>
            <a:ext cx="30575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377430"/>
            <a:ext cx="47148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9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7043</TotalTime>
  <Words>1412</Words>
  <Application>Microsoft Office PowerPoint</Application>
  <PresentationFormat>On-screen Show (4:3)</PresentationFormat>
  <Paragraphs>207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ferreira</dc:creator>
  <cp:lastModifiedBy>Ferreira</cp:lastModifiedBy>
  <cp:revision>470</cp:revision>
  <dcterms:created xsi:type="dcterms:W3CDTF">2009-09-13T16:18:37Z</dcterms:created>
  <dcterms:modified xsi:type="dcterms:W3CDTF">2020-01-30T09:44:29Z</dcterms:modified>
</cp:coreProperties>
</file>