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3" r:id="rId2"/>
    <p:sldId id="289" r:id="rId3"/>
    <p:sldId id="290" r:id="rId4"/>
    <p:sldId id="291" r:id="rId5"/>
    <p:sldId id="293" r:id="rId6"/>
    <p:sldId id="294" r:id="rId7"/>
    <p:sldId id="296" r:id="rId8"/>
    <p:sldId id="297" r:id="rId9"/>
    <p:sldId id="298" r:id="rId10"/>
    <p:sldId id="299" r:id="rId11"/>
  </p:sldIdLst>
  <p:sldSz cx="9144000" cy="5143500" type="screen16x9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C987"/>
    <a:srgbClr val="FADDDA"/>
    <a:srgbClr val="FEEAD8"/>
    <a:srgbClr val="0093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1" autoAdjust="0"/>
    <p:restoredTop sz="94660"/>
  </p:normalViewPr>
  <p:slideViewPr>
    <p:cSldViewPr snapToObjects="1" showGuides="1">
      <p:cViewPr varScale="1">
        <p:scale>
          <a:sx n="221" d="100"/>
          <a:sy n="221" d="100"/>
        </p:scale>
        <p:origin x="2620" y="112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28/01/2020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28/01/2020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6363" y="739775"/>
            <a:ext cx="6584950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DFX instrumentation requirements, Conceptual design review of the DFX 31 Jan 2019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DFX instrumentation requirements, Conceptual design review of the DFX 31 Jan 2019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DFX instrumentation requirements, Conceptual design review of the DFX 31 Jan 2019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DFX instrumentation requirements, Conceptual design review of the DFX 31 Jan 2019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DFX instrumentation requirements, Conceptual design review of the DFX 31 Jan 2019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DFX instrumentation requirements, Conceptual design review of the DFX 31 Jan 2019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/>
              <a:t>DFX instrumentation requirements, Conceptual design review of the DFX 31 Jan 2019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DFX instrumentation requirements, Conceptual design review of the DFX 31 Jan 2019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026428" y="2125484"/>
            <a:ext cx="7754180" cy="1382370"/>
          </a:xfrm>
        </p:spPr>
        <p:txBody>
          <a:bodyPr/>
          <a:lstStyle/>
          <a:p>
            <a:r>
              <a:rPr lang="en-GB" dirty="0" smtClean="0"/>
              <a:t>Instrumentation cryogenic Requirements for WP6a</a:t>
            </a:r>
            <a:r>
              <a:rPr lang="en-GB" dirty="0"/>
              <a:t/>
            </a:r>
            <a:br>
              <a:rPr lang="en-GB" dirty="0"/>
            </a:br>
            <a:endParaRPr lang="en-GB" sz="2400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405077" y="3507854"/>
            <a:ext cx="6480000" cy="742950"/>
          </a:xfrm>
        </p:spPr>
        <p:txBody>
          <a:bodyPr/>
          <a:lstStyle/>
          <a:p>
            <a:r>
              <a:rPr lang="en-US" dirty="0" smtClean="0"/>
              <a:t>V. Gahier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371600" y="4424362"/>
            <a:ext cx="6728792" cy="451644"/>
          </a:xfrm>
        </p:spPr>
        <p:txBody>
          <a:bodyPr>
            <a:normAutofit/>
          </a:bodyPr>
          <a:lstStyle/>
          <a:p>
            <a:r>
              <a:rPr lang="fr-CH" b="0" i="0" dirty="0" smtClean="0">
                <a:solidFill>
                  <a:schemeClr val="bg2"/>
                </a:solidFill>
              </a:rPr>
              <a:t>28/01/20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267494"/>
            <a:ext cx="7920000" cy="540000"/>
          </a:xfrm>
        </p:spPr>
        <p:txBody>
          <a:bodyPr/>
          <a:lstStyle/>
          <a:p>
            <a:r>
              <a:rPr lang="fr-CH" dirty="0" smtClean="0"/>
              <a:t>Grand Total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2762721"/>
              </p:ext>
            </p:extLst>
          </p:nvPr>
        </p:nvGraphicFramePr>
        <p:xfrm>
          <a:off x="1043609" y="1203599"/>
          <a:ext cx="3090415" cy="149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9837">
                  <a:extLst>
                    <a:ext uri="{9D8B030D-6E8A-4147-A177-3AD203B41FA5}">
                      <a16:colId xmlns:a16="http://schemas.microsoft.com/office/drawing/2014/main" val="230007946"/>
                    </a:ext>
                  </a:extLst>
                </a:gridCol>
                <a:gridCol w="1070578">
                  <a:extLst>
                    <a:ext uri="{9D8B030D-6E8A-4147-A177-3AD203B41FA5}">
                      <a16:colId xmlns:a16="http://schemas.microsoft.com/office/drawing/2014/main" val="1351302136"/>
                    </a:ext>
                  </a:extLst>
                </a:gridCol>
              </a:tblGrid>
              <a:tr h="216023"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Instrumentation in tunnel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Grand Total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9427279"/>
                  </a:ext>
                </a:extLst>
              </a:tr>
              <a:tr h="208811">
                <a:tc>
                  <a:txBody>
                    <a:bodyPr/>
                    <a:lstStyle/>
                    <a:p>
                      <a:r>
                        <a:rPr lang="fr-CH" sz="1050" dirty="0" err="1" smtClean="0"/>
                        <a:t>Temperature</a:t>
                      </a:r>
                      <a:r>
                        <a:rPr lang="fr-CH" sz="1050" dirty="0" smtClean="0"/>
                        <a:t> </a:t>
                      </a:r>
                      <a:r>
                        <a:rPr lang="fr-CH" sz="1050" dirty="0" err="1" smtClean="0"/>
                        <a:t>transmitter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312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1262610"/>
                  </a:ext>
                </a:extLst>
              </a:tr>
              <a:tr h="208811"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Electric</a:t>
                      </a:r>
                      <a:r>
                        <a:rPr lang="fr-CH" sz="1050" baseline="0" dirty="0" smtClean="0"/>
                        <a:t> </a:t>
                      </a:r>
                      <a:r>
                        <a:rPr lang="fr-CH" sz="1050" baseline="0" dirty="0" err="1" smtClean="0"/>
                        <a:t>Heater</a:t>
                      </a:r>
                      <a:endParaRPr lang="fr-CH" sz="105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32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17263"/>
                  </a:ext>
                </a:extLst>
              </a:tr>
              <a:tr h="208811">
                <a:tc>
                  <a:txBody>
                    <a:bodyPr/>
                    <a:lstStyle/>
                    <a:p>
                      <a:r>
                        <a:rPr lang="fr-CH" sz="1050" dirty="0" err="1" smtClean="0"/>
                        <a:t>Level</a:t>
                      </a:r>
                      <a:r>
                        <a:rPr lang="fr-CH" sz="1050" dirty="0" smtClean="0"/>
                        <a:t> </a:t>
                      </a:r>
                      <a:r>
                        <a:rPr lang="fr-CH" sz="1050" dirty="0" err="1" smtClean="0"/>
                        <a:t>transmitter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16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6589247"/>
                  </a:ext>
                </a:extLst>
              </a:tr>
              <a:tr h="208811"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Pressure </a:t>
                      </a:r>
                      <a:r>
                        <a:rPr lang="fr-CH" sz="1050" dirty="0" err="1" smtClean="0"/>
                        <a:t>transmitter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24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6052009"/>
                  </a:ext>
                </a:extLst>
              </a:tr>
              <a:tr h="208811">
                <a:tc>
                  <a:txBody>
                    <a:bodyPr/>
                    <a:lstStyle/>
                    <a:p>
                      <a:r>
                        <a:rPr lang="fr-CH" sz="1000" dirty="0" err="1" smtClean="0"/>
                        <a:t>Differential</a:t>
                      </a:r>
                      <a:r>
                        <a:rPr lang="fr-CH" sz="1000" dirty="0" smtClean="0"/>
                        <a:t> Pressure </a:t>
                      </a:r>
                      <a:r>
                        <a:rPr lang="fr-CH" sz="1000" dirty="0" err="1" smtClean="0"/>
                        <a:t>transmitter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8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630874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190326"/>
              </p:ext>
            </p:extLst>
          </p:nvPr>
        </p:nvGraphicFramePr>
        <p:xfrm>
          <a:off x="1043608" y="2823448"/>
          <a:ext cx="3090415" cy="149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9837">
                  <a:extLst>
                    <a:ext uri="{9D8B030D-6E8A-4147-A177-3AD203B41FA5}">
                      <a16:colId xmlns:a16="http://schemas.microsoft.com/office/drawing/2014/main" val="230007946"/>
                    </a:ext>
                  </a:extLst>
                </a:gridCol>
                <a:gridCol w="1070578">
                  <a:extLst>
                    <a:ext uri="{9D8B030D-6E8A-4147-A177-3AD203B41FA5}">
                      <a16:colId xmlns:a16="http://schemas.microsoft.com/office/drawing/2014/main" val="1351302136"/>
                    </a:ext>
                  </a:extLst>
                </a:gridCol>
              </a:tblGrid>
              <a:tr h="216023"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Instrumentation for prototype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Grand Total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9427279"/>
                  </a:ext>
                </a:extLst>
              </a:tr>
              <a:tr h="208811">
                <a:tc>
                  <a:txBody>
                    <a:bodyPr/>
                    <a:lstStyle/>
                    <a:p>
                      <a:r>
                        <a:rPr lang="fr-CH" sz="1050" dirty="0" err="1" smtClean="0"/>
                        <a:t>Temperature</a:t>
                      </a:r>
                      <a:r>
                        <a:rPr lang="fr-CH" sz="1050" dirty="0" smtClean="0"/>
                        <a:t> </a:t>
                      </a:r>
                      <a:r>
                        <a:rPr lang="fr-CH" sz="1050" dirty="0" err="1" smtClean="0"/>
                        <a:t>transmitter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52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1262610"/>
                  </a:ext>
                </a:extLst>
              </a:tr>
              <a:tr h="208811"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Electric</a:t>
                      </a:r>
                      <a:r>
                        <a:rPr lang="fr-CH" sz="1050" baseline="0" dirty="0" smtClean="0"/>
                        <a:t> </a:t>
                      </a:r>
                      <a:r>
                        <a:rPr lang="fr-CH" sz="1050" baseline="0" dirty="0" err="1" smtClean="0"/>
                        <a:t>Heater</a:t>
                      </a:r>
                      <a:endParaRPr lang="fr-CH" sz="105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4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17263"/>
                  </a:ext>
                </a:extLst>
              </a:tr>
              <a:tr h="208811">
                <a:tc>
                  <a:txBody>
                    <a:bodyPr/>
                    <a:lstStyle/>
                    <a:p>
                      <a:r>
                        <a:rPr lang="fr-CH" sz="1050" dirty="0" err="1" smtClean="0"/>
                        <a:t>Level</a:t>
                      </a:r>
                      <a:r>
                        <a:rPr lang="fr-CH" sz="1050" dirty="0" smtClean="0"/>
                        <a:t> </a:t>
                      </a:r>
                      <a:r>
                        <a:rPr lang="fr-CH" sz="1050" dirty="0" err="1" smtClean="0"/>
                        <a:t>transmitter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2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6589247"/>
                  </a:ext>
                </a:extLst>
              </a:tr>
              <a:tr h="208811"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Pressure </a:t>
                      </a:r>
                      <a:r>
                        <a:rPr lang="fr-CH" sz="1050" dirty="0" err="1" smtClean="0"/>
                        <a:t>transmitter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4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6052009"/>
                  </a:ext>
                </a:extLst>
              </a:tr>
              <a:tr h="208811">
                <a:tc>
                  <a:txBody>
                    <a:bodyPr/>
                    <a:lstStyle/>
                    <a:p>
                      <a:r>
                        <a:rPr lang="fr-CH" sz="1000" dirty="0" err="1" smtClean="0"/>
                        <a:t>Differential</a:t>
                      </a:r>
                      <a:r>
                        <a:rPr lang="fr-CH" sz="1000" dirty="0" smtClean="0"/>
                        <a:t> Pressure </a:t>
                      </a:r>
                      <a:r>
                        <a:rPr lang="fr-CH" sz="1000" dirty="0" err="1" smtClean="0"/>
                        <a:t>transmitter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1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630874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211960" y="1358336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Instrumentation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available</a:t>
            </a:r>
            <a:r>
              <a:rPr lang="fr-CH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/>
              <a:t>DFx</a:t>
            </a:r>
            <a:r>
              <a:rPr lang="fr-CH" dirty="0" smtClean="0"/>
              <a:t>/m – Q2 2021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/>
              <a:t>DFHx</a:t>
            </a:r>
            <a:r>
              <a:rPr lang="fr-CH" dirty="0" smtClean="0"/>
              <a:t>/m -  Q2 2022</a:t>
            </a:r>
          </a:p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283968" y="3058161"/>
            <a:ext cx="55446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Instrumentation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available</a:t>
            </a:r>
            <a:r>
              <a:rPr lang="fr-CH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for the test proto in SM18 – Q4 2020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777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400" dirty="0" err="1" smtClean="0"/>
              <a:t>Cryogenic</a:t>
            </a:r>
            <a:r>
              <a:rPr lang="fr-CH" sz="2400" dirty="0" smtClean="0"/>
              <a:t> instrumentation of DFX/DFH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2843808" y="4587974"/>
            <a:ext cx="53285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50" dirty="0" err="1" smtClean="0"/>
              <a:t>From</a:t>
            </a:r>
            <a:r>
              <a:rPr lang="fr-CH" sz="1050" dirty="0" smtClean="0"/>
              <a:t> </a:t>
            </a:r>
            <a:r>
              <a:rPr lang="en-GB" sz="1050" b="1" dirty="0" err="1">
                <a:solidFill>
                  <a:schemeClr val="accent5"/>
                </a:solidFill>
              </a:rPr>
              <a:t>DFHx</a:t>
            </a:r>
            <a:r>
              <a:rPr lang="en-GB" sz="1050" b="1" dirty="0">
                <a:solidFill>
                  <a:schemeClr val="accent5"/>
                </a:solidFill>
              </a:rPr>
              <a:t> </a:t>
            </a:r>
            <a:r>
              <a:rPr lang="en-US" sz="1050" b="1" dirty="0">
                <a:solidFill>
                  <a:schemeClr val="accent5"/>
                </a:solidFill>
              </a:rPr>
              <a:t>Conceptual Design Review</a:t>
            </a:r>
            <a:endParaRPr lang="en-GB" sz="1050" b="1" dirty="0">
              <a:solidFill>
                <a:schemeClr val="accent5"/>
              </a:solidFill>
            </a:endParaRPr>
          </a:p>
          <a:p>
            <a:r>
              <a:rPr lang="fr-CH" sz="1050" dirty="0" smtClean="0"/>
              <a:t>Instrumentation J Fleiter</a:t>
            </a:r>
            <a:endParaRPr lang="en-GB" sz="105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15025"/>
          <a:stretch/>
        </p:blipFill>
        <p:spPr>
          <a:xfrm>
            <a:off x="1295636" y="662907"/>
            <a:ext cx="6552728" cy="3926235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2704782" y="3219822"/>
            <a:ext cx="1921179" cy="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051720" y="324130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DFx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2699792" y="2197190"/>
            <a:ext cx="1194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SC </a:t>
            </a:r>
            <a:r>
              <a:rPr lang="fr-CH" dirty="0" err="1" smtClean="0"/>
              <a:t>link</a:t>
            </a:r>
            <a:r>
              <a:rPr lang="fr-CH" dirty="0" smtClean="0"/>
              <a:t> 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004048" y="843558"/>
            <a:ext cx="0" cy="3312368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699792" y="3219822"/>
            <a:ext cx="4990" cy="1277639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2699792" y="4482861"/>
            <a:ext cx="1926169" cy="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4620971" y="3241083"/>
            <a:ext cx="4990" cy="1277639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5004048" y="822723"/>
            <a:ext cx="936104" cy="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5940152" y="822723"/>
            <a:ext cx="0" cy="1244971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5004048" y="4155926"/>
            <a:ext cx="1718993" cy="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5940152" y="2067694"/>
            <a:ext cx="792088" cy="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6723041" y="2067694"/>
            <a:ext cx="0" cy="2088232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4277135" y="919776"/>
            <a:ext cx="1194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DFHx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682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Zoom on </a:t>
            </a:r>
            <a:r>
              <a:rPr lang="fr-CH" dirty="0" err="1" smtClean="0"/>
              <a:t>DFx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771550"/>
            <a:ext cx="3420634" cy="25630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10138" y="715642"/>
            <a:ext cx="53285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 smtClean="0"/>
              <a:t>Located</a:t>
            </a:r>
            <a:r>
              <a:rPr lang="fr-CH" sz="2000" dirty="0" smtClean="0"/>
              <a:t> in the tunnel in a zone </a:t>
            </a:r>
            <a:r>
              <a:rPr lang="fr-CH" sz="2000" dirty="0" err="1" smtClean="0"/>
              <a:t>with</a:t>
            </a:r>
            <a:r>
              <a:rPr lang="fr-CH" sz="2000" dirty="0" smtClean="0"/>
              <a:t> radiation up to 625 </a:t>
            </a:r>
            <a:r>
              <a:rPr lang="fr-CH" sz="2000" dirty="0" err="1" smtClean="0"/>
              <a:t>kGy</a:t>
            </a:r>
            <a:r>
              <a:rPr lang="fr-CH" sz="2000" dirty="0" smtClean="0"/>
              <a:t> (</a:t>
            </a:r>
            <a:r>
              <a:rPr lang="fr-CH" sz="2000" dirty="0" err="1" smtClean="0"/>
              <a:t>based</a:t>
            </a:r>
            <a:r>
              <a:rPr lang="fr-CH" sz="2000" dirty="0" smtClean="0"/>
              <a:t> on QXL data) </a:t>
            </a:r>
            <a:endParaRPr lang="en-GB" sz="20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9383598"/>
              </p:ext>
            </p:extLst>
          </p:nvPr>
        </p:nvGraphicFramePr>
        <p:xfrm>
          <a:off x="3421141" y="1406717"/>
          <a:ext cx="5597423" cy="3327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8811">
                  <a:extLst>
                    <a:ext uri="{9D8B030D-6E8A-4147-A177-3AD203B41FA5}">
                      <a16:colId xmlns:a16="http://schemas.microsoft.com/office/drawing/2014/main" val="2932388504"/>
                    </a:ext>
                  </a:extLst>
                </a:gridCol>
                <a:gridCol w="1882346">
                  <a:extLst>
                    <a:ext uri="{9D8B030D-6E8A-4147-A177-3AD203B41FA5}">
                      <a16:colId xmlns:a16="http://schemas.microsoft.com/office/drawing/2014/main" val="230007946"/>
                    </a:ext>
                  </a:extLst>
                </a:gridCol>
                <a:gridCol w="1145153">
                  <a:extLst>
                    <a:ext uri="{9D8B030D-6E8A-4147-A177-3AD203B41FA5}">
                      <a16:colId xmlns:a16="http://schemas.microsoft.com/office/drawing/2014/main" val="1625148665"/>
                    </a:ext>
                  </a:extLst>
                </a:gridCol>
                <a:gridCol w="909955">
                  <a:extLst>
                    <a:ext uri="{9D8B030D-6E8A-4147-A177-3AD203B41FA5}">
                      <a16:colId xmlns:a16="http://schemas.microsoft.com/office/drawing/2014/main" val="2186681245"/>
                    </a:ext>
                  </a:extLst>
                </a:gridCol>
                <a:gridCol w="941158">
                  <a:extLst>
                    <a:ext uri="{9D8B030D-6E8A-4147-A177-3AD203B41FA5}">
                      <a16:colId xmlns:a16="http://schemas.microsoft.com/office/drawing/2014/main" val="2697081957"/>
                    </a:ext>
                  </a:extLst>
                </a:gridCol>
              </a:tblGrid>
              <a:tr h="584751"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Number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Instrumentation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Normal Op</a:t>
                      </a:r>
                      <a:r>
                        <a:rPr lang="fr-CH" sz="1200" baseline="0" dirty="0" smtClean="0"/>
                        <a:t>erating </a:t>
                      </a:r>
                      <a:r>
                        <a:rPr lang="fr-CH" sz="1200" dirty="0" smtClean="0"/>
                        <a:t>Range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Range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err="1" smtClean="0"/>
                        <a:t>accuracy</a:t>
                      </a:r>
                      <a:endParaRPr lang="en-GB" sz="1200" dirty="0" smtClean="0"/>
                    </a:p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9427279"/>
                  </a:ext>
                </a:extLst>
              </a:tr>
              <a:tr h="41768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Process</a:t>
                      </a: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Temperature</a:t>
                      </a: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transmitter</a:t>
                      </a:r>
                      <a:r>
                        <a:rPr lang="fr-CH" sz="1200" dirty="0" smtClean="0"/>
                        <a:t>*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4.4-5.5 K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3-325</a:t>
                      </a:r>
                      <a:r>
                        <a:rPr lang="fr-CH" sz="1200" baseline="0" dirty="0" smtClean="0"/>
                        <a:t> K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+/- 0.1 K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1262610"/>
                  </a:ext>
                </a:extLst>
              </a:tr>
              <a:tr h="41768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Vaccum</a:t>
                      </a: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Temperature</a:t>
                      </a: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transmitter</a:t>
                      </a:r>
                      <a:endParaRPr lang="fr-CH" sz="12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4.4-300 K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3-325</a:t>
                      </a:r>
                      <a:r>
                        <a:rPr lang="fr-CH" sz="1200" baseline="0" dirty="0" smtClean="0"/>
                        <a:t> K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+/- 0.5-1 K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17263"/>
                  </a:ext>
                </a:extLst>
              </a:tr>
              <a:tr h="338785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Electric</a:t>
                      </a:r>
                      <a:r>
                        <a:rPr lang="fr-CH" sz="1200" baseline="0" dirty="0" smtClean="0"/>
                        <a:t> </a:t>
                      </a:r>
                      <a:r>
                        <a:rPr lang="fr-CH" sz="1200" baseline="0" dirty="0" err="1" smtClean="0"/>
                        <a:t>Heater</a:t>
                      </a:r>
                      <a:endParaRPr lang="fr-CH" sz="12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0-100</a:t>
                      </a:r>
                      <a:r>
                        <a:rPr lang="fr-CH" sz="1200" baseline="0" dirty="0" smtClean="0"/>
                        <a:t> W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0-300</a:t>
                      </a:r>
                      <a:r>
                        <a:rPr lang="fr-CH" sz="1200" baseline="0" dirty="0" smtClean="0"/>
                        <a:t> W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1 </a:t>
                      </a:r>
                      <a:r>
                        <a:rPr lang="fr-CH" sz="1200" dirty="0" smtClean="0"/>
                        <a:t>W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3286060"/>
                  </a:ext>
                </a:extLst>
              </a:tr>
              <a:tr h="41768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Flexible </a:t>
                      </a:r>
                      <a:r>
                        <a:rPr lang="fr-CH" sz="1200" dirty="0" err="1" smtClean="0"/>
                        <a:t>Level</a:t>
                      </a: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transmitter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365-515 mm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0-615 mm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10 mm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6589247"/>
                  </a:ext>
                </a:extLst>
              </a:tr>
              <a:tr h="338785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Pressure </a:t>
                      </a:r>
                      <a:r>
                        <a:rPr lang="fr-CH" sz="1200" dirty="0" err="1" smtClean="0"/>
                        <a:t>transmitter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1.05-2 </a:t>
                      </a:r>
                      <a:r>
                        <a:rPr lang="fr-CH" sz="1200" dirty="0" err="1" smtClean="0"/>
                        <a:t>bara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0-4</a:t>
                      </a:r>
                      <a:r>
                        <a:rPr lang="fr-CH" sz="1200" baseline="0" dirty="0" smtClean="0"/>
                        <a:t> bar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0.01 bar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6052009"/>
                  </a:ext>
                </a:extLst>
              </a:tr>
              <a:tr h="338785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Pressure switch (line D)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NA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NA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NA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525890"/>
                  </a:ext>
                </a:extLst>
              </a:tr>
              <a:tr h="338785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Temp</a:t>
                      </a:r>
                      <a:r>
                        <a:rPr lang="fr-CH" sz="1200" baseline="0" dirty="0" smtClean="0"/>
                        <a:t> switch (SV)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NA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NA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NA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7565441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421141" y="4759223"/>
            <a:ext cx="4536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i="1" dirty="0" smtClean="0"/>
              <a:t>* TT for </a:t>
            </a:r>
            <a:r>
              <a:rPr lang="fr-CH" sz="1100" i="1" dirty="0" err="1" smtClean="0"/>
              <a:t>heater</a:t>
            </a:r>
            <a:r>
              <a:rPr lang="fr-CH" sz="1100" i="1" dirty="0" smtClean="0"/>
              <a:t> protection not </a:t>
            </a:r>
            <a:r>
              <a:rPr lang="fr-CH" sz="1100" i="1" dirty="0" err="1" smtClean="0"/>
              <a:t>included</a:t>
            </a:r>
            <a:endParaRPr lang="fr-CH" sz="1100" i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179512" y="3219822"/>
            <a:ext cx="3168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CH" sz="1200" dirty="0" err="1" smtClean="0"/>
              <a:t>Requirement</a:t>
            </a:r>
            <a:r>
              <a:rPr lang="fr-CH" sz="1200" dirty="0" smtClean="0"/>
              <a:t> for P,T </a:t>
            </a:r>
            <a:r>
              <a:rPr lang="fr-CH" sz="1200" dirty="0" err="1" smtClean="0"/>
              <a:t>measurement</a:t>
            </a:r>
            <a:r>
              <a:rPr lang="fr-CH" sz="1200" dirty="0" smtClean="0"/>
              <a:t> in QRL for </a:t>
            </a:r>
            <a:r>
              <a:rPr lang="fr-CH" sz="1200" dirty="0" err="1" smtClean="0"/>
              <a:t>virtual</a:t>
            </a:r>
            <a:r>
              <a:rPr lang="fr-CH" sz="1200" dirty="0" smtClean="0"/>
              <a:t> flow </a:t>
            </a:r>
            <a:r>
              <a:rPr lang="fr-CH" sz="1200" dirty="0" err="1" smtClean="0"/>
              <a:t>calculation</a:t>
            </a:r>
            <a:r>
              <a:rPr lang="fr-CH" sz="1200" dirty="0" smtClean="0"/>
              <a:t> of line C and line E (</a:t>
            </a:r>
            <a:r>
              <a:rPr lang="fr-CH" sz="1200" dirty="0" err="1" smtClean="0"/>
              <a:t>already</a:t>
            </a:r>
            <a:r>
              <a:rPr lang="fr-CH" sz="1200" dirty="0" smtClean="0"/>
              <a:t> </a:t>
            </a:r>
            <a:r>
              <a:rPr lang="fr-CH" sz="1200" dirty="0" err="1" smtClean="0"/>
              <a:t>provided</a:t>
            </a:r>
            <a:r>
              <a:rPr lang="fr-CH" sz="1200" dirty="0" smtClean="0"/>
              <a:t>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CH" sz="1200" dirty="0" err="1" smtClean="0"/>
              <a:t>Requirement</a:t>
            </a:r>
            <a:r>
              <a:rPr lang="fr-CH" sz="1200" dirty="0" smtClean="0"/>
              <a:t> for T </a:t>
            </a:r>
            <a:r>
              <a:rPr lang="fr-CH" sz="1200" dirty="0" err="1" smtClean="0"/>
              <a:t>measurement</a:t>
            </a:r>
            <a:r>
              <a:rPr lang="fr-CH" sz="1200" dirty="0" smtClean="0"/>
              <a:t> in QRL for </a:t>
            </a:r>
            <a:r>
              <a:rPr lang="fr-CH" sz="1200" dirty="0" err="1" smtClean="0"/>
              <a:t>duty</a:t>
            </a:r>
            <a:r>
              <a:rPr lang="fr-CH" sz="1200" dirty="0" smtClean="0"/>
              <a:t> </a:t>
            </a:r>
            <a:r>
              <a:rPr lang="fr-CH" sz="1200" dirty="0" err="1" smtClean="0"/>
              <a:t>calculation</a:t>
            </a:r>
            <a:r>
              <a:rPr lang="fr-CH" sz="1200" dirty="0" smtClean="0"/>
              <a:t> of </a:t>
            </a:r>
            <a:r>
              <a:rPr lang="fr-CH" sz="1200" dirty="0" err="1" smtClean="0"/>
              <a:t>gas</a:t>
            </a:r>
            <a:r>
              <a:rPr lang="fr-CH" sz="1200" dirty="0" smtClean="0"/>
              <a:t> </a:t>
            </a:r>
            <a:r>
              <a:rPr lang="fr-CH" sz="1200" dirty="0" err="1" smtClean="0"/>
              <a:t>heater</a:t>
            </a:r>
            <a:r>
              <a:rPr lang="fr-CH" sz="1200" dirty="0" smtClean="0"/>
              <a:t> (to </a:t>
            </a:r>
            <a:r>
              <a:rPr lang="fr-CH" sz="1200" dirty="0" err="1" smtClean="0"/>
              <a:t>be</a:t>
            </a:r>
            <a:r>
              <a:rPr lang="fr-CH" sz="1200" dirty="0"/>
              <a:t> </a:t>
            </a:r>
            <a:r>
              <a:rPr lang="fr-CH" sz="1200" dirty="0" smtClean="0"/>
              <a:t>the </a:t>
            </a:r>
            <a:r>
              <a:rPr lang="fr-CH" sz="1200" dirty="0" err="1" smtClean="0"/>
              <a:t>nearest</a:t>
            </a:r>
            <a:r>
              <a:rPr lang="fr-CH" sz="1200" dirty="0" smtClean="0"/>
              <a:t> of the </a:t>
            </a:r>
            <a:r>
              <a:rPr lang="fr-CH" sz="1200" dirty="0" err="1" smtClean="0"/>
              <a:t>DFx</a:t>
            </a:r>
            <a:r>
              <a:rPr lang="fr-CH" sz="1200" dirty="0" smtClean="0"/>
              <a:t>)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93500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Zoom on </a:t>
            </a:r>
            <a:r>
              <a:rPr lang="fr-CH" dirty="0" err="1" smtClean="0"/>
              <a:t>DFHx</a:t>
            </a:r>
            <a:r>
              <a:rPr lang="fr-CH" dirty="0" smtClean="0"/>
              <a:t> 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3635896" y="706589"/>
            <a:ext cx="5616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err="1" smtClean="0"/>
              <a:t>Located</a:t>
            </a:r>
            <a:r>
              <a:rPr lang="fr-CH" sz="1600" dirty="0" smtClean="0"/>
              <a:t> in Service </a:t>
            </a:r>
            <a:r>
              <a:rPr lang="fr-CH" sz="1600" dirty="0" err="1" smtClean="0"/>
              <a:t>Gallery</a:t>
            </a:r>
            <a:r>
              <a:rPr lang="fr-CH" sz="1600" dirty="0" smtClean="0"/>
              <a:t>- No radiation </a:t>
            </a:r>
            <a:r>
              <a:rPr lang="fr-CH" sz="1600" dirty="0" err="1" smtClean="0"/>
              <a:t>expected</a:t>
            </a:r>
            <a:endParaRPr lang="fr-CH" sz="1600" dirty="0" smtClean="0"/>
          </a:p>
          <a:p>
            <a:r>
              <a:rPr lang="fr-CH" sz="1600" dirty="0" smtClean="0"/>
              <a:t>Instrumentation to </a:t>
            </a:r>
            <a:r>
              <a:rPr lang="fr-CH" sz="1600" dirty="0" err="1" smtClean="0"/>
              <a:t>be</a:t>
            </a:r>
            <a:r>
              <a:rPr lang="fr-CH" sz="1600" dirty="0" smtClean="0"/>
              <a:t> </a:t>
            </a:r>
            <a:r>
              <a:rPr lang="fr-CH" sz="1600" dirty="0" err="1" smtClean="0"/>
              <a:t>provided</a:t>
            </a:r>
            <a:r>
              <a:rPr lang="fr-CH" sz="1600" dirty="0" smtClean="0"/>
              <a:t> In </a:t>
            </a:r>
            <a:r>
              <a:rPr lang="fr-CH" sz="1600" dirty="0" err="1" smtClean="0"/>
              <a:t>purple</a:t>
            </a:r>
            <a:r>
              <a:rPr lang="fr-CH" sz="1600" dirty="0" smtClean="0"/>
              <a:t> zone</a:t>
            </a:r>
          </a:p>
          <a:p>
            <a:r>
              <a:rPr lang="fr-CH" sz="1600" b="1" dirty="0" smtClean="0">
                <a:solidFill>
                  <a:schemeClr val="accent3"/>
                </a:solidFill>
              </a:rPr>
              <a:t>WP6a </a:t>
            </a:r>
            <a:r>
              <a:rPr lang="fr-CH" sz="1600" b="1" dirty="0" err="1" smtClean="0">
                <a:solidFill>
                  <a:schemeClr val="accent3"/>
                </a:solidFill>
              </a:rPr>
              <a:t>will</a:t>
            </a:r>
            <a:r>
              <a:rPr lang="fr-CH" sz="1600" b="1" dirty="0" smtClean="0">
                <a:solidFill>
                  <a:schemeClr val="accent3"/>
                </a:solidFill>
              </a:rPr>
              <a:t> </a:t>
            </a:r>
            <a:r>
              <a:rPr lang="fr-CH" sz="1600" b="1" dirty="0" err="1" smtClean="0">
                <a:solidFill>
                  <a:schemeClr val="accent3"/>
                </a:solidFill>
              </a:rPr>
              <a:t>provide</a:t>
            </a:r>
            <a:r>
              <a:rPr lang="fr-CH" sz="1600" b="1" dirty="0" smtClean="0">
                <a:solidFill>
                  <a:schemeClr val="accent3"/>
                </a:solidFill>
              </a:rPr>
              <a:t> </a:t>
            </a:r>
            <a:r>
              <a:rPr lang="fr-CH" sz="1600" b="1" dirty="0" err="1" smtClean="0">
                <a:solidFill>
                  <a:schemeClr val="accent3"/>
                </a:solidFill>
              </a:rPr>
              <a:t>temperature</a:t>
            </a:r>
            <a:r>
              <a:rPr lang="fr-CH" sz="1600" b="1" dirty="0" smtClean="0">
                <a:solidFill>
                  <a:schemeClr val="accent3"/>
                </a:solidFill>
              </a:rPr>
              <a:t> probes in </a:t>
            </a:r>
            <a:r>
              <a:rPr lang="fr-CH" sz="1600" b="1" dirty="0" err="1" smtClean="0">
                <a:solidFill>
                  <a:schemeClr val="accent3"/>
                </a:solidFill>
              </a:rPr>
              <a:t>current</a:t>
            </a:r>
            <a:r>
              <a:rPr lang="fr-CH" sz="1600" b="1" dirty="0" smtClean="0">
                <a:solidFill>
                  <a:schemeClr val="accent3"/>
                </a:solidFill>
              </a:rPr>
              <a:t> leads</a:t>
            </a:r>
            <a:endParaRPr lang="en-GB" sz="1600" b="1" dirty="0">
              <a:solidFill>
                <a:schemeClr val="accent3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1254830"/>
              </p:ext>
            </p:extLst>
          </p:nvPr>
        </p:nvGraphicFramePr>
        <p:xfrm>
          <a:off x="3650900" y="1582150"/>
          <a:ext cx="5053089" cy="347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0418">
                  <a:extLst>
                    <a:ext uri="{9D8B030D-6E8A-4147-A177-3AD203B41FA5}">
                      <a16:colId xmlns:a16="http://schemas.microsoft.com/office/drawing/2014/main" val="2932388504"/>
                    </a:ext>
                  </a:extLst>
                </a:gridCol>
                <a:gridCol w="1509014">
                  <a:extLst>
                    <a:ext uri="{9D8B030D-6E8A-4147-A177-3AD203B41FA5}">
                      <a16:colId xmlns:a16="http://schemas.microsoft.com/office/drawing/2014/main" val="230007946"/>
                    </a:ext>
                  </a:extLst>
                </a:gridCol>
                <a:gridCol w="1090465">
                  <a:extLst>
                    <a:ext uri="{9D8B030D-6E8A-4147-A177-3AD203B41FA5}">
                      <a16:colId xmlns:a16="http://schemas.microsoft.com/office/drawing/2014/main" val="1625148665"/>
                    </a:ext>
                  </a:extLst>
                </a:gridCol>
                <a:gridCol w="810030">
                  <a:extLst>
                    <a:ext uri="{9D8B030D-6E8A-4147-A177-3AD203B41FA5}">
                      <a16:colId xmlns:a16="http://schemas.microsoft.com/office/drawing/2014/main" val="2186681245"/>
                    </a:ext>
                  </a:extLst>
                </a:gridCol>
                <a:gridCol w="843162">
                  <a:extLst>
                    <a:ext uri="{9D8B030D-6E8A-4147-A177-3AD203B41FA5}">
                      <a16:colId xmlns:a16="http://schemas.microsoft.com/office/drawing/2014/main" val="2697081957"/>
                    </a:ext>
                  </a:extLst>
                </a:gridCol>
              </a:tblGrid>
              <a:tr h="623148"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Number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Instrumentation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Normal Op</a:t>
                      </a:r>
                      <a:r>
                        <a:rPr lang="fr-CH" sz="1200" baseline="0" dirty="0" smtClean="0"/>
                        <a:t>erating </a:t>
                      </a:r>
                      <a:r>
                        <a:rPr lang="fr-CH" sz="1200" dirty="0" smtClean="0"/>
                        <a:t>Range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Range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err="1" smtClean="0"/>
                        <a:t>accuracy</a:t>
                      </a:r>
                      <a:endParaRPr lang="en-GB" sz="1200" dirty="0" smtClean="0"/>
                    </a:p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94272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42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Temperature</a:t>
                      </a: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transmitter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10-20 K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3-325</a:t>
                      </a:r>
                      <a:r>
                        <a:rPr lang="fr-CH" sz="1200" baseline="0" dirty="0" smtClean="0"/>
                        <a:t> K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+/- 0.5 K</a:t>
                      </a:r>
                    </a:p>
                    <a:p>
                      <a:r>
                        <a:rPr lang="fr-CH" sz="1200" dirty="0" smtClean="0"/>
                        <a:t>(TBC)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1262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Electric</a:t>
                      </a:r>
                      <a:r>
                        <a:rPr lang="fr-CH" sz="1200" baseline="0" dirty="0" smtClean="0"/>
                        <a:t> </a:t>
                      </a:r>
                      <a:r>
                        <a:rPr lang="fr-CH" sz="1200" baseline="0" dirty="0" err="1" smtClean="0"/>
                        <a:t>Heater</a:t>
                      </a:r>
                      <a:endParaRPr lang="fr-CH" sz="1200" baseline="0" dirty="0" smtClean="0"/>
                    </a:p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0-1500</a:t>
                      </a:r>
                      <a:r>
                        <a:rPr lang="fr-CH" sz="1200" baseline="0" dirty="0" smtClean="0"/>
                        <a:t> W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0-15000</a:t>
                      </a:r>
                      <a:r>
                        <a:rPr lang="fr-CH" sz="1200" baseline="0" dirty="0" smtClean="0"/>
                        <a:t> W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1 </a:t>
                      </a:r>
                      <a:r>
                        <a:rPr lang="fr-CH" sz="1200" dirty="0" smtClean="0"/>
                        <a:t>W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172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Temperature</a:t>
                      </a: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transmitter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ambient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3-325 K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+/- 5 K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65892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Pressure </a:t>
                      </a:r>
                      <a:r>
                        <a:rPr lang="fr-CH" sz="1200" dirty="0" err="1" smtClean="0"/>
                        <a:t>transmitter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1.05-2 </a:t>
                      </a:r>
                      <a:r>
                        <a:rPr lang="fr-CH" sz="1200" dirty="0" err="1" smtClean="0"/>
                        <a:t>bara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0-4</a:t>
                      </a:r>
                      <a:r>
                        <a:rPr lang="fr-CH" sz="1200" baseline="0" dirty="0" smtClean="0"/>
                        <a:t> bar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0.01 bar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6052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Differential</a:t>
                      </a:r>
                      <a:r>
                        <a:rPr lang="fr-CH" sz="1200" dirty="0" smtClean="0"/>
                        <a:t> Pressure </a:t>
                      </a:r>
                      <a:r>
                        <a:rPr lang="fr-CH" sz="1200" dirty="0" err="1" smtClean="0"/>
                        <a:t>transmitter</a:t>
                      </a:r>
                      <a:r>
                        <a:rPr lang="fr-CH" sz="1200" dirty="0" smtClean="0"/>
                        <a:t> (TBC)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0-100</a:t>
                      </a:r>
                      <a:r>
                        <a:rPr lang="fr-CH" sz="1200" baseline="0" dirty="0" smtClean="0"/>
                        <a:t> mbar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0-300 mbar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1 mbar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11665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Temp</a:t>
                      </a:r>
                      <a:r>
                        <a:rPr lang="fr-CH" sz="1200" baseline="0" dirty="0" smtClean="0"/>
                        <a:t> switch (SV)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NA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NA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NA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3662534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059582"/>
            <a:ext cx="3114675" cy="344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27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Zoom on </a:t>
            </a:r>
            <a:r>
              <a:rPr lang="fr-CH" dirty="0" err="1" smtClean="0"/>
              <a:t>DFm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971600" y="771550"/>
            <a:ext cx="7344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 smtClean="0"/>
              <a:t>Located</a:t>
            </a:r>
            <a:r>
              <a:rPr lang="fr-CH" sz="2000" dirty="0" smtClean="0"/>
              <a:t> in the tunnel in a zone </a:t>
            </a:r>
            <a:r>
              <a:rPr lang="fr-CH" sz="2000" dirty="0" err="1" smtClean="0"/>
              <a:t>with</a:t>
            </a:r>
            <a:r>
              <a:rPr lang="fr-CH" sz="2000" dirty="0" smtClean="0"/>
              <a:t> radiation over 1000 </a:t>
            </a:r>
            <a:r>
              <a:rPr lang="fr-CH" sz="2000" dirty="0" err="1" smtClean="0"/>
              <a:t>kGy</a:t>
            </a:r>
            <a:r>
              <a:rPr lang="fr-CH" sz="2000" dirty="0" smtClean="0"/>
              <a:t> (TBC, </a:t>
            </a:r>
            <a:r>
              <a:rPr lang="fr-CH" sz="2000" dirty="0" err="1" smtClean="0"/>
              <a:t>based</a:t>
            </a:r>
            <a:r>
              <a:rPr lang="fr-CH" sz="2000" dirty="0" smtClean="0"/>
              <a:t> on QXL data) </a:t>
            </a:r>
            <a:endParaRPr lang="en-GB" sz="20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8159296"/>
              </p:ext>
            </p:extLst>
          </p:nvPr>
        </p:nvGraphicFramePr>
        <p:xfrm>
          <a:off x="3707904" y="1533808"/>
          <a:ext cx="5256584" cy="312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5649">
                  <a:extLst>
                    <a:ext uri="{9D8B030D-6E8A-4147-A177-3AD203B41FA5}">
                      <a16:colId xmlns:a16="http://schemas.microsoft.com/office/drawing/2014/main" val="2932388504"/>
                    </a:ext>
                  </a:extLst>
                </a:gridCol>
                <a:gridCol w="1676639">
                  <a:extLst>
                    <a:ext uri="{9D8B030D-6E8A-4147-A177-3AD203B41FA5}">
                      <a16:colId xmlns:a16="http://schemas.microsoft.com/office/drawing/2014/main" val="230007946"/>
                    </a:ext>
                  </a:extLst>
                </a:gridCol>
                <a:gridCol w="922840">
                  <a:extLst>
                    <a:ext uri="{9D8B030D-6E8A-4147-A177-3AD203B41FA5}">
                      <a16:colId xmlns:a16="http://schemas.microsoft.com/office/drawing/2014/main" val="1625148665"/>
                    </a:ext>
                  </a:extLst>
                </a:gridCol>
                <a:gridCol w="810030">
                  <a:extLst>
                    <a:ext uri="{9D8B030D-6E8A-4147-A177-3AD203B41FA5}">
                      <a16:colId xmlns:a16="http://schemas.microsoft.com/office/drawing/2014/main" val="2186681245"/>
                    </a:ext>
                  </a:extLst>
                </a:gridCol>
                <a:gridCol w="931426">
                  <a:extLst>
                    <a:ext uri="{9D8B030D-6E8A-4147-A177-3AD203B41FA5}">
                      <a16:colId xmlns:a16="http://schemas.microsoft.com/office/drawing/2014/main" val="26970819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Number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Instrumentation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Normal Op</a:t>
                      </a:r>
                      <a:r>
                        <a:rPr lang="fr-CH" sz="1200" baseline="0" dirty="0" smtClean="0"/>
                        <a:t>erating </a:t>
                      </a:r>
                      <a:r>
                        <a:rPr lang="fr-CH" sz="1200" dirty="0" smtClean="0"/>
                        <a:t>Range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Range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err="1" smtClean="0"/>
                        <a:t>accuracy</a:t>
                      </a:r>
                      <a:endParaRPr lang="en-GB" sz="1200" dirty="0" smtClean="0"/>
                    </a:p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94272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4*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Process</a:t>
                      </a: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Temperature</a:t>
                      </a: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transmitter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4.4-5.5 K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3-325</a:t>
                      </a:r>
                      <a:r>
                        <a:rPr lang="fr-CH" sz="1200" baseline="0" dirty="0" smtClean="0"/>
                        <a:t> K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+/- 0.1 K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1262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Vaccum</a:t>
                      </a: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Temperature</a:t>
                      </a: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transmitter</a:t>
                      </a:r>
                      <a:endParaRPr lang="fr-CH" sz="12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4.4-300 K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3-325</a:t>
                      </a:r>
                      <a:r>
                        <a:rPr lang="fr-CH" sz="1200" baseline="0" dirty="0" smtClean="0"/>
                        <a:t> K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+/- 0.5-1 K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172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Electric</a:t>
                      </a:r>
                      <a:r>
                        <a:rPr lang="fr-CH" sz="1200" baseline="0" dirty="0" smtClean="0"/>
                        <a:t> </a:t>
                      </a:r>
                      <a:r>
                        <a:rPr lang="fr-CH" sz="1200" baseline="0" dirty="0" err="1" smtClean="0"/>
                        <a:t>Heater</a:t>
                      </a:r>
                      <a:endParaRPr lang="fr-CH" sz="12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0-100</a:t>
                      </a:r>
                      <a:r>
                        <a:rPr lang="fr-CH" sz="1200" baseline="0" dirty="0" smtClean="0"/>
                        <a:t> W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0-300</a:t>
                      </a:r>
                      <a:r>
                        <a:rPr lang="fr-CH" sz="1200" baseline="0" dirty="0" smtClean="0"/>
                        <a:t> W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1 </a:t>
                      </a:r>
                      <a:r>
                        <a:rPr lang="fr-CH" sz="1200" dirty="0" smtClean="0"/>
                        <a:t>W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4318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Level</a:t>
                      </a: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transmitter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TBC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TBC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10 mm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65892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Pressure </a:t>
                      </a:r>
                      <a:r>
                        <a:rPr lang="fr-CH" sz="1200" dirty="0" err="1" smtClean="0"/>
                        <a:t>transmitter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1.05-2 </a:t>
                      </a:r>
                      <a:r>
                        <a:rPr lang="fr-CH" sz="1200" dirty="0" err="1" smtClean="0"/>
                        <a:t>bara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0-10</a:t>
                      </a:r>
                      <a:r>
                        <a:rPr lang="fr-CH" sz="1200" baseline="0" dirty="0" smtClean="0"/>
                        <a:t> bar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0.01 bar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6052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Temp</a:t>
                      </a:r>
                      <a:r>
                        <a:rPr lang="fr-CH" sz="1200" baseline="0" dirty="0" smtClean="0"/>
                        <a:t> switch (SV)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NA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NA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NA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8548122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479436"/>
            <a:ext cx="3084096" cy="202974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635896" y="4658008"/>
            <a:ext cx="264046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1100" dirty="0" smtClean="0"/>
              <a:t>*</a:t>
            </a:r>
            <a:r>
              <a:rPr lang="fr-CH" sz="1100" i="1" dirty="0" smtClean="0"/>
              <a:t> </a:t>
            </a:r>
            <a:r>
              <a:rPr lang="fr-CH" sz="1100" i="1" dirty="0"/>
              <a:t>TT for </a:t>
            </a:r>
            <a:r>
              <a:rPr lang="fr-CH" sz="1100" i="1" dirty="0" err="1"/>
              <a:t>heater</a:t>
            </a:r>
            <a:r>
              <a:rPr lang="fr-CH" sz="1100" i="1" dirty="0"/>
              <a:t> protection not </a:t>
            </a:r>
            <a:r>
              <a:rPr lang="fr-CH" sz="1100" i="1" dirty="0" err="1"/>
              <a:t>included</a:t>
            </a:r>
            <a:endParaRPr lang="fr-CH" sz="11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251520" y="3433738"/>
            <a:ext cx="31683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CH" sz="1200" dirty="0" err="1" smtClean="0"/>
              <a:t>Requirement</a:t>
            </a:r>
            <a:r>
              <a:rPr lang="fr-CH" sz="1200" dirty="0" smtClean="0"/>
              <a:t> for P,T </a:t>
            </a:r>
            <a:r>
              <a:rPr lang="fr-CH" sz="1200" dirty="0" err="1" smtClean="0"/>
              <a:t>measurement</a:t>
            </a:r>
            <a:r>
              <a:rPr lang="fr-CH" sz="1200" dirty="0" smtClean="0"/>
              <a:t> in QRL for </a:t>
            </a:r>
            <a:r>
              <a:rPr lang="fr-CH" sz="1200" dirty="0" err="1" smtClean="0"/>
              <a:t>virtual</a:t>
            </a:r>
            <a:r>
              <a:rPr lang="fr-CH" sz="1200" dirty="0" smtClean="0"/>
              <a:t> flow </a:t>
            </a:r>
            <a:r>
              <a:rPr lang="fr-CH" sz="1200" dirty="0" err="1" smtClean="0"/>
              <a:t>calculation</a:t>
            </a:r>
            <a:r>
              <a:rPr lang="fr-CH" sz="1200" dirty="0" smtClean="0"/>
              <a:t> of line C and line 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CH" sz="1200" dirty="0" err="1" smtClean="0"/>
              <a:t>Requirement</a:t>
            </a:r>
            <a:r>
              <a:rPr lang="fr-CH" sz="1200" dirty="0" smtClean="0"/>
              <a:t> for T </a:t>
            </a:r>
            <a:r>
              <a:rPr lang="fr-CH" sz="1200" dirty="0" err="1" smtClean="0"/>
              <a:t>measurement</a:t>
            </a:r>
            <a:r>
              <a:rPr lang="fr-CH" sz="1200" dirty="0" smtClean="0"/>
              <a:t> in QRL for </a:t>
            </a:r>
            <a:r>
              <a:rPr lang="fr-CH" sz="1200" dirty="0" err="1" smtClean="0"/>
              <a:t>duty</a:t>
            </a:r>
            <a:r>
              <a:rPr lang="fr-CH" sz="1200" dirty="0" smtClean="0"/>
              <a:t> </a:t>
            </a:r>
            <a:r>
              <a:rPr lang="fr-CH" sz="1200" dirty="0" err="1" smtClean="0"/>
              <a:t>calculation</a:t>
            </a:r>
            <a:r>
              <a:rPr lang="fr-CH" sz="1200" dirty="0" smtClean="0"/>
              <a:t> of </a:t>
            </a:r>
            <a:r>
              <a:rPr lang="fr-CH" sz="1200" dirty="0" err="1" smtClean="0"/>
              <a:t>gas</a:t>
            </a:r>
            <a:r>
              <a:rPr lang="fr-CH" sz="1200" dirty="0" smtClean="0"/>
              <a:t> </a:t>
            </a:r>
            <a:r>
              <a:rPr lang="fr-CH" sz="1200" dirty="0" err="1" smtClean="0"/>
              <a:t>heater</a:t>
            </a:r>
            <a:endParaRPr lang="en-GB" sz="12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444208" y="91983"/>
            <a:ext cx="2528224" cy="540000"/>
          </a:xfrm>
          <a:prstGeom prst="rect">
            <a:avLst/>
          </a:prstGeom>
          <a:ln w="22225">
            <a:solidFill>
              <a:schemeClr val="accent3"/>
            </a:solidFill>
          </a:ln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>
                <a:solidFill>
                  <a:schemeClr val="accent3"/>
                </a:solidFill>
              </a:rPr>
              <a:t>PRELIMINARY</a:t>
            </a:r>
            <a:endParaRPr lang="en-GB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1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Zoom on </a:t>
            </a:r>
            <a:r>
              <a:rPr lang="fr-CH" dirty="0" err="1" smtClean="0"/>
              <a:t>DFHm</a:t>
            </a:r>
            <a:r>
              <a:rPr lang="fr-CH" dirty="0" smtClean="0"/>
              <a:t> 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827584" y="790555"/>
            <a:ext cx="7560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 smtClean="0"/>
              <a:t>Located</a:t>
            </a:r>
            <a:r>
              <a:rPr lang="fr-CH" sz="2000" dirty="0" smtClean="0"/>
              <a:t> in Service </a:t>
            </a:r>
            <a:r>
              <a:rPr lang="fr-CH" sz="2000" dirty="0" err="1" smtClean="0"/>
              <a:t>Gallery</a:t>
            </a:r>
            <a:r>
              <a:rPr lang="fr-CH" sz="2000" dirty="0" smtClean="0"/>
              <a:t>- No radiation </a:t>
            </a:r>
            <a:r>
              <a:rPr lang="fr-CH" sz="2000" dirty="0" err="1" smtClean="0"/>
              <a:t>expected</a:t>
            </a:r>
            <a:endParaRPr lang="fr-CH" sz="2000" dirty="0" smtClean="0"/>
          </a:p>
          <a:p>
            <a:r>
              <a:rPr lang="fr-CH" sz="2000" dirty="0" smtClean="0"/>
              <a:t>(</a:t>
            </a:r>
            <a:r>
              <a:rPr lang="fr-CH" sz="2000" dirty="0" err="1" smtClean="0"/>
              <a:t>number</a:t>
            </a:r>
            <a:r>
              <a:rPr lang="fr-CH" sz="2000" dirty="0" smtClean="0"/>
              <a:t> of cold TT to </a:t>
            </a:r>
            <a:r>
              <a:rPr lang="fr-CH" sz="2000" dirty="0" err="1" smtClean="0"/>
              <a:t>be</a:t>
            </a:r>
            <a:r>
              <a:rPr lang="fr-CH" sz="2000" dirty="0" smtClean="0"/>
              <a:t> </a:t>
            </a:r>
            <a:r>
              <a:rPr lang="fr-CH" sz="2000" dirty="0" err="1" smtClean="0"/>
              <a:t>confirmed</a:t>
            </a:r>
            <a:r>
              <a:rPr lang="fr-CH" sz="2000" dirty="0" smtClean="0"/>
              <a:t> </a:t>
            </a:r>
            <a:r>
              <a:rPr lang="fr-CH" sz="2000" dirty="0" err="1" smtClean="0"/>
              <a:t>according</a:t>
            </a:r>
            <a:r>
              <a:rPr lang="fr-CH" sz="2000" dirty="0" smtClean="0"/>
              <a:t> to the final </a:t>
            </a:r>
            <a:r>
              <a:rPr lang="fr-CH" sz="2000" dirty="0" err="1" smtClean="0"/>
              <a:t>number</a:t>
            </a:r>
            <a:r>
              <a:rPr lang="fr-CH" sz="2000" dirty="0" smtClean="0"/>
              <a:t> of </a:t>
            </a:r>
            <a:r>
              <a:rPr lang="fr-CH" sz="2000" dirty="0" err="1" smtClean="0"/>
              <a:t>current</a:t>
            </a:r>
            <a:r>
              <a:rPr lang="fr-CH" sz="2000" dirty="0" smtClean="0"/>
              <a:t> leads)</a:t>
            </a:r>
            <a:endParaRPr lang="en-GB" sz="20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7730086"/>
              </p:ext>
            </p:extLst>
          </p:nvPr>
        </p:nvGraphicFramePr>
        <p:xfrm>
          <a:off x="834567" y="1964791"/>
          <a:ext cx="7697433" cy="257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6542">
                  <a:extLst>
                    <a:ext uri="{9D8B030D-6E8A-4147-A177-3AD203B41FA5}">
                      <a16:colId xmlns:a16="http://schemas.microsoft.com/office/drawing/2014/main" val="2932388504"/>
                    </a:ext>
                  </a:extLst>
                </a:gridCol>
                <a:gridCol w="2037656">
                  <a:extLst>
                    <a:ext uri="{9D8B030D-6E8A-4147-A177-3AD203B41FA5}">
                      <a16:colId xmlns:a16="http://schemas.microsoft.com/office/drawing/2014/main" val="230007946"/>
                    </a:ext>
                  </a:extLst>
                </a:gridCol>
                <a:gridCol w="1823166">
                  <a:extLst>
                    <a:ext uri="{9D8B030D-6E8A-4147-A177-3AD203B41FA5}">
                      <a16:colId xmlns:a16="http://schemas.microsoft.com/office/drawing/2014/main" val="1625148665"/>
                    </a:ext>
                  </a:extLst>
                </a:gridCol>
                <a:gridCol w="1414307">
                  <a:extLst>
                    <a:ext uri="{9D8B030D-6E8A-4147-A177-3AD203B41FA5}">
                      <a16:colId xmlns:a16="http://schemas.microsoft.com/office/drawing/2014/main" val="2186681245"/>
                    </a:ext>
                  </a:extLst>
                </a:gridCol>
                <a:gridCol w="1255762">
                  <a:extLst>
                    <a:ext uri="{9D8B030D-6E8A-4147-A177-3AD203B41FA5}">
                      <a16:colId xmlns:a16="http://schemas.microsoft.com/office/drawing/2014/main" val="26970819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Number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Instrumentation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Normal Op</a:t>
                      </a:r>
                      <a:r>
                        <a:rPr lang="fr-CH" sz="1200" baseline="0" dirty="0" smtClean="0"/>
                        <a:t>erating </a:t>
                      </a:r>
                      <a:r>
                        <a:rPr lang="fr-CH" sz="1200" dirty="0" smtClean="0"/>
                        <a:t>Range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Range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err="1" smtClean="0"/>
                        <a:t>accuracy</a:t>
                      </a:r>
                      <a:endParaRPr lang="en-GB" sz="1200" dirty="0" smtClean="0"/>
                    </a:p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94272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20 (TBC)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Temperature</a:t>
                      </a: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transmitter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10-20 K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3-325</a:t>
                      </a:r>
                      <a:r>
                        <a:rPr lang="fr-CH" sz="1200" baseline="0" dirty="0" smtClean="0"/>
                        <a:t> K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+/- 0.5 K</a:t>
                      </a:r>
                    </a:p>
                    <a:p>
                      <a:r>
                        <a:rPr lang="fr-CH" sz="1200" dirty="0" smtClean="0"/>
                        <a:t>(TBC)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1262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Electric</a:t>
                      </a:r>
                      <a:r>
                        <a:rPr lang="fr-CH" sz="1200" baseline="0" dirty="0" smtClean="0"/>
                        <a:t> </a:t>
                      </a:r>
                      <a:r>
                        <a:rPr lang="fr-CH" sz="1200" baseline="0" dirty="0" err="1" smtClean="0"/>
                        <a:t>Heater</a:t>
                      </a:r>
                      <a:endParaRPr lang="fr-CH" sz="1200" baseline="0" dirty="0" smtClean="0"/>
                    </a:p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0-325</a:t>
                      </a:r>
                      <a:r>
                        <a:rPr lang="fr-CH" sz="1200" baseline="0" dirty="0" smtClean="0"/>
                        <a:t> W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0-7500</a:t>
                      </a:r>
                      <a:r>
                        <a:rPr lang="fr-CH" sz="1200" baseline="0" dirty="0" smtClean="0"/>
                        <a:t> W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1 </a:t>
                      </a:r>
                      <a:r>
                        <a:rPr lang="fr-CH" sz="1200" dirty="0" smtClean="0"/>
                        <a:t>W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172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Temperature</a:t>
                      </a: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transmitter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ambient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3-325 K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+/- 0.1 K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65892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Pressure </a:t>
                      </a:r>
                      <a:r>
                        <a:rPr lang="fr-CH" sz="1200" dirty="0" err="1" smtClean="0"/>
                        <a:t>transmitter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1.05-2 </a:t>
                      </a:r>
                      <a:r>
                        <a:rPr lang="fr-CH" sz="1200" dirty="0" err="1" smtClean="0"/>
                        <a:t>bara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0- 4</a:t>
                      </a:r>
                      <a:r>
                        <a:rPr lang="fr-CH" sz="1200" baseline="0" dirty="0" smtClean="0"/>
                        <a:t> bar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0.01 bar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6052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Differential</a:t>
                      </a:r>
                      <a:r>
                        <a:rPr lang="fr-CH" sz="1200" dirty="0" smtClean="0"/>
                        <a:t> Pressure </a:t>
                      </a:r>
                      <a:r>
                        <a:rPr lang="fr-CH" sz="1200" dirty="0" err="1" smtClean="0"/>
                        <a:t>transmitter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0-100</a:t>
                      </a:r>
                      <a:r>
                        <a:rPr lang="fr-CH" sz="1200" baseline="0" dirty="0" smtClean="0"/>
                        <a:t> mbar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0-300 mbar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1 mbar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6952710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6444208" y="91983"/>
            <a:ext cx="2528224" cy="540000"/>
          </a:xfrm>
          <a:prstGeom prst="rect">
            <a:avLst/>
          </a:prstGeom>
          <a:ln w="22225">
            <a:solidFill>
              <a:schemeClr val="accent3"/>
            </a:solidFill>
          </a:ln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>
                <a:solidFill>
                  <a:schemeClr val="accent3"/>
                </a:solidFill>
              </a:rPr>
              <a:t>PRELIMINARY</a:t>
            </a:r>
            <a:endParaRPr lang="en-GB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99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Planning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2411760" y="3827967"/>
            <a:ext cx="55446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Instrumentation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available</a:t>
            </a:r>
            <a:r>
              <a:rPr lang="fr-CH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 for the test proto in SM18 – Q4 2020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/>
              <a:t>DFx</a:t>
            </a:r>
            <a:r>
              <a:rPr lang="fr-CH" dirty="0" smtClean="0"/>
              <a:t>/m – Q2 2021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/>
              <a:t>DFHx</a:t>
            </a:r>
            <a:r>
              <a:rPr lang="fr-CH" dirty="0" smtClean="0"/>
              <a:t>/m -  Q2 2022</a:t>
            </a:r>
          </a:p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11289"/>
            <a:ext cx="5400160" cy="3680222"/>
          </a:xfrm>
        </p:spPr>
        <p:txBody>
          <a:bodyPr/>
          <a:lstStyle/>
          <a:p>
            <a:r>
              <a:rPr lang="fr-CH" dirty="0" smtClean="0"/>
              <a:t> 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3042"/>
          <a:stretch/>
        </p:blipFill>
        <p:spPr>
          <a:xfrm>
            <a:off x="1619672" y="555526"/>
            <a:ext cx="5976664" cy="3272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96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267494"/>
            <a:ext cx="7920000" cy="540000"/>
          </a:xfrm>
        </p:spPr>
        <p:txBody>
          <a:bodyPr/>
          <a:lstStyle/>
          <a:p>
            <a:r>
              <a:rPr lang="fr-CH" dirty="0" smtClean="0"/>
              <a:t>Total for installation in the tunnel </a:t>
            </a:r>
            <a:br>
              <a:rPr lang="fr-CH" dirty="0" smtClean="0"/>
            </a:br>
            <a:r>
              <a:rPr lang="fr-CH" dirty="0" smtClean="0"/>
              <a:t>Cold </a:t>
            </a:r>
            <a:r>
              <a:rPr lang="fr-CH" dirty="0" err="1" smtClean="0"/>
              <a:t>powering</a:t>
            </a:r>
            <a:r>
              <a:rPr lang="fr-CH" dirty="0" smtClean="0"/>
              <a:t> of </a:t>
            </a:r>
            <a:r>
              <a:rPr lang="fr-CH" dirty="0" err="1" smtClean="0"/>
              <a:t>Inner</a:t>
            </a:r>
            <a:r>
              <a:rPr lang="fr-CH" dirty="0" smtClean="0"/>
              <a:t> Triplets 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9141916"/>
              </p:ext>
            </p:extLst>
          </p:nvPr>
        </p:nvGraphicFramePr>
        <p:xfrm>
          <a:off x="1043609" y="1203599"/>
          <a:ext cx="7544908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6630">
                  <a:extLst>
                    <a:ext uri="{9D8B030D-6E8A-4147-A177-3AD203B41FA5}">
                      <a16:colId xmlns:a16="http://schemas.microsoft.com/office/drawing/2014/main" val="3166226698"/>
                    </a:ext>
                  </a:extLst>
                </a:gridCol>
                <a:gridCol w="697230">
                  <a:extLst>
                    <a:ext uri="{9D8B030D-6E8A-4147-A177-3AD203B41FA5}">
                      <a16:colId xmlns:a16="http://schemas.microsoft.com/office/drawing/2014/main" val="2932388504"/>
                    </a:ext>
                  </a:extLst>
                </a:gridCol>
                <a:gridCol w="2019837">
                  <a:extLst>
                    <a:ext uri="{9D8B030D-6E8A-4147-A177-3AD203B41FA5}">
                      <a16:colId xmlns:a16="http://schemas.microsoft.com/office/drawing/2014/main" val="230007946"/>
                    </a:ext>
                  </a:extLst>
                </a:gridCol>
                <a:gridCol w="1710055">
                  <a:extLst>
                    <a:ext uri="{9D8B030D-6E8A-4147-A177-3AD203B41FA5}">
                      <a16:colId xmlns:a16="http://schemas.microsoft.com/office/drawing/2014/main" val="1625148665"/>
                    </a:ext>
                  </a:extLst>
                </a:gridCol>
                <a:gridCol w="1070578">
                  <a:extLst>
                    <a:ext uri="{9D8B030D-6E8A-4147-A177-3AD203B41FA5}">
                      <a16:colId xmlns:a16="http://schemas.microsoft.com/office/drawing/2014/main" val="2186681245"/>
                    </a:ext>
                  </a:extLst>
                </a:gridCol>
                <a:gridCol w="1070578">
                  <a:extLst>
                    <a:ext uri="{9D8B030D-6E8A-4147-A177-3AD203B41FA5}">
                      <a16:colId xmlns:a16="http://schemas.microsoft.com/office/drawing/2014/main" val="1351302136"/>
                    </a:ext>
                  </a:extLst>
                </a:gridCol>
              </a:tblGrid>
              <a:tr h="216023"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err="1" smtClean="0"/>
                        <a:t>Number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Instrumentation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Normal Op</a:t>
                      </a:r>
                      <a:r>
                        <a:rPr lang="fr-CH" sz="1000" baseline="0" dirty="0" smtClean="0"/>
                        <a:t>erating </a:t>
                      </a:r>
                      <a:r>
                        <a:rPr lang="fr-CH" sz="1000" dirty="0" smtClean="0"/>
                        <a:t>Range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Range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Total (x4)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9427279"/>
                  </a:ext>
                </a:extLst>
              </a:tr>
              <a:tr h="208811">
                <a:tc rowSpan="5">
                  <a:txBody>
                    <a:bodyPr/>
                    <a:lstStyle/>
                    <a:p>
                      <a:r>
                        <a:rPr lang="fr-CH" sz="1000" dirty="0" err="1" smtClean="0"/>
                        <a:t>DFx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4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Process</a:t>
                      </a:r>
                      <a:r>
                        <a:rPr lang="fr-CH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000" dirty="0" err="1" smtClean="0"/>
                        <a:t>Temperature</a:t>
                      </a:r>
                      <a:r>
                        <a:rPr lang="fr-CH" sz="1000" dirty="0" smtClean="0"/>
                        <a:t> </a:t>
                      </a:r>
                      <a:r>
                        <a:rPr lang="fr-CH" sz="1000" dirty="0" err="1" smtClean="0"/>
                        <a:t>transmitter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4.4-5.5 K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3-325</a:t>
                      </a:r>
                      <a:r>
                        <a:rPr lang="fr-CH" sz="1000" baseline="0" dirty="0" smtClean="0"/>
                        <a:t> K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16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1262610"/>
                  </a:ext>
                </a:extLst>
              </a:tr>
              <a:tr h="208811">
                <a:tc v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fr-CH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fr-CH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Vacuum </a:t>
                      </a:r>
                      <a:r>
                        <a:rPr lang="fr-CH" sz="1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Temperature</a:t>
                      </a:r>
                      <a:r>
                        <a:rPr lang="fr-CH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transmitter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fr-CH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4.4-300 K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3-325 K</a:t>
                      </a:r>
                      <a:endParaRPr lang="en-GB" sz="1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457200" rtl="0" eaLnBrk="1" latinLnBrk="0" hangingPunct="1"/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fr-CH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17263"/>
                  </a:ext>
                </a:extLst>
              </a:tr>
              <a:tr h="20881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4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Electric</a:t>
                      </a:r>
                      <a:r>
                        <a:rPr lang="fr-CH" sz="1000" baseline="0" dirty="0" smtClean="0"/>
                        <a:t> </a:t>
                      </a:r>
                      <a:r>
                        <a:rPr lang="fr-CH" sz="1000" baseline="0" dirty="0" err="1" smtClean="0"/>
                        <a:t>Heater</a:t>
                      </a:r>
                      <a:r>
                        <a:rPr lang="fr-CH" sz="1000" baseline="0" dirty="0" smtClean="0"/>
                        <a:t> 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0-100</a:t>
                      </a:r>
                      <a:r>
                        <a:rPr lang="fr-CH" sz="1000" baseline="0" dirty="0" smtClean="0"/>
                        <a:t> W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0-300</a:t>
                      </a:r>
                      <a:r>
                        <a:rPr lang="fr-CH" sz="1000" baseline="0" dirty="0" smtClean="0"/>
                        <a:t> W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u="none" dirty="0" smtClean="0"/>
                        <a:t>16</a:t>
                      </a:r>
                      <a:endParaRPr lang="en-GB" sz="1000" u="non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7573126"/>
                  </a:ext>
                </a:extLst>
              </a:tr>
              <a:tr h="208811">
                <a:tc v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2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err="1" smtClean="0"/>
                        <a:t>Level</a:t>
                      </a:r>
                      <a:r>
                        <a:rPr lang="fr-CH" sz="1000" dirty="0" smtClean="0"/>
                        <a:t> </a:t>
                      </a:r>
                      <a:r>
                        <a:rPr lang="fr-CH" sz="1000" dirty="0" err="1" smtClean="0"/>
                        <a:t>transmitter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365-515 mm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0-615 mm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8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6589247"/>
                  </a:ext>
                </a:extLst>
              </a:tr>
              <a:tr h="208811">
                <a:tc v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2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Pressure </a:t>
                      </a:r>
                      <a:r>
                        <a:rPr lang="fr-CH" sz="1000" dirty="0" err="1" smtClean="0"/>
                        <a:t>transmitter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1.05-2 </a:t>
                      </a:r>
                      <a:r>
                        <a:rPr lang="fr-CH" sz="1000" dirty="0" err="1" smtClean="0"/>
                        <a:t>bara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0-4</a:t>
                      </a:r>
                      <a:r>
                        <a:rPr lang="fr-CH" sz="1000" baseline="0" dirty="0" smtClean="0"/>
                        <a:t> bar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8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6052009"/>
                  </a:ext>
                </a:extLst>
              </a:tr>
              <a:tr h="208811">
                <a:tc rowSpan="4">
                  <a:txBody>
                    <a:bodyPr/>
                    <a:lstStyle/>
                    <a:p>
                      <a:r>
                        <a:rPr lang="fr-CH" sz="1000" dirty="0" err="1" smtClean="0"/>
                        <a:t>DFHx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42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err="1" smtClean="0"/>
                        <a:t>Temperature</a:t>
                      </a:r>
                      <a:r>
                        <a:rPr lang="fr-CH" sz="1000" dirty="0" smtClean="0"/>
                        <a:t> </a:t>
                      </a:r>
                      <a:r>
                        <a:rPr lang="fr-CH" sz="1000" dirty="0" err="1" smtClean="0"/>
                        <a:t>transmitter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10-20 K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3-325</a:t>
                      </a:r>
                      <a:r>
                        <a:rPr lang="fr-CH" sz="1000" baseline="0" dirty="0" smtClean="0"/>
                        <a:t> K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168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6754497"/>
                  </a:ext>
                </a:extLst>
              </a:tr>
              <a:tr h="208811">
                <a:tc v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1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Electric</a:t>
                      </a:r>
                      <a:r>
                        <a:rPr lang="fr-CH" sz="1000" baseline="0" dirty="0" smtClean="0"/>
                        <a:t> </a:t>
                      </a:r>
                      <a:r>
                        <a:rPr lang="fr-CH" sz="1000" baseline="0" dirty="0" err="1" smtClean="0"/>
                        <a:t>Heater</a:t>
                      </a:r>
                      <a:endParaRPr lang="fr-CH" sz="10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0-1500</a:t>
                      </a:r>
                      <a:r>
                        <a:rPr lang="fr-CH" sz="1000" baseline="0" dirty="0" smtClean="0"/>
                        <a:t> W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0-15000</a:t>
                      </a:r>
                      <a:r>
                        <a:rPr lang="fr-CH" sz="1000" baseline="0" dirty="0" smtClean="0"/>
                        <a:t> W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4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0742823"/>
                  </a:ext>
                </a:extLst>
              </a:tr>
              <a:tr h="208811">
                <a:tc v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2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err="1" smtClean="0"/>
                        <a:t>Temperature</a:t>
                      </a:r>
                      <a:r>
                        <a:rPr lang="fr-CH" sz="1000" dirty="0" smtClean="0"/>
                        <a:t> </a:t>
                      </a:r>
                      <a:r>
                        <a:rPr lang="fr-CH" sz="1000" dirty="0" err="1" smtClean="0"/>
                        <a:t>transmitter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ambient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3-325 K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8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3344787"/>
                  </a:ext>
                </a:extLst>
              </a:tr>
              <a:tr h="208811">
                <a:tc v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1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Pressure </a:t>
                      </a:r>
                      <a:r>
                        <a:rPr lang="fr-CH" sz="1000" dirty="0" err="1" smtClean="0"/>
                        <a:t>transmitter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1.05-2 </a:t>
                      </a:r>
                      <a:r>
                        <a:rPr lang="fr-CH" sz="1000" dirty="0" err="1" smtClean="0"/>
                        <a:t>bara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0-4</a:t>
                      </a:r>
                      <a:r>
                        <a:rPr lang="fr-CH" sz="1000" baseline="0" dirty="0" smtClean="0"/>
                        <a:t> bar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4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9859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239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267494"/>
            <a:ext cx="7920000" cy="540000"/>
          </a:xfrm>
        </p:spPr>
        <p:txBody>
          <a:bodyPr/>
          <a:lstStyle/>
          <a:p>
            <a:r>
              <a:rPr lang="fr-CH" dirty="0" smtClean="0"/>
              <a:t>Total for installation in the tunnel </a:t>
            </a:r>
            <a:br>
              <a:rPr lang="fr-CH" dirty="0" smtClean="0"/>
            </a:br>
            <a:r>
              <a:rPr lang="fr-CH" dirty="0" smtClean="0"/>
              <a:t>Cold </a:t>
            </a:r>
            <a:r>
              <a:rPr lang="fr-CH" dirty="0" err="1" smtClean="0"/>
              <a:t>powering</a:t>
            </a:r>
            <a:r>
              <a:rPr lang="fr-CH" dirty="0" smtClean="0"/>
              <a:t> of </a:t>
            </a:r>
            <a:r>
              <a:rPr lang="fr-CH" dirty="0" err="1" smtClean="0"/>
              <a:t>matching</a:t>
            </a:r>
            <a:r>
              <a:rPr lang="fr-CH" dirty="0" smtClean="0"/>
              <a:t> section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9706006"/>
              </p:ext>
            </p:extLst>
          </p:nvPr>
        </p:nvGraphicFramePr>
        <p:xfrm>
          <a:off x="1043609" y="1203599"/>
          <a:ext cx="7544908" cy="262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6630">
                  <a:extLst>
                    <a:ext uri="{9D8B030D-6E8A-4147-A177-3AD203B41FA5}">
                      <a16:colId xmlns:a16="http://schemas.microsoft.com/office/drawing/2014/main" val="3166226698"/>
                    </a:ext>
                  </a:extLst>
                </a:gridCol>
                <a:gridCol w="697230">
                  <a:extLst>
                    <a:ext uri="{9D8B030D-6E8A-4147-A177-3AD203B41FA5}">
                      <a16:colId xmlns:a16="http://schemas.microsoft.com/office/drawing/2014/main" val="2932388504"/>
                    </a:ext>
                  </a:extLst>
                </a:gridCol>
                <a:gridCol w="2019837">
                  <a:extLst>
                    <a:ext uri="{9D8B030D-6E8A-4147-A177-3AD203B41FA5}">
                      <a16:colId xmlns:a16="http://schemas.microsoft.com/office/drawing/2014/main" val="230007946"/>
                    </a:ext>
                  </a:extLst>
                </a:gridCol>
                <a:gridCol w="1710055">
                  <a:extLst>
                    <a:ext uri="{9D8B030D-6E8A-4147-A177-3AD203B41FA5}">
                      <a16:colId xmlns:a16="http://schemas.microsoft.com/office/drawing/2014/main" val="1625148665"/>
                    </a:ext>
                  </a:extLst>
                </a:gridCol>
                <a:gridCol w="1070578">
                  <a:extLst>
                    <a:ext uri="{9D8B030D-6E8A-4147-A177-3AD203B41FA5}">
                      <a16:colId xmlns:a16="http://schemas.microsoft.com/office/drawing/2014/main" val="2186681245"/>
                    </a:ext>
                  </a:extLst>
                </a:gridCol>
                <a:gridCol w="1070578">
                  <a:extLst>
                    <a:ext uri="{9D8B030D-6E8A-4147-A177-3AD203B41FA5}">
                      <a16:colId xmlns:a16="http://schemas.microsoft.com/office/drawing/2014/main" val="1351302136"/>
                    </a:ext>
                  </a:extLst>
                </a:gridCol>
              </a:tblGrid>
              <a:tr h="216023"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err="1" smtClean="0"/>
                        <a:t>Number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Instrumentation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Normal Op</a:t>
                      </a:r>
                      <a:r>
                        <a:rPr lang="fr-CH" sz="1000" baseline="0" dirty="0" smtClean="0"/>
                        <a:t>erating </a:t>
                      </a:r>
                      <a:r>
                        <a:rPr lang="fr-CH" sz="1000" dirty="0" smtClean="0"/>
                        <a:t>Range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Range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Total (x4)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9427279"/>
                  </a:ext>
                </a:extLst>
              </a:tr>
              <a:tr h="208811">
                <a:tc rowSpan="5">
                  <a:txBody>
                    <a:bodyPr/>
                    <a:lstStyle/>
                    <a:p>
                      <a:r>
                        <a:rPr lang="fr-CH" sz="1000" dirty="0" err="1" smtClean="0"/>
                        <a:t>DFm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4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err="1" smtClean="0"/>
                        <a:t>Temperature</a:t>
                      </a:r>
                      <a:r>
                        <a:rPr lang="fr-CH" sz="1050" dirty="0" smtClean="0"/>
                        <a:t> </a:t>
                      </a:r>
                      <a:r>
                        <a:rPr lang="fr-CH" sz="1050" dirty="0" err="1" smtClean="0"/>
                        <a:t>transmitter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4.4-5.5 K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3-325</a:t>
                      </a:r>
                      <a:r>
                        <a:rPr lang="fr-CH" sz="1050" baseline="0" dirty="0" smtClean="0"/>
                        <a:t> K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16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1262610"/>
                  </a:ext>
                </a:extLst>
              </a:tr>
              <a:tr h="20881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fr-CH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fr-CH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Vacuum </a:t>
                      </a:r>
                      <a:r>
                        <a:rPr lang="fr-CH" sz="1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Temperature</a:t>
                      </a:r>
                      <a:r>
                        <a:rPr lang="fr-CH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transmitter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fr-CH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4.4-300 K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3-325 K</a:t>
                      </a:r>
                      <a:endParaRPr lang="en-GB" sz="1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fr-CH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16199"/>
                  </a:ext>
                </a:extLst>
              </a:tr>
              <a:tr h="208811">
                <a:tc v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2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Electric</a:t>
                      </a:r>
                      <a:r>
                        <a:rPr lang="fr-CH" sz="1050" baseline="0" dirty="0" smtClean="0"/>
                        <a:t> </a:t>
                      </a:r>
                      <a:r>
                        <a:rPr lang="fr-CH" sz="1050" baseline="0" dirty="0" err="1" smtClean="0"/>
                        <a:t>Heater</a:t>
                      </a:r>
                      <a:endParaRPr lang="fr-CH" sz="105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0-100</a:t>
                      </a:r>
                      <a:r>
                        <a:rPr lang="fr-CH" sz="1050" baseline="0" dirty="0" smtClean="0"/>
                        <a:t> W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0-300</a:t>
                      </a:r>
                      <a:r>
                        <a:rPr lang="fr-CH" sz="1050" baseline="0" dirty="0" smtClean="0"/>
                        <a:t> W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8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17263"/>
                  </a:ext>
                </a:extLst>
              </a:tr>
              <a:tr h="208811">
                <a:tc v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2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err="1" smtClean="0"/>
                        <a:t>Level</a:t>
                      </a:r>
                      <a:r>
                        <a:rPr lang="fr-CH" sz="1050" dirty="0" smtClean="0"/>
                        <a:t> </a:t>
                      </a:r>
                      <a:r>
                        <a:rPr lang="fr-CH" sz="1050" dirty="0" err="1" smtClean="0"/>
                        <a:t>transmitter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TBC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TBC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8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6589247"/>
                  </a:ext>
                </a:extLst>
              </a:tr>
              <a:tr h="208811">
                <a:tc v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2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Pressure </a:t>
                      </a:r>
                      <a:r>
                        <a:rPr lang="fr-CH" sz="1050" dirty="0" err="1" smtClean="0"/>
                        <a:t>transmitter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1.05-2 </a:t>
                      </a:r>
                      <a:r>
                        <a:rPr lang="fr-CH" sz="1050" dirty="0" err="1" smtClean="0"/>
                        <a:t>bara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0-4</a:t>
                      </a:r>
                      <a:r>
                        <a:rPr lang="fr-CH" sz="1050" baseline="0" dirty="0" smtClean="0"/>
                        <a:t> bar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8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6052009"/>
                  </a:ext>
                </a:extLst>
              </a:tr>
              <a:tr h="208811">
                <a:tc rowSpan="4">
                  <a:txBody>
                    <a:bodyPr/>
                    <a:lstStyle/>
                    <a:p>
                      <a:r>
                        <a:rPr lang="fr-CH" sz="1000" dirty="0" err="1" smtClean="0"/>
                        <a:t>DFHm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20 (TBC)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err="1" smtClean="0"/>
                        <a:t>Temperature</a:t>
                      </a:r>
                      <a:r>
                        <a:rPr lang="fr-CH" sz="1000" dirty="0" smtClean="0"/>
                        <a:t> </a:t>
                      </a:r>
                      <a:r>
                        <a:rPr lang="fr-CH" sz="1000" dirty="0" err="1" smtClean="0"/>
                        <a:t>transmitter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10-20 K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3-325</a:t>
                      </a:r>
                      <a:r>
                        <a:rPr lang="fr-CH" sz="1000" baseline="0" dirty="0" smtClean="0"/>
                        <a:t> K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80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6754497"/>
                  </a:ext>
                </a:extLst>
              </a:tr>
              <a:tr h="208811">
                <a:tc v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1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Electric</a:t>
                      </a:r>
                      <a:r>
                        <a:rPr lang="fr-CH" sz="1000" baseline="0" dirty="0" smtClean="0"/>
                        <a:t> </a:t>
                      </a:r>
                      <a:r>
                        <a:rPr lang="fr-CH" sz="1000" baseline="0" dirty="0" err="1" smtClean="0"/>
                        <a:t>Heater</a:t>
                      </a:r>
                      <a:endParaRPr lang="fr-CH" sz="10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0-325</a:t>
                      </a:r>
                      <a:r>
                        <a:rPr lang="fr-CH" sz="1000" baseline="0" dirty="0" smtClean="0"/>
                        <a:t> W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0-700</a:t>
                      </a:r>
                      <a:r>
                        <a:rPr lang="fr-CH" sz="1000" baseline="0" dirty="0" smtClean="0"/>
                        <a:t> W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4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0742823"/>
                  </a:ext>
                </a:extLst>
              </a:tr>
              <a:tr h="208811">
                <a:tc v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2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err="1" smtClean="0"/>
                        <a:t>Temperature</a:t>
                      </a:r>
                      <a:r>
                        <a:rPr lang="fr-CH" sz="1000" dirty="0" smtClean="0"/>
                        <a:t> </a:t>
                      </a:r>
                      <a:r>
                        <a:rPr lang="fr-CH" sz="1000" dirty="0" err="1" smtClean="0"/>
                        <a:t>transmitter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ambient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3-325 K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8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3344787"/>
                  </a:ext>
                </a:extLst>
              </a:tr>
              <a:tr h="208811">
                <a:tc v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1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Pressure </a:t>
                      </a:r>
                      <a:r>
                        <a:rPr lang="fr-CH" sz="1000" dirty="0" err="1" smtClean="0"/>
                        <a:t>transmitter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1.05-2 </a:t>
                      </a:r>
                      <a:r>
                        <a:rPr lang="fr-CH" sz="1000" dirty="0" err="1" smtClean="0"/>
                        <a:t>bara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0-4</a:t>
                      </a:r>
                      <a:r>
                        <a:rPr lang="fr-CH" sz="1000" baseline="0" dirty="0" smtClean="0"/>
                        <a:t> bar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4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9859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1703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0</TotalTime>
  <Words>778</Words>
  <Application>Microsoft Office PowerPoint</Application>
  <PresentationFormat>On-screen Show (16:9)</PresentationFormat>
  <Paragraphs>321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Thème Office</vt:lpstr>
      <vt:lpstr>Instrumentation cryogenic Requirements for WP6a </vt:lpstr>
      <vt:lpstr>Cryogenic instrumentation of DFX/DFH</vt:lpstr>
      <vt:lpstr>Zoom on DFx</vt:lpstr>
      <vt:lpstr>Zoom on DFHx </vt:lpstr>
      <vt:lpstr>Zoom on DFm</vt:lpstr>
      <vt:lpstr>Zoom on DFHm </vt:lpstr>
      <vt:lpstr>Planning</vt:lpstr>
      <vt:lpstr>Total for installation in the tunnel  Cold powering of Inner Triplets </vt:lpstr>
      <vt:lpstr>Total for installation in the tunnel  Cold powering of matching section</vt:lpstr>
      <vt:lpstr>Grand Total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2019-06-14T11:33:03Z</dcterms:created>
  <dcterms:modified xsi:type="dcterms:W3CDTF">2020-01-28T14:00:11Z</dcterms:modified>
</cp:coreProperties>
</file>