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0" r:id="rId3"/>
    <p:sldId id="258" r:id="rId4"/>
    <p:sldId id="286" r:id="rId5"/>
    <p:sldId id="290" r:id="rId6"/>
    <p:sldId id="296" r:id="rId7"/>
    <p:sldId id="297" r:id="rId8"/>
    <p:sldId id="293" r:id="rId9"/>
    <p:sldId id="295" r:id="rId10"/>
    <p:sldId id="278" r:id="rId11"/>
    <p:sldId id="271" r:id="rId12"/>
    <p:sldId id="280" r:id="rId13"/>
    <p:sldId id="279" r:id="rId14"/>
    <p:sldId id="284" r:id="rId15"/>
    <p:sldId id="285" r:id="rId16"/>
    <p:sldId id="283" r:id="rId17"/>
    <p:sldId id="270" r:id="rId18"/>
    <p:sldId id="264" r:id="rId19"/>
    <p:sldId id="289" r:id="rId20"/>
    <p:sldId id="288" r:id="rId21"/>
    <p:sldId id="277" r:id="rId22"/>
    <p:sldId id="310" r:id="rId23"/>
    <p:sldId id="306" r:id="rId24"/>
    <p:sldId id="305" r:id="rId25"/>
    <p:sldId id="304" r:id="rId26"/>
    <p:sldId id="302" r:id="rId27"/>
    <p:sldId id="307" r:id="rId28"/>
    <p:sldId id="272" r:id="rId29"/>
    <p:sldId id="294" r:id="rId30"/>
    <p:sldId id="315" r:id="rId31"/>
    <p:sldId id="312" r:id="rId32"/>
    <p:sldId id="314" r:id="rId33"/>
    <p:sldId id="311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9" d="100"/>
          <a:sy n="89" d="100"/>
        </p:scale>
        <p:origin x="16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e\elakar\Desktop\Rectangular%20Film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1st Film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6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269100995584857"/>
          <c:y val="0.10201766683248165"/>
          <c:w val="0.85074025871755288"/>
          <c:h val="0.7048126486701175"/>
        </c:manualLayout>
      </c:layout>
      <c:surface3DChart>
        <c:wireframe val="0"/>
        <c:ser>
          <c:idx val="0"/>
          <c:order val="0"/>
          <c:tx>
            <c:strRef>
              <c:f>Sheet2!$B$4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Sheet2!$C$4:$L$4</c:f>
              <c:numCache>
                <c:formatCode>General</c:formatCode>
                <c:ptCount val="10"/>
                <c:pt idx="0">
                  <c:v>532</c:v>
                </c:pt>
                <c:pt idx="1">
                  <c:v>615</c:v>
                </c:pt>
                <c:pt idx="2">
                  <c:v>708</c:v>
                </c:pt>
                <c:pt idx="3">
                  <c:v>554</c:v>
                </c:pt>
                <c:pt idx="4">
                  <c:v>467</c:v>
                </c:pt>
                <c:pt idx="5">
                  <c:v>430</c:v>
                </c:pt>
                <c:pt idx="6">
                  <c:v>360</c:v>
                </c:pt>
                <c:pt idx="7">
                  <c:v>339</c:v>
                </c:pt>
                <c:pt idx="8">
                  <c:v>290</c:v>
                </c:pt>
                <c:pt idx="9">
                  <c:v>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A8-4D5D-82B1-FA01F11DE118}"/>
            </c:ext>
          </c:extLst>
        </c:ser>
        <c:ser>
          <c:idx val="1"/>
          <c:order val="1"/>
          <c:tx>
            <c:strRef>
              <c:f>Sheet2!$B$5</c:f>
              <c:strCache>
                <c:ptCount val="1"/>
                <c:pt idx="0">
                  <c:v>15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Sheet2!$C$5:$L$5</c:f>
              <c:numCache>
                <c:formatCode>General</c:formatCode>
                <c:ptCount val="10"/>
                <c:pt idx="0">
                  <c:v>526</c:v>
                </c:pt>
                <c:pt idx="1">
                  <c:v>625</c:v>
                </c:pt>
                <c:pt idx="2">
                  <c:v>708</c:v>
                </c:pt>
                <c:pt idx="3">
                  <c:v>559</c:v>
                </c:pt>
                <c:pt idx="4">
                  <c:v>442</c:v>
                </c:pt>
                <c:pt idx="5">
                  <c:v>384</c:v>
                </c:pt>
                <c:pt idx="6">
                  <c:v>348</c:v>
                </c:pt>
                <c:pt idx="7">
                  <c:v>350</c:v>
                </c:pt>
                <c:pt idx="8">
                  <c:v>286</c:v>
                </c:pt>
                <c:pt idx="9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A8-4D5D-82B1-FA01F11DE118}"/>
            </c:ext>
          </c:extLst>
        </c:ser>
        <c:ser>
          <c:idx val="2"/>
          <c:order val="2"/>
          <c:tx>
            <c:strRef>
              <c:f>Sheet2!$B$6</c:f>
              <c:strCache>
                <c:ptCount val="1"/>
                <c:pt idx="0">
                  <c:v>25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Sheet2!$C$6:$L$6</c:f>
              <c:numCache>
                <c:formatCode>General</c:formatCode>
                <c:ptCount val="10"/>
                <c:pt idx="0">
                  <c:v>525</c:v>
                </c:pt>
                <c:pt idx="1">
                  <c:v>597</c:v>
                </c:pt>
                <c:pt idx="2">
                  <c:v>712</c:v>
                </c:pt>
                <c:pt idx="3">
                  <c:v>556</c:v>
                </c:pt>
                <c:pt idx="4">
                  <c:v>462</c:v>
                </c:pt>
                <c:pt idx="5">
                  <c:v>377</c:v>
                </c:pt>
                <c:pt idx="6">
                  <c:v>342</c:v>
                </c:pt>
                <c:pt idx="7">
                  <c:v>346</c:v>
                </c:pt>
                <c:pt idx="8">
                  <c:v>305</c:v>
                </c:pt>
                <c:pt idx="9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A8-4D5D-82B1-FA01F11DE118}"/>
            </c:ext>
          </c:extLst>
        </c:ser>
        <c:ser>
          <c:idx val="3"/>
          <c:order val="3"/>
          <c:tx>
            <c:strRef>
              <c:f>Sheet2!$B$7</c:f>
              <c:strCache>
                <c:ptCount val="1"/>
                <c:pt idx="0">
                  <c:v>35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Sheet2!$C$7:$L$7</c:f>
              <c:numCache>
                <c:formatCode>General</c:formatCode>
                <c:ptCount val="10"/>
                <c:pt idx="0">
                  <c:v>520</c:v>
                </c:pt>
                <c:pt idx="1">
                  <c:v>600</c:v>
                </c:pt>
                <c:pt idx="2">
                  <c:v>726</c:v>
                </c:pt>
                <c:pt idx="3">
                  <c:v>512</c:v>
                </c:pt>
                <c:pt idx="4">
                  <c:v>431</c:v>
                </c:pt>
                <c:pt idx="5">
                  <c:v>376</c:v>
                </c:pt>
                <c:pt idx="6">
                  <c:v>327</c:v>
                </c:pt>
                <c:pt idx="7">
                  <c:v>338</c:v>
                </c:pt>
                <c:pt idx="8">
                  <c:v>293</c:v>
                </c:pt>
                <c:pt idx="9">
                  <c:v>278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A8-4D5D-82B1-FA01F11DE118}"/>
            </c:ext>
          </c:extLst>
        </c:ser>
        <c:ser>
          <c:idx val="4"/>
          <c:order val="4"/>
          <c:tx>
            <c:strRef>
              <c:f>Sheet2!$B$8</c:f>
              <c:strCache>
                <c:ptCount val="1"/>
                <c:pt idx="0">
                  <c:v>45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Sheet2!$C$8:$L$8</c:f>
              <c:numCache>
                <c:formatCode>General</c:formatCode>
                <c:ptCount val="10"/>
                <c:pt idx="0">
                  <c:v>546</c:v>
                </c:pt>
                <c:pt idx="1">
                  <c:v>623</c:v>
                </c:pt>
                <c:pt idx="2">
                  <c:v>728</c:v>
                </c:pt>
                <c:pt idx="3">
                  <c:v>570</c:v>
                </c:pt>
                <c:pt idx="4">
                  <c:v>453</c:v>
                </c:pt>
                <c:pt idx="5">
                  <c:v>380</c:v>
                </c:pt>
                <c:pt idx="6">
                  <c:v>349</c:v>
                </c:pt>
                <c:pt idx="7">
                  <c:v>328</c:v>
                </c:pt>
                <c:pt idx="8">
                  <c:v>282</c:v>
                </c:pt>
                <c:pt idx="9">
                  <c:v>267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A8-4D5D-82B1-FA01F11DE118}"/>
            </c:ext>
          </c:extLst>
        </c:ser>
        <c:ser>
          <c:idx val="5"/>
          <c:order val="5"/>
          <c:tx>
            <c:strRef>
              <c:f>Sheet2!$B$9</c:f>
              <c:strCache>
                <c:ptCount val="1"/>
                <c:pt idx="0">
                  <c:v>55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numRef>
              <c:f>Sheet2!$C$3:$L$3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Sheet2!$C$9:$L$9</c:f>
              <c:numCache>
                <c:formatCode>General</c:formatCode>
                <c:ptCount val="10"/>
                <c:pt idx="0">
                  <c:v>537</c:v>
                </c:pt>
                <c:pt idx="1">
                  <c:v>599</c:v>
                </c:pt>
                <c:pt idx="2">
                  <c:v>721</c:v>
                </c:pt>
                <c:pt idx="3">
                  <c:v>532</c:v>
                </c:pt>
                <c:pt idx="4">
                  <c:v>425</c:v>
                </c:pt>
                <c:pt idx="5">
                  <c:v>383</c:v>
                </c:pt>
                <c:pt idx="6">
                  <c:v>360</c:v>
                </c:pt>
                <c:pt idx="7">
                  <c:v>332</c:v>
                </c:pt>
                <c:pt idx="8">
                  <c:v>283</c:v>
                </c:pt>
                <c:pt idx="9">
                  <c:v>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A8-4D5D-82B1-FA01F11DE118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80107768"/>
        <c:axId val="480109080"/>
        <c:axId val="447559152"/>
      </c:surface3DChart>
      <c:catAx>
        <c:axId val="480107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X-Axis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109080"/>
        <c:crosses val="autoZero"/>
        <c:auto val="1"/>
        <c:lblAlgn val="ctr"/>
        <c:lblOffset val="100"/>
        <c:noMultiLvlLbl val="0"/>
      </c:catAx>
      <c:valAx>
        <c:axId val="480109080"/>
        <c:scaling>
          <c:orientation val="minMax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Resistivity</a:t>
                </a:r>
                <a:r>
                  <a:rPr lang="en-GB" sz="1200" baseline="0"/>
                  <a:t> (k</a:t>
                </a:r>
                <a:r>
                  <a:rPr lang="el-GR" sz="1200" baseline="0"/>
                  <a:t>Ω</a:t>
                </a:r>
                <a:r>
                  <a:rPr lang="en-US" sz="1200" baseline="0"/>
                  <a:t>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107768"/>
        <c:crosses val="autoZero"/>
        <c:crossBetween val="midCat"/>
        <c:majorUnit val="100"/>
      </c:valAx>
      <c:serAx>
        <c:axId val="447559152"/>
        <c:scaling>
          <c:orientation val="minMax"/>
        </c:scaling>
        <c:delete val="0"/>
        <c:axPos val="b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Y-Axis</a:t>
                </a:r>
              </a:p>
            </c:rich>
          </c:tx>
          <c:layout>
            <c:manualLayout>
              <c:xMode val="edge"/>
              <c:yMode val="edge"/>
              <c:x val="0.83164067251007223"/>
              <c:y val="0.519469471935043"/>
            </c:manualLayout>
          </c:layout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0109080"/>
        <c:crosses val="autoZero"/>
      </c:serAx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3rd Film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6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732237126539792"/>
          <c:y val="9.0486847547201793E-2"/>
          <c:w val="0.85329417498039895"/>
          <c:h val="0.73205763186650197"/>
        </c:manualLayout>
      </c:layout>
      <c:surface3DChart>
        <c:wireframe val="0"/>
        <c:ser>
          <c:idx val="0"/>
          <c:order val="0"/>
          <c:tx>
            <c:strRef>
              <c:f>Sheet2!$B$23</c:f>
              <c:strCache>
                <c:ptCount val="1"/>
                <c:pt idx="0">
                  <c:v>5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Sheet2!$C$23:$L$23</c:f>
              <c:numCache>
                <c:formatCode>General</c:formatCode>
                <c:ptCount val="10"/>
                <c:pt idx="0">
                  <c:v>540</c:v>
                </c:pt>
                <c:pt idx="1">
                  <c:v>593</c:v>
                </c:pt>
                <c:pt idx="2">
                  <c:v>723</c:v>
                </c:pt>
                <c:pt idx="3">
                  <c:v>512</c:v>
                </c:pt>
                <c:pt idx="4">
                  <c:v>430</c:v>
                </c:pt>
                <c:pt idx="5">
                  <c:v>378</c:v>
                </c:pt>
                <c:pt idx="6">
                  <c:v>345</c:v>
                </c:pt>
                <c:pt idx="7">
                  <c:v>329</c:v>
                </c:pt>
                <c:pt idx="8">
                  <c:v>281</c:v>
                </c:pt>
                <c:pt idx="9">
                  <c:v>255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48-4A08-8A58-1A7678537EDB}"/>
            </c:ext>
          </c:extLst>
        </c:ser>
        <c:ser>
          <c:idx val="1"/>
          <c:order val="1"/>
          <c:tx>
            <c:strRef>
              <c:f>Sheet2!$B$24</c:f>
              <c:strCache>
                <c:ptCount val="1"/>
                <c:pt idx="0">
                  <c:v>15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Sheet2!$C$24:$L$24</c:f>
              <c:numCache>
                <c:formatCode>General</c:formatCode>
                <c:ptCount val="10"/>
                <c:pt idx="0">
                  <c:v>554</c:v>
                </c:pt>
                <c:pt idx="1">
                  <c:v>599</c:v>
                </c:pt>
                <c:pt idx="2">
                  <c:v>742</c:v>
                </c:pt>
                <c:pt idx="3">
                  <c:v>526</c:v>
                </c:pt>
                <c:pt idx="4">
                  <c:v>419</c:v>
                </c:pt>
                <c:pt idx="5">
                  <c:v>392</c:v>
                </c:pt>
                <c:pt idx="6">
                  <c:v>342</c:v>
                </c:pt>
                <c:pt idx="7">
                  <c:v>333</c:v>
                </c:pt>
                <c:pt idx="8">
                  <c:v>282</c:v>
                </c:pt>
                <c:pt idx="9">
                  <c:v>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48-4A08-8A58-1A7678537EDB}"/>
            </c:ext>
          </c:extLst>
        </c:ser>
        <c:ser>
          <c:idx val="2"/>
          <c:order val="2"/>
          <c:tx>
            <c:strRef>
              <c:f>Sheet2!$B$25</c:f>
              <c:strCache>
                <c:ptCount val="1"/>
                <c:pt idx="0">
                  <c:v>25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Sheet2!$C$25:$L$25</c:f>
              <c:numCache>
                <c:formatCode>General</c:formatCode>
                <c:ptCount val="10"/>
                <c:pt idx="0">
                  <c:v>569</c:v>
                </c:pt>
                <c:pt idx="1">
                  <c:v>593</c:v>
                </c:pt>
                <c:pt idx="2">
                  <c:v>738</c:v>
                </c:pt>
                <c:pt idx="3">
                  <c:v>516</c:v>
                </c:pt>
                <c:pt idx="4">
                  <c:v>432</c:v>
                </c:pt>
                <c:pt idx="5">
                  <c:v>378</c:v>
                </c:pt>
                <c:pt idx="6">
                  <c:v>348</c:v>
                </c:pt>
                <c:pt idx="7">
                  <c:v>354</c:v>
                </c:pt>
                <c:pt idx="8">
                  <c:v>287</c:v>
                </c:pt>
                <c:pt idx="9">
                  <c:v>273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48-4A08-8A58-1A7678537EDB}"/>
            </c:ext>
          </c:extLst>
        </c:ser>
        <c:ser>
          <c:idx val="3"/>
          <c:order val="3"/>
          <c:tx>
            <c:strRef>
              <c:f>Sheet2!$B$26</c:f>
              <c:strCache>
                <c:ptCount val="1"/>
                <c:pt idx="0">
                  <c:v>35</c:v>
                </c:pt>
              </c:strCache>
            </c:strRef>
          </c:tx>
          <c:spPr>
            <a:solidFill>
              <a:schemeClr val="accent4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Sheet2!$C$26:$L$26</c:f>
              <c:numCache>
                <c:formatCode>General</c:formatCode>
                <c:ptCount val="10"/>
                <c:pt idx="0">
                  <c:v>570</c:v>
                </c:pt>
                <c:pt idx="1">
                  <c:v>625</c:v>
                </c:pt>
                <c:pt idx="2">
                  <c:v>745</c:v>
                </c:pt>
                <c:pt idx="3">
                  <c:v>565</c:v>
                </c:pt>
                <c:pt idx="4">
                  <c:v>445</c:v>
                </c:pt>
                <c:pt idx="5">
                  <c:v>380</c:v>
                </c:pt>
                <c:pt idx="6">
                  <c:v>360</c:v>
                </c:pt>
                <c:pt idx="7">
                  <c:v>340</c:v>
                </c:pt>
                <c:pt idx="8">
                  <c:v>275</c:v>
                </c:pt>
                <c:pt idx="9">
                  <c:v>275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A48-4A08-8A58-1A7678537EDB}"/>
            </c:ext>
          </c:extLst>
        </c:ser>
        <c:ser>
          <c:idx val="4"/>
          <c:order val="4"/>
          <c:tx>
            <c:strRef>
              <c:f>Sheet2!$B$27</c:f>
              <c:strCache>
                <c:ptCount val="1"/>
                <c:pt idx="0">
                  <c:v>45</c:v>
                </c:pt>
              </c:strCache>
            </c:strRef>
          </c:tx>
          <c:spPr>
            <a:solidFill>
              <a:schemeClr val="accent5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Sheet2!$C$27:$L$27</c:f>
              <c:numCache>
                <c:formatCode>General</c:formatCode>
                <c:ptCount val="10"/>
                <c:pt idx="0">
                  <c:v>547</c:v>
                </c:pt>
                <c:pt idx="1">
                  <c:v>615</c:v>
                </c:pt>
                <c:pt idx="2">
                  <c:v>733</c:v>
                </c:pt>
                <c:pt idx="3">
                  <c:v>532</c:v>
                </c:pt>
                <c:pt idx="4">
                  <c:v>460</c:v>
                </c:pt>
                <c:pt idx="5">
                  <c:v>403</c:v>
                </c:pt>
                <c:pt idx="6">
                  <c:v>368</c:v>
                </c:pt>
                <c:pt idx="7">
                  <c:v>370</c:v>
                </c:pt>
                <c:pt idx="8">
                  <c:v>283</c:v>
                </c:pt>
                <c:pt idx="9">
                  <c:v>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A48-4A08-8A58-1A7678537EDB}"/>
            </c:ext>
          </c:extLst>
        </c:ser>
        <c:ser>
          <c:idx val="5"/>
          <c:order val="5"/>
          <c:tx>
            <c:strRef>
              <c:f>Sheet2!$B$28</c:f>
              <c:strCache>
                <c:ptCount val="1"/>
                <c:pt idx="0">
                  <c:v>55</c:v>
                </c:pt>
              </c:strCache>
            </c:strRef>
          </c:tx>
          <c:spPr>
            <a:solidFill>
              <a:schemeClr val="accent6"/>
            </a:solidFill>
            <a:ln/>
            <a:effectLst/>
            <a:sp3d/>
          </c:spPr>
          <c:cat>
            <c:numRef>
              <c:f>Sheet2!$C$22:$L$22</c:f>
              <c:numCache>
                <c:formatCode>General</c:formatCode>
                <c:ptCount val="10"/>
                <c:pt idx="0">
                  <c:v>5</c:v>
                </c:pt>
                <c:pt idx="1">
                  <c:v>15</c:v>
                </c:pt>
                <c:pt idx="2">
                  <c:v>25</c:v>
                </c:pt>
                <c:pt idx="3">
                  <c:v>35</c:v>
                </c:pt>
                <c:pt idx="4">
                  <c:v>45</c:v>
                </c:pt>
                <c:pt idx="5">
                  <c:v>55</c:v>
                </c:pt>
                <c:pt idx="6">
                  <c:v>65</c:v>
                </c:pt>
                <c:pt idx="7">
                  <c:v>75</c:v>
                </c:pt>
                <c:pt idx="8">
                  <c:v>85</c:v>
                </c:pt>
                <c:pt idx="9">
                  <c:v>95</c:v>
                </c:pt>
              </c:numCache>
            </c:numRef>
          </c:cat>
          <c:val>
            <c:numRef>
              <c:f>Sheet2!$C$28:$L$28</c:f>
              <c:numCache>
                <c:formatCode>General</c:formatCode>
                <c:ptCount val="10"/>
                <c:pt idx="0">
                  <c:v>582</c:v>
                </c:pt>
                <c:pt idx="1">
                  <c:v>642</c:v>
                </c:pt>
                <c:pt idx="2">
                  <c:v>765</c:v>
                </c:pt>
                <c:pt idx="3">
                  <c:v>561</c:v>
                </c:pt>
                <c:pt idx="4">
                  <c:v>472</c:v>
                </c:pt>
                <c:pt idx="5">
                  <c:v>398</c:v>
                </c:pt>
                <c:pt idx="6">
                  <c:v>365</c:v>
                </c:pt>
                <c:pt idx="7">
                  <c:v>334</c:v>
                </c:pt>
                <c:pt idx="8">
                  <c:v>280</c:v>
                </c:pt>
                <c:pt idx="9">
                  <c:v>292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A48-4A08-8A58-1A7678537EDB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445972152"/>
        <c:axId val="445973792"/>
        <c:axId val="447567792"/>
      </c:surface3DChart>
      <c:catAx>
        <c:axId val="445972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X-Axis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973792"/>
        <c:crosses val="autoZero"/>
        <c:auto val="1"/>
        <c:lblAlgn val="ctr"/>
        <c:lblOffset val="100"/>
        <c:noMultiLvlLbl val="0"/>
      </c:catAx>
      <c:valAx>
        <c:axId val="445973792"/>
        <c:scaling>
          <c:orientation val="minMax"/>
          <c:min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Resistivity</a:t>
                </a:r>
                <a:r>
                  <a:rPr lang="en-GB" sz="1200" baseline="0"/>
                  <a:t> (k</a:t>
                </a:r>
                <a:r>
                  <a:rPr lang="el-GR" sz="1200" baseline="0"/>
                  <a:t>Ω</a:t>
                </a:r>
                <a:r>
                  <a:rPr lang="en-US" sz="1200" baseline="0"/>
                  <a:t>)</a:t>
                </a:r>
                <a:endParaRPr lang="en-GB" sz="1200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972152"/>
        <c:crosses val="autoZero"/>
        <c:crossBetween val="midCat"/>
        <c:majorUnit val="100"/>
      </c:valAx>
      <c:serAx>
        <c:axId val="447567792"/>
        <c:scaling>
          <c:orientation val="minMax"/>
        </c:scaling>
        <c:delete val="0"/>
        <c:axPos val="b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/>
                  <a:t>Y-Axis</a:t>
                </a:r>
              </a:p>
            </c:rich>
          </c:tx>
          <c:layout>
            <c:manualLayout>
              <c:xMode val="edge"/>
              <c:yMode val="edge"/>
              <c:x val="0.8392473202612597"/>
              <c:y val="0.52010653959947917"/>
            </c:manualLayout>
          </c:layout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5973792"/>
        <c:crosses val="autoZero"/>
      </c:serAx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C8618-3788-49C9-9FD4-5C9CA988720A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EAAE2C-51C5-418E-B891-9DCF037B47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17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76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25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54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84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9878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67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381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1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746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278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61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9D252-2CAC-4F76-849C-FA0D798B3EFD}" type="datetimeFigureOut">
              <a:rPr lang="en-GB" smtClean="0"/>
              <a:t>12/02/2020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EAFFE-9915-4141-8F16-2160B8C269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25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Townsend_discharge" TargetMode="External"/><Relationship Id="rId4" Type="http://schemas.openxmlformats.org/officeDocument/2006/relationships/hyperlink" Target="https://en.wikipedia.org/wiki/Torr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7.png"/><Relationship Id="rId2" Type="http://schemas.openxmlformats.org/officeDocument/2006/relationships/hyperlink" Target="https://www.sciencedirect.com/science/article/pii/S0040609015010895#!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hyperlink" Target="https://www.sciencedirect.com/science/journal/00406090/595/part/PA" TargetMode="External"/><Relationship Id="rId4" Type="http://schemas.openxmlformats.org/officeDocument/2006/relationships/hyperlink" Target="https://www.sciencedirect.com/science/journal/0040609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Natural_diamond" TargetMode="External"/><Relationship Id="rId2" Type="http://schemas.openxmlformats.org/officeDocument/2006/relationships/hyperlink" Target="https://en.wikipedia.org/wiki/Copp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Resistive MPGD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Processes and problems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Rui de Oliveira 12/02/2020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CERN RD51 mini-week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94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1058726" y="253707"/>
            <a:ext cx="10470100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Different Resistive protection </a:t>
            </a:r>
            <a:r>
              <a:rPr lang="en-GB" sz="2800" dirty="0" smtClean="0">
                <a:latin typeface="Comic Sans MS" panose="030F0702030302020204" pitchFamily="66" charset="0"/>
              </a:rPr>
              <a:t>approach with Micro-</a:t>
            </a:r>
            <a:r>
              <a:rPr lang="en-GB" sz="2800" dirty="0" err="1" smtClean="0">
                <a:latin typeface="Comic Sans MS" panose="030F0702030302020204" pitchFamily="66" charset="0"/>
              </a:rPr>
              <a:t>Megas</a:t>
            </a:r>
            <a:r>
              <a:rPr lang="en-GB" sz="2800" dirty="0" smtClean="0">
                <a:latin typeface="Comic Sans MS" panose="030F0702030302020204" pitchFamily="66" charset="0"/>
              </a:rPr>
              <a:t> 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10514" y="4079472"/>
            <a:ext cx="4306313" cy="1649872"/>
            <a:chOff x="410514" y="4174161"/>
            <a:chExt cx="4306313" cy="1649872"/>
          </a:xfrm>
        </p:grpSpPr>
        <p:sp>
          <p:nvSpPr>
            <p:cNvPr id="89" name="Rectangle 88"/>
            <p:cNvSpPr/>
            <p:nvPr/>
          </p:nvSpPr>
          <p:spPr>
            <a:xfrm>
              <a:off x="410514" y="4174161"/>
              <a:ext cx="4306313" cy="15084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911424" y="4360879"/>
              <a:ext cx="3334005" cy="723267"/>
              <a:chOff x="2176686" y="2959454"/>
              <a:chExt cx="5302614" cy="1186825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2176686" y="3316302"/>
                <a:ext cx="5302614" cy="82997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037490" y="2961602"/>
                <a:ext cx="300797" cy="3772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307103" y="2959455"/>
                <a:ext cx="252597" cy="37935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703564" y="2959456"/>
                <a:ext cx="252597" cy="39123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924975" y="2959454"/>
                <a:ext cx="279444" cy="3857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401318" y="3640342"/>
                <a:ext cx="961496" cy="5400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623678" y="3640340"/>
                <a:ext cx="1026114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981993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268971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186712" y="3316307"/>
                <a:ext cx="5292588" cy="5400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186712" y="3361000"/>
                <a:ext cx="5292588" cy="27002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2176686" y="3068783"/>
                <a:ext cx="5292588" cy="0"/>
              </a:xfrm>
              <a:prstGeom prst="line">
                <a:avLst/>
              </a:prstGeom>
              <a:ln w="50800">
                <a:solidFill>
                  <a:schemeClr val="tx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2186712" y="3565282"/>
                <a:ext cx="5292588" cy="7277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679708" y="5300813"/>
              <a:ext cx="37955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1 DLC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7640394" y="1552858"/>
            <a:ext cx="4230651" cy="1791284"/>
            <a:chOff x="7640394" y="1552393"/>
            <a:chExt cx="4230651" cy="1791284"/>
          </a:xfrm>
        </p:grpSpPr>
        <p:grpSp>
          <p:nvGrpSpPr>
            <p:cNvPr id="5" name="Group 4"/>
            <p:cNvGrpSpPr/>
            <p:nvPr/>
          </p:nvGrpSpPr>
          <p:grpSpPr>
            <a:xfrm>
              <a:off x="7640394" y="1552393"/>
              <a:ext cx="3888432" cy="1579060"/>
              <a:chOff x="7683296" y="1678187"/>
              <a:chExt cx="3888432" cy="144595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7683296" y="1678187"/>
                <a:ext cx="3888432" cy="14459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7756990" y="1994409"/>
                <a:ext cx="3672464" cy="831126"/>
                <a:chOff x="3143616" y="5622210"/>
                <a:chExt cx="3672464" cy="831126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3207040" y="5813552"/>
                  <a:ext cx="3528392" cy="639784"/>
                  <a:chOff x="1691680" y="5129472"/>
                  <a:chExt cx="3528392" cy="639784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1691680" y="5181045"/>
                    <a:ext cx="3528392" cy="162000"/>
                  </a:xfrm>
                  <a:prstGeom prst="rect">
                    <a:avLst/>
                  </a:pr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1691680" y="5697248"/>
                    <a:ext cx="3528392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1691680" y="5337208"/>
                    <a:ext cx="3528392" cy="360000"/>
                  </a:xfrm>
                  <a:prstGeom prst="rect">
                    <a:avLst/>
                  </a:prstGeom>
                  <a:pattFill prst="trellis">
                    <a:fgClr>
                      <a:srgbClr val="FFFF00"/>
                    </a:fgClr>
                    <a:bgClr>
                      <a:schemeClr val="bg1"/>
                    </a:bgClr>
                  </a:patt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83575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269979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3707904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4644008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907704" y="5265216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2771800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3779912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4716016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1835696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2699848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3707960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4644064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835696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2699848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8" name="Rectangle 67"/>
                  <p:cNvSpPr/>
                  <p:nvPr/>
                </p:nvSpPr>
                <p:spPr>
                  <a:xfrm>
                    <a:off x="3707960" y="5129472"/>
                    <a:ext cx="504000" cy="4572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4644064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2222025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3059832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4094233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5030337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</p:grpSp>
            <p:sp>
              <p:nvSpPr>
                <p:cNvPr id="46" name="Rectangle 45"/>
                <p:cNvSpPr/>
                <p:nvPr/>
              </p:nvSpPr>
              <p:spPr>
                <a:xfrm>
                  <a:off x="3529715" y="5623414"/>
                  <a:ext cx="164177" cy="180024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4404015" y="5622210"/>
                  <a:ext cx="164177" cy="180024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404542" y="5622322"/>
                  <a:ext cx="164177" cy="180024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6337919" y="5622210"/>
                  <a:ext cx="164177" cy="180024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143616" y="5661248"/>
                  <a:ext cx="36724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/>
            <p:cNvSpPr txBox="1"/>
            <p:nvPr/>
          </p:nvSpPr>
          <p:spPr>
            <a:xfrm>
              <a:off x="7906160" y="2820457"/>
              <a:ext cx="39648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2 layers screen printed resistors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7640394" y="3342870"/>
            <a:ext cx="3888432" cy="1781828"/>
            <a:chOff x="7640394" y="3342870"/>
            <a:chExt cx="3888432" cy="1781828"/>
          </a:xfrm>
        </p:grpSpPr>
        <p:grpSp>
          <p:nvGrpSpPr>
            <p:cNvPr id="3" name="Group 2"/>
            <p:cNvGrpSpPr/>
            <p:nvPr/>
          </p:nvGrpSpPr>
          <p:grpSpPr>
            <a:xfrm>
              <a:off x="7640394" y="3342870"/>
              <a:ext cx="3888432" cy="1548172"/>
              <a:chOff x="7505100" y="1721537"/>
              <a:chExt cx="3888432" cy="1548172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7505100" y="1721537"/>
                <a:ext cx="3888432" cy="15481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274795" y="2031724"/>
                <a:ext cx="395654" cy="3575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BBACCD-9810-4A6F-BF12-6E4CB8204980}"/>
                  </a:ext>
                </a:extLst>
              </p:cNvPr>
              <p:cNvSpPr/>
              <p:nvPr/>
            </p:nvSpPr>
            <p:spPr>
              <a:xfrm>
                <a:off x="9345414" y="2359341"/>
                <a:ext cx="240956" cy="3428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7686305" y="2403272"/>
                <a:ext cx="3559176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cxnSp>
            <p:nvCxnSpPr>
              <p:cNvPr id="1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686306" y="2389290"/>
                <a:ext cx="3559176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7686307" y="2461334"/>
                <a:ext cx="3559176" cy="519356"/>
                <a:chOff x="1152874" y="3459709"/>
                <a:chExt cx="4745568" cy="692474"/>
              </a:xfrm>
            </p:grpSpPr>
            <p:grpSp>
              <p:nvGrpSpPr>
                <p:cNvPr id="16" name="Groupe 15">
                  <a:extLst>
                    <a:ext uri="{FF2B5EF4-FFF2-40B4-BE49-F238E27FC236}">
                      <a16:creationId xmlns:a16="http://schemas.microsoft.com/office/drawing/2014/main" id="{17393631-177E-4F21-94F6-EF4E170EC153}"/>
                    </a:ext>
                  </a:extLst>
                </p:cNvPr>
                <p:cNvGrpSpPr/>
                <p:nvPr/>
              </p:nvGrpSpPr>
              <p:grpSpPr>
                <a:xfrm>
                  <a:off x="1152874" y="3669583"/>
                  <a:ext cx="4745567" cy="482600"/>
                  <a:chOff x="1168399" y="1295400"/>
                  <a:chExt cx="4745567" cy="482600"/>
                </a:xfrm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EAB62B83-7783-48E9-BE14-F2ABE087C042}"/>
                      </a:ext>
                    </a:extLst>
                  </p:cNvPr>
                  <p:cNvSpPr/>
                  <p:nvPr/>
                </p:nvSpPr>
                <p:spPr>
                  <a:xfrm>
                    <a:off x="1168399" y="1295400"/>
                    <a:ext cx="4745567" cy="482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A5B873F9-BDDA-4D33-9AA2-2785B722A4EA}"/>
                      </a:ext>
                    </a:extLst>
                  </p:cNvPr>
                  <p:cNvSpPr/>
                  <p:nvPr/>
                </p:nvSpPr>
                <p:spPr>
                  <a:xfrm>
                    <a:off x="131928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3158B424-DDF5-415F-81AB-A54D8DF8FE56}"/>
                      </a:ext>
                    </a:extLst>
                  </p:cNvPr>
                  <p:cNvSpPr/>
                  <p:nvPr/>
                </p:nvSpPr>
                <p:spPr>
                  <a:xfrm>
                    <a:off x="189324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5C85B378-C857-4415-A9AC-1DFB5AD7928F}"/>
                      </a:ext>
                    </a:extLst>
                  </p:cNvPr>
                  <p:cNvSpPr/>
                  <p:nvPr/>
                </p:nvSpPr>
                <p:spPr>
                  <a:xfrm>
                    <a:off x="246721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E509B7B4-50F4-4399-BAD4-F79324D2AD05}"/>
                      </a:ext>
                    </a:extLst>
                  </p:cNvPr>
                  <p:cNvSpPr/>
                  <p:nvPr/>
                </p:nvSpPr>
                <p:spPr>
                  <a:xfrm>
                    <a:off x="304117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0A8E482E-268B-45C4-A3C4-ACDAC9DC8123}"/>
                      </a:ext>
                    </a:extLst>
                  </p:cNvPr>
                  <p:cNvSpPr/>
                  <p:nvPr/>
                </p:nvSpPr>
                <p:spPr>
                  <a:xfrm>
                    <a:off x="361514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558C2EA6-6D31-4595-BC6F-3698903DDC55}"/>
                      </a:ext>
                    </a:extLst>
                  </p:cNvPr>
                  <p:cNvSpPr/>
                  <p:nvPr/>
                </p:nvSpPr>
                <p:spPr>
                  <a:xfrm>
                    <a:off x="418910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46F0B984-B3FD-456E-926A-2E348D5B910C}"/>
                      </a:ext>
                    </a:extLst>
                  </p:cNvPr>
                  <p:cNvSpPr/>
                  <p:nvPr/>
                </p:nvSpPr>
                <p:spPr>
                  <a:xfrm>
                    <a:off x="476307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F3532E51-DF9D-4A61-8185-552906A42D59}"/>
                      </a:ext>
                    </a:extLst>
                  </p:cNvPr>
                  <p:cNvSpPr/>
                  <p:nvPr/>
                </p:nvSpPr>
                <p:spPr>
                  <a:xfrm>
                    <a:off x="533703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1152874" y="3459709"/>
                  <a:ext cx="4745568" cy="209874"/>
                  <a:chOff x="1152874" y="3325255"/>
                  <a:chExt cx="4745568" cy="209874"/>
                </a:xfrm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80BBACCD-9810-4A6F-BF12-6E4CB8204980}"/>
                      </a:ext>
                    </a:extLst>
                  </p:cNvPr>
                  <p:cNvSpPr/>
                  <p:nvPr/>
                </p:nvSpPr>
                <p:spPr>
                  <a:xfrm>
                    <a:off x="3365019" y="3338572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00C58714-EFA4-4F2D-851B-962C3300B43B}"/>
                      </a:ext>
                    </a:extLst>
                  </p:cNvPr>
                  <p:cNvSpPr/>
                  <p:nvPr/>
                </p:nvSpPr>
                <p:spPr>
                  <a:xfrm>
                    <a:off x="1404460" y="3333672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DB7D6F0F-0EA0-4167-9672-5C2DBB57F100}"/>
                      </a:ext>
                    </a:extLst>
                  </p:cNvPr>
                  <p:cNvSpPr/>
                  <p:nvPr/>
                </p:nvSpPr>
                <p:spPr>
                  <a:xfrm>
                    <a:off x="5422215" y="3325255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grpSp>
                <p:nvGrpSpPr>
                  <p:cNvPr id="21" name="Groupe 168">
                    <a:extLst>
                      <a:ext uri="{FF2B5EF4-FFF2-40B4-BE49-F238E27FC236}">
                        <a16:creationId xmlns:a16="http://schemas.microsoft.com/office/drawing/2014/main" id="{A01120EF-B556-43DD-8EF1-8E6314E56A28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1152874" y="3378506"/>
                    <a:ext cx="4745568" cy="156623"/>
                    <a:chOff x="1168397" y="2105455"/>
                    <a:chExt cx="4745568" cy="156623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700C5D53-6B91-4098-A47A-282B9AA47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105455"/>
                      <a:ext cx="4745567" cy="13798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 dirty="0"/>
                    </a:p>
                  </p:txBody>
                </p:sp>
                <p:cxnSp>
                  <p:nvCxnSpPr>
                    <p:cNvPr id="23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2262078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3" name="Rectangle 32"/>
              <p:cNvSpPr/>
              <p:nvPr/>
            </p:nvSpPr>
            <p:spPr>
              <a:xfrm>
                <a:off x="7946256" y="2468399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911967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8005753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0964925" y="2461334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0930637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024422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415027" y="2359341"/>
                <a:ext cx="113997" cy="10348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415027" y="2359340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9501782" y="2358192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7680176" y="2105698"/>
                <a:ext cx="3559175" cy="29271"/>
              </a:xfrm>
              <a:prstGeom prst="line">
                <a:avLst/>
              </a:prstGeom>
              <a:ln w="508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/>
            <p:cNvSpPr txBox="1"/>
            <p:nvPr/>
          </p:nvSpPr>
          <p:spPr>
            <a:xfrm>
              <a:off x="7993536" y="4601478"/>
              <a:ext cx="26695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2 “DLC+” layers </a:t>
              </a:r>
              <a:r>
                <a:rPr lang="en-US" sz="1400" dirty="0" smtClean="0">
                  <a:latin typeface="Comic Sans MS" panose="030F0702030302020204" pitchFamily="66" charset="0"/>
                  <a:sym typeface="Wingdings" panose="05000000000000000000" pitchFamily="2" charset="2"/>
                </a:rPr>
                <a:t> </a:t>
              </a:r>
              <a:r>
                <a:rPr lang="en-US" sz="1400" dirty="0" smtClean="0">
                  <a:latin typeface="Comic Sans MS" panose="030F0702030302020204" pitchFamily="66" charset="0"/>
                </a:rPr>
                <a:t>SBU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1373972" y="1008633"/>
            <a:ext cx="2220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latin typeface="Comic Sans MS" panose="030F0702030302020204" pitchFamily="66" charset="0"/>
              </a:rPr>
              <a:t>Medium rate detectors</a:t>
            </a:r>
            <a:endParaRPr lang="en-GB" sz="1400" u="sng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8528041" y="990324"/>
            <a:ext cx="2436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latin typeface="Comic Sans MS" panose="030F0702030302020204" pitchFamily="66" charset="0"/>
              </a:rPr>
              <a:t>High rate detectors</a:t>
            </a:r>
            <a:endParaRPr lang="en-GB" sz="1400" u="sng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139" name="Group 138"/>
          <p:cNvGrpSpPr/>
          <p:nvPr/>
        </p:nvGrpSpPr>
        <p:grpSpPr>
          <a:xfrm>
            <a:off x="410514" y="2037534"/>
            <a:ext cx="5496332" cy="1794009"/>
            <a:chOff x="410514" y="2037534"/>
            <a:chExt cx="5496332" cy="1794009"/>
          </a:xfrm>
        </p:grpSpPr>
        <p:sp>
          <p:nvSpPr>
            <p:cNvPr id="90" name="TextBox 89"/>
            <p:cNvSpPr txBox="1"/>
            <p:nvPr/>
          </p:nvSpPr>
          <p:spPr>
            <a:xfrm>
              <a:off x="1010302" y="3308323"/>
              <a:ext cx="4896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Single layer screen printed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410514" y="2037534"/>
              <a:ext cx="4306313" cy="1652934"/>
              <a:chOff x="410514" y="2037534"/>
              <a:chExt cx="4306313" cy="1652934"/>
            </a:xfrm>
          </p:grpSpPr>
          <p:pic>
            <p:nvPicPr>
              <p:cNvPr id="7" name="Picture 79" descr="RMM_structure_front.pdf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9429" y="2073021"/>
                <a:ext cx="3614565" cy="11516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410514" y="2037534"/>
                <a:ext cx="4306313" cy="16529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7640394" y="5142450"/>
            <a:ext cx="3888432" cy="1705702"/>
            <a:chOff x="7640394" y="5142450"/>
            <a:chExt cx="3888432" cy="1705702"/>
          </a:xfrm>
        </p:grpSpPr>
        <p:sp>
          <p:nvSpPr>
            <p:cNvPr id="128" name="TextBox 127"/>
            <p:cNvSpPr txBox="1"/>
            <p:nvPr/>
          </p:nvSpPr>
          <p:spPr>
            <a:xfrm>
              <a:off x="8010165" y="6324932"/>
              <a:ext cx="34328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Comic Sans MS" panose="030F0702030302020204" pitchFamily="66" charset="0"/>
                </a:rPr>
                <a:t>MIX DLC and screen printed</a:t>
              </a:r>
              <a:endParaRPr lang="en-GB" sz="1400" dirty="0" smtClean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34" name="Group 133"/>
            <p:cNvGrpSpPr/>
            <p:nvPr/>
          </p:nvGrpSpPr>
          <p:grpSpPr>
            <a:xfrm>
              <a:off x="7835091" y="5327614"/>
              <a:ext cx="3559319" cy="877110"/>
              <a:chOff x="1028286" y="5847597"/>
              <a:chExt cx="3559319" cy="877110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2454399" y="5847597"/>
                <a:ext cx="395654" cy="3575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grpSp>
            <p:nvGrpSpPr>
              <p:cNvPr id="141" name="Group 140"/>
              <p:cNvGrpSpPr/>
              <p:nvPr/>
            </p:nvGrpSpPr>
            <p:grpSpPr>
              <a:xfrm>
                <a:off x="1028426" y="6100418"/>
                <a:ext cx="3559179" cy="624289"/>
                <a:chOff x="1015701" y="5331959"/>
                <a:chExt cx="3559179" cy="624289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1015701" y="5331959"/>
                  <a:ext cx="3559179" cy="624289"/>
                  <a:chOff x="1019900" y="4462041"/>
                  <a:chExt cx="3559179" cy="624289"/>
                </a:xfrm>
              </p:grpSpPr>
              <p:grpSp>
                <p:nvGrpSpPr>
                  <p:cNvPr id="152" name="Group 151"/>
                  <p:cNvGrpSpPr/>
                  <p:nvPr/>
                </p:nvGrpSpPr>
                <p:grpSpPr>
                  <a:xfrm>
                    <a:off x="1019901" y="4537114"/>
                    <a:ext cx="3559178" cy="549216"/>
                    <a:chOff x="1044228" y="3529633"/>
                    <a:chExt cx="3559178" cy="549216"/>
                  </a:xfrm>
                </p:grpSpPr>
                <p:sp>
                  <p:nvSpPr>
                    <p:cNvPr id="158" name="Rectangle 157"/>
                    <p:cNvSpPr/>
                    <p:nvPr/>
                  </p:nvSpPr>
                  <p:spPr>
                    <a:xfrm>
                      <a:off x="1170124" y="3546253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9" name="Rectangle 158"/>
                    <p:cNvSpPr/>
                    <p:nvPr/>
                  </p:nvSpPr>
                  <p:spPr>
                    <a:xfrm>
                      <a:off x="1705155" y="3546252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0" name="Rectangle 159"/>
                    <p:cNvSpPr/>
                    <p:nvPr/>
                  </p:nvSpPr>
                  <p:spPr>
                    <a:xfrm>
                      <a:off x="2059477" y="3546251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1" name="Rectangle 160"/>
                    <p:cNvSpPr/>
                    <p:nvPr/>
                  </p:nvSpPr>
                  <p:spPr>
                    <a:xfrm>
                      <a:off x="2574887" y="3542026"/>
                      <a:ext cx="169494" cy="86293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2" name="Rectangle 161"/>
                    <p:cNvSpPr/>
                    <p:nvPr/>
                  </p:nvSpPr>
                  <p:spPr>
                    <a:xfrm>
                      <a:off x="2904357" y="3542420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3" name="Rectangle 162"/>
                    <p:cNvSpPr/>
                    <p:nvPr/>
                  </p:nvSpPr>
                  <p:spPr>
                    <a:xfrm>
                      <a:off x="3429559" y="3541496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4" name="Rectangle 163"/>
                    <p:cNvSpPr/>
                    <p:nvPr/>
                  </p:nvSpPr>
                  <p:spPr>
                    <a:xfrm>
                      <a:off x="3755891" y="3538332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5" name="Rectangle 164"/>
                    <p:cNvSpPr/>
                    <p:nvPr/>
                  </p:nvSpPr>
                  <p:spPr>
                    <a:xfrm>
                      <a:off x="4276471" y="3529633"/>
                      <a:ext cx="169494" cy="80697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6" name="Rectangle 165"/>
                    <p:cNvSpPr/>
                    <p:nvPr/>
                  </p:nvSpPr>
                  <p:spPr>
                    <a:xfrm>
                      <a:off x="1047526" y="3549546"/>
                      <a:ext cx="149092" cy="107071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7" name="Rectangle 166"/>
                    <p:cNvSpPr/>
                    <p:nvPr/>
                  </p:nvSpPr>
                  <p:spPr>
                    <a:xfrm>
                      <a:off x="1306487" y="3547928"/>
                      <a:ext cx="440122" cy="117467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8" name="Rectangle 167"/>
                    <p:cNvSpPr/>
                    <p:nvPr/>
                  </p:nvSpPr>
                  <p:spPr>
                    <a:xfrm>
                      <a:off x="2169442" y="3546365"/>
                      <a:ext cx="450315" cy="118349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9" name="Rectangle 168"/>
                    <p:cNvSpPr/>
                    <p:nvPr/>
                  </p:nvSpPr>
                  <p:spPr>
                    <a:xfrm>
                      <a:off x="3025760" y="3540557"/>
                      <a:ext cx="438219" cy="112084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0" name="Rectangle 169"/>
                    <p:cNvSpPr/>
                    <p:nvPr/>
                  </p:nvSpPr>
                  <p:spPr>
                    <a:xfrm>
                      <a:off x="1852200" y="3544777"/>
                      <a:ext cx="207278" cy="11741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1" name="Rectangle 170"/>
                    <p:cNvSpPr/>
                    <p:nvPr/>
                  </p:nvSpPr>
                  <p:spPr>
                    <a:xfrm>
                      <a:off x="2729722" y="3540807"/>
                      <a:ext cx="189399" cy="11741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2" name="Rectangle 171"/>
                    <p:cNvSpPr/>
                    <p:nvPr/>
                  </p:nvSpPr>
                  <p:spPr>
                    <a:xfrm>
                      <a:off x="3580749" y="3537894"/>
                      <a:ext cx="189399" cy="11741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Rectangle 172"/>
                    <p:cNvSpPr/>
                    <p:nvPr/>
                  </p:nvSpPr>
                  <p:spPr>
                    <a:xfrm>
                      <a:off x="3886918" y="3531960"/>
                      <a:ext cx="416016" cy="112084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4" name="Rectangle 173"/>
                    <p:cNvSpPr/>
                    <p:nvPr/>
                  </p:nvSpPr>
                  <p:spPr>
                    <a:xfrm>
                      <a:off x="4413863" y="3531033"/>
                      <a:ext cx="189399" cy="11741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75" name="Group 174"/>
                    <p:cNvGrpSpPr/>
                    <p:nvPr/>
                  </p:nvGrpSpPr>
                  <p:grpSpPr>
                    <a:xfrm>
                      <a:off x="1044228" y="3599107"/>
                      <a:ext cx="3559178" cy="479742"/>
                      <a:chOff x="1051353" y="2717875"/>
                      <a:chExt cx="3559178" cy="479742"/>
                    </a:xfrm>
                  </p:grpSpPr>
                  <p:grpSp>
                    <p:nvGrpSpPr>
                      <p:cNvPr id="180" name="Groupe 15">
                        <a:extLst>
                          <a:ext uri="{FF2B5EF4-FFF2-40B4-BE49-F238E27FC236}">
                            <a16:creationId xmlns:a16="http://schemas.microsoft.com/office/drawing/2014/main" id="{17393631-177E-4F21-94F6-EF4E170EC15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51355" y="2835666"/>
                        <a:ext cx="3559176" cy="361951"/>
                        <a:chOff x="1168399" y="1295399"/>
                        <a:chExt cx="4745567" cy="482601"/>
                      </a:xfrm>
                    </p:grpSpPr>
                    <p:sp>
                      <p:nvSpPr>
                        <p:cNvPr id="186" name="Rectangle 185">
                          <a:extLst>
                            <a:ext uri="{FF2B5EF4-FFF2-40B4-BE49-F238E27FC236}">
                              <a16:creationId xmlns:a16="http://schemas.microsoft.com/office/drawing/2014/main" id="{EAB62B83-7783-48E9-BE14-F2ABE087C0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168399" y="1295400"/>
                          <a:ext cx="4745567" cy="482600"/>
                        </a:xfrm>
                        <a:prstGeom prst="rect">
                          <a:avLst/>
                        </a:prstGeom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87" name="Rectangle 186">
                          <a:extLst>
                            <a:ext uri="{FF2B5EF4-FFF2-40B4-BE49-F238E27FC236}">
                              <a16:creationId xmlns:a16="http://schemas.microsoft.com/office/drawing/2014/main" id="{A5B873F9-BDDA-4D33-9AA2-2785B722A4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319284" y="1295399"/>
                          <a:ext cx="1003181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88" name="Rectangle 187">
                          <a:extLst>
                            <a:ext uri="{FF2B5EF4-FFF2-40B4-BE49-F238E27FC236}">
                              <a16:creationId xmlns:a16="http://schemas.microsoft.com/office/drawing/2014/main" id="{5C85B378-C857-4415-A9AC-1DFB5AD792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67212" y="1295399"/>
                          <a:ext cx="1003182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89" name="Rectangle 188">
                          <a:extLst>
                            <a:ext uri="{FF2B5EF4-FFF2-40B4-BE49-F238E27FC236}">
                              <a16:creationId xmlns:a16="http://schemas.microsoft.com/office/drawing/2014/main" id="{0A8E482E-268B-45C4-A3C4-ACDAC9DC81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615144" y="1295399"/>
                          <a:ext cx="1006144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  <p:sp>
                      <p:nvSpPr>
                        <p:cNvPr id="190" name="Rectangle 189">
                          <a:extLst>
                            <a:ext uri="{FF2B5EF4-FFF2-40B4-BE49-F238E27FC236}">
                              <a16:creationId xmlns:a16="http://schemas.microsoft.com/office/drawing/2014/main" id="{46F0B984-B3FD-456E-926A-2E348D5B910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63074" y="1295399"/>
                          <a:ext cx="1015965" cy="60959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solidFill>
                            <a:srgbClr val="FF00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 sz="1350"/>
                        </a:p>
                      </p:txBody>
                    </p:sp>
                  </p:grpSp>
                  <p:sp>
                    <p:nvSpPr>
                      <p:cNvPr id="181" name="Rectangle 180">
                        <a:extLst>
                          <a:ext uri="{FF2B5EF4-FFF2-40B4-BE49-F238E27FC236}">
                            <a16:creationId xmlns:a16="http://schemas.microsoft.com/office/drawing/2014/main" id="{700C5D53-6B91-4098-A47A-282B9AA47B80}"/>
                          </a:ext>
                        </a:extLst>
                      </p:cNvPr>
                      <p:cNvSpPr/>
                      <p:nvPr/>
                    </p:nvSpPr>
                    <p:spPr>
                      <a:xfrm rot="10800000">
                        <a:off x="1051353" y="2732179"/>
                        <a:ext cx="3559175" cy="103486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 dirty="0"/>
                      </a:p>
                    </p:txBody>
                  </p:sp>
                  <p:cxnSp>
                    <p:nvCxnSpPr>
                      <p:cNvPr id="182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164520" y="2725533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3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018343" y="2725436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4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882790" y="2717875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85" name="Connecteur droit 28">
                        <a:extLst>
                          <a:ext uri="{FF2B5EF4-FFF2-40B4-BE49-F238E27FC236}">
                            <a16:creationId xmlns:a16="http://schemas.microsoft.com/office/drawing/2014/main" id="{9525B561-27FF-4970-9223-E4F0031EF8BC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3754610" y="2717875"/>
                        <a:ext cx="761855" cy="4808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76" name="Rectangle 175"/>
                    <p:cNvSpPr/>
                    <p:nvPr/>
                  </p:nvSpPr>
                  <p:spPr>
                    <a:xfrm>
                      <a:off x="1225310" y="3545507"/>
                      <a:ext cx="49552" cy="204850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7" name="Rectangle 176"/>
                    <p:cNvSpPr/>
                    <p:nvPr/>
                  </p:nvSpPr>
                  <p:spPr>
                    <a:xfrm>
                      <a:off x="2093156" y="3545507"/>
                      <a:ext cx="49552" cy="204850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8" name="Rectangle 177"/>
                    <p:cNvSpPr/>
                    <p:nvPr/>
                  </p:nvSpPr>
                  <p:spPr>
                    <a:xfrm>
                      <a:off x="2950689" y="3545507"/>
                      <a:ext cx="49552" cy="204850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9" name="Rectangle 178"/>
                    <p:cNvSpPr/>
                    <p:nvPr/>
                  </p:nvSpPr>
                  <p:spPr>
                    <a:xfrm>
                      <a:off x="3806019" y="3537894"/>
                      <a:ext cx="49552" cy="204850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1019900" y="4467852"/>
                    <a:ext cx="3559035" cy="84405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4" name="Rectangle 153"/>
                  <p:cNvSpPr/>
                  <p:nvPr/>
                </p:nvSpPr>
                <p:spPr>
                  <a:xfrm>
                    <a:off x="1722282" y="4462041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5" name="Rectangle 154"/>
                  <p:cNvSpPr/>
                  <p:nvPr/>
                </p:nvSpPr>
                <p:spPr>
                  <a:xfrm>
                    <a:off x="2595708" y="4464477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6" name="Rectangle 155"/>
                  <p:cNvSpPr/>
                  <p:nvPr/>
                </p:nvSpPr>
                <p:spPr>
                  <a:xfrm>
                    <a:off x="3442741" y="4464218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7" name="Rectangle 156"/>
                  <p:cNvSpPr/>
                  <p:nvPr/>
                </p:nvSpPr>
                <p:spPr>
                  <a:xfrm>
                    <a:off x="4281079" y="4464218"/>
                    <a:ext cx="105591" cy="9021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44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37916" y="5364565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89278" y="5363875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47643" y="5361100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18181" y="5355871"/>
                  <a:ext cx="761855" cy="4808"/>
                </a:xfrm>
                <a:prstGeom prst="line">
                  <a:avLst/>
                </a:prstGeom>
                <a:ln w="635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8" name="Rectangle 147"/>
                <p:cNvSpPr/>
                <p:nvPr/>
              </p:nvSpPr>
              <p:spPr>
                <a:xfrm>
                  <a:off x="1716970" y="5386819"/>
                  <a:ext cx="1136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9" name="Rectangle 148"/>
                <p:cNvSpPr/>
                <p:nvPr/>
              </p:nvSpPr>
              <p:spPr>
                <a:xfrm>
                  <a:off x="2589922" y="5387191"/>
                  <a:ext cx="1136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0" name="Rectangle 149"/>
                <p:cNvSpPr/>
                <p:nvPr/>
              </p:nvSpPr>
              <p:spPr>
                <a:xfrm>
                  <a:off x="3436663" y="5385618"/>
                  <a:ext cx="1136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4274171" y="5382939"/>
                  <a:ext cx="113636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42" name="Straight Connector 141"/>
              <p:cNvCxnSpPr/>
              <p:nvPr/>
            </p:nvCxnSpPr>
            <p:spPr>
              <a:xfrm flipV="1">
                <a:off x="1028286" y="5921403"/>
                <a:ext cx="3559175" cy="29271"/>
              </a:xfrm>
              <a:prstGeom prst="line">
                <a:avLst/>
              </a:prstGeom>
              <a:ln w="50800">
                <a:solidFill>
                  <a:schemeClr val="tx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1" name="Rectangle 190"/>
            <p:cNvSpPr/>
            <p:nvPr/>
          </p:nvSpPr>
          <p:spPr>
            <a:xfrm>
              <a:off x="7640394" y="5142450"/>
              <a:ext cx="3888432" cy="154817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5884326" y="2120173"/>
            <a:ext cx="1770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Printed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6198314" y="3916907"/>
            <a:ext cx="1136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SBU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6221840" y="5432145"/>
            <a:ext cx="994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Mix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8150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054" y="193930"/>
            <a:ext cx="6154271" cy="1325563"/>
          </a:xfrm>
        </p:spPr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Resistive </a:t>
            </a:r>
            <a:r>
              <a:rPr lang="en-GB" dirty="0" err="1" smtClean="0">
                <a:latin typeface="Comic Sans MS" panose="030F0702030302020204" pitchFamily="66" charset="0"/>
              </a:rPr>
              <a:t>Micromegas</a:t>
            </a:r>
            <a:r>
              <a:rPr lang="en-GB" dirty="0" smtClean="0">
                <a:latin typeface="Comic Sans MS" panose="030F0702030302020204" pitchFamily="66" charset="0"/>
              </a:rPr>
              <a:t>: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790579" y="2881450"/>
            <a:ext cx="15440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5 ILC DHCAL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50cm diameter 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pads 1cm x 1cm </a:t>
            </a:r>
          </a:p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5M/Pad </a:t>
            </a:r>
          </a:p>
        </p:txBody>
      </p:sp>
      <p:pic>
        <p:nvPicPr>
          <p:cNvPr id="2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4" t="2097" r="3934"/>
          <a:stretch/>
        </p:blipFill>
        <p:spPr>
          <a:xfrm>
            <a:off x="9492730" y="1204440"/>
            <a:ext cx="2185502" cy="1702051"/>
          </a:xfr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3662" y="1232951"/>
            <a:ext cx="2185502" cy="1626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1133" y="3954753"/>
            <a:ext cx="2152453" cy="163880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9" t="6151" r="8046" b="10715"/>
          <a:stretch/>
        </p:blipFill>
        <p:spPr>
          <a:xfrm>
            <a:off x="3477403" y="1209859"/>
            <a:ext cx="2152453" cy="1691212"/>
          </a:xfrm>
          <a:prstGeom prst="rect">
            <a:avLst/>
          </a:prstGeom>
        </p:spPr>
      </p:pic>
      <p:sp>
        <p:nvSpPr>
          <p:cNvPr id="15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3441133" y="5656145"/>
            <a:ext cx="22750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32 T2K upgrade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40cm x40cm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1cm x 1cm pads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500K/</a:t>
            </a:r>
            <a:r>
              <a:rPr lang="en-US" sz="1400" dirty="0" err="1">
                <a:latin typeface="Comic Sans MS" pitchFamily="66" charset="0"/>
              </a:rPr>
              <a:t>Sqr</a:t>
            </a:r>
            <a:r>
              <a:rPr lang="en-US" sz="1400" dirty="0">
                <a:latin typeface="Comic Sans MS" pitchFamily="66" charset="0"/>
              </a:rPr>
              <a:t> sharing layer</a:t>
            </a:r>
          </a:p>
          <a:p>
            <a:pPr algn="ctr"/>
            <a:endParaRPr lang="en-US" sz="1400" dirty="0" smtClean="0">
              <a:latin typeface="Comic Sans MS" pitchFamily="66" charset="0"/>
            </a:endParaRPr>
          </a:p>
        </p:txBody>
      </p:sp>
      <p:sp>
        <p:nvSpPr>
          <p:cNvPr id="16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3477402" y="2944617"/>
            <a:ext cx="22750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ILC TPC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30cm x 15cm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3mm </a:t>
            </a:r>
            <a:r>
              <a:rPr lang="en-US" sz="1400" dirty="0">
                <a:latin typeface="Comic Sans MS" pitchFamily="66" charset="0"/>
              </a:rPr>
              <a:t>x 8mm </a:t>
            </a:r>
            <a:r>
              <a:rPr lang="en-US" sz="1400" dirty="0" smtClean="0">
                <a:latin typeface="Comic Sans MS" pitchFamily="66" charset="0"/>
              </a:rPr>
              <a:t>pads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2M/</a:t>
            </a:r>
            <a:r>
              <a:rPr lang="en-US" sz="1400" dirty="0" err="1">
                <a:latin typeface="Comic Sans MS" pitchFamily="66" charset="0"/>
              </a:rPr>
              <a:t>Sqr</a:t>
            </a:r>
            <a:r>
              <a:rPr lang="en-US" sz="1400" dirty="0">
                <a:latin typeface="Comic Sans MS" pitchFamily="66" charset="0"/>
              </a:rPr>
              <a:t> sharing layer</a:t>
            </a:r>
          </a:p>
          <a:p>
            <a:pPr algn="ctr"/>
            <a:endParaRPr lang="en-US" sz="1400" dirty="0">
              <a:latin typeface="Comic Sans MS" pitchFamily="66" charset="0"/>
            </a:endParaRPr>
          </a:p>
          <a:p>
            <a:pPr algn="ctr"/>
            <a:endParaRPr lang="en-US" sz="1400" dirty="0" smtClean="0">
              <a:latin typeface="Comic Sans MS" pitchFamily="66" charset="0"/>
            </a:endParaRPr>
          </a:p>
        </p:txBody>
      </p:sp>
      <p:sp>
        <p:nvSpPr>
          <p:cNvPr id="17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6404634" y="2850855"/>
            <a:ext cx="2275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20 LSBB 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50cm x </a:t>
            </a:r>
            <a:r>
              <a:rPr lang="en-US" sz="1400" dirty="0" smtClean="0">
                <a:latin typeface="Comic Sans MS" pitchFamily="66" charset="0"/>
              </a:rPr>
              <a:t>50cm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X/Y 1mm/1mm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30M/</a:t>
            </a:r>
            <a:r>
              <a:rPr lang="en-US" sz="1400" dirty="0" err="1" smtClean="0">
                <a:latin typeface="Comic Sans MS" pitchFamily="66" charset="0"/>
              </a:rPr>
              <a:t>Sqr</a:t>
            </a:r>
            <a:r>
              <a:rPr lang="en-US" sz="1400" dirty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sharing layer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283" y="1206814"/>
            <a:ext cx="2285266" cy="16527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1" t="9714" r="6125" b="6124"/>
          <a:stretch/>
        </p:blipFill>
        <p:spPr>
          <a:xfrm rot="10800000">
            <a:off x="9492730" y="3954753"/>
            <a:ext cx="2185502" cy="1652763"/>
          </a:xfrm>
          <a:prstGeom prst="rect">
            <a:avLst/>
          </a:prstGeom>
        </p:spPr>
      </p:pic>
      <p:sp>
        <p:nvSpPr>
          <p:cNvPr id="21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403649" y="3066125"/>
            <a:ext cx="22750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ATLAS NSW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Strips 100k/</a:t>
            </a:r>
            <a:r>
              <a:rPr lang="en-US" sz="1400" dirty="0" err="1" smtClean="0">
                <a:latin typeface="Comic Sans MS" pitchFamily="66" charset="0"/>
              </a:rPr>
              <a:t>Sqr</a:t>
            </a:r>
            <a:endParaRPr lang="en-US" sz="1400" dirty="0" smtClean="0">
              <a:latin typeface="Comic Sans MS" pitchFamily="66" charset="0"/>
            </a:endParaRPr>
          </a:p>
          <a:p>
            <a:pPr algn="ctr"/>
            <a:r>
              <a:rPr lang="en-US" sz="1400" dirty="0" smtClean="0">
                <a:latin typeface="Comic Sans MS" pitchFamily="66" charset="0"/>
              </a:rPr>
              <a:t>2m x 1m</a:t>
            </a:r>
          </a:p>
        </p:txBody>
      </p:sp>
      <p:sp>
        <p:nvSpPr>
          <p:cNvPr id="23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9138142" y="5656145"/>
            <a:ext cx="28946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2 Demonstrators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5cm x 5cm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 pads 1mm x 3mm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5 and 20M/pad</a:t>
            </a:r>
          </a:p>
          <a:p>
            <a:pPr algn="ctr"/>
            <a:endParaRPr lang="en-US" sz="1400" dirty="0" smtClean="0">
              <a:latin typeface="Comic Sans MS" pitchFamily="66" charset="0"/>
            </a:endParaRPr>
          </a:p>
          <a:p>
            <a:pPr algn="ctr"/>
            <a:endParaRPr lang="en-US" sz="1400" dirty="0" smtClean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0253" y="1334827"/>
            <a:ext cx="1231427" cy="27699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1 printed layer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41294" y="1334827"/>
            <a:ext cx="79060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1 DLC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22058" y="4111553"/>
            <a:ext cx="79060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1 DLC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27851" y="1334827"/>
            <a:ext cx="790601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1 DLC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61216" y="1259325"/>
            <a:ext cx="1332416" cy="276999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2 printed layers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87903" y="4126942"/>
            <a:ext cx="1879041" cy="338554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MIX DLC/Printed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1" t="9714" r="6125" b="6124"/>
          <a:stretch/>
        </p:blipFill>
        <p:spPr>
          <a:xfrm rot="10800000">
            <a:off x="6530400" y="3954753"/>
            <a:ext cx="2185502" cy="1652763"/>
          </a:xfrm>
          <a:prstGeom prst="rect">
            <a:avLst/>
          </a:prstGeom>
        </p:spPr>
      </p:pic>
      <p:sp>
        <p:nvSpPr>
          <p:cNvPr id="32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6325236" y="5644786"/>
            <a:ext cx="25305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1 Demonstrator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5cm x 5cm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1mm x 3mm pads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2R layers 30M/</a:t>
            </a:r>
            <a:r>
              <a:rPr lang="en-US" sz="1400" dirty="0" err="1" smtClean="0">
                <a:latin typeface="Comic Sans MS" pitchFamily="66" charset="0"/>
              </a:rPr>
              <a:t>sqr</a:t>
            </a:r>
            <a:endParaRPr lang="en-US" sz="1400" dirty="0" smtClean="0">
              <a:latin typeface="Comic Sans MS" pitchFamily="66" charset="0"/>
            </a:endParaRPr>
          </a:p>
          <a:p>
            <a:pPr algn="ctr"/>
            <a:endParaRPr lang="en-US" sz="1400" dirty="0" smtClean="0"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879669" y="4120037"/>
            <a:ext cx="1672253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2”DLC+”  SBU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53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698390" y="2467918"/>
            <a:ext cx="3528392" cy="504056"/>
            <a:chOff x="1691680" y="2996952"/>
            <a:chExt cx="3528392" cy="504056"/>
          </a:xfrm>
        </p:grpSpPr>
        <p:sp>
          <p:nvSpPr>
            <p:cNvPr id="52" name="Rectangle 51"/>
            <p:cNvSpPr/>
            <p:nvPr/>
          </p:nvSpPr>
          <p:spPr>
            <a:xfrm>
              <a:off x="1691680" y="2996968"/>
              <a:ext cx="3528392" cy="144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691680" y="3429000"/>
              <a:ext cx="3528392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1691680" y="3068960"/>
              <a:ext cx="3528392" cy="360000"/>
            </a:xfrm>
            <a:prstGeom prst="rect">
              <a:avLst/>
            </a:prstGeom>
            <a:pattFill prst="trellis">
              <a:fgClr>
                <a:srgbClr val="FFFF00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835752" y="306896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699792" y="306896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707904" y="306896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644008" y="306896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907704" y="2996968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771800" y="299695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779912" y="299695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716016" y="299695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</p:grpSp>
      <p:sp>
        <p:nvSpPr>
          <p:cNvPr id="79" name="ZoneTexte 6"/>
          <p:cNvSpPr txBox="1"/>
          <p:nvPr/>
        </p:nvSpPr>
        <p:spPr>
          <a:xfrm>
            <a:off x="4524657" y="5762285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anose="030F0702030302020204" pitchFamily="66" charset="0"/>
              </a:rPr>
              <a:t>‘</a:t>
            </a:r>
            <a:r>
              <a:rPr lang="fr-FR" sz="1000" dirty="0" err="1" smtClean="0">
                <a:latin typeface="Comic Sans MS" panose="030F0702030302020204" pitchFamily="66" charset="0"/>
              </a:rPr>
              <a:t>BULKage</a:t>
            </a:r>
            <a:r>
              <a:rPr lang="fr-FR" sz="1000" dirty="0" smtClean="0">
                <a:latin typeface="Comic Sans MS" panose="030F0702030302020204" pitchFamily="66" charset="0"/>
              </a:rPr>
              <a:t>’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698390" y="1603822"/>
            <a:ext cx="3528392" cy="432048"/>
            <a:chOff x="1691680" y="2132856"/>
            <a:chExt cx="3528392" cy="432048"/>
          </a:xfrm>
        </p:grpSpPr>
        <p:sp>
          <p:nvSpPr>
            <p:cNvPr id="106" name="Rectangle 105"/>
            <p:cNvSpPr/>
            <p:nvPr/>
          </p:nvSpPr>
          <p:spPr>
            <a:xfrm>
              <a:off x="1691680" y="2492896"/>
              <a:ext cx="3528392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1691680" y="2132896"/>
              <a:ext cx="3528392" cy="360000"/>
            </a:xfrm>
            <a:prstGeom prst="rect">
              <a:avLst/>
            </a:prstGeom>
            <a:pattFill prst="trellis">
              <a:fgClr>
                <a:srgbClr val="FFFF00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835752" y="2132856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2699792" y="2132856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707904" y="2132856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4644008" y="2132856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26326" y="5525224"/>
            <a:ext cx="3672464" cy="831126"/>
            <a:chOff x="3143616" y="5622210"/>
            <a:chExt cx="3672464" cy="831126"/>
          </a:xfrm>
        </p:grpSpPr>
        <p:grpSp>
          <p:nvGrpSpPr>
            <p:cNvPr id="112" name="Group 111"/>
            <p:cNvGrpSpPr/>
            <p:nvPr/>
          </p:nvGrpSpPr>
          <p:grpSpPr>
            <a:xfrm>
              <a:off x="3207040" y="5813552"/>
              <a:ext cx="3528392" cy="639784"/>
              <a:chOff x="1691680" y="5129472"/>
              <a:chExt cx="3528392" cy="639784"/>
            </a:xfrm>
          </p:grpSpPr>
          <p:sp>
            <p:nvSpPr>
              <p:cNvPr id="113" name="Rectangle 112"/>
              <p:cNvSpPr/>
              <p:nvPr/>
            </p:nvSpPr>
            <p:spPr>
              <a:xfrm>
                <a:off x="1691680" y="5181045"/>
                <a:ext cx="3528392" cy="1620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>
              <a:xfrm>
                <a:off x="1691680" y="5697248"/>
                <a:ext cx="3528392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1691680" y="5337208"/>
                <a:ext cx="3528392" cy="360000"/>
              </a:xfrm>
              <a:prstGeom prst="rect">
                <a:avLst/>
              </a:prstGeom>
              <a:pattFill prst="trellis">
                <a:fgClr>
                  <a:srgbClr val="FFFF00"/>
                </a:fgClr>
                <a:bgClr>
                  <a:schemeClr val="bg1"/>
                </a:bgClr>
              </a:patt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>
              <a:xfrm>
                <a:off x="1835752" y="5337208"/>
                <a:ext cx="504000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2699792" y="5337208"/>
                <a:ext cx="504000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>
              <a:xfrm>
                <a:off x="3707904" y="5337208"/>
                <a:ext cx="504000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>
              <a:xfrm>
                <a:off x="4644008" y="5337208"/>
                <a:ext cx="504000" cy="72008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1907704" y="5265216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>
              <a:xfrm>
                <a:off x="2771800" y="5265200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3779912" y="5265200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>
              <a:xfrm>
                <a:off x="4716016" y="5265200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1835696" y="5229200"/>
                <a:ext cx="504000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2699848" y="5229200"/>
                <a:ext cx="504000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3707960" y="5229200"/>
                <a:ext cx="504000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4644064" y="5229200"/>
                <a:ext cx="504000" cy="360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>
              <a:xfrm>
                <a:off x="1835696" y="5129472"/>
                <a:ext cx="50400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>
              <a:xfrm>
                <a:off x="2699848" y="5129472"/>
                <a:ext cx="50400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3707960" y="5129472"/>
                <a:ext cx="504000" cy="4572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644064" y="5129472"/>
                <a:ext cx="50400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222025" y="5157192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>
              <a:xfrm>
                <a:off x="3059832" y="5157192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4094233" y="5157192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5030337" y="5157192"/>
                <a:ext cx="45719" cy="7199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latin typeface="+mj-lt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3529715" y="5623414"/>
              <a:ext cx="164177" cy="18002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4404015" y="5622210"/>
              <a:ext cx="164177" cy="18002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404542" y="5622322"/>
              <a:ext cx="164177" cy="18002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6337919" y="5622210"/>
              <a:ext cx="164177" cy="180024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143616" y="5661248"/>
              <a:ext cx="3672464" cy="0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/>
          <p:cNvGrpSpPr/>
          <p:nvPr/>
        </p:nvGrpSpPr>
        <p:grpSpPr>
          <a:xfrm>
            <a:off x="698390" y="3476030"/>
            <a:ext cx="3528392" cy="540056"/>
            <a:chOff x="1691680" y="4041072"/>
            <a:chExt cx="3528392" cy="540056"/>
          </a:xfrm>
        </p:grpSpPr>
        <p:sp>
          <p:nvSpPr>
            <p:cNvPr id="140" name="Rectangle 139"/>
            <p:cNvSpPr/>
            <p:nvPr/>
          </p:nvSpPr>
          <p:spPr>
            <a:xfrm>
              <a:off x="1691680" y="4077088"/>
              <a:ext cx="3528392" cy="144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691680" y="4509120"/>
              <a:ext cx="3528392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691680" y="4149080"/>
              <a:ext cx="3528392" cy="360000"/>
            </a:xfrm>
            <a:prstGeom prst="rect">
              <a:avLst/>
            </a:prstGeom>
            <a:pattFill prst="trellis">
              <a:fgClr>
                <a:srgbClr val="FFFF00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835752" y="414908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699792" y="414908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707904" y="414908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4644008" y="4149080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907704" y="4077088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2771800" y="407707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3779912" y="407707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4716016" y="407707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835696" y="4041072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699848" y="4041072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3707960" y="4041072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4644064" y="4041072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698390" y="4492422"/>
            <a:ext cx="3528392" cy="639784"/>
            <a:chOff x="1691680" y="5129472"/>
            <a:chExt cx="3528392" cy="639784"/>
          </a:xfrm>
        </p:grpSpPr>
        <p:sp>
          <p:nvSpPr>
            <p:cNvPr id="156" name="Rectangle 155"/>
            <p:cNvSpPr/>
            <p:nvPr/>
          </p:nvSpPr>
          <p:spPr>
            <a:xfrm>
              <a:off x="1691680" y="5181045"/>
              <a:ext cx="3528392" cy="162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691680" y="5697248"/>
              <a:ext cx="3528392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1691680" y="5337208"/>
              <a:ext cx="3528392" cy="360000"/>
            </a:xfrm>
            <a:prstGeom prst="rect">
              <a:avLst/>
            </a:prstGeom>
            <a:pattFill prst="trellis">
              <a:fgClr>
                <a:srgbClr val="FFFF00"/>
              </a:fgClr>
              <a:bgClr>
                <a:schemeClr val="bg1"/>
              </a:bgClr>
            </a:patt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1835752" y="5337208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2699792" y="5337208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3707904" y="5337208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4644008" y="5337208"/>
              <a:ext cx="504000" cy="72008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907704" y="5265216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2771800" y="5265200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3779912" y="5265200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4716016" y="5265200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835696" y="5229200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2699848" y="5229200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3707960" y="5229200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644064" y="5229200"/>
              <a:ext cx="504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835696" y="5129472"/>
              <a:ext cx="5040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2699848" y="5129472"/>
              <a:ext cx="5040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3707960" y="5129472"/>
              <a:ext cx="5040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4644064" y="5137548"/>
              <a:ext cx="5040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222025" y="515719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3059832" y="515719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4094233" y="515719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5030337" y="5157192"/>
              <a:ext cx="45719" cy="71992"/>
            </a:xfrm>
            <a:prstGeom prst="rect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+mj-lt"/>
              </a:endParaRPr>
            </a:p>
          </p:txBody>
        </p:sp>
      </p:grpSp>
      <p:sp>
        <p:nvSpPr>
          <p:cNvPr id="94" name="ZoneTexte 6"/>
          <p:cNvSpPr txBox="1"/>
          <p:nvPr/>
        </p:nvSpPr>
        <p:spPr>
          <a:xfrm>
            <a:off x="4442806" y="1603822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>
                <a:latin typeface="Comic Sans MS" panose="030F0702030302020204" pitchFamily="66" charset="0"/>
              </a:rPr>
              <a:t>PCB</a:t>
            </a:r>
          </a:p>
        </p:txBody>
      </p:sp>
      <p:sp>
        <p:nvSpPr>
          <p:cNvPr id="95" name="ZoneTexte 6"/>
          <p:cNvSpPr txBox="1"/>
          <p:nvPr/>
        </p:nvSpPr>
        <p:spPr>
          <a:xfrm>
            <a:off x="4442806" y="2503914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Comic Sans MS" panose="030F0702030302020204" pitchFamily="66" charset="0"/>
              </a:rPr>
              <a:t>Coverlay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>
                <a:latin typeface="Comic Sans MS" panose="030F0702030302020204" pitchFamily="66" charset="0"/>
              </a:rPr>
              <a:t>gluing </a:t>
            </a:r>
            <a:r>
              <a:rPr lang="en-US" sz="1000" dirty="0" smtClean="0">
                <a:latin typeface="Comic Sans MS" panose="030F0702030302020204" pitchFamily="66" charset="0"/>
              </a:rPr>
              <a:t>+ drilling + </a:t>
            </a:r>
            <a:r>
              <a:rPr lang="en-US" sz="1000" dirty="0">
                <a:latin typeface="Comic Sans MS" panose="030F0702030302020204" pitchFamily="66" charset="0"/>
              </a:rPr>
              <a:t>via fill</a:t>
            </a:r>
          </a:p>
        </p:txBody>
      </p:sp>
      <p:sp>
        <p:nvSpPr>
          <p:cNvPr id="96" name="ZoneTexte 6"/>
          <p:cNvSpPr txBox="1"/>
          <p:nvPr/>
        </p:nvSpPr>
        <p:spPr>
          <a:xfrm>
            <a:off x="4385084" y="3584022"/>
            <a:ext cx="16738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Resistive paste resistors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(10KOhms/square max)</a:t>
            </a:r>
            <a:endParaRPr lang="en-US" sz="1000" dirty="0">
              <a:latin typeface="Comic Sans MS" panose="030F0702030302020204" pitchFamily="66" charset="0"/>
            </a:endParaRPr>
          </a:p>
          <a:p>
            <a:endParaRPr lang="en-US" dirty="0">
              <a:latin typeface="+mj-lt"/>
            </a:endParaRPr>
          </a:p>
          <a:p>
            <a:endParaRPr lang="fr-FR" dirty="0">
              <a:latin typeface="+mj-lt"/>
            </a:endParaRPr>
          </a:p>
        </p:txBody>
      </p:sp>
      <p:sp>
        <p:nvSpPr>
          <p:cNvPr id="97" name="ZoneTexte 6"/>
          <p:cNvSpPr txBox="1"/>
          <p:nvPr/>
        </p:nvSpPr>
        <p:spPr>
          <a:xfrm>
            <a:off x="4441524" y="4620132"/>
            <a:ext cx="22461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Comic Sans MS" panose="030F0702030302020204" pitchFamily="66" charset="0"/>
              </a:rPr>
              <a:t>Coverlay</a:t>
            </a:r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>
                <a:latin typeface="Comic Sans MS" panose="030F0702030302020204" pitchFamily="66" charset="0"/>
              </a:rPr>
              <a:t>gluing + via fill </a:t>
            </a:r>
          </a:p>
          <a:p>
            <a:r>
              <a:rPr lang="en-US" sz="1000" dirty="0">
                <a:latin typeface="Comic Sans MS" panose="030F0702030302020204" pitchFamily="66" charset="0"/>
              </a:rPr>
              <a:t>+ top resistive </a:t>
            </a:r>
            <a:r>
              <a:rPr lang="en-US" sz="1000" dirty="0" smtClean="0">
                <a:latin typeface="Comic Sans MS" panose="030F0702030302020204" pitchFamily="66" charset="0"/>
              </a:rPr>
              <a:t>printing (100K max)</a:t>
            </a:r>
            <a:endParaRPr lang="fr-FR" sz="1000" dirty="0">
              <a:latin typeface="Comic Sans MS" panose="030F0702030302020204" pitchFamily="66" charset="0"/>
            </a:endParaRPr>
          </a:p>
        </p:txBody>
      </p:sp>
      <p:sp>
        <p:nvSpPr>
          <p:cNvPr id="100" name="Titre 1"/>
          <p:cNvSpPr>
            <a:spLocks noGrp="1"/>
          </p:cNvSpPr>
          <p:nvPr>
            <p:ph type="title"/>
          </p:nvPr>
        </p:nvSpPr>
        <p:spPr>
          <a:xfrm>
            <a:off x="983432" y="242272"/>
            <a:ext cx="9865096" cy="97234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Comic Sans MS" panose="030F0702030302020204" pitchFamily="66" charset="0"/>
              </a:rPr>
              <a:t>2 Printed layers</a:t>
            </a:r>
            <a:endParaRPr lang="fr-FR" sz="2800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>
            <a:off x="7072683" y="1165054"/>
            <a:ext cx="4440639" cy="15465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-Extra Large DOCA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-Embedded Res should be less than 10KOhms/square</a:t>
            </a:r>
          </a:p>
          <a:p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-Large pads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-Accurate layers registration even in large size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DLC needed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-High rate detectors</a:t>
            </a:r>
          </a:p>
        </p:txBody>
      </p:sp>
      <p:pic>
        <p:nvPicPr>
          <p:cNvPr id="99" name="Picture 9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58" y="2899926"/>
            <a:ext cx="2590198" cy="16080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879726" y="3314237"/>
            <a:ext cx="15424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1cm x 1cm pad</a:t>
            </a:r>
            <a:r>
              <a:rPr lang="en-US" sz="1100" dirty="0" smtClean="0">
                <a:sym typeface="Wingdings" panose="05000000000000000000" pitchFamily="2" charset="2"/>
              </a:rPr>
              <a:t> </a:t>
            </a:r>
            <a:r>
              <a:rPr lang="en-US" sz="1100" dirty="0" smtClean="0"/>
              <a:t>Ok </a:t>
            </a:r>
          </a:p>
          <a:p>
            <a:r>
              <a:rPr lang="en-US" sz="1100" dirty="0" smtClean="0"/>
              <a:t>There is space to create</a:t>
            </a:r>
          </a:p>
          <a:p>
            <a:r>
              <a:rPr lang="en-US" sz="1100" dirty="0" smtClean="0"/>
              <a:t>2 to 20 </a:t>
            </a:r>
            <a:r>
              <a:rPr lang="en-US" sz="1100" dirty="0" err="1" smtClean="0"/>
              <a:t>Mohms</a:t>
            </a:r>
            <a:r>
              <a:rPr lang="en-US" sz="1100" dirty="0" smtClean="0"/>
              <a:t> Resistor</a:t>
            </a:r>
          </a:p>
          <a:p>
            <a:r>
              <a:rPr lang="en-US" sz="1100" dirty="0" smtClean="0"/>
              <a:t>with 10K/</a:t>
            </a:r>
            <a:r>
              <a:rPr lang="en-US" sz="1100" dirty="0" err="1" smtClean="0"/>
              <a:t>sqr</a:t>
            </a:r>
            <a:r>
              <a:rPr lang="en-US" sz="1100" dirty="0" smtClean="0"/>
              <a:t> paste</a:t>
            </a:r>
            <a:endParaRPr lang="en-GB" sz="1100" dirty="0"/>
          </a:p>
        </p:txBody>
      </p:sp>
      <p:sp>
        <p:nvSpPr>
          <p:cNvPr id="103" name="TextBox 102"/>
          <p:cNvSpPr txBox="1"/>
          <p:nvPr/>
        </p:nvSpPr>
        <p:spPr>
          <a:xfrm>
            <a:off x="9880948" y="4964098"/>
            <a:ext cx="19287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1mm x 3mm pad</a:t>
            </a:r>
            <a:r>
              <a:rPr lang="en-US" sz="1100" dirty="0" smtClean="0">
                <a:sym typeface="Wingdings" panose="05000000000000000000" pitchFamily="2" charset="2"/>
              </a:rPr>
              <a:t></a:t>
            </a:r>
            <a:r>
              <a:rPr lang="en-US" sz="1100" dirty="0">
                <a:sym typeface="Wingdings" panose="05000000000000000000" pitchFamily="2" charset="2"/>
              </a:rPr>
              <a:t> </a:t>
            </a:r>
            <a:r>
              <a:rPr lang="en-US" sz="1100" dirty="0" smtClean="0">
                <a:sym typeface="Wingdings" panose="05000000000000000000" pitchFamily="2" charset="2"/>
              </a:rPr>
              <a:t>Bad result</a:t>
            </a:r>
            <a:r>
              <a:rPr lang="en-US" sz="1100" dirty="0" smtClean="0"/>
              <a:t> </a:t>
            </a:r>
          </a:p>
          <a:p>
            <a:r>
              <a:rPr lang="en-US" sz="1100" dirty="0" smtClean="0"/>
              <a:t>There is no space to create</a:t>
            </a:r>
          </a:p>
          <a:p>
            <a:r>
              <a:rPr lang="en-US" sz="1100" dirty="0" smtClean="0"/>
              <a:t>2 to 20 </a:t>
            </a:r>
            <a:r>
              <a:rPr lang="en-US" sz="1100" dirty="0" err="1" smtClean="0"/>
              <a:t>Mohms</a:t>
            </a:r>
            <a:r>
              <a:rPr lang="en-US" sz="1100" dirty="0" smtClean="0"/>
              <a:t> Resistor</a:t>
            </a:r>
          </a:p>
          <a:p>
            <a:r>
              <a:rPr lang="en-US" sz="1100" dirty="0"/>
              <a:t>w</a:t>
            </a:r>
            <a:r>
              <a:rPr lang="en-US" sz="1100" dirty="0" smtClean="0"/>
              <a:t>ith 10k paste</a:t>
            </a:r>
            <a:endParaRPr lang="en-GB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744" y="4653521"/>
            <a:ext cx="2593462" cy="1539796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6400800" y="3914401"/>
            <a:ext cx="601785" cy="101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408615" y="3944038"/>
            <a:ext cx="578339" cy="921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4866287" y="6306673"/>
            <a:ext cx="1347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DOCA: 10mm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	</a:t>
            </a:r>
            <a:endParaRPr lang="en-US" sz="1400" dirty="0" smtClean="0">
              <a:latin typeface="Comic Sans MS" panose="030F0702030302020204" pitchFamily="66" charset="0"/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 flipH="1" flipV="1">
            <a:off x="3909527" y="5861411"/>
            <a:ext cx="956760" cy="6180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12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D228CBD1-A1EE-4AF3-B272-05D2B53489C9}"/>
              </a:ext>
            </a:extLst>
          </p:cNvPr>
          <p:cNvGrpSpPr/>
          <p:nvPr/>
        </p:nvGrpSpPr>
        <p:grpSpPr>
          <a:xfrm>
            <a:off x="1044234" y="1322959"/>
            <a:ext cx="3559175" cy="361950"/>
            <a:chOff x="1168399" y="1295400"/>
            <a:chExt cx="4745567" cy="482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A43F41C-7888-4164-9DBB-E26269BB6231}"/>
                </a:ext>
              </a:extLst>
            </p:cNvPr>
            <p:cNvSpPr/>
            <p:nvPr/>
          </p:nvSpPr>
          <p:spPr>
            <a:xfrm>
              <a:off x="1168399" y="1295400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D0B14B1-9485-4FA9-B1A0-796302BB23F7}"/>
                </a:ext>
              </a:extLst>
            </p:cNvPr>
            <p:cNvSpPr/>
            <p:nvPr/>
          </p:nvSpPr>
          <p:spPr>
            <a:xfrm>
              <a:off x="131928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0B86EE-6C01-4226-83DD-E29263C5DCD8}"/>
                </a:ext>
              </a:extLst>
            </p:cNvPr>
            <p:cNvSpPr/>
            <p:nvPr/>
          </p:nvSpPr>
          <p:spPr>
            <a:xfrm>
              <a:off x="189324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3EC17B-D788-4363-BD12-AC866B6D9EB7}"/>
                </a:ext>
              </a:extLst>
            </p:cNvPr>
            <p:cNvSpPr/>
            <p:nvPr/>
          </p:nvSpPr>
          <p:spPr>
            <a:xfrm>
              <a:off x="246721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1AA565-98AD-4A4C-881B-CC5C269F44E6}"/>
                </a:ext>
              </a:extLst>
            </p:cNvPr>
            <p:cNvSpPr/>
            <p:nvPr/>
          </p:nvSpPr>
          <p:spPr>
            <a:xfrm>
              <a:off x="304117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E408A2B-5B11-482A-B86F-E50F777BB804}"/>
                </a:ext>
              </a:extLst>
            </p:cNvPr>
            <p:cNvSpPr/>
            <p:nvPr/>
          </p:nvSpPr>
          <p:spPr>
            <a:xfrm>
              <a:off x="361514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30E940-E154-4341-B7F3-88BFA94F5F33}"/>
                </a:ext>
              </a:extLst>
            </p:cNvPr>
            <p:cNvSpPr/>
            <p:nvPr/>
          </p:nvSpPr>
          <p:spPr>
            <a:xfrm>
              <a:off x="418910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FB127E-1EB0-4A50-AE6E-A14F19D71A7C}"/>
                </a:ext>
              </a:extLst>
            </p:cNvPr>
            <p:cNvSpPr/>
            <p:nvPr/>
          </p:nvSpPr>
          <p:spPr>
            <a:xfrm>
              <a:off x="476307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DC8B31-2D56-4C11-8F3A-3BC38F9C457E}"/>
                </a:ext>
              </a:extLst>
            </p:cNvPr>
            <p:cNvSpPr/>
            <p:nvPr/>
          </p:nvSpPr>
          <p:spPr>
            <a:xfrm>
              <a:off x="533703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52473" y="5163890"/>
            <a:ext cx="3565307" cy="948966"/>
            <a:chOff x="6637912" y="3022422"/>
            <a:chExt cx="3565307" cy="948966"/>
          </a:xfrm>
        </p:grpSpPr>
        <p:sp>
          <p:nvSpPr>
            <p:cNvPr id="302" name="Rectangle 301"/>
            <p:cNvSpPr/>
            <p:nvPr/>
          </p:nvSpPr>
          <p:spPr>
            <a:xfrm>
              <a:off x="8232531" y="3022422"/>
              <a:ext cx="395654" cy="35756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80BBACCD-9810-4A6F-BF12-6E4CB8204980}"/>
                </a:ext>
              </a:extLst>
            </p:cNvPr>
            <p:cNvSpPr/>
            <p:nvPr/>
          </p:nvSpPr>
          <p:spPr>
            <a:xfrm>
              <a:off x="8303150" y="3350039"/>
              <a:ext cx="240956" cy="342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 rot="10800000">
              <a:off x="6644041" y="3393970"/>
              <a:ext cx="3559176" cy="10348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cxnSp>
          <p:nvCxnSpPr>
            <p:cNvPr id="273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644042" y="3379988"/>
              <a:ext cx="3559176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8" name="Group 277"/>
            <p:cNvGrpSpPr/>
            <p:nvPr/>
          </p:nvGrpSpPr>
          <p:grpSpPr>
            <a:xfrm>
              <a:off x="6644043" y="3452032"/>
              <a:ext cx="3559176" cy="519356"/>
              <a:chOff x="1152874" y="3459709"/>
              <a:chExt cx="4745568" cy="692474"/>
            </a:xfrm>
          </p:grpSpPr>
          <p:grpSp>
            <p:nvGrpSpPr>
              <p:cNvPr id="285" name="Groupe 15">
                <a:extLst>
                  <a:ext uri="{FF2B5EF4-FFF2-40B4-BE49-F238E27FC236}">
                    <a16:creationId xmlns:a16="http://schemas.microsoft.com/office/drawing/2014/main" id="{17393631-177E-4F21-94F6-EF4E170EC153}"/>
                  </a:ext>
                </a:extLst>
              </p:cNvPr>
              <p:cNvGrpSpPr/>
              <p:nvPr/>
            </p:nvGrpSpPr>
            <p:grpSpPr>
              <a:xfrm>
                <a:off x="1152874" y="3669583"/>
                <a:ext cx="4745567" cy="482600"/>
                <a:chOff x="1168399" y="1295400"/>
                <a:chExt cx="4745567" cy="482600"/>
              </a:xfrm>
            </p:grpSpPr>
            <p:sp>
              <p:nvSpPr>
                <p:cNvPr id="293" name="Rectangle 292">
                  <a:extLst>
                    <a:ext uri="{FF2B5EF4-FFF2-40B4-BE49-F238E27FC236}">
                      <a16:creationId xmlns:a16="http://schemas.microsoft.com/office/drawing/2014/main" id="{EAB62B83-7783-48E9-BE14-F2ABE087C042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94" name="Rectangle 293">
                  <a:extLst>
                    <a:ext uri="{FF2B5EF4-FFF2-40B4-BE49-F238E27FC236}">
                      <a16:creationId xmlns:a16="http://schemas.microsoft.com/office/drawing/2014/main" id="{A5B873F9-BDDA-4D33-9AA2-2785B722A4EA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95" name="Rectangle 294">
                  <a:extLst>
                    <a:ext uri="{FF2B5EF4-FFF2-40B4-BE49-F238E27FC236}">
                      <a16:creationId xmlns:a16="http://schemas.microsoft.com/office/drawing/2014/main" id="{3158B424-DDF5-415F-81AB-A54D8DF8FE56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96" name="Rectangle 295">
                  <a:extLst>
                    <a:ext uri="{FF2B5EF4-FFF2-40B4-BE49-F238E27FC236}">
                      <a16:creationId xmlns:a16="http://schemas.microsoft.com/office/drawing/2014/main" id="{5C85B378-C857-4415-A9AC-1DFB5AD7928F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97" name="Rectangle 296">
                  <a:extLst>
                    <a:ext uri="{FF2B5EF4-FFF2-40B4-BE49-F238E27FC236}">
                      <a16:creationId xmlns:a16="http://schemas.microsoft.com/office/drawing/2014/main" id="{E509B7B4-50F4-4399-BAD4-F79324D2AD05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0A8E482E-268B-45C4-A3C4-ACDAC9DC8123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558C2EA6-6D31-4595-BC6F-3698903DDC55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300" name="Rectangle 299">
                  <a:extLst>
                    <a:ext uri="{FF2B5EF4-FFF2-40B4-BE49-F238E27FC236}">
                      <a16:creationId xmlns:a16="http://schemas.microsoft.com/office/drawing/2014/main" id="{46F0B984-B3FD-456E-926A-2E348D5B910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F3532E51-DF9D-4A61-8185-552906A42D59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grpSp>
            <p:nvGrpSpPr>
              <p:cNvPr id="286" name="Group 285"/>
              <p:cNvGrpSpPr/>
              <p:nvPr/>
            </p:nvGrpSpPr>
            <p:grpSpPr>
              <a:xfrm>
                <a:off x="1152874" y="3459709"/>
                <a:ext cx="4745568" cy="209874"/>
                <a:chOff x="1152874" y="3325255"/>
                <a:chExt cx="4745568" cy="209874"/>
              </a:xfrm>
            </p:grpSpPr>
            <p:sp>
              <p:nvSpPr>
                <p:cNvPr id="287" name="Rectangle 286">
                  <a:extLst>
                    <a:ext uri="{FF2B5EF4-FFF2-40B4-BE49-F238E27FC236}">
                      <a16:creationId xmlns:a16="http://schemas.microsoft.com/office/drawing/2014/main" id="{80BBACCD-9810-4A6F-BF12-6E4CB8204980}"/>
                    </a:ext>
                  </a:extLst>
                </p:cNvPr>
                <p:cNvSpPr/>
                <p:nvPr/>
              </p:nvSpPr>
              <p:spPr>
                <a:xfrm>
                  <a:off x="3365019" y="3338572"/>
                  <a:ext cx="321275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88" name="Rectangle 287">
                  <a:extLst>
                    <a:ext uri="{FF2B5EF4-FFF2-40B4-BE49-F238E27FC236}">
                      <a16:creationId xmlns:a16="http://schemas.microsoft.com/office/drawing/2014/main" id="{00C58714-EFA4-4F2D-851B-962C3300B43B}"/>
                    </a:ext>
                  </a:extLst>
                </p:cNvPr>
                <p:cNvSpPr/>
                <p:nvPr/>
              </p:nvSpPr>
              <p:spPr>
                <a:xfrm>
                  <a:off x="1404460" y="3333672"/>
                  <a:ext cx="26125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289" name="Rectangle 288">
                  <a:extLst>
                    <a:ext uri="{FF2B5EF4-FFF2-40B4-BE49-F238E27FC236}">
                      <a16:creationId xmlns:a16="http://schemas.microsoft.com/office/drawing/2014/main" id="{DB7D6F0F-0EA0-4167-9672-5C2DBB57F100}"/>
                    </a:ext>
                  </a:extLst>
                </p:cNvPr>
                <p:cNvSpPr/>
                <p:nvPr/>
              </p:nvSpPr>
              <p:spPr>
                <a:xfrm>
                  <a:off x="5422215" y="3325255"/>
                  <a:ext cx="26125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grpSp>
              <p:nvGrpSpPr>
                <p:cNvPr id="290" name="Groupe 168">
                  <a:extLst>
                    <a:ext uri="{FF2B5EF4-FFF2-40B4-BE49-F238E27FC236}">
                      <a16:creationId xmlns:a16="http://schemas.microsoft.com/office/drawing/2014/main" id="{A01120EF-B556-43DD-8EF1-8E6314E56A28}"/>
                    </a:ext>
                  </a:extLst>
                </p:cNvPr>
                <p:cNvGrpSpPr/>
                <p:nvPr/>
              </p:nvGrpSpPr>
              <p:grpSpPr>
                <a:xfrm rot="10800000">
                  <a:off x="1152874" y="3378506"/>
                  <a:ext cx="4745568" cy="156623"/>
                  <a:chOff x="1168397" y="2105455"/>
                  <a:chExt cx="4745568" cy="156623"/>
                </a:xfrm>
              </p:grpSpPr>
              <p:sp>
                <p:nvSpPr>
                  <p:cNvPr id="291" name="Rectangle 290">
                    <a:extLst>
                      <a:ext uri="{FF2B5EF4-FFF2-40B4-BE49-F238E27FC236}">
                        <a16:creationId xmlns:a16="http://schemas.microsoft.com/office/drawing/2014/main" id="{700C5D53-6B91-4098-A47A-282B9AA47B80}"/>
                      </a:ext>
                    </a:extLst>
                  </p:cNvPr>
                  <p:cNvSpPr/>
                  <p:nvPr/>
                </p:nvSpPr>
                <p:spPr>
                  <a:xfrm>
                    <a:off x="1168398" y="2105455"/>
                    <a:ext cx="4745567" cy="137981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 dirty="0"/>
                  </a:p>
                </p:txBody>
              </p:sp>
              <p:cxnSp>
                <p:nvCxnSpPr>
                  <p:cNvPr id="292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68397" y="2262078"/>
                    <a:ext cx="4745567" cy="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79" name="Rectangle 278"/>
            <p:cNvSpPr/>
            <p:nvPr/>
          </p:nvSpPr>
          <p:spPr>
            <a:xfrm>
              <a:off x="6903992" y="3459097"/>
              <a:ext cx="67158" cy="17199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6869703" y="3458344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6963489" y="3458344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82" name="Rectangle 281"/>
            <p:cNvSpPr/>
            <p:nvPr/>
          </p:nvSpPr>
          <p:spPr>
            <a:xfrm>
              <a:off x="9922661" y="3452032"/>
              <a:ext cx="67158" cy="17199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9888373" y="3451279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9982158" y="3451279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8372763" y="3350039"/>
              <a:ext cx="113997" cy="103487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8372763" y="3350038"/>
              <a:ext cx="34289" cy="10830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8459518" y="3348890"/>
              <a:ext cx="34289" cy="10830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cxnSp>
          <p:nvCxnSpPr>
            <p:cNvPr id="303" name="Straight Connector 302"/>
            <p:cNvCxnSpPr/>
            <p:nvPr/>
          </p:nvCxnSpPr>
          <p:spPr>
            <a:xfrm flipV="1">
              <a:off x="6637912" y="3096396"/>
              <a:ext cx="3559175" cy="29271"/>
            </a:xfrm>
            <a:prstGeom prst="line">
              <a:avLst/>
            </a:prstGeom>
            <a:ln w="50800"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6371167" y="1008043"/>
            <a:ext cx="3833101" cy="25391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-Extra Large DOCA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-any resistive value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-Adjustable evacuation point density VS rate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major resistive change during production</a:t>
            </a: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-Needs “DLC+” </a:t>
            </a:r>
          </a:p>
          <a:p>
            <a:r>
              <a:rPr lang="en-US" sz="1350" dirty="0">
                <a:solidFill>
                  <a:srgbClr val="FF0000"/>
                </a:solidFill>
                <a:latin typeface="Comic Sans MS" panose="030F0702030302020204" pitchFamily="66" charset="0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</a:rPr>
              <a:t>-delamination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</a:rPr>
              <a:t>-resistive value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</a:rPr>
              <a:t>-DLC value hidden during processing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problem with layers registration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-good energy resolution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-100% compatible with STD PCB processes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grpSp>
        <p:nvGrpSpPr>
          <p:cNvPr id="120" name="Group 119"/>
          <p:cNvGrpSpPr/>
          <p:nvPr/>
        </p:nvGrpSpPr>
        <p:grpSpPr>
          <a:xfrm>
            <a:off x="1042024" y="3868266"/>
            <a:ext cx="3559178" cy="622498"/>
            <a:chOff x="5113910" y="1977770"/>
            <a:chExt cx="3559178" cy="622498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80BBACCD-9810-4A6F-BF12-6E4CB8204980}"/>
                </a:ext>
              </a:extLst>
            </p:cNvPr>
            <p:cNvSpPr/>
            <p:nvPr/>
          </p:nvSpPr>
          <p:spPr>
            <a:xfrm>
              <a:off x="6773019" y="1978918"/>
              <a:ext cx="240956" cy="342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 rot="10800000">
              <a:off x="5113910" y="2022850"/>
              <a:ext cx="3559176" cy="10348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 dirty="0"/>
            </a:p>
          </p:txBody>
        </p:sp>
        <p:cxnSp>
          <p:nvCxnSpPr>
            <p:cNvPr id="123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5113911" y="2008868"/>
              <a:ext cx="3559176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4" name="Group 123"/>
            <p:cNvGrpSpPr/>
            <p:nvPr/>
          </p:nvGrpSpPr>
          <p:grpSpPr>
            <a:xfrm>
              <a:off x="5113912" y="2080912"/>
              <a:ext cx="3559176" cy="519356"/>
              <a:chOff x="1152874" y="3459709"/>
              <a:chExt cx="4745568" cy="692474"/>
            </a:xfrm>
          </p:grpSpPr>
          <p:grpSp>
            <p:nvGrpSpPr>
              <p:cNvPr id="134" name="Groupe 15">
                <a:extLst>
                  <a:ext uri="{FF2B5EF4-FFF2-40B4-BE49-F238E27FC236}">
                    <a16:creationId xmlns:a16="http://schemas.microsoft.com/office/drawing/2014/main" id="{17393631-177E-4F21-94F6-EF4E170EC153}"/>
                  </a:ext>
                </a:extLst>
              </p:cNvPr>
              <p:cNvGrpSpPr/>
              <p:nvPr/>
            </p:nvGrpSpPr>
            <p:grpSpPr>
              <a:xfrm>
                <a:off x="1152874" y="3669583"/>
                <a:ext cx="4745567" cy="482600"/>
                <a:chOff x="1168399" y="1295400"/>
                <a:chExt cx="4745567" cy="482600"/>
              </a:xfrm>
            </p:grpSpPr>
            <p:sp>
              <p:nvSpPr>
                <p:cNvPr id="145" name="Rectangle 144">
                  <a:extLst>
                    <a:ext uri="{FF2B5EF4-FFF2-40B4-BE49-F238E27FC236}">
                      <a16:creationId xmlns:a16="http://schemas.microsoft.com/office/drawing/2014/main" id="{EAB62B83-7783-48E9-BE14-F2ABE087C042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6" name="Rectangle 145">
                  <a:extLst>
                    <a:ext uri="{FF2B5EF4-FFF2-40B4-BE49-F238E27FC236}">
                      <a16:creationId xmlns:a16="http://schemas.microsoft.com/office/drawing/2014/main" id="{A5B873F9-BDDA-4D33-9AA2-2785B722A4EA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3158B424-DDF5-415F-81AB-A54D8DF8FE56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5C85B378-C857-4415-A9AC-1DFB5AD7928F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9" name="Rectangle 148">
                  <a:extLst>
                    <a:ext uri="{FF2B5EF4-FFF2-40B4-BE49-F238E27FC236}">
                      <a16:creationId xmlns:a16="http://schemas.microsoft.com/office/drawing/2014/main" id="{E509B7B4-50F4-4399-BAD4-F79324D2AD05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50" name="Rectangle 149">
                  <a:extLst>
                    <a:ext uri="{FF2B5EF4-FFF2-40B4-BE49-F238E27FC236}">
                      <a16:creationId xmlns:a16="http://schemas.microsoft.com/office/drawing/2014/main" id="{0A8E482E-268B-45C4-A3C4-ACDAC9DC8123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51" name="Rectangle 150">
                  <a:extLst>
                    <a:ext uri="{FF2B5EF4-FFF2-40B4-BE49-F238E27FC236}">
                      <a16:creationId xmlns:a16="http://schemas.microsoft.com/office/drawing/2014/main" id="{558C2EA6-6D31-4595-BC6F-3698903DDC55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52" name="Rectangle 151">
                  <a:extLst>
                    <a:ext uri="{FF2B5EF4-FFF2-40B4-BE49-F238E27FC236}">
                      <a16:creationId xmlns:a16="http://schemas.microsoft.com/office/drawing/2014/main" id="{46F0B984-B3FD-456E-926A-2E348D5B910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F3532E51-DF9D-4A61-8185-552906A42D59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grpSp>
            <p:nvGrpSpPr>
              <p:cNvPr id="135" name="Group 134"/>
              <p:cNvGrpSpPr/>
              <p:nvPr/>
            </p:nvGrpSpPr>
            <p:grpSpPr>
              <a:xfrm>
                <a:off x="1152874" y="3459709"/>
                <a:ext cx="4745568" cy="209874"/>
                <a:chOff x="1152874" y="3325255"/>
                <a:chExt cx="4745568" cy="209874"/>
              </a:xfrm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80BBACCD-9810-4A6F-BF12-6E4CB8204980}"/>
                    </a:ext>
                  </a:extLst>
                </p:cNvPr>
                <p:cNvSpPr/>
                <p:nvPr/>
              </p:nvSpPr>
              <p:spPr>
                <a:xfrm>
                  <a:off x="3365019" y="3338572"/>
                  <a:ext cx="321275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00C58714-EFA4-4F2D-851B-962C3300B43B}"/>
                    </a:ext>
                  </a:extLst>
                </p:cNvPr>
                <p:cNvSpPr/>
                <p:nvPr/>
              </p:nvSpPr>
              <p:spPr>
                <a:xfrm>
                  <a:off x="1404460" y="3333672"/>
                  <a:ext cx="26125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DB7D6F0F-0EA0-4167-9672-5C2DBB57F100}"/>
                    </a:ext>
                  </a:extLst>
                </p:cNvPr>
                <p:cNvSpPr/>
                <p:nvPr/>
              </p:nvSpPr>
              <p:spPr>
                <a:xfrm>
                  <a:off x="5422215" y="3325255"/>
                  <a:ext cx="26125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grpSp>
              <p:nvGrpSpPr>
                <p:cNvPr id="139" name="Groupe 168">
                  <a:extLst>
                    <a:ext uri="{FF2B5EF4-FFF2-40B4-BE49-F238E27FC236}">
                      <a16:creationId xmlns:a16="http://schemas.microsoft.com/office/drawing/2014/main" id="{A01120EF-B556-43DD-8EF1-8E6314E56A28}"/>
                    </a:ext>
                  </a:extLst>
                </p:cNvPr>
                <p:cNvGrpSpPr/>
                <p:nvPr/>
              </p:nvGrpSpPr>
              <p:grpSpPr>
                <a:xfrm rot="10800000">
                  <a:off x="1152874" y="3378506"/>
                  <a:ext cx="4745568" cy="156623"/>
                  <a:chOff x="1168397" y="2105455"/>
                  <a:chExt cx="4745568" cy="156623"/>
                </a:xfrm>
              </p:grpSpPr>
              <p:sp>
                <p:nvSpPr>
                  <p:cNvPr id="140" name="Rectangle 139">
                    <a:extLst>
                      <a:ext uri="{FF2B5EF4-FFF2-40B4-BE49-F238E27FC236}">
                        <a16:creationId xmlns:a16="http://schemas.microsoft.com/office/drawing/2014/main" id="{700C5D53-6B91-4098-A47A-282B9AA47B80}"/>
                      </a:ext>
                    </a:extLst>
                  </p:cNvPr>
                  <p:cNvSpPr/>
                  <p:nvPr/>
                </p:nvSpPr>
                <p:spPr>
                  <a:xfrm>
                    <a:off x="1168398" y="2105455"/>
                    <a:ext cx="4745567" cy="137981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 dirty="0"/>
                  </a:p>
                </p:txBody>
              </p:sp>
              <p:cxnSp>
                <p:nvCxnSpPr>
                  <p:cNvPr id="144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68397" y="2262078"/>
                    <a:ext cx="4745567" cy="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5" name="Rectangle 124"/>
            <p:cNvSpPr/>
            <p:nvPr/>
          </p:nvSpPr>
          <p:spPr>
            <a:xfrm>
              <a:off x="5373861" y="2087976"/>
              <a:ext cx="67158" cy="17199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339571" y="2087224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5433357" y="2087224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8392530" y="2080911"/>
              <a:ext cx="67158" cy="17199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8358241" y="2080159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8452026" y="2080159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6842631" y="1978918"/>
              <a:ext cx="113997" cy="103487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6842631" y="1978918"/>
              <a:ext cx="34289" cy="10830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6929386" y="1977770"/>
              <a:ext cx="34289" cy="10830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1064734" y="2492903"/>
            <a:ext cx="3559176" cy="520109"/>
            <a:chOff x="862524" y="4818116"/>
            <a:chExt cx="3559176" cy="520109"/>
          </a:xfrm>
        </p:grpSpPr>
        <p:grpSp>
          <p:nvGrpSpPr>
            <p:cNvPr id="155" name="Group 154"/>
            <p:cNvGrpSpPr/>
            <p:nvPr/>
          </p:nvGrpSpPr>
          <p:grpSpPr>
            <a:xfrm>
              <a:off x="862524" y="4818869"/>
              <a:ext cx="3559176" cy="519356"/>
              <a:chOff x="1152874" y="3459709"/>
              <a:chExt cx="4745568" cy="692474"/>
            </a:xfrm>
          </p:grpSpPr>
          <p:grpSp>
            <p:nvGrpSpPr>
              <p:cNvPr id="162" name="Groupe 15">
                <a:extLst>
                  <a:ext uri="{FF2B5EF4-FFF2-40B4-BE49-F238E27FC236}">
                    <a16:creationId xmlns:a16="http://schemas.microsoft.com/office/drawing/2014/main" id="{17393631-177E-4F21-94F6-EF4E170EC153}"/>
                  </a:ext>
                </a:extLst>
              </p:cNvPr>
              <p:cNvGrpSpPr/>
              <p:nvPr/>
            </p:nvGrpSpPr>
            <p:grpSpPr>
              <a:xfrm>
                <a:off x="1152874" y="3669583"/>
                <a:ext cx="4745567" cy="482600"/>
                <a:chOff x="1168399" y="1295400"/>
                <a:chExt cx="4745567" cy="482600"/>
              </a:xfrm>
            </p:grpSpPr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EAB62B83-7783-48E9-BE14-F2ABE087C042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3" name="Rectangle 172">
                  <a:extLst>
                    <a:ext uri="{FF2B5EF4-FFF2-40B4-BE49-F238E27FC236}">
                      <a16:creationId xmlns:a16="http://schemas.microsoft.com/office/drawing/2014/main" id="{A5B873F9-BDDA-4D33-9AA2-2785B722A4EA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4" name="Rectangle 173">
                  <a:extLst>
                    <a:ext uri="{FF2B5EF4-FFF2-40B4-BE49-F238E27FC236}">
                      <a16:creationId xmlns:a16="http://schemas.microsoft.com/office/drawing/2014/main" id="{3158B424-DDF5-415F-81AB-A54D8DF8FE56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5" name="Rectangle 174">
                  <a:extLst>
                    <a:ext uri="{FF2B5EF4-FFF2-40B4-BE49-F238E27FC236}">
                      <a16:creationId xmlns:a16="http://schemas.microsoft.com/office/drawing/2014/main" id="{5C85B378-C857-4415-A9AC-1DFB5AD7928F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6" name="Rectangle 175">
                  <a:extLst>
                    <a:ext uri="{FF2B5EF4-FFF2-40B4-BE49-F238E27FC236}">
                      <a16:creationId xmlns:a16="http://schemas.microsoft.com/office/drawing/2014/main" id="{E509B7B4-50F4-4399-BAD4-F79324D2AD05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7" name="Rectangle 176">
                  <a:extLst>
                    <a:ext uri="{FF2B5EF4-FFF2-40B4-BE49-F238E27FC236}">
                      <a16:creationId xmlns:a16="http://schemas.microsoft.com/office/drawing/2014/main" id="{0A8E482E-268B-45C4-A3C4-ACDAC9DC8123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8" name="Rectangle 177">
                  <a:extLst>
                    <a:ext uri="{FF2B5EF4-FFF2-40B4-BE49-F238E27FC236}">
                      <a16:creationId xmlns:a16="http://schemas.microsoft.com/office/drawing/2014/main" id="{558C2EA6-6D31-4595-BC6F-3698903DDC55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9" name="Rectangle 178">
                  <a:extLst>
                    <a:ext uri="{FF2B5EF4-FFF2-40B4-BE49-F238E27FC236}">
                      <a16:creationId xmlns:a16="http://schemas.microsoft.com/office/drawing/2014/main" id="{46F0B984-B3FD-456E-926A-2E348D5B910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80" name="Rectangle 179">
                  <a:extLst>
                    <a:ext uri="{FF2B5EF4-FFF2-40B4-BE49-F238E27FC236}">
                      <a16:creationId xmlns:a16="http://schemas.microsoft.com/office/drawing/2014/main" id="{F3532E51-DF9D-4A61-8185-552906A42D59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grpSp>
            <p:nvGrpSpPr>
              <p:cNvPr id="163" name="Group 162"/>
              <p:cNvGrpSpPr/>
              <p:nvPr/>
            </p:nvGrpSpPr>
            <p:grpSpPr>
              <a:xfrm>
                <a:off x="1152874" y="3459709"/>
                <a:ext cx="4745568" cy="209874"/>
                <a:chOff x="1152874" y="3325255"/>
                <a:chExt cx="4745568" cy="209874"/>
              </a:xfrm>
            </p:grpSpPr>
            <p:sp>
              <p:nvSpPr>
                <p:cNvPr id="164" name="Rectangle 163">
                  <a:extLst>
                    <a:ext uri="{FF2B5EF4-FFF2-40B4-BE49-F238E27FC236}">
                      <a16:creationId xmlns:a16="http://schemas.microsoft.com/office/drawing/2014/main" id="{80BBACCD-9810-4A6F-BF12-6E4CB8204980}"/>
                    </a:ext>
                  </a:extLst>
                </p:cNvPr>
                <p:cNvSpPr/>
                <p:nvPr/>
              </p:nvSpPr>
              <p:spPr>
                <a:xfrm>
                  <a:off x="3365019" y="3338572"/>
                  <a:ext cx="321275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00C58714-EFA4-4F2D-851B-962C3300B43B}"/>
                    </a:ext>
                  </a:extLst>
                </p:cNvPr>
                <p:cNvSpPr/>
                <p:nvPr/>
              </p:nvSpPr>
              <p:spPr>
                <a:xfrm>
                  <a:off x="1404460" y="3333672"/>
                  <a:ext cx="26125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68" name="Rectangle 167">
                  <a:extLst>
                    <a:ext uri="{FF2B5EF4-FFF2-40B4-BE49-F238E27FC236}">
                      <a16:creationId xmlns:a16="http://schemas.microsoft.com/office/drawing/2014/main" id="{DB7D6F0F-0EA0-4167-9672-5C2DBB57F100}"/>
                    </a:ext>
                  </a:extLst>
                </p:cNvPr>
                <p:cNvSpPr/>
                <p:nvPr/>
              </p:nvSpPr>
              <p:spPr>
                <a:xfrm>
                  <a:off x="5422215" y="3325255"/>
                  <a:ext cx="26125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grpSp>
              <p:nvGrpSpPr>
                <p:cNvPr id="169" name="Groupe 168">
                  <a:extLst>
                    <a:ext uri="{FF2B5EF4-FFF2-40B4-BE49-F238E27FC236}">
                      <a16:creationId xmlns:a16="http://schemas.microsoft.com/office/drawing/2014/main" id="{A01120EF-B556-43DD-8EF1-8E6314E56A28}"/>
                    </a:ext>
                  </a:extLst>
                </p:cNvPr>
                <p:cNvGrpSpPr/>
                <p:nvPr/>
              </p:nvGrpSpPr>
              <p:grpSpPr>
                <a:xfrm rot="10800000">
                  <a:off x="1152874" y="3378506"/>
                  <a:ext cx="4745568" cy="156623"/>
                  <a:chOff x="1168397" y="2105455"/>
                  <a:chExt cx="4745568" cy="156623"/>
                </a:xfrm>
              </p:grpSpPr>
              <p:sp>
                <p:nvSpPr>
                  <p:cNvPr id="170" name="Rectangle 169">
                    <a:extLst>
                      <a:ext uri="{FF2B5EF4-FFF2-40B4-BE49-F238E27FC236}">
                        <a16:creationId xmlns:a16="http://schemas.microsoft.com/office/drawing/2014/main" id="{700C5D53-6B91-4098-A47A-282B9AA47B80}"/>
                      </a:ext>
                    </a:extLst>
                  </p:cNvPr>
                  <p:cNvSpPr/>
                  <p:nvPr/>
                </p:nvSpPr>
                <p:spPr>
                  <a:xfrm>
                    <a:off x="1168398" y="2105455"/>
                    <a:ext cx="4745567" cy="137981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 dirty="0"/>
                  </a:p>
                </p:txBody>
              </p:sp>
              <p:cxnSp>
                <p:nvCxnSpPr>
                  <p:cNvPr id="171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68397" y="2262078"/>
                    <a:ext cx="4745567" cy="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56" name="Rectangle 155"/>
            <p:cNvSpPr/>
            <p:nvPr/>
          </p:nvSpPr>
          <p:spPr>
            <a:xfrm>
              <a:off x="1122473" y="4825933"/>
              <a:ext cx="67158" cy="17199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088183" y="4825181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1181969" y="4825181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4141142" y="4818868"/>
              <a:ext cx="67158" cy="171991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4106853" y="4818116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4200638" y="4818116"/>
              <a:ext cx="34289" cy="19289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35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1" t="9714" r="6125" b="6124"/>
          <a:stretch/>
        </p:blipFill>
        <p:spPr>
          <a:xfrm rot="16200000">
            <a:off x="8889601" y="4053930"/>
            <a:ext cx="1995806" cy="1764198"/>
          </a:xfrm>
          <a:prstGeom prst="rect">
            <a:avLst/>
          </a:prstGeom>
        </p:spPr>
      </p:pic>
      <p:sp>
        <p:nvSpPr>
          <p:cNvPr id="118" name="Titre 1">
            <a:extLst>
              <a:ext uri="{FF2B5EF4-FFF2-40B4-BE49-F238E27FC236}">
                <a16:creationId xmlns:a16="http://schemas.microsoft.com/office/drawing/2014/main" id="{33B71C64-640D-48A8-978B-D31FC49C0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737" y="404664"/>
            <a:ext cx="7352861" cy="857250"/>
          </a:xfrm>
        </p:spPr>
        <p:txBody>
          <a:bodyPr>
            <a:normAutofit fontScale="90000"/>
          </a:bodyPr>
          <a:lstStyle/>
          <a:p>
            <a:r>
              <a:rPr lang="en-US" sz="2400" dirty="0">
                <a:latin typeface="Comic Sans MS" pitchFamily="66" charset="0"/>
              </a:rPr>
              <a:t>    </a:t>
            </a:r>
            <a:r>
              <a:rPr lang="en-US" sz="2400" dirty="0" smtClean="0">
                <a:latin typeface="Comic Sans MS" pitchFamily="66" charset="0"/>
              </a:rPr>
              <a:t>2 “DLC+” structure with SBU process</a:t>
            </a:r>
            <a:br>
              <a:rPr lang="en-US" sz="2400" dirty="0" smtClean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	S</a:t>
            </a:r>
            <a:r>
              <a:rPr lang="en-US" sz="2400" dirty="0" smtClean="0">
                <a:latin typeface="Comic Sans MS" pitchFamily="66" charset="0"/>
              </a:rPr>
              <a:t>equential Build Up</a:t>
            </a:r>
            <a:r>
              <a:rPr lang="en-US" sz="2400" dirty="0">
                <a:latin typeface="Comic Sans MS" pitchFamily="66" charset="0"/>
              </a:rPr>
              <a:t/>
            </a:r>
            <a:br>
              <a:rPr lang="en-US" sz="2400" dirty="0">
                <a:latin typeface="Comic Sans MS" pitchFamily="66" charset="0"/>
              </a:rPr>
            </a:br>
            <a:r>
              <a:rPr lang="en-US" sz="2400" dirty="0">
                <a:latin typeface="Comic Sans MS" pitchFamily="66" charset="0"/>
              </a:rPr>
              <a:t>		</a:t>
            </a:r>
            <a:endParaRPr lang="fr-FR" sz="2400" dirty="0">
              <a:latin typeface="Comic Sans MS" pitchFamily="66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119" name="Picture 1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0" t="6587" r="14963" b="5342"/>
          <a:stretch/>
        </p:blipFill>
        <p:spPr>
          <a:xfrm>
            <a:off x="6117917" y="3938125"/>
            <a:ext cx="2017898" cy="20191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5211" y="2341626"/>
            <a:ext cx="1031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Glue “DLC+”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drill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Plate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Pattern Cu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6951" y="3777854"/>
            <a:ext cx="1031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Glue “DLC+”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drill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Plate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Pattern Cu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43" name="ZoneTexte 6"/>
          <p:cNvSpPr txBox="1"/>
          <p:nvPr/>
        </p:nvSpPr>
        <p:spPr>
          <a:xfrm>
            <a:off x="178009" y="5599053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anose="030F0702030302020204" pitchFamily="66" charset="0"/>
              </a:rPr>
              <a:t>‘</a:t>
            </a:r>
            <a:r>
              <a:rPr lang="fr-FR" sz="1000" dirty="0" err="1" smtClean="0">
                <a:latin typeface="Comic Sans MS" panose="030F0702030302020204" pitchFamily="66" charset="0"/>
              </a:rPr>
              <a:t>BULKage</a:t>
            </a:r>
            <a:r>
              <a:rPr lang="fr-FR" sz="1000" dirty="0" smtClean="0">
                <a:latin typeface="Comic Sans MS" panose="030F0702030302020204" pitchFamily="66" charset="0"/>
              </a:rPr>
              <a:t>’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165" name="ZoneTexte 6"/>
          <p:cNvSpPr txBox="1"/>
          <p:nvPr/>
        </p:nvSpPr>
        <p:spPr>
          <a:xfrm>
            <a:off x="139343" y="1364755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>
                <a:latin typeface="Comic Sans MS" panose="030F0702030302020204" pitchFamily="66" charset="0"/>
              </a:rPr>
              <a:t>PCB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410610" y="6142153"/>
            <a:ext cx="50110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DOCA: 3mm</a:t>
            </a:r>
          </a:p>
        </p:txBody>
      </p:sp>
      <p:cxnSp>
        <p:nvCxnSpPr>
          <p:cNvPr id="111" name="Straight Arrow Connector 110"/>
          <p:cNvCxnSpPr/>
          <p:nvPr/>
        </p:nvCxnSpPr>
        <p:spPr>
          <a:xfrm flipH="1" flipV="1">
            <a:off x="3668260" y="5677051"/>
            <a:ext cx="1753402" cy="553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46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255" y="-9803"/>
            <a:ext cx="3852134" cy="75428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MIX method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66" t="30604" r="823" b="13288"/>
          <a:stretch/>
        </p:blipFill>
        <p:spPr>
          <a:xfrm>
            <a:off x="7598273" y="4135694"/>
            <a:ext cx="3020523" cy="183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0"/>
          <a:stretch/>
        </p:blipFill>
        <p:spPr>
          <a:xfrm>
            <a:off x="7590410" y="2258560"/>
            <a:ext cx="3020523" cy="1803346"/>
          </a:xfrm>
          <a:prstGeom prst="rect">
            <a:avLst/>
          </a:prstGeom>
        </p:spPr>
      </p:pic>
      <p:grpSp>
        <p:nvGrpSpPr>
          <p:cNvPr id="131" name="Groupe 15">
            <a:extLst>
              <a:ext uri="{FF2B5EF4-FFF2-40B4-BE49-F238E27FC236}">
                <a16:creationId xmlns:a16="http://schemas.microsoft.com/office/drawing/2014/main" id="{17393631-177E-4F21-94F6-EF4E170EC153}"/>
              </a:ext>
            </a:extLst>
          </p:cNvPr>
          <p:cNvGrpSpPr/>
          <p:nvPr/>
        </p:nvGrpSpPr>
        <p:grpSpPr>
          <a:xfrm>
            <a:off x="2546021" y="758364"/>
            <a:ext cx="3559176" cy="361951"/>
            <a:chOff x="1168399" y="1295399"/>
            <a:chExt cx="4745567" cy="482601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168399" y="1295400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19284" y="1295399"/>
              <a:ext cx="1003181" cy="6095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467212" y="1295399"/>
              <a:ext cx="1003182" cy="6095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0A8E482E-268B-45C4-A3C4-ACDAC9DC8123}"/>
                </a:ext>
              </a:extLst>
            </p:cNvPr>
            <p:cNvSpPr/>
            <p:nvPr/>
          </p:nvSpPr>
          <p:spPr>
            <a:xfrm>
              <a:off x="3615144" y="1295399"/>
              <a:ext cx="1006144" cy="6095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46F0B984-B3FD-456E-926A-2E348D5B910C}"/>
                </a:ext>
              </a:extLst>
            </p:cNvPr>
            <p:cNvSpPr/>
            <p:nvPr/>
          </p:nvSpPr>
          <p:spPr>
            <a:xfrm>
              <a:off x="4763074" y="1295399"/>
              <a:ext cx="1015965" cy="6095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198" name="Group 197"/>
          <p:cNvGrpSpPr/>
          <p:nvPr/>
        </p:nvGrpSpPr>
        <p:grpSpPr>
          <a:xfrm>
            <a:off x="2539888" y="2935322"/>
            <a:ext cx="3559178" cy="549216"/>
            <a:chOff x="1044228" y="3529633"/>
            <a:chExt cx="3559178" cy="549216"/>
          </a:xfrm>
        </p:grpSpPr>
        <p:sp>
          <p:nvSpPr>
            <p:cNvPr id="181" name="Rectangle 180"/>
            <p:cNvSpPr/>
            <p:nvPr/>
          </p:nvSpPr>
          <p:spPr>
            <a:xfrm>
              <a:off x="1170124" y="3546253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705155" y="3546252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2059477" y="3546251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2574887" y="3542026"/>
              <a:ext cx="169494" cy="862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904357" y="3542420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429559" y="3541496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3755891" y="3538332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4276471" y="3529633"/>
              <a:ext cx="169494" cy="8069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047526" y="3549546"/>
              <a:ext cx="149092" cy="107071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306487" y="3547928"/>
              <a:ext cx="440122" cy="11746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2169442" y="3546365"/>
              <a:ext cx="450315" cy="118349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3025760" y="3540557"/>
              <a:ext cx="438219" cy="112084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852200" y="3544777"/>
              <a:ext cx="207278" cy="1174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2729722" y="3540807"/>
              <a:ext cx="189399" cy="1174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3580749" y="3537894"/>
              <a:ext cx="189399" cy="1174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3886918" y="3531960"/>
              <a:ext cx="416016" cy="112084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4413863" y="3531033"/>
              <a:ext cx="189399" cy="1174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1044228" y="3599107"/>
              <a:ext cx="3559178" cy="479742"/>
              <a:chOff x="1051353" y="2717875"/>
              <a:chExt cx="3559178" cy="479742"/>
            </a:xfrm>
          </p:grpSpPr>
          <p:grpSp>
            <p:nvGrpSpPr>
              <p:cNvPr id="161" name="Groupe 15">
                <a:extLst>
                  <a:ext uri="{FF2B5EF4-FFF2-40B4-BE49-F238E27FC236}">
                    <a16:creationId xmlns:a16="http://schemas.microsoft.com/office/drawing/2014/main" id="{17393631-177E-4F21-94F6-EF4E170EC153}"/>
                  </a:ext>
                </a:extLst>
              </p:cNvPr>
              <p:cNvGrpSpPr/>
              <p:nvPr/>
            </p:nvGrpSpPr>
            <p:grpSpPr>
              <a:xfrm>
                <a:off x="1051355" y="2835666"/>
                <a:ext cx="3559176" cy="361951"/>
                <a:chOff x="1168399" y="1295399"/>
                <a:chExt cx="4745567" cy="482601"/>
              </a:xfrm>
            </p:grpSpPr>
            <p:sp>
              <p:nvSpPr>
                <p:cNvPr id="167" name="Rectangle 166">
                  <a:extLst>
                    <a:ext uri="{FF2B5EF4-FFF2-40B4-BE49-F238E27FC236}">
                      <a16:creationId xmlns:a16="http://schemas.microsoft.com/office/drawing/2014/main" id="{EAB62B83-7783-48E9-BE14-F2ABE087C042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68" name="Rectangle 167">
                  <a:extLst>
                    <a:ext uri="{FF2B5EF4-FFF2-40B4-BE49-F238E27FC236}">
                      <a16:creationId xmlns:a16="http://schemas.microsoft.com/office/drawing/2014/main" id="{A5B873F9-BDDA-4D33-9AA2-2785B722A4EA}"/>
                    </a:ext>
                  </a:extLst>
                </p:cNvPr>
                <p:cNvSpPr/>
                <p:nvPr/>
              </p:nvSpPr>
              <p:spPr>
                <a:xfrm>
                  <a:off x="1319284" y="1295399"/>
                  <a:ext cx="1003181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69" name="Rectangle 168">
                  <a:extLst>
                    <a:ext uri="{FF2B5EF4-FFF2-40B4-BE49-F238E27FC236}">
                      <a16:creationId xmlns:a16="http://schemas.microsoft.com/office/drawing/2014/main" id="{5C85B378-C857-4415-A9AC-1DFB5AD7928F}"/>
                    </a:ext>
                  </a:extLst>
                </p:cNvPr>
                <p:cNvSpPr/>
                <p:nvPr/>
              </p:nvSpPr>
              <p:spPr>
                <a:xfrm>
                  <a:off x="2467212" y="1295399"/>
                  <a:ext cx="1003182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0" name="Rectangle 169">
                  <a:extLst>
                    <a:ext uri="{FF2B5EF4-FFF2-40B4-BE49-F238E27FC236}">
                      <a16:creationId xmlns:a16="http://schemas.microsoft.com/office/drawing/2014/main" id="{0A8E482E-268B-45C4-A3C4-ACDAC9DC8123}"/>
                    </a:ext>
                  </a:extLst>
                </p:cNvPr>
                <p:cNvSpPr/>
                <p:nvPr/>
              </p:nvSpPr>
              <p:spPr>
                <a:xfrm>
                  <a:off x="3615144" y="1295399"/>
                  <a:ext cx="1006144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46F0B984-B3FD-456E-926A-2E348D5B910C}"/>
                    </a:ext>
                  </a:extLst>
                </p:cNvPr>
                <p:cNvSpPr/>
                <p:nvPr/>
              </p:nvSpPr>
              <p:spPr>
                <a:xfrm>
                  <a:off x="4763074" y="1295399"/>
                  <a:ext cx="1015965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1051353" y="2732179"/>
                <a:ext cx="3559175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cxnSp>
            <p:nvCxnSpPr>
              <p:cNvPr id="163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64520" y="2725533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18343" y="2725436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2790" y="2717875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54610" y="2717875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9" name="Rectangle 188"/>
            <p:cNvSpPr/>
            <p:nvPr/>
          </p:nvSpPr>
          <p:spPr>
            <a:xfrm>
              <a:off x="1225310" y="3545507"/>
              <a:ext cx="49552" cy="2048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2093156" y="3545507"/>
              <a:ext cx="49552" cy="2048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2950689" y="3545507"/>
              <a:ext cx="49552" cy="2048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3806019" y="3537894"/>
              <a:ext cx="49552" cy="2048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9" name="Group 198"/>
          <p:cNvGrpSpPr/>
          <p:nvPr/>
        </p:nvGrpSpPr>
        <p:grpSpPr>
          <a:xfrm>
            <a:off x="2547940" y="2083711"/>
            <a:ext cx="3559178" cy="564373"/>
            <a:chOff x="1051353" y="2633244"/>
            <a:chExt cx="3559178" cy="564373"/>
          </a:xfrm>
        </p:grpSpPr>
        <p:grpSp>
          <p:nvGrpSpPr>
            <p:cNvPr id="158" name="Group 157"/>
            <p:cNvGrpSpPr/>
            <p:nvPr/>
          </p:nvGrpSpPr>
          <p:grpSpPr>
            <a:xfrm>
              <a:off x="1051353" y="2717875"/>
              <a:ext cx="3559178" cy="479742"/>
              <a:chOff x="1051353" y="2717875"/>
              <a:chExt cx="3559178" cy="479742"/>
            </a:xfrm>
          </p:grpSpPr>
          <p:grpSp>
            <p:nvGrpSpPr>
              <p:cNvPr id="137" name="Groupe 15">
                <a:extLst>
                  <a:ext uri="{FF2B5EF4-FFF2-40B4-BE49-F238E27FC236}">
                    <a16:creationId xmlns:a16="http://schemas.microsoft.com/office/drawing/2014/main" id="{17393631-177E-4F21-94F6-EF4E170EC153}"/>
                  </a:ext>
                </a:extLst>
              </p:cNvPr>
              <p:cNvGrpSpPr/>
              <p:nvPr/>
            </p:nvGrpSpPr>
            <p:grpSpPr>
              <a:xfrm>
                <a:off x="1051355" y="2835666"/>
                <a:ext cx="3559176" cy="361951"/>
                <a:chOff x="1168399" y="1295399"/>
                <a:chExt cx="4745567" cy="482601"/>
              </a:xfrm>
            </p:grpSpPr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EAB62B83-7783-48E9-BE14-F2ABE087C042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A5B873F9-BDDA-4D33-9AA2-2785B722A4EA}"/>
                    </a:ext>
                  </a:extLst>
                </p:cNvPr>
                <p:cNvSpPr/>
                <p:nvPr/>
              </p:nvSpPr>
              <p:spPr>
                <a:xfrm>
                  <a:off x="1319284" y="1295399"/>
                  <a:ext cx="1003181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5C85B378-C857-4415-A9AC-1DFB5AD7928F}"/>
                    </a:ext>
                  </a:extLst>
                </p:cNvPr>
                <p:cNvSpPr/>
                <p:nvPr/>
              </p:nvSpPr>
              <p:spPr>
                <a:xfrm>
                  <a:off x="2467212" y="1295399"/>
                  <a:ext cx="1003182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0A8E482E-268B-45C4-A3C4-ACDAC9DC8123}"/>
                    </a:ext>
                  </a:extLst>
                </p:cNvPr>
                <p:cNvSpPr/>
                <p:nvPr/>
              </p:nvSpPr>
              <p:spPr>
                <a:xfrm>
                  <a:off x="3615144" y="1295399"/>
                  <a:ext cx="1006144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46F0B984-B3FD-456E-926A-2E348D5B910C}"/>
                    </a:ext>
                  </a:extLst>
                </p:cNvPr>
                <p:cNvSpPr/>
                <p:nvPr/>
              </p:nvSpPr>
              <p:spPr>
                <a:xfrm>
                  <a:off x="4763074" y="1295399"/>
                  <a:ext cx="1015965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1051353" y="2732179"/>
                <a:ext cx="3559175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cxnSp>
            <p:nvCxnSpPr>
              <p:cNvPr id="14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64520" y="2725533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18343" y="2725436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82790" y="2717875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54610" y="2717875"/>
                <a:ext cx="761855" cy="480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4" name="Rectangle 193"/>
            <p:cNvSpPr/>
            <p:nvPr/>
          </p:nvSpPr>
          <p:spPr>
            <a:xfrm>
              <a:off x="1225310" y="2638834"/>
              <a:ext cx="49552" cy="224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2092915" y="2633287"/>
              <a:ext cx="49552" cy="224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2953862" y="2633244"/>
              <a:ext cx="49552" cy="224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3805778" y="2633361"/>
              <a:ext cx="49552" cy="22485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2545553" y="3753849"/>
            <a:ext cx="3559179" cy="624289"/>
            <a:chOff x="1019900" y="4462041"/>
            <a:chExt cx="3559179" cy="624289"/>
          </a:xfrm>
        </p:grpSpPr>
        <p:grpSp>
          <p:nvGrpSpPr>
            <p:cNvPr id="200" name="Group 199"/>
            <p:cNvGrpSpPr/>
            <p:nvPr/>
          </p:nvGrpSpPr>
          <p:grpSpPr>
            <a:xfrm>
              <a:off x="1019901" y="4537114"/>
              <a:ext cx="3559178" cy="549216"/>
              <a:chOff x="1044228" y="3529633"/>
              <a:chExt cx="3559178" cy="549216"/>
            </a:xfrm>
          </p:grpSpPr>
          <p:sp>
            <p:nvSpPr>
              <p:cNvPr id="201" name="Rectangle 200"/>
              <p:cNvSpPr/>
              <p:nvPr/>
            </p:nvSpPr>
            <p:spPr>
              <a:xfrm>
                <a:off x="1170124" y="3546253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1705155" y="3546252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3" name="Rectangle 202"/>
              <p:cNvSpPr/>
              <p:nvPr/>
            </p:nvSpPr>
            <p:spPr>
              <a:xfrm>
                <a:off x="2059477" y="3546251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4" name="Rectangle 203"/>
              <p:cNvSpPr/>
              <p:nvPr/>
            </p:nvSpPr>
            <p:spPr>
              <a:xfrm>
                <a:off x="2574887" y="3542026"/>
                <a:ext cx="169494" cy="86293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Rectangle 204"/>
              <p:cNvSpPr/>
              <p:nvPr/>
            </p:nvSpPr>
            <p:spPr>
              <a:xfrm>
                <a:off x="2904357" y="3542420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" name="Rectangle 205"/>
              <p:cNvSpPr/>
              <p:nvPr/>
            </p:nvSpPr>
            <p:spPr>
              <a:xfrm>
                <a:off x="3429559" y="3541496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3755891" y="3538332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 207"/>
              <p:cNvSpPr/>
              <p:nvPr/>
            </p:nvSpPr>
            <p:spPr>
              <a:xfrm>
                <a:off x="4276471" y="3529633"/>
                <a:ext cx="169494" cy="80697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Rectangle 208"/>
              <p:cNvSpPr/>
              <p:nvPr/>
            </p:nvSpPr>
            <p:spPr>
              <a:xfrm>
                <a:off x="1047526" y="3549546"/>
                <a:ext cx="149092" cy="10707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Rectangle 209"/>
              <p:cNvSpPr/>
              <p:nvPr/>
            </p:nvSpPr>
            <p:spPr>
              <a:xfrm>
                <a:off x="1306487" y="3547928"/>
                <a:ext cx="440122" cy="117467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Rectangle 210"/>
              <p:cNvSpPr/>
              <p:nvPr/>
            </p:nvSpPr>
            <p:spPr>
              <a:xfrm>
                <a:off x="2169442" y="3546365"/>
                <a:ext cx="450315" cy="118349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 211"/>
              <p:cNvSpPr/>
              <p:nvPr/>
            </p:nvSpPr>
            <p:spPr>
              <a:xfrm>
                <a:off x="3025760" y="3540557"/>
                <a:ext cx="438219" cy="11208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Rectangle 212"/>
              <p:cNvSpPr/>
              <p:nvPr/>
            </p:nvSpPr>
            <p:spPr>
              <a:xfrm>
                <a:off x="1852200" y="3544777"/>
                <a:ext cx="207278" cy="11741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" name="Rectangle 213"/>
              <p:cNvSpPr/>
              <p:nvPr/>
            </p:nvSpPr>
            <p:spPr>
              <a:xfrm>
                <a:off x="2729722" y="3540807"/>
                <a:ext cx="189399" cy="11741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Rectangle 214"/>
              <p:cNvSpPr/>
              <p:nvPr/>
            </p:nvSpPr>
            <p:spPr>
              <a:xfrm>
                <a:off x="3580749" y="3537894"/>
                <a:ext cx="189399" cy="11741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 215"/>
              <p:cNvSpPr/>
              <p:nvPr/>
            </p:nvSpPr>
            <p:spPr>
              <a:xfrm>
                <a:off x="3886918" y="3531960"/>
                <a:ext cx="416016" cy="112084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Rectangle 216"/>
              <p:cNvSpPr/>
              <p:nvPr/>
            </p:nvSpPr>
            <p:spPr>
              <a:xfrm>
                <a:off x="4413863" y="3531033"/>
                <a:ext cx="189399" cy="11741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8" name="Group 217"/>
              <p:cNvGrpSpPr/>
              <p:nvPr/>
            </p:nvGrpSpPr>
            <p:grpSpPr>
              <a:xfrm>
                <a:off x="1044228" y="3599107"/>
                <a:ext cx="3559178" cy="479742"/>
                <a:chOff x="1051353" y="2717875"/>
                <a:chExt cx="3559178" cy="479742"/>
              </a:xfrm>
            </p:grpSpPr>
            <p:grpSp>
              <p:nvGrpSpPr>
                <p:cNvPr id="223" name="Groupe 15">
                  <a:extLst>
                    <a:ext uri="{FF2B5EF4-FFF2-40B4-BE49-F238E27FC236}">
                      <a16:creationId xmlns:a16="http://schemas.microsoft.com/office/drawing/2014/main" id="{17393631-177E-4F21-94F6-EF4E170EC153}"/>
                    </a:ext>
                  </a:extLst>
                </p:cNvPr>
                <p:cNvGrpSpPr/>
                <p:nvPr/>
              </p:nvGrpSpPr>
              <p:grpSpPr>
                <a:xfrm>
                  <a:off x="1051355" y="2835666"/>
                  <a:ext cx="3559176" cy="361951"/>
                  <a:chOff x="1168399" y="1295399"/>
                  <a:chExt cx="4745567" cy="482601"/>
                </a:xfrm>
              </p:grpSpPr>
              <p:sp>
                <p:nvSpPr>
                  <p:cNvPr id="229" name="Rectangle 228">
                    <a:extLst>
                      <a:ext uri="{FF2B5EF4-FFF2-40B4-BE49-F238E27FC236}">
                        <a16:creationId xmlns:a16="http://schemas.microsoft.com/office/drawing/2014/main" id="{EAB62B83-7783-48E9-BE14-F2ABE087C042}"/>
                      </a:ext>
                    </a:extLst>
                  </p:cNvPr>
                  <p:cNvSpPr/>
                  <p:nvPr/>
                </p:nvSpPr>
                <p:spPr>
                  <a:xfrm>
                    <a:off x="1168399" y="1295400"/>
                    <a:ext cx="4745567" cy="482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A5B873F9-BDDA-4D33-9AA2-2785B722A4EA}"/>
                      </a:ext>
                    </a:extLst>
                  </p:cNvPr>
                  <p:cNvSpPr/>
                  <p:nvPr/>
                </p:nvSpPr>
                <p:spPr>
                  <a:xfrm>
                    <a:off x="1319284" y="1295399"/>
                    <a:ext cx="1003181" cy="6095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31" name="Rectangle 230">
                    <a:extLst>
                      <a:ext uri="{FF2B5EF4-FFF2-40B4-BE49-F238E27FC236}">
                        <a16:creationId xmlns:a16="http://schemas.microsoft.com/office/drawing/2014/main" id="{5C85B378-C857-4415-A9AC-1DFB5AD7928F}"/>
                      </a:ext>
                    </a:extLst>
                  </p:cNvPr>
                  <p:cNvSpPr/>
                  <p:nvPr/>
                </p:nvSpPr>
                <p:spPr>
                  <a:xfrm>
                    <a:off x="2467212" y="1295399"/>
                    <a:ext cx="1003182" cy="6095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32" name="Rectangle 231">
                    <a:extLst>
                      <a:ext uri="{FF2B5EF4-FFF2-40B4-BE49-F238E27FC236}">
                        <a16:creationId xmlns:a16="http://schemas.microsoft.com/office/drawing/2014/main" id="{0A8E482E-268B-45C4-A3C4-ACDAC9DC8123}"/>
                      </a:ext>
                    </a:extLst>
                  </p:cNvPr>
                  <p:cNvSpPr/>
                  <p:nvPr/>
                </p:nvSpPr>
                <p:spPr>
                  <a:xfrm>
                    <a:off x="3615144" y="1295399"/>
                    <a:ext cx="1006144" cy="6095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33" name="Rectangle 232">
                    <a:extLst>
                      <a:ext uri="{FF2B5EF4-FFF2-40B4-BE49-F238E27FC236}">
                        <a16:creationId xmlns:a16="http://schemas.microsoft.com/office/drawing/2014/main" id="{46F0B984-B3FD-456E-926A-2E348D5B910C}"/>
                      </a:ext>
                    </a:extLst>
                  </p:cNvPr>
                  <p:cNvSpPr/>
                  <p:nvPr/>
                </p:nvSpPr>
                <p:spPr>
                  <a:xfrm>
                    <a:off x="4763074" y="1295399"/>
                    <a:ext cx="1015965" cy="6095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sp>
              <p:nvSpPr>
                <p:cNvPr id="224" name="Rectangle 223">
                  <a:extLst>
                    <a:ext uri="{FF2B5EF4-FFF2-40B4-BE49-F238E27FC236}">
                      <a16:creationId xmlns:a16="http://schemas.microsoft.com/office/drawing/2014/main" id="{700C5D53-6B91-4098-A47A-282B9AA47B80}"/>
                    </a:ext>
                  </a:extLst>
                </p:cNvPr>
                <p:cNvSpPr/>
                <p:nvPr/>
              </p:nvSpPr>
              <p:spPr>
                <a:xfrm rot="10800000">
                  <a:off x="1051353" y="2732179"/>
                  <a:ext cx="3559175" cy="10348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 dirty="0"/>
                </a:p>
              </p:txBody>
            </p:sp>
            <p:cxnSp>
              <p:nvCxnSpPr>
                <p:cNvPr id="225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164520" y="2725533"/>
                  <a:ext cx="761855" cy="4808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18343" y="2725436"/>
                  <a:ext cx="761855" cy="4808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882790" y="2717875"/>
                  <a:ext cx="761855" cy="4808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cteur droit 28">
                  <a:extLst>
                    <a:ext uri="{FF2B5EF4-FFF2-40B4-BE49-F238E27FC236}">
                      <a16:creationId xmlns:a16="http://schemas.microsoft.com/office/drawing/2014/main" id="{9525B561-27FF-4970-9223-E4F0031EF8B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754610" y="2717875"/>
                  <a:ext cx="761855" cy="4808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9" name="Rectangle 218"/>
              <p:cNvSpPr/>
              <p:nvPr/>
            </p:nvSpPr>
            <p:spPr>
              <a:xfrm>
                <a:off x="1225310" y="3545507"/>
                <a:ext cx="49552" cy="204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0" name="Rectangle 219"/>
              <p:cNvSpPr/>
              <p:nvPr/>
            </p:nvSpPr>
            <p:spPr>
              <a:xfrm>
                <a:off x="2093156" y="3545507"/>
                <a:ext cx="49552" cy="204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1" name="Rectangle 220"/>
              <p:cNvSpPr/>
              <p:nvPr/>
            </p:nvSpPr>
            <p:spPr>
              <a:xfrm>
                <a:off x="2950689" y="3545507"/>
                <a:ext cx="49552" cy="204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2" name="Rectangle 221"/>
              <p:cNvSpPr/>
              <p:nvPr/>
            </p:nvSpPr>
            <p:spPr>
              <a:xfrm>
                <a:off x="3806019" y="3537894"/>
                <a:ext cx="49552" cy="20485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34" name="Rectangle 233"/>
            <p:cNvSpPr/>
            <p:nvPr/>
          </p:nvSpPr>
          <p:spPr>
            <a:xfrm>
              <a:off x="1019900" y="4502662"/>
              <a:ext cx="3559035" cy="49595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1722282" y="4462041"/>
              <a:ext cx="105591" cy="90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2595708" y="4464477"/>
              <a:ext cx="105591" cy="90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3442741" y="4464218"/>
              <a:ext cx="105591" cy="90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4281079" y="4464218"/>
              <a:ext cx="105591" cy="902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2549337" y="4675720"/>
            <a:ext cx="3559179" cy="624289"/>
            <a:chOff x="1015701" y="5331959"/>
            <a:chExt cx="3559179" cy="624289"/>
          </a:xfrm>
        </p:grpSpPr>
        <p:grpSp>
          <p:nvGrpSpPr>
            <p:cNvPr id="240" name="Group 239"/>
            <p:cNvGrpSpPr/>
            <p:nvPr/>
          </p:nvGrpSpPr>
          <p:grpSpPr>
            <a:xfrm>
              <a:off x="1015701" y="5331959"/>
              <a:ext cx="3559179" cy="624289"/>
              <a:chOff x="1019900" y="4462041"/>
              <a:chExt cx="3559179" cy="624289"/>
            </a:xfrm>
          </p:grpSpPr>
          <p:grpSp>
            <p:nvGrpSpPr>
              <p:cNvPr id="241" name="Group 240"/>
              <p:cNvGrpSpPr/>
              <p:nvPr/>
            </p:nvGrpSpPr>
            <p:grpSpPr>
              <a:xfrm>
                <a:off x="1019901" y="4537114"/>
                <a:ext cx="3559178" cy="549216"/>
                <a:chOff x="1044228" y="3529633"/>
                <a:chExt cx="3559178" cy="549216"/>
              </a:xfrm>
            </p:grpSpPr>
            <p:sp>
              <p:nvSpPr>
                <p:cNvPr id="247" name="Rectangle 246"/>
                <p:cNvSpPr/>
                <p:nvPr/>
              </p:nvSpPr>
              <p:spPr>
                <a:xfrm>
                  <a:off x="1170124" y="3546253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" name="Rectangle 247"/>
                <p:cNvSpPr/>
                <p:nvPr/>
              </p:nvSpPr>
              <p:spPr>
                <a:xfrm>
                  <a:off x="1705155" y="3546252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" name="Rectangle 248"/>
                <p:cNvSpPr/>
                <p:nvPr/>
              </p:nvSpPr>
              <p:spPr>
                <a:xfrm>
                  <a:off x="2059477" y="3546251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>
                  <a:off x="2574887" y="3542026"/>
                  <a:ext cx="169494" cy="86293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" name="Rectangle 250"/>
                <p:cNvSpPr/>
                <p:nvPr/>
              </p:nvSpPr>
              <p:spPr>
                <a:xfrm>
                  <a:off x="2904357" y="3542420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2" name="Rectangle 251"/>
                <p:cNvSpPr/>
                <p:nvPr/>
              </p:nvSpPr>
              <p:spPr>
                <a:xfrm>
                  <a:off x="3429559" y="3541496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3" name="Rectangle 252"/>
                <p:cNvSpPr/>
                <p:nvPr/>
              </p:nvSpPr>
              <p:spPr>
                <a:xfrm>
                  <a:off x="3755891" y="3538332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4" name="Rectangle 253"/>
                <p:cNvSpPr/>
                <p:nvPr/>
              </p:nvSpPr>
              <p:spPr>
                <a:xfrm>
                  <a:off x="4276471" y="3529633"/>
                  <a:ext cx="169494" cy="80697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5" name="Rectangle 254"/>
                <p:cNvSpPr/>
                <p:nvPr/>
              </p:nvSpPr>
              <p:spPr>
                <a:xfrm>
                  <a:off x="1047526" y="3549546"/>
                  <a:ext cx="149092" cy="107071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6" name="Rectangle 255"/>
                <p:cNvSpPr/>
                <p:nvPr/>
              </p:nvSpPr>
              <p:spPr>
                <a:xfrm>
                  <a:off x="1306487" y="3547928"/>
                  <a:ext cx="440122" cy="117467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7" name="Rectangle 256"/>
                <p:cNvSpPr/>
                <p:nvPr/>
              </p:nvSpPr>
              <p:spPr>
                <a:xfrm>
                  <a:off x="2169442" y="3546365"/>
                  <a:ext cx="450315" cy="118349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8" name="Rectangle 257"/>
                <p:cNvSpPr/>
                <p:nvPr/>
              </p:nvSpPr>
              <p:spPr>
                <a:xfrm>
                  <a:off x="3025760" y="3540557"/>
                  <a:ext cx="438219" cy="11208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9" name="Rectangle 258"/>
                <p:cNvSpPr/>
                <p:nvPr/>
              </p:nvSpPr>
              <p:spPr>
                <a:xfrm>
                  <a:off x="1852200" y="3544777"/>
                  <a:ext cx="207278" cy="11741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0" name="Rectangle 259"/>
                <p:cNvSpPr/>
                <p:nvPr/>
              </p:nvSpPr>
              <p:spPr>
                <a:xfrm>
                  <a:off x="2729722" y="3540807"/>
                  <a:ext cx="189399" cy="11741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" name="Rectangle 260"/>
                <p:cNvSpPr/>
                <p:nvPr/>
              </p:nvSpPr>
              <p:spPr>
                <a:xfrm>
                  <a:off x="3580749" y="3537894"/>
                  <a:ext cx="189399" cy="11741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2" name="Rectangle 261"/>
                <p:cNvSpPr/>
                <p:nvPr/>
              </p:nvSpPr>
              <p:spPr>
                <a:xfrm>
                  <a:off x="3886918" y="3531960"/>
                  <a:ext cx="416016" cy="112084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3" name="Rectangle 262"/>
                <p:cNvSpPr/>
                <p:nvPr/>
              </p:nvSpPr>
              <p:spPr>
                <a:xfrm>
                  <a:off x="4413863" y="3531033"/>
                  <a:ext cx="189399" cy="11741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64" name="Group 263"/>
                <p:cNvGrpSpPr/>
                <p:nvPr/>
              </p:nvGrpSpPr>
              <p:grpSpPr>
                <a:xfrm>
                  <a:off x="1044228" y="3599107"/>
                  <a:ext cx="3559178" cy="479742"/>
                  <a:chOff x="1051353" y="2717875"/>
                  <a:chExt cx="3559178" cy="479742"/>
                </a:xfrm>
              </p:grpSpPr>
              <p:grpSp>
                <p:nvGrpSpPr>
                  <p:cNvPr id="269" name="Groupe 15">
                    <a:extLst>
                      <a:ext uri="{FF2B5EF4-FFF2-40B4-BE49-F238E27FC236}">
                        <a16:creationId xmlns:a16="http://schemas.microsoft.com/office/drawing/2014/main" id="{17393631-177E-4F21-94F6-EF4E170EC153}"/>
                      </a:ext>
                    </a:extLst>
                  </p:cNvPr>
                  <p:cNvGrpSpPr/>
                  <p:nvPr/>
                </p:nvGrpSpPr>
                <p:grpSpPr>
                  <a:xfrm>
                    <a:off x="1051355" y="2835666"/>
                    <a:ext cx="3559176" cy="361951"/>
                    <a:chOff x="1168399" y="1295399"/>
                    <a:chExt cx="4745567" cy="482601"/>
                  </a:xfrm>
                </p:grpSpPr>
                <p:sp>
                  <p:nvSpPr>
                    <p:cNvPr id="275" name="Rectangle 274">
                      <a:extLst>
                        <a:ext uri="{FF2B5EF4-FFF2-40B4-BE49-F238E27FC236}">
                          <a16:creationId xmlns:a16="http://schemas.microsoft.com/office/drawing/2014/main" id="{EAB62B83-7783-48E9-BE14-F2ABE087C0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9" y="1295400"/>
                      <a:ext cx="4745567" cy="48260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276" name="Rectangle 275">
                      <a:extLst>
                        <a:ext uri="{FF2B5EF4-FFF2-40B4-BE49-F238E27FC236}">
                          <a16:creationId xmlns:a16="http://schemas.microsoft.com/office/drawing/2014/main" id="{A5B873F9-BDDA-4D33-9AA2-2785B722A4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9284" y="1295399"/>
                      <a:ext cx="1003181" cy="609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277" name="Rectangle 276">
                      <a:extLst>
                        <a:ext uri="{FF2B5EF4-FFF2-40B4-BE49-F238E27FC236}">
                          <a16:creationId xmlns:a16="http://schemas.microsoft.com/office/drawing/2014/main" id="{5C85B378-C857-4415-A9AC-1DFB5AD792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67212" y="1295399"/>
                      <a:ext cx="1003182" cy="609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278" name="Rectangle 277">
                      <a:extLst>
                        <a:ext uri="{FF2B5EF4-FFF2-40B4-BE49-F238E27FC236}">
                          <a16:creationId xmlns:a16="http://schemas.microsoft.com/office/drawing/2014/main" id="{0A8E482E-268B-45C4-A3C4-ACDAC9DC81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5144" y="1295399"/>
                      <a:ext cx="1006144" cy="609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  <p:sp>
                  <p:nvSpPr>
                    <p:cNvPr id="279" name="Rectangle 278">
                      <a:extLst>
                        <a:ext uri="{FF2B5EF4-FFF2-40B4-BE49-F238E27FC236}">
                          <a16:creationId xmlns:a16="http://schemas.microsoft.com/office/drawing/2014/main" id="{46F0B984-B3FD-456E-926A-2E348D5B91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3074" y="1295399"/>
                      <a:ext cx="1015965" cy="6095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/>
                    </a:p>
                  </p:txBody>
                </p:sp>
              </p:grpSp>
              <p:sp>
                <p:nvSpPr>
                  <p:cNvPr id="270" name="Rectangle 269">
                    <a:extLst>
                      <a:ext uri="{FF2B5EF4-FFF2-40B4-BE49-F238E27FC236}">
                        <a16:creationId xmlns:a16="http://schemas.microsoft.com/office/drawing/2014/main" id="{700C5D53-6B91-4098-A47A-282B9AA47B8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51353" y="2732179"/>
                    <a:ext cx="3559175" cy="103486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 dirty="0"/>
                  </a:p>
                </p:txBody>
              </p:sp>
              <p:cxnSp>
                <p:nvCxnSpPr>
                  <p:cNvPr id="271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164520" y="2725533"/>
                    <a:ext cx="761855" cy="480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2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018343" y="2725436"/>
                    <a:ext cx="761855" cy="480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3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882790" y="2717875"/>
                    <a:ext cx="761855" cy="480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4" name="Connecteur droit 28">
                    <a:extLst>
                      <a:ext uri="{FF2B5EF4-FFF2-40B4-BE49-F238E27FC236}">
                        <a16:creationId xmlns:a16="http://schemas.microsoft.com/office/drawing/2014/main" id="{9525B561-27FF-4970-9223-E4F0031EF8B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54610" y="2717875"/>
                    <a:ext cx="761855" cy="4808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5" name="Rectangle 264"/>
                <p:cNvSpPr/>
                <p:nvPr/>
              </p:nvSpPr>
              <p:spPr>
                <a:xfrm>
                  <a:off x="1225310" y="3545507"/>
                  <a:ext cx="49552" cy="2048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6" name="Rectangle 265"/>
                <p:cNvSpPr/>
                <p:nvPr/>
              </p:nvSpPr>
              <p:spPr>
                <a:xfrm>
                  <a:off x="2093156" y="3545507"/>
                  <a:ext cx="49552" cy="2048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7" name="Rectangle 266"/>
                <p:cNvSpPr/>
                <p:nvPr/>
              </p:nvSpPr>
              <p:spPr>
                <a:xfrm>
                  <a:off x="2950689" y="3545507"/>
                  <a:ext cx="49552" cy="2048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8" name="Rectangle 267"/>
                <p:cNvSpPr/>
                <p:nvPr/>
              </p:nvSpPr>
              <p:spPr>
                <a:xfrm>
                  <a:off x="3806019" y="3537894"/>
                  <a:ext cx="49552" cy="20485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2" name="Rectangle 241"/>
              <p:cNvSpPr/>
              <p:nvPr/>
            </p:nvSpPr>
            <p:spPr>
              <a:xfrm>
                <a:off x="1019900" y="4467852"/>
                <a:ext cx="3559035" cy="84405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 242"/>
              <p:cNvSpPr/>
              <p:nvPr/>
            </p:nvSpPr>
            <p:spPr>
              <a:xfrm>
                <a:off x="1722282" y="4462041"/>
                <a:ext cx="105591" cy="902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 243"/>
              <p:cNvSpPr/>
              <p:nvPr/>
            </p:nvSpPr>
            <p:spPr>
              <a:xfrm>
                <a:off x="2595708" y="4464477"/>
                <a:ext cx="105591" cy="902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5" name="Rectangle 244"/>
              <p:cNvSpPr/>
              <p:nvPr/>
            </p:nvSpPr>
            <p:spPr>
              <a:xfrm>
                <a:off x="3442741" y="4464218"/>
                <a:ext cx="105591" cy="902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Rectangle 245"/>
              <p:cNvSpPr/>
              <p:nvPr/>
            </p:nvSpPr>
            <p:spPr>
              <a:xfrm>
                <a:off x="4281079" y="4464218"/>
                <a:ext cx="105591" cy="902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80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7916" y="5364565"/>
              <a:ext cx="761855" cy="4808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9278" y="5363875"/>
              <a:ext cx="761855" cy="4808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7643" y="5361100"/>
              <a:ext cx="761855" cy="4808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8181" y="5355871"/>
              <a:ext cx="761855" cy="4808"/>
            </a:xfrm>
            <a:prstGeom prst="line">
              <a:avLst/>
            </a:prstGeom>
            <a:ln w="635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1716970" y="5386819"/>
              <a:ext cx="11363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2589922" y="5387191"/>
              <a:ext cx="11363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3436663" y="5385618"/>
              <a:ext cx="11363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4274171" y="5382939"/>
              <a:ext cx="113636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5" name="Group 344"/>
          <p:cNvGrpSpPr/>
          <p:nvPr/>
        </p:nvGrpSpPr>
        <p:grpSpPr>
          <a:xfrm>
            <a:off x="2547940" y="5596508"/>
            <a:ext cx="3559319" cy="877110"/>
            <a:chOff x="1028286" y="5847597"/>
            <a:chExt cx="3559319" cy="877110"/>
          </a:xfrm>
        </p:grpSpPr>
        <p:sp>
          <p:nvSpPr>
            <p:cNvPr id="343" name="Rectangle 342"/>
            <p:cNvSpPr/>
            <p:nvPr/>
          </p:nvSpPr>
          <p:spPr>
            <a:xfrm>
              <a:off x="2454399" y="5847597"/>
              <a:ext cx="395654" cy="35756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grpSp>
          <p:nvGrpSpPr>
            <p:cNvPr id="290" name="Group 289"/>
            <p:cNvGrpSpPr/>
            <p:nvPr/>
          </p:nvGrpSpPr>
          <p:grpSpPr>
            <a:xfrm>
              <a:off x="1028426" y="6100418"/>
              <a:ext cx="3559179" cy="624289"/>
              <a:chOff x="1015701" y="5331959"/>
              <a:chExt cx="3559179" cy="624289"/>
            </a:xfrm>
          </p:grpSpPr>
          <p:grpSp>
            <p:nvGrpSpPr>
              <p:cNvPr id="291" name="Group 290"/>
              <p:cNvGrpSpPr/>
              <p:nvPr/>
            </p:nvGrpSpPr>
            <p:grpSpPr>
              <a:xfrm>
                <a:off x="1015701" y="5331959"/>
                <a:ext cx="3559179" cy="624289"/>
                <a:chOff x="1019900" y="4462041"/>
                <a:chExt cx="3559179" cy="624289"/>
              </a:xfrm>
            </p:grpSpPr>
            <p:grpSp>
              <p:nvGrpSpPr>
                <p:cNvPr id="300" name="Group 299"/>
                <p:cNvGrpSpPr/>
                <p:nvPr/>
              </p:nvGrpSpPr>
              <p:grpSpPr>
                <a:xfrm>
                  <a:off x="1019901" y="4537114"/>
                  <a:ext cx="3559178" cy="549216"/>
                  <a:chOff x="1044228" y="3529633"/>
                  <a:chExt cx="3559178" cy="549216"/>
                </a:xfrm>
              </p:grpSpPr>
              <p:sp>
                <p:nvSpPr>
                  <p:cNvPr id="306" name="Rectangle 305"/>
                  <p:cNvSpPr/>
                  <p:nvPr/>
                </p:nvSpPr>
                <p:spPr>
                  <a:xfrm>
                    <a:off x="1170124" y="3546253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7" name="Rectangle 306"/>
                  <p:cNvSpPr/>
                  <p:nvPr/>
                </p:nvSpPr>
                <p:spPr>
                  <a:xfrm>
                    <a:off x="1705155" y="3546252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8" name="Rectangle 307"/>
                  <p:cNvSpPr/>
                  <p:nvPr/>
                </p:nvSpPr>
                <p:spPr>
                  <a:xfrm>
                    <a:off x="2059477" y="3546251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09" name="Rectangle 308"/>
                  <p:cNvSpPr/>
                  <p:nvPr/>
                </p:nvSpPr>
                <p:spPr>
                  <a:xfrm>
                    <a:off x="2574887" y="3542026"/>
                    <a:ext cx="169494" cy="86293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0" name="Rectangle 309"/>
                  <p:cNvSpPr/>
                  <p:nvPr/>
                </p:nvSpPr>
                <p:spPr>
                  <a:xfrm>
                    <a:off x="2904357" y="3542420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1" name="Rectangle 310"/>
                  <p:cNvSpPr/>
                  <p:nvPr/>
                </p:nvSpPr>
                <p:spPr>
                  <a:xfrm>
                    <a:off x="3429559" y="3541496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2" name="Rectangle 311"/>
                  <p:cNvSpPr/>
                  <p:nvPr/>
                </p:nvSpPr>
                <p:spPr>
                  <a:xfrm>
                    <a:off x="3755891" y="3538332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3" name="Rectangle 312"/>
                  <p:cNvSpPr/>
                  <p:nvPr/>
                </p:nvSpPr>
                <p:spPr>
                  <a:xfrm>
                    <a:off x="4276471" y="3529633"/>
                    <a:ext cx="169494" cy="80697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4" name="Rectangle 313"/>
                  <p:cNvSpPr/>
                  <p:nvPr/>
                </p:nvSpPr>
                <p:spPr>
                  <a:xfrm>
                    <a:off x="1047526" y="3549546"/>
                    <a:ext cx="149092" cy="107071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5" name="Rectangle 314"/>
                  <p:cNvSpPr/>
                  <p:nvPr/>
                </p:nvSpPr>
                <p:spPr>
                  <a:xfrm>
                    <a:off x="1306487" y="3547928"/>
                    <a:ext cx="440122" cy="117467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6" name="Rectangle 315"/>
                  <p:cNvSpPr/>
                  <p:nvPr/>
                </p:nvSpPr>
                <p:spPr>
                  <a:xfrm>
                    <a:off x="2169442" y="3546365"/>
                    <a:ext cx="450315" cy="118349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7" name="Rectangle 316"/>
                  <p:cNvSpPr/>
                  <p:nvPr/>
                </p:nvSpPr>
                <p:spPr>
                  <a:xfrm>
                    <a:off x="3025760" y="3540557"/>
                    <a:ext cx="438219" cy="112084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8" name="Rectangle 317"/>
                  <p:cNvSpPr/>
                  <p:nvPr/>
                </p:nvSpPr>
                <p:spPr>
                  <a:xfrm>
                    <a:off x="1852200" y="3544777"/>
                    <a:ext cx="207278" cy="11741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19" name="Rectangle 318"/>
                  <p:cNvSpPr/>
                  <p:nvPr/>
                </p:nvSpPr>
                <p:spPr>
                  <a:xfrm>
                    <a:off x="2729722" y="3540807"/>
                    <a:ext cx="189399" cy="11741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0" name="Rectangle 319"/>
                  <p:cNvSpPr/>
                  <p:nvPr/>
                </p:nvSpPr>
                <p:spPr>
                  <a:xfrm>
                    <a:off x="3580749" y="3537894"/>
                    <a:ext cx="189399" cy="11741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1" name="Rectangle 320"/>
                  <p:cNvSpPr/>
                  <p:nvPr/>
                </p:nvSpPr>
                <p:spPr>
                  <a:xfrm>
                    <a:off x="3886918" y="3531960"/>
                    <a:ext cx="416016" cy="112084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2" name="Rectangle 321"/>
                  <p:cNvSpPr/>
                  <p:nvPr/>
                </p:nvSpPr>
                <p:spPr>
                  <a:xfrm>
                    <a:off x="4413863" y="3531033"/>
                    <a:ext cx="189399" cy="117410"/>
                  </a:xfrm>
                  <a:prstGeom prst="rect">
                    <a:avLst/>
                  </a:prstGeom>
                  <a:solidFill>
                    <a:srgbClr val="00B0F0"/>
                  </a:solidFill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323" name="Group 322"/>
                  <p:cNvGrpSpPr/>
                  <p:nvPr/>
                </p:nvGrpSpPr>
                <p:grpSpPr>
                  <a:xfrm>
                    <a:off x="1044228" y="3599107"/>
                    <a:ext cx="3559178" cy="479742"/>
                    <a:chOff x="1051353" y="2717875"/>
                    <a:chExt cx="3559178" cy="479742"/>
                  </a:xfrm>
                </p:grpSpPr>
                <p:grpSp>
                  <p:nvGrpSpPr>
                    <p:cNvPr id="328" name="Groupe 15">
                      <a:extLst>
                        <a:ext uri="{FF2B5EF4-FFF2-40B4-BE49-F238E27FC236}">
                          <a16:creationId xmlns:a16="http://schemas.microsoft.com/office/drawing/2014/main" id="{17393631-177E-4F21-94F6-EF4E170EC15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51355" y="2835666"/>
                      <a:ext cx="3559176" cy="361951"/>
                      <a:chOff x="1168399" y="1295399"/>
                      <a:chExt cx="4745567" cy="482601"/>
                    </a:xfrm>
                  </p:grpSpPr>
                  <p:sp>
                    <p:nvSpPr>
                      <p:cNvPr id="334" name="Rectangle 333">
                        <a:extLst>
                          <a:ext uri="{FF2B5EF4-FFF2-40B4-BE49-F238E27FC236}">
                            <a16:creationId xmlns:a16="http://schemas.microsoft.com/office/drawing/2014/main" id="{EAB62B83-7783-48E9-BE14-F2ABE087C04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9" y="1295400"/>
                        <a:ext cx="4745567" cy="48260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  <p:sp>
                    <p:nvSpPr>
                      <p:cNvPr id="335" name="Rectangle 334">
                        <a:extLst>
                          <a:ext uri="{FF2B5EF4-FFF2-40B4-BE49-F238E27FC236}">
                            <a16:creationId xmlns:a16="http://schemas.microsoft.com/office/drawing/2014/main" id="{A5B873F9-BDDA-4D33-9AA2-2785B722A4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319284" y="1295399"/>
                        <a:ext cx="1003181" cy="6095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  <p:sp>
                    <p:nvSpPr>
                      <p:cNvPr id="336" name="Rectangle 335">
                        <a:extLst>
                          <a:ext uri="{FF2B5EF4-FFF2-40B4-BE49-F238E27FC236}">
                            <a16:creationId xmlns:a16="http://schemas.microsoft.com/office/drawing/2014/main" id="{5C85B378-C857-4415-A9AC-1DFB5AD7928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67212" y="1295399"/>
                        <a:ext cx="1003182" cy="6095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  <p:sp>
                    <p:nvSpPr>
                      <p:cNvPr id="337" name="Rectangle 336">
                        <a:extLst>
                          <a:ext uri="{FF2B5EF4-FFF2-40B4-BE49-F238E27FC236}">
                            <a16:creationId xmlns:a16="http://schemas.microsoft.com/office/drawing/2014/main" id="{0A8E482E-268B-45C4-A3C4-ACDAC9DC81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15144" y="1295399"/>
                        <a:ext cx="1006144" cy="6095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  <p:sp>
                    <p:nvSpPr>
                      <p:cNvPr id="338" name="Rectangle 337">
                        <a:extLst>
                          <a:ext uri="{FF2B5EF4-FFF2-40B4-BE49-F238E27FC236}">
                            <a16:creationId xmlns:a16="http://schemas.microsoft.com/office/drawing/2014/main" id="{46F0B984-B3FD-456E-926A-2E348D5B910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63074" y="1295399"/>
                        <a:ext cx="1015965" cy="6095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1350"/>
                      </a:p>
                    </p:txBody>
                  </p:sp>
                </p:grpSp>
                <p:sp>
                  <p:nvSpPr>
                    <p:cNvPr id="329" name="Rectangle 328">
                      <a:extLst>
                        <a:ext uri="{FF2B5EF4-FFF2-40B4-BE49-F238E27FC236}">
                          <a16:creationId xmlns:a16="http://schemas.microsoft.com/office/drawing/2014/main" id="{700C5D53-6B91-4098-A47A-282B9AA47B8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051353" y="2732179"/>
                      <a:ext cx="3559175" cy="103486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 dirty="0"/>
                    </a:p>
                  </p:txBody>
                </p:sp>
                <p:cxnSp>
                  <p:nvCxnSpPr>
                    <p:cNvPr id="330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1164520" y="2725533"/>
                      <a:ext cx="761855" cy="4808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1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018343" y="2725436"/>
                      <a:ext cx="761855" cy="4808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2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882790" y="2717875"/>
                      <a:ext cx="761855" cy="4808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3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754610" y="2717875"/>
                      <a:ext cx="761855" cy="4808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24" name="Rectangle 323"/>
                  <p:cNvSpPr/>
                  <p:nvPr/>
                </p:nvSpPr>
                <p:spPr>
                  <a:xfrm>
                    <a:off x="1225310" y="3545507"/>
                    <a:ext cx="49552" cy="20485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5" name="Rectangle 324"/>
                  <p:cNvSpPr/>
                  <p:nvPr/>
                </p:nvSpPr>
                <p:spPr>
                  <a:xfrm>
                    <a:off x="2093156" y="3545507"/>
                    <a:ext cx="49552" cy="20485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6" name="Rectangle 325"/>
                  <p:cNvSpPr/>
                  <p:nvPr/>
                </p:nvSpPr>
                <p:spPr>
                  <a:xfrm>
                    <a:off x="2950689" y="3545507"/>
                    <a:ext cx="49552" cy="20485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27" name="Rectangle 326"/>
                  <p:cNvSpPr/>
                  <p:nvPr/>
                </p:nvSpPr>
                <p:spPr>
                  <a:xfrm>
                    <a:off x="3806019" y="3537894"/>
                    <a:ext cx="49552" cy="204850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01" name="Rectangle 300"/>
                <p:cNvSpPr/>
                <p:nvPr/>
              </p:nvSpPr>
              <p:spPr>
                <a:xfrm>
                  <a:off x="1019900" y="4467852"/>
                  <a:ext cx="3559035" cy="84405"/>
                </a:xfrm>
                <a:prstGeom prst="rect">
                  <a:avLst/>
                </a:prstGeom>
                <a:solidFill>
                  <a:srgbClr val="00B0F0"/>
                </a:solidFill>
                <a:ln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2" name="Rectangle 301"/>
                <p:cNvSpPr/>
                <p:nvPr/>
              </p:nvSpPr>
              <p:spPr>
                <a:xfrm>
                  <a:off x="1722282" y="4462041"/>
                  <a:ext cx="105591" cy="90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3" name="Rectangle 302"/>
                <p:cNvSpPr/>
                <p:nvPr/>
              </p:nvSpPr>
              <p:spPr>
                <a:xfrm>
                  <a:off x="2595708" y="4464477"/>
                  <a:ext cx="105591" cy="90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4" name="Rectangle 303"/>
                <p:cNvSpPr/>
                <p:nvPr/>
              </p:nvSpPr>
              <p:spPr>
                <a:xfrm>
                  <a:off x="3442741" y="4464218"/>
                  <a:ext cx="105591" cy="90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5" name="Rectangle 304"/>
                <p:cNvSpPr/>
                <p:nvPr/>
              </p:nvSpPr>
              <p:spPr>
                <a:xfrm>
                  <a:off x="4281079" y="4464218"/>
                  <a:ext cx="105591" cy="902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292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37916" y="5364565"/>
                <a:ext cx="761855" cy="4808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3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89278" y="5363875"/>
                <a:ext cx="761855" cy="4808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47643" y="5361100"/>
                <a:ext cx="761855" cy="4808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5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718181" y="5355871"/>
                <a:ext cx="761855" cy="4808"/>
              </a:xfrm>
              <a:prstGeom prst="line">
                <a:avLst/>
              </a:prstGeom>
              <a:ln w="635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6" name="Rectangle 295"/>
              <p:cNvSpPr/>
              <p:nvPr/>
            </p:nvSpPr>
            <p:spPr>
              <a:xfrm>
                <a:off x="1716970" y="5386819"/>
                <a:ext cx="1136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7" name="Rectangle 296"/>
              <p:cNvSpPr/>
              <p:nvPr/>
            </p:nvSpPr>
            <p:spPr>
              <a:xfrm>
                <a:off x="2589922" y="5387191"/>
                <a:ext cx="1136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8" name="Rectangle 297"/>
              <p:cNvSpPr/>
              <p:nvPr/>
            </p:nvSpPr>
            <p:spPr>
              <a:xfrm>
                <a:off x="3436663" y="5385618"/>
                <a:ext cx="1136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9" name="Rectangle 298"/>
              <p:cNvSpPr/>
              <p:nvPr/>
            </p:nvSpPr>
            <p:spPr>
              <a:xfrm>
                <a:off x="4274171" y="5382939"/>
                <a:ext cx="113636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44" name="Straight Connector 343"/>
            <p:cNvCxnSpPr/>
            <p:nvPr/>
          </p:nvCxnSpPr>
          <p:spPr>
            <a:xfrm flipV="1">
              <a:off x="1028286" y="5921403"/>
              <a:ext cx="3559175" cy="29271"/>
            </a:xfrm>
            <a:prstGeom prst="line">
              <a:avLst/>
            </a:prstGeom>
            <a:ln w="50800">
              <a:solidFill>
                <a:schemeClr val="tx1">
                  <a:lumMod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5" name="TextBox 284"/>
          <p:cNvSpPr txBox="1"/>
          <p:nvPr/>
        </p:nvSpPr>
        <p:spPr>
          <a:xfrm>
            <a:off x="7957741" y="140024"/>
            <a:ext cx="3967753" cy="1962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-Large DOCA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-Any resistive value 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-Maximized evacuation point location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major resistive change during production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-Needs simple DLC foils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problem with large size layers registration</a:t>
            </a: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-the filling technic is not STD in PCB world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-Ultra high rate detectors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sp>
        <p:nvSpPr>
          <p:cNvPr id="339" name="ZoneTexte 6"/>
          <p:cNvSpPr txBox="1"/>
          <p:nvPr/>
        </p:nvSpPr>
        <p:spPr>
          <a:xfrm>
            <a:off x="1342309" y="816229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 </a:t>
            </a:r>
            <a:r>
              <a:rPr lang="en-US" sz="1000" dirty="0">
                <a:latin typeface="Comic Sans MS" panose="030F0702030302020204" pitchFamily="66" charset="0"/>
              </a:rPr>
              <a:t>PCB</a:t>
            </a:r>
          </a:p>
        </p:txBody>
      </p:sp>
      <p:sp>
        <p:nvSpPr>
          <p:cNvPr id="340" name="ZoneTexte 6"/>
          <p:cNvSpPr txBox="1"/>
          <p:nvPr/>
        </p:nvSpPr>
        <p:spPr>
          <a:xfrm>
            <a:off x="1342309" y="1461719"/>
            <a:ext cx="918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DLC Gluing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DLC pattern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41" name="ZoneTexte 6"/>
          <p:cNvSpPr txBox="1"/>
          <p:nvPr/>
        </p:nvSpPr>
        <p:spPr>
          <a:xfrm>
            <a:off x="1369035" y="2276154"/>
            <a:ext cx="614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Drilling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42" name="ZoneTexte 6"/>
          <p:cNvSpPr txBox="1"/>
          <p:nvPr/>
        </p:nvSpPr>
        <p:spPr>
          <a:xfrm>
            <a:off x="1343004" y="2968251"/>
            <a:ext cx="1114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Comic Sans MS" panose="030F0702030302020204" pitchFamily="66" charset="0"/>
              </a:rPr>
              <a:t>Coverlay</a:t>
            </a:r>
            <a:endParaRPr lang="en-US" sz="1000" dirty="0" smtClean="0">
              <a:latin typeface="Comic Sans MS" panose="030F0702030302020204" pitchFamily="66" charset="0"/>
            </a:endParaRPr>
          </a:p>
          <a:p>
            <a:r>
              <a:rPr lang="en-US" sz="1000" dirty="0" smtClean="0">
                <a:latin typeface="Comic Sans MS" panose="030F0702030302020204" pitchFamily="66" charset="0"/>
              </a:rPr>
              <a:t>Silver paste fill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46" name="ZoneTexte 6"/>
          <p:cNvSpPr txBox="1"/>
          <p:nvPr/>
        </p:nvSpPr>
        <p:spPr>
          <a:xfrm>
            <a:off x="1392938" y="3877969"/>
            <a:ext cx="6912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Comic Sans MS" panose="030F0702030302020204" pitchFamily="66" charset="0"/>
              </a:rPr>
              <a:t>Coverlay</a:t>
            </a:r>
            <a:endParaRPr lang="en-US" sz="1000" dirty="0" smtClean="0">
              <a:latin typeface="Comic Sans MS" panose="030F0702030302020204" pitchFamily="66" charset="0"/>
            </a:endParaRPr>
          </a:p>
        </p:txBody>
      </p:sp>
      <p:sp>
        <p:nvSpPr>
          <p:cNvPr id="347" name="ZoneTexte 6"/>
          <p:cNvSpPr txBox="1"/>
          <p:nvPr/>
        </p:nvSpPr>
        <p:spPr>
          <a:xfrm>
            <a:off x="1373198" y="4707265"/>
            <a:ext cx="9749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Comic Sans MS" panose="030F0702030302020204" pitchFamily="66" charset="0"/>
              </a:rPr>
              <a:t>Res paste fill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348" name="ZoneTexte 6"/>
          <p:cNvSpPr txBox="1"/>
          <p:nvPr/>
        </p:nvSpPr>
        <p:spPr>
          <a:xfrm>
            <a:off x="1342309" y="5972221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Comic Sans MS" panose="030F0702030302020204" pitchFamily="66" charset="0"/>
              </a:rPr>
              <a:t>‘</a:t>
            </a:r>
            <a:r>
              <a:rPr lang="fr-FR" sz="1000" dirty="0" err="1" smtClean="0">
                <a:latin typeface="Comic Sans MS" panose="030F0702030302020204" pitchFamily="66" charset="0"/>
              </a:rPr>
              <a:t>BULKage</a:t>
            </a:r>
            <a:r>
              <a:rPr lang="fr-FR" sz="1000" dirty="0" smtClean="0">
                <a:latin typeface="Comic Sans MS" panose="030F0702030302020204" pitchFamily="66" charset="0"/>
              </a:rPr>
              <a:t>’</a:t>
            </a:r>
            <a:endParaRPr lang="en-US" sz="1000" dirty="0">
              <a:latin typeface="Comic Sans MS" panose="030F0702030302020204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39891" y="1420199"/>
            <a:ext cx="3559178" cy="486087"/>
            <a:chOff x="2539891" y="1420199"/>
            <a:chExt cx="3559178" cy="486087"/>
          </a:xfrm>
        </p:grpSpPr>
        <p:grpSp>
          <p:nvGrpSpPr>
            <p:cNvPr id="159" name="Group 158"/>
            <p:cNvGrpSpPr/>
            <p:nvPr/>
          </p:nvGrpSpPr>
          <p:grpSpPr>
            <a:xfrm>
              <a:off x="2539891" y="1440848"/>
              <a:ext cx="3559178" cy="465438"/>
              <a:chOff x="1044231" y="1916430"/>
              <a:chExt cx="3559178" cy="465438"/>
            </a:xfrm>
          </p:grpSpPr>
          <p:grpSp>
            <p:nvGrpSpPr>
              <p:cNvPr id="106" name="Groupe 15">
                <a:extLst>
                  <a:ext uri="{FF2B5EF4-FFF2-40B4-BE49-F238E27FC236}">
                    <a16:creationId xmlns:a16="http://schemas.microsoft.com/office/drawing/2014/main" id="{17393631-177E-4F21-94F6-EF4E170EC153}"/>
                  </a:ext>
                </a:extLst>
              </p:cNvPr>
              <p:cNvGrpSpPr/>
              <p:nvPr/>
            </p:nvGrpSpPr>
            <p:grpSpPr>
              <a:xfrm>
                <a:off x="1044233" y="2019917"/>
                <a:ext cx="3559176" cy="361951"/>
                <a:chOff x="1168399" y="1295399"/>
                <a:chExt cx="4745567" cy="482601"/>
              </a:xfrm>
            </p:grpSpPr>
            <p:sp>
              <p:nvSpPr>
                <p:cNvPr id="110" name="Rectangle 109">
                  <a:extLst>
                    <a:ext uri="{FF2B5EF4-FFF2-40B4-BE49-F238E27FC236}">
                      <a16:creationId xmlns:a16="http://schemas.microsoft.com/office/drawing/2014/main" id="{EAB62B83-7783-48E9-BE14-F2ABE087C042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11" name="Rectangle 110">
                  <a:extLst>
                    <a:ext uri="{FF2B5EF4-FFF2-40B4-BE49-F238E27FC236}">
                      <a16:creationId xmlns:a16="http://schemas.microsoft.com/office/drawing/2014/main" id="{A5B873F9-BDDA-4D33-9AA2-2785B722A4EA}"/>
                    </a:ext>
                  </a:extLst>
                </p:cNvPr>
                <p:cNvSpPr/>
                <p:nvPr/>
              </p:nvSpPr>
              <p:spPr>
                <a:xfrm>
                  <a:off x="1319284" y="1295399"/>
                  <a:ext cx="1003181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5C85B378-C857-4415-A9AC-1DFB5AD7928F}"/>
                    </a:ext>
                  </a:extLst>
                </p:cNvPr>
                <p:cNvSpPr/>
                <p:nvPr/>
              </p:nvSpPr>
              <p:spPr>
                <a:xfrm>
                  <a:off x="2467212" y="1295399"/>
                  <a:ext cx="1003182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0A8E482E-268B-45C4-A3C4-ACDAC9DC8123}"/>
                    </a:ext>
                  </a:extLst>
                </p:cNvPr>
                <p:cNvSpPr/>
                <p:nvPr/>
              </p:nvSpPr>
              <p:spPr>
                <a:xfrm>
                  <a:off x="3615144" y="1295399"/>
                  <a:ext cx="1006144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46F0B984-B3FD-456E-926A-2E348D5B910C}"/>
                    </a:ext>
                  </a:extLst>
                </p:cNvPr>
                <p:cNvSpPr/>
                <p:nvPr/>
              </p:nvSpPr>
              <p:spPr>
                <a:xfrm>
                  <a:off x="4763074" y="1295399"/>
                  <a:ext cx="1015965" cy="6095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</p:grp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1044231" y="1916430"/>
                <a:ext cx="3559175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</p:grpSp>
        <p:cxnSp>
          <p:nvCxnSpPr>
            <p:cNvPr id="349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645926" y="1427857"/>
              <a:ext cx="761855" cy="480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99749" y="1427760"/>
              <a:ext cx="761855" cy="480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64196" y="1420199"/>
              <a:ext cx="761855" cy="480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36016" y="1420199"/>
              <a:ext cx="761855" cy="4808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Arrow Connector 6"/>
          <p:cNvCxnSpPr/>
          <p:nvPr/>
        </p:nvCxnSpPr>
        <p:spPr>
          <a:xfrm flipH="1" flipV="1">
            <a:off x="6195527" y="1590054"/>
            <a:ext cx="1306285" cy="7417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195528" y="3265714"/>
            <a:ext cx="1304895" cy="9314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7311218" y="6425943"/>
            <a:ext cx="12926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DOCA: 2mm</a:t>
            </a:r>
          </a:p>
        </p:txBody>
      </p:sp>
      <p:cxnSp>
        <p:nvCxnSpPr>
          <p:cNvPr id="354" name="Straight Arrow Connector 353"/>
          <p:cNvCxnSpPr/>
          <p:nvPr/>
        </p:nvCxnSpPr>
        <p:spPr>
          <a:xfrm flipH="1" flipV="1">
            <a:off x="5629738" y="6021576"/>
            <a:ext cx="1753402" cy="553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259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6959" y="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Summary on R-MM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183" y="1581511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have now solutions for :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Large signal spreading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High rate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Small pads 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Large size</a:t>
            </a:r>
          </a:p>
          <a:p>
            <a:pPr lvl="1"/>
            <a:endParaRPr lang="en-US" sz="24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need to improve the DLC/Cr/Cu deposit to propose a solution 100% compatible with industry (out of the BULK process).</a:t>
            </a:r>
          </a:p>
          <a:p>
            <a:endParaRPr lang="en-US" sz="24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need also to work on the DLC resistive value prediction with “DLC+” materials</a:t>
            </a:r>
          </a:p>
          <a:p>
            <a:pPr marL="0" indent="0">
              <a:buNone/>
            </a:pPr>
            <a:endParaRPr lang="en-US" sz="24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Resistive detectors need better cleanliness during production than STD ones</a:t>
            </a:r>
          </a:p>
          <a:p>
            <a:endParaRPr lang="en-US" sz="20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DLC can be patterned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94186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2135886" y="253707"/>
            <a:ext cx="8104051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Different Resistive protection </a:t>
            </a:r>
            <a:r>
              <a:rPr lang="en-GB" sz="2800" dirty="0" smtClean="0">
                <a:latin typeface="Comic Sans MS" panose="030F0702030302020204" pitchFamily="66" charset="0"/>
              </a:rPr>
              <a:t>in </a:t>
            </a:r>
            <a:r>
              <a:rPr lang="en-US" sz="2800" dirty="0">
                <a:latin typeface="Comic Sans MS" pitchFamily="66" charset="0"/>
              </a:rPr>
              <a:t>µ</a:t>
            </a:r>
            <a:r>
              <a:rPr lang="en-GB" sz="2800" dirty="0" err="1" smtClean="0">
                <a:latin typeface="Comic Sans MS" panose="030F0702030302020204" pitchFamily="66" charset="0"/>
              </a:rPr>
              <a:t>Rwell</a:t>
            </a:r>
            <a:r>
              <a:rPr lang="en-GB" sz="2800" dirty="0" smtClean="0">
                <a:latin typeface="Comic Sans MS" panose="030F0702030302020204" pitchFamily="66" charset="0"/>
              </a:rPr>
              <a:t> 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251472" y="4450787"/>
            <a:ext cx="27646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</a:rPr>
              <a:t>Single DLC layer 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2" name="TextBox 91"/>
          <p:cNvSpPr txBox="1"/>
          <p:nvPr/>
        </p:nvSpPr>
        <p:spPr>
          <a:xfrm>
            <a:off x="7575620" y="2798935"/>
            <a:ext cx="3964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</a:rPr>
              <a:t>1”DLC+” with Silver or Cu evacuation Grid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7851885" y="4516648"/>
            <a:ext cx="3602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</a:rPr>
              <a:t>1 DLC with Drill and fill method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8528041" y="990324"/>
            <a:ext cx="2436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High rate detectors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128" name="TextBox 127"/>
          <p:cNvSpPr txBox="1"/>
          <p:nvPr/>
        </p:nvSpPr>
        <p:spPr>
          <a:xfrm>
            <a:off x="7957734" y="6201137"/>
            <a:ext cx="343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Comic Sans MS" panose="030F0702030302020204" pitchFamily="66" charset="0"/>
              </a:rPr>
              <a:t>2 “DLC+” Sequential Build Up</a:t>
            </a:r>
            <a:endParaRPr lang="en-GB" sz="1400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grpSp>
        <p:nvGrpSpPr>
          <p:cNvPr id="129" name="Group 128"/>
          <p:cNvGrpSpPr/>
          <p:nvPr/>
        </p:nvGrpSpPr>
        <p:grpSpPr>
          <a:xfrm>
            <a:off x="818949" y="3664813"/>
            <a:ext cx="3324707" cy="641737"/>
            <a:chOff x="883616" y="2846691"/>
            <a:chExt cx="7056786" cy="1374910"/>
          </a:xfrm>
        </p:grpSpPr>
        <p:sp>
          <p:nvSpPr>
            <p:cNvPr id="133" name="Rectangle 132"/>
            <p:cNvSpPr/>
            <p:nvPr/>
          </p:nvSpPr>
          <p:spPr>
            <a:xfrm>
              <a:off x="883618" y="3278740"/>
              <a:ext cx="7056784" cy="94286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1169758" y="3710787"/>
              <a:ext cx="1281994" cy="7200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2799570" y="3710787"/>
              <a:ext cx="136815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4610658" y="3710787"/>
              <a:ext cx="1343114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6326628" y="3710787"/>
              <a:ext cx="1343114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883616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883616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459680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459680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035744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035744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2611808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611808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3187872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3187872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3763936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3763936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4340000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4340000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4916064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4916064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5492128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492128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6068192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6068192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6644256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6644256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7220320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7220320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7796384" y="2846691"/>
              <a:ext cx="144016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7796384" y="2918699"/>
              <a:ext cx="144016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883616" y="3278741"/>
              <a:ext cx="7056784" cy="7200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99" name="Groupe 273">
            <a:extLst>
              <a:ext uri="{FF2B5EF4-FFF2-40B4-BE49-F238E27FC236}">
                <a16:creationId xmlns:a16="http://schemas.microsoft.com/office/drawing/2014/main" id="{11FA7EB2-2F33-4C7E-8998-A31CA90D838D}"/>
              </a:ext>
            </a:extLst>
          </p:cNvPr>
          <p:cNvGrpSpPr/>
          <p:nvPr/>
        </p:nvGrpSpPr>
        <p:grpSpPr>
          <a:xfrm>
            <a:off x="7864201" y="5253472"/>
            <a:ext cx="3303176" cy="856872"/>
            <a:chOff x="6797484" y="4981590"/>
            <a:chExt cx="4748698" cy="1085110"/>
          </a:xfrm>
        </p:grpSpPr>
        <p:grpSp>
          <p:nvGrpSpPr>
            <p:cNvPr id="200" name="Groupe 261">
              <a:extLst>
                <a:ext uri="{FF2B5EF4-FFF2-40B4-BE49-F238E27FC236}">
                  <a16:creationId xmlns:a16="http://schemas.microsoft.com/office/drawing/2014/main" id="{03BCB5E8-E14B-44D9-BBF2-CD83F91F4FE4}"/>
                </a:ext>
              </a:extLst>
            </p:cNvPr>
            <p:cNvGrpSpPr/>
            <p:nvPr/>
          </p:nvGrpSpPr>
          <p:grpSpPr>
            <a:xfrm>
              <a:off x="6797484" y="4981590"/>
              <a:ext cx="4748698" cy="1085110"/>
              <a:chOff x="6776472" y="2910499"/>
              <a:chExt cx="4748698" cy="1085110"/>
            </a:xfrm>
          </p:grpSpPr>
          <p:grpSp>
            <p:nvGrpSpPr>
              <p:cNvPr id="203" name="Groupe 211">
                <a:extLst>
                  <a:ext uri="{FF2B5EF4-FFF2-40B4-BE49-F238E27FC236}">
                    <a16:creationId xmlns:a16="http://schemas.microsoft.com/office/drawing/2014/main" id="{20412B4C-8809-4F1A-B8B2-F04A2F61A7B4}"/>
                  </a:ext>
                </a:extLst>
              </p:cNvPr>
              <p:cNvGrpSpPr/>
              <p:nvPr/>
            </p:nvGrpSpPr>
            <p:grpSpPr>
              <a:xfrm>
                <a:off x="6776472" y="2910499"/>
                <a:ext cx="4748698" cy="1085110"/>
                <a:chOff x="6776472" y="1244184"/>
                <a:chExt cx="4748698" cy="1085110"/>
              </a:xfrm>
            </p:grpSpPr>
            <p:grpSp>
              <p:nvGrpSpPr>
                <p:cNvPr id="219" name="Groupe 212">
                  <a:extLst>
                    <a:ext uri="{FF2B5EF4-FFF2-40B4-BE49-F238E27FC236}">
                      <a16:creationId xmlns:a16="http://schemas.microsoft.com/office/drawing/2014/main" id="{2F85D353-0BAC-46BC-B812-0FDC91493E2A}"/>
                    </a:ext>
                  </a:extLst>
                </p:cNvPr>
                <p:cNvGrpSpPr/>
                <p:nvPr/>
              </p:nvGrpSpPr>
              <p:grpSpPr>
                <a:xfrm>
                  <a:off x="6776472" y="1288137"/>
                  <a:ext cx="4748698" cy="1041157"/>
                  <a:chOff x="1168397" y="5457777"/>
                  <a:chExt cx="4748698" cy="1041157"/>
                </a:xfrm>
              </p:grpSpPr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97F4A48F-655C-45B4-A66B-666000D651E9}"/>
                      </a:ext>
                    </a:extLst>
                  </p:cNvPr>
                  <p:cNvSpPr/>
                  <p:nvPr/>
                </p:nvSpPr>
                <p:spPr>
                  <a:xfrm>
                    <a:off x="1171528" y="6016334"/>
                    <a:ext cx="4745567" cy="482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4" name="Rectangle 223">
                    <a:extLst>
                      <a:ext uri="{FF2B5EF4-FFF2-40B4-BE49-F238E27FC236}">
                        <a16:creationId xmlns:a16="http://schemas.microsoft.com/office/drawing/2014/main" id="{59D7734B-3A2D-40AB-8C48-F32AFBA30C37}"/>
                      </a:ext>
                    </a:extLst>
                  </p:cNvPr>
                  <p:cNvSpPr/>
                  <p:nvPr/>
                </p:nvSpPr>
                <p:spPr>
                  <a:xfrm>
                    <a:off x="189324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5" name="Rectangle 224">
                    <a:extLst>
                      <a:ext uri="{FF2B5EF4-FFF2-40B4-BE49-F238E27FC236}">
                        <a16:creationId xmlns:a16="http://schemas.microsoft.com/office/drawing/2014/main" id="{193AD837-7BB4-46A7-AAAB-21CA10DFB08E}"/>
                      </a:ext>
                    </a:extLst>
                  </p:cNvPr>
                  <p:cNvSpPr/>
                  <p:nvPr/>
                </p:nvSpPr>
                <p:spPr>
                  <a:xfrm>
                    <a:off x="246721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6" name="Rectangle 225">
                    <a:extLst>
                      <a:ext uri="{FF2B5EF4-FFF2-40B4-BE49-F238E27FC236}">
                        <a16:creationId xmlns:a16="http://schemas.microsoft.com/office/drawing/2014/main" id="{8DAE5B3C-9E69-412D-BE01-02D182692858}"/>
                      </a:ext>
                    </a:extLst>
                  </p:cNvPr>
                  <p:cNvSpPr/>
                  <p:nvPr/>
                </p:nvSpPr>
                <p:spPr>
                  <a:xfrm>
                    <a:off x="304117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7" name="Rectangle 226">
                    <a:extLst>
                      <a:ext uri="{FF2B5EF4-FFF2-40B4-BE49-F238E27FC236}">
                        <a16:creationId xmlns:a16="http://schemas.microsoft.com/office/drawing/2014/main" id="{1841E018-6131-4A64-9326-1AB7459663AD}"/>
                      </a:ext>
                    </a:extLst>
                  </p:cNvPr>
                  <p:cNvSpPr/>
                  <p:nvPr/>
                </p:nvSpPr>
                <p:spPr>
                  <a:xfrm>
                    <a:off x="361514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8" name="Rectangle 227">
                    <a:extLst>
                      <a:ext uri="{FF2B5EF4-FFF2-40B4-BE49-F238E27FC236}">
                        <a16:creationId xmlns:a16="http://schemas.microsoft.com/office/drawing/2014/main" id="{62037F8A-A94A-4691-8146-BE8F8ACE20B6}"/>
                      </a:ext>
                    </a:extLst>
                  </p:cNvPr>
                  <p:cNvSpPr/>
                  <p:nvPr/>
                </p:nvSpPr>
                <p:spPr>
                  <a:xfrm>
                    <a:off x="418910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9" name="Rectangle 228">
                    <a:extLst>
                      <a:ext uri="{FF2B5EF4-FFF2-40B4-BE49-F238E27FC236}">
                        <a16:creationId xmlns:a16="http://schemas.microsoft.com/office/drawing/2014/main" id="{A158BBBA-C056-4D33-A1B6-3CF92750EB8A}"/>
                      </a:ext>
                    </a:extLst>
                  </p:cNvPr>
                  <p:cNvSpPr/>
                  <p:nvPr/>
                </p:nvSpPr>
                <p:spPr>
                  <a:xfrm>
                    <a:off x="476307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893336FF-37E4-4A64-90BE-FBAB8EB3A67F}"/>
                      </a:ext>
                    </a:extLst>
                  </p:cNvPr>
                  <p:cNvSpPr/>
                  <p:nvPr/>
                </p:nvSpPr>
                <p:spPr>
                  <a:xfrm>
                    <a:off x="1168398" y="5900984"/>
                    <a:ext cx="4745567" cy="115352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1" name="Rectangle 230">
                    <a:extLst>
                      <a:ext uri="{FF2B5EF4-FFF2-40B4-BE49-F238E27FC236}">
                        <a16:creationId xmlns:a16="http://schemas.microsoft.com/office/drawing/2014/main" id="{7EF73ECD-90AA-44B0-85F5-1912DC98E829}"/>
                      </a:ext>
                    </a:extLst>
                  </p:cNvPr>
                  <p:cNvSpPr/>
                  <p:nvPr/>
                </p:nvSpPr>
                <p:spPr>
                  <a:xfrm>
                    <a:off x="1168397" y="5755358"/>
                    <a:ext cx="4745567" cy="122766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2" name="Rectangle 231">
                    <a:extLst>
                      <a:ext uri="{FF2B5EF4-FFF2-40B4-BE49-F238E27FC236}">
                        <a16:creationId xmlns:a16="http://schemas.microsoft.com/office/drawing/2014/main" id="{F3459476-6AC6-474B-B362-653CA143AEA9}"/>
                      </a:ext>
                    </a:extLst>
                  </p:cNvPr>
                  <p:cNvSpPr/>
                  <p:nvPr/>
                </p:nvSpPr>
                <p:spPr>
                  <a:xfrm>
                    <a:off x="1369835" y="5908706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3" name="Rectangle 232">
                    <a:extLst>
                      <a:ext uri="{FF2B5EF4-FFF2-40B4-BE49-F238E27FC236}">
                        <a16:creationId xmlns:a16="http://schemas.microsoft.com/office/drawing/2014/main" id="{60572E3F-9B67-453B-A1D0-68F2FAE354AB}"/>
                      </a:ext>
                    </a:extLst>
                  </p:cNvPr>
                  <p:cNvSpPr/>
                  <p:nvPr/>
                </p:nvSpPr>
                <p:spPr>
                  <a:xfrm>
                    <a:off x="5392489" y="5903049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34" name="Connecteur droit 227">
                    <a:extLst>
                      <a:ext uri="{FF2B5EF4-FFF2-40B4-BE49-F238E27FC236}">
                        <a16:creationId xmlns:a16="http://schemas.microsoft.com/office/drawing/2014/main" id="{E3706747-DBFC-4BCC-B49B-CD49C3866B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68397" y="5885846"/>
                    <a:ext cx="4745567" cy="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5" name="Rectangle 234">
                    <a:extLst>
                      <a:ext uri="{FF2B5EF4-FFF2-40B4-BE49-F238E27FC236}">
                        <a16:creationId xmlns:a16="http://schemas.microsoft.com/office/drawing/2014/main" id="{A64E8E40-A8C4-472D-9735-A73E56904B9D}"/>
                      </a:ext>
                    </a:extLst>
                  </p:cNvPr>
                  <p:cNvSpPr/>
                  <p:nvPr/>
                </p:nvSpPr>
                <p:spPr>
                  <a:xfrm>
                    <a:off x="5626783" y="5755358"/>
                    <a:ext cx="49614" cy="290504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6" name="Rectangle 235">
                    <a:extLst>
                      <a:ext uri="{FF2B5EF4-FFF2-40B4-BE49-F238E27FC236}">
                        <a16:creationId xmlns:a16="http://schemas.microsoft.com/office/drawing/2014/main" id="{7E5E8D19-BFD7-467A-A77C-1BC3C2889034}"/>
                      </a:ext>
                    </a:extLst>
                  </p:cNvPr>
                  <p:cNvSpPr/>
                  <p:nvPr/>
                </p:nvSpPr>
                <p:spPr>
                  <a:xfrm>
                    <a:off x="5430484" y="5755358"/>
                    <a:ext cx="51721" cy="299436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7" name="Rectangle 236">
                    <a:extLst>
                      <a:ext uri="{FF2B5EF4-FFF2-40B4-BE49-F238E27FC236}">
                        <a16:creationId xmlns:a16="http://schemas.microsoft.com/office/drawing/2014/main" id="{793F6024-3C76-4453-9F1F-8F26C38B85D8}"/>
                      </a:ext>
                    </a:extLst>
                  </p:cNvPr>
                  <p:cNvSpPr/>
                  <p:nvPr/>
                </p:nvSpPr>
                <p:spPr>
                  <a:xfrm>
                    <a:off x="5482035" y="5674073"/>
                    <a:ext cx="136009" cy="38084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8" name="Rectangle 237">
                    <a:extLst>
                      <a:ext uri="{FF2B5EF4-FFF2-40B4-BE49-F238E27FC236}">
                        <a16:creationId xmlns:a16="http://schemas.microsoft.com/office/drawing/2014/main" id="{520A1DDC-CEA5-4CE9-BF2A-C6E047EA0349}"/>
                      </a:ext>
                    </a:extLst>
                  </p:cNvPr>
                  <p:cNvSpPr/>
                  <p:nvPr/>
                </p:nvSpPr>
                <p:spPr>
                  <a:xfrm>
                    <a:off x="1604128" y="5755358"/>
                    <a:ext cx="51551" cy="28173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9" name="Rectangle 238">
                    <a:extLst>
                      <a:ext uri="{FF2B5EF4-FFF2-40B4-BE49-F238E27FC236}">
                        <a16:creationId xmlns:a16="http://schemas.microsoft.com/office/drawing/2014/main" id="{9BD78313-3306-4880-AEA8-9CA9617BE4D0}"/>
                      </a:ext>
                    </a:extLst>
                  </p:cNvPr>
                  <p:cNvSpPr/>
                  <p:nvPr/>
                </p:nvSpPr>
                <p:spPr>
                  <a:xfrm>
                    <a:off x="1403928" y="5755358"/>
                    <a:ext cx="55624" cy="290236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0" name="Rectangle 239">
                    <a:extLst>
                      <a:ext uri="{FF2B5EF4-FFF2-40B4-BE49-F238E27FC236}">
                        <a16:creationId xmlns:a16="http://schemas.microsoft.com/office/drawing/2014/main" id="{B1084E4E-9F22-4747-8C0A-6D60339775FF}"/>
                      </a:ext>
                    </a:extLst>
                  </p:cNvPr>
                  <p:cNvSpPr/>
                  <p:nvPr/>
                </p:nvSpPr>
                <p:spPr>
                  <a:xfrm>
                    <a:off x="1459381" y="5683280"/>
                    <a:ext cx="144747" cy="3624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1" name="Rectangle 240">
                    <a:extLst>
                      <a:ext uri="{FF2B5EF4-FFF2-40B4-BE49-F238E27FC236}">
                        <a16:creationId xmlns:a16="http://schemas.microsoft.com/office/drawing/2014/main" id="{30A2BA77-6334-497C-90B7-360D308688DA}"/>
                      </a:ext>
                    </a:extLst>
                  </p:cNvPr>
                  <p:cNvSpPr/>
                  <p:nvPr/>
                </p:nvSpPr>
                <p:spPr>
                  <a:xfrm>
                    <a:off x="533703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2" name="Rectangle 241">
                    <a:extLst>
                      <a:ext uri="{FF2B5EF4-FFF2-40B4-BE49-F238E27FC236}">
                        <a16:creationId xmlns:a16="http://schemas.microsoft.com/office/drawing/2014/main" id="{4978CEF6-5F50-4ACF-8504-44B2D4BD7DA3}"/>
                      </a:ext>
                    </a:extLst>
                  </p:cNvPr>
                  <p:cNvSpPr/>
                  <p:nvPr/>
                </p:nvSpPr>
                <p:spPr>
                  <a:xfrm>
                    <a:off x="131928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3" name="Rectangle 242">
                    <a:extLst>
                      <a:ext uri="{FF2B5EF4-FFF2-40B4-BE49-F238E27FC236}">
                        <a16:creationId xmlns:a16="http://schemas.microsoft.com/office/drawing/2014/main" id="{3A7CFFC6-518C-4E94-9400-7FD8E213C1CC}"/>
                      </a:ext>
                    </a:extLst>
                  </p:cNvPr>
                  <p:cNvSpPr/>
                  <p:nvPr/>
                </p:nvSpPr>
                <p:spPr>
                  <a:xfrm>
                    <a:off x="1168397" y="5671548"/>
                    <a:ext cx="4745567" cy="7945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4" name="Rectangle 243">
                    <a:extLst>
                      <a:ext uri="{FF2B5EF4-FFF2-40B4-BE49-F238E27FC236}">
                        <a16:creationId xmlns:a16="http://schemas.microsoft.com/office/drawing/2014/main" id="{B77CB0FD-9604-46F0-A492-74C4A82722CC}"/>
                      </a:ext>
                    </a:extLst>
                  </p:cNvPr>
                  <p:cNvSpPr/>
                  <p:nvPr/>
                </p:nvSpPr>
                <p:spPr>
                  <a:xfrm>
                    <a:off x="5482035" y="5683280"/>
                    <a:ext cx="136009" cy="332934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45" name="Rectangle 244">
                    <a:extLst>
                      <a:ext uri="{FF2B5EF4-FFF2-40B4-BE49-F238E27FC236}">
                        <a16:creationId xmlns:a16="http://schemas.microsoft.com/office/drawing/2014/main" id="{A16EB146-E7F3-499D-BF1D-0CEEE58D56D1}"/>
                      </a:ext>
                    </a:extLst>
                  </p:cNvPr>
                  <p:cNvSpPr/>
                  <p:nvPr/>
                </p:nvSpPr>
                <p:spPr>
                  <a:xfrm>
                    <a:off x="1450642" y="5725710"/>
                    <a:ext cx="153486" cy="299436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46" name="Groupe 239">
                    <a:extLst>
                      <a:ext uri="{FF2B5EF4-FFF2-40B4-BE49-F238E27FC236}">
                        <a16:creationId xmlns:a16="http://schemas.microsoft.com/office/drawing/2014/main" id="{77CD9C67-7CA4-4B7E-9272-05C2612F48D6}"/>
                      </a:ext>
                    </a:extLst>
                  </p:cNvPr>
                  <p:cNvGrpSpPr/>
                  <p:nvPr/>
                </p:nvGrpSpPr>
                <p:grpSpPr>
                  <a:xfrm>
                    <a:off x="1168397" y="5457777"/>
                    <a:ext cx="4745568" cy="202341"/>
                    <a:chOff x="1168397" y="2059737"/>
                    <a:chExt cx="4745568" cy="202341"/>
                  </a:xfrm>
                </p:grpSpPr>
                <p:sp>
                  <p:nvSpPr>
                    <p:cNvPr id="248" name="Rectangle 247">
                      <a:extLst>
                        <a:ext uri="{FF2B5EF4-FFF2-40B4-BE49-F238E27FC236}">
                          <a16:creationId xmlns:a16="http://schemas.microsoft.com/office/drawing/2014/main" id="{5F1AB0DD-F1DC-440A-A5D6-F71E306E64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105455"/>
                      <a:ext cx="4745567" cy="13798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49" name="Rectangle 248">
                      <a:extLst>
                        <a:ext uri="{FF2B5EF4-FFF2-40B4-BE49-F238E27FC236}">
                          <a16:creationId xmlns:a16="http://schemas.microsoft.com/office/drawing/2014/main" id="{8BCE26AB-4AF5-4D4F-B5E1-81DCCE91AF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059737"/>
                      <a:ext cx="4745567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50" name="Connecteur droit 243">
                      <a:extLst>
                        <a:ext uri="{FF2B5EF4-FFF2-40B4-BE49-F238E27FC236}">
                          <a16:creationId xmlns:a16="http://schemas.microsoft.com/office/drawing/2014/main" id="{E7FCBA5E-5599-4789-A674-3B566A34487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2262078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7" name="Rectangle 246">
                    <a:extLst>
                      <a:ext uri="{FF2B5EF4-FFF2-40B4-BE49-F238E27FC236}">
                        <a16:creationId xmlns:a16="http://schemas.microsoft.com/office/drawing/2014/main" id="{7F498F55-71DD-420F-8F3F-0C80265D4CAD}"/>
                      </a:ext>
                    </a:extLst>
                  </p:cNvPr>
                  <p:cNvSpPr/>
                  <p:nvPr/>
                </p:nvSpPr>
                <p:spPr>
                  <a:xfrm>
                    <a:off x="3371152" y="5900476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20" name="Rectangle 219">
                  <a:extLst>
                    <a:ext uri="{FF2B5EF4-FFF2-40B4-BE49-F238E27FC236}">
                      <a16:creationId xmlns:a16="http://schemas.microsoft.com/office/drawing/2014/main" id="{2350CB8C-A386-405B-BF18-B1E1A24FC21B}"/>
                    </a:ext>
                  </a:extLst>
                </p:cNvPr>
                <p:cNvSpPr/>
                <p:nvPr/>
              </p:nvSpPr>
              <p:spPr>
                <a:xfrm>
                  <a:off x="9046564" y="1244184"/>
                  <a:ext cx="209748" cy="4892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1" name="Rectangle 220">
                  <a:extLst>
                    <a:ext uri="{FF2B5EF4-FFF2-40B4-BE49-F238E27FC236}">
                      <a16:creationId xmlns:a16="http://schemas.microsoft.com/office/drawing/2014/main" id="{5E4DB7FD-02EC-47D7-BE12-B939E2DF0768}"/>
                    </a:ext>
                  </a:extLst>
                </p:cNvPr>
                <p:cNvSpPr/>
                <p:nvPr/>
              </p:nvSpPr>
              <p:spPr>
                <a:xfrm>
                  <a:off x="9219827" y="1287171"/>
                  <a:ext cx="45719" cy="4608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" name="Rectangle 221">
                  <a:extLst>
                    <a:ext uri="{FF2B5EF4-FFF2-40B4-BE49-F238E27FC236}">
                      <a16:creationId xmlns:a16="http://schemas.microsoft.com/office/drawing/2014/main" id="{79862D0C-F9B2-4D1E-8F9C-DFACF6B9A219}"/>
                    </a:ext>
                  </a:extLst>
                </p:cNvPr>
                <p:cNvSpPr/>
                <p:nvPr/>
              </p:nvSpPr>
              <p:spPr>
                <a:xfrm>
                  <a:off x="9023704" y="1287171"/>
                  <a:ext cx="45719" cy="46085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4" name="Rectangle 203">
                <a:extLst>
                  <a:ext uri="{FF2B5EF4-FFF2-40B4-BE49-F238E27FC236}">
                    <a16:creationId xmlns:a16="http://schemas.microsoft.com/office/drawing/2014/main" id="{70CAA038-66DC-431C-9A6D-30FDE822406E}"/>
                  </a:ext>
                </a:extLst>
              </p:cNvPr>
              <p:cNvSpPr/>
              <p:nvPr/>
            </p:nvSpPr>
            <p:spPr>
              <a:xfrm>
                <a:off x="6977910" y="295348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5" name="Rectangle 204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7263754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6" name="Rectangle 205">
                <a:extLst>
                  <a:ext uri="{FF2B5EF4-FFF2-40B4-BE49-F238E27FC236}">
                    <a16:creationId xmlns:a16="http://schemas.microsoft.com/office/drawing/2014/main" id="{0932D361-BE32-423B-B3C6-9F920105B440}"/>
                  </a:ext>
                </a:extLst>
              </p:cNvPr>
              <p:cNvSpPr/>
              <p:nvPr/>
            </p:nvSpPr>
            <p:spPr>
              <a:xfrm>
                <a:off x="7553178" y="2952321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7839022" y="2947019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DEC60338-D716-4AC8-A3E9-9A8393C562C6}"/>
                  </a:ext>
                </a:extLst>
              </p:cNvPr>
              <p:cNvSpPr/>
              <p:nvPr/>
            </p:nvSpPr>
            <p:spPr>
              <a:xfrm>
                <a:off x="8129943" y="294726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95CA53EB-8503-4DEB-A1F8-8D4F16D94A91}"/>
                  </a:ext>
                </a:extLst>
              </p:cNvPr>
              <p:cNvSpPr/>
              <p:nvPr/>
            </p:nvSpPr>
            <p:spPr>
              <a:xfrm>
                <a:off x="8415787" y="294196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0C7FB2DF-2F92-4648-8298-F387B296144C}"/>
                  </a:ext>
                </a:extLst>
              </p:cNvPr>
              <p:cNvSpPr/>
              <p:nvPr/>
            </p:nvSpPr>
            <p:spPr>
              <a:xfrm>
                <a:off x="8700134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1" name="Rectangle 210">
                <a:extLst>
                  <a:ext uri="{FF2B5EF4-FFF2-40B4-BE49-F238E27FC236}">
                    <a16:creationId xmlns:a16="http://schemas.microsoft.com/office/drawing/2014/main" id="{DAF9E1FC-2FDB-45DF-B755-85A25A18EEA2}"/>
                  </a:ext>
                </a:extLst>
              </p:cNvPr>
              <p:cNvSpPr/>
              <p:nvPr/>
            </p:nvSpPr>
            <p:spPr>
              <a:xfrm>
                <a:off x="8937523" y="2941964"/>
                <a:ext cx="410685" cy="603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 211">
                <a:extLst>
                  <a:ext uri="{FF2B5EF4-FFF2-40B4-BE49-F238E27FC236}">
                    <a16:creationId xmlns:a16="http://schemas.microsoft.com/office/drawing/2014/main" id="{59F55587-2F3E-4D2C-9353-EDCE6F4F52CC}"/>
                  </a:ext>
                </a:extLst>
              </p:cNvPr>
              <p:cNvSpPr/>
              <p:nvPr/>
            </p:nvSpPr>
            <p:spPr>
              <a:xfrm>
                <a:off x="9463916" y="295348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9D1DC9C0-F1C4-4F01-9CE8-693DBD81B4B7}"/>
                  </a:ext>
                </a:extLst>
              </p:cNvPr>
              <p:cNvSpPr/>
              <p:nvPr/>
            </p:nvSpPr>
            <p:spPr>
              <a:xfrm>
                <a:off x="9749760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" name="Rectangle 213">
                <a:extLst>
                  <a:ext uri="{FF2B5EF4-FFF2-40B4-BE49-F238E27FC236}">
                    <a16:creationId xmlns:a16="http://schemas.microsoft.com/office/drawing/2014/main" id="{2122DCF9-1F11-4762-ADD0-A5FD98519CAF}"/>
                  </a:ext>
                </a:extLst>
              </p:cNvPr>
              <p:cNvSpPr/>
              <p:nvPr/>
            </p:nvSpPr>
            <p:spPr>
              <a:xfrm>
                <a:off x="10039184" y="2952321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Rectangle 214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10325028" y="2947019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40B83E81-F354-4A73-9FE9-A07D32B4B844}"/>
                  </a:ext>
                </a:extLst>
              </p:cNvPr>
              <p:cNvSpPr/>
              <p:nvPr/>
            </p:nvSpPr>
            <p:spPr>
              <a:xfrm>
                <a:off x="10615949" y="294726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8D75C363-6D3A-41CB-85EF-5F109A4EA1CB}"/>
                  </a:ext>
                </a:extLst>
              </p:cNvPr>
              <p:cNvSpPr/>
              <p:nvPr/>
            </p:nvSpPr>
            <p:spPr>
              <a:xfrm>
                <a:off x="10901793" y="294196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Rectangle 217">
                <a:extLst>
                  <a:ext uri="{FF2B5EF4-FFF2-40B4-BE49-F238E27FC236}">
                    <a16:creationId xmlns:a16="http://schemas.microsoft.com/office/drawing/2014/main" id="{D9FC291E-59C6-4874-8855-0C6D4ED2077E}"/>
                  </a:ext>
                </a:extLst>
              </p:cNvPr>
              <p:cNvSpPr/>
              <p:nvPr/>
            </p:nvSpPr>
            <p:spPr>
              <a:xfrm>
                <a:off x="11186140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E43C1F78-A34D-4D31-84CC-E4FEF707C215}"/>
                </a:ext>
              </a:extLst>
            </p:cNvPr>
            <p:cNvSpPr/>
            <p:nvPr/>
          </p:nvSpPr>
          <p:spPr>
            <a:xfrm>
              <a:off x="9248123" y="5243410"/>
              <a:ext cx="8266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D627213A-F72D-4DED-9305-5A4B94455C89}"/>
                </a:ext>
              </a:extLst>
            </p:cNvPr>
            <p:cNvSpPr/>
            <p:nvPr/>
          </p:nvSpPr>
          <p:spPr>
            <a:xfrm>
              <a:off x="8998347" y="5246527"/>
              <a:ext cx="8266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ectangle 8"/>
          <p:cNvSpPr/>
          <p:nvPr/>
        </p:nvSpPr>
        <p:spPr>
          <a:xfrm>
            <a:off x="535686" y="3343677"/>
            <a:ext cx="3905026" cy="1486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1" name="Rectangle 250"/>
          <p:cNvSpPr/>
          <p:nvPr/>
        </p:nvSpPr>
        <p:spPr>
          <a:xfrm>
            <a:off x="7575620" y="1667165"/>
            <a:ext cx="3905026" cy="1486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2" name="Rectangle 251"/>
          <p:cNvSpPr/>
          <p:nvPr/>
        </p:nvSpPr>
        <p:spPr>
          <a:xfrm>
            <a:off x="7575620" y="5024440"/>
            <a:ext cx="3905026" cy="1486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4" name="Rectangle 253"/>
          <p:cNvSpPr/>
          <p:nvPr/>
        </p:nvSpPr>
        <p:spPr>
          <a:xfrm>
            <a:off x="7575620" y="3377769"/>
            <a:ext cx="3905026" cy="1486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6" name="Group 255"/>
          <p:cNvGrpSpPr/>
          <p:nvPr/>
        </p:nvGrpSpPr>
        <p:grpSpPr>
          <a:xfrm>
            <a:off x="7778716" y="3658292"/>
            <a:ext cx="3386483" cy="779704"/>
            <a:chOff x="1080751" y="5903284"/>
            <a:chExt cx="4829967" cy="868407"/>
          </a:xfrm>
        </p:grpSpPr>
        <p:sp>
          <p:nvSpPr>
            <p:cNvPr id="257" name="Rectangle 256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165150" y="6289091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1603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89000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46396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3793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0A8E482E-268B-45C4-A3C4-ACDAC9DC8123}"/>
                </a:ext>
              </a:extLst>
            </p:cNvPr>
            <p:cNvSpPr/>
            <p:nvPr/>
          </p:nvSpPr>
          <p:spPr>
            <a:xfrm>
              <a:off x="361189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558C2EA6-6D31-4595-BC6F-3698903DDC55}"/>
                </a:ext>
              </a:extLst>
            </p:cNvPr>
            <p:cNvSpPr/>
            <p:nvPr/>
          </p:nvSpPr>
          <p:spPr>
            <a:xfrm>
              <a:off x="418586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46F0B984-B3FD-456E-926A-2E348D5B910C}"/>
                </a:ext>
              </a:extLst>
            </p:cNvPr>
            <p:cNvSpPr/>
            <p:nvPr/>
          </p:nvSpPr>
          <p:spPr>
            <a:xfrm>
              <a:off x="475982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F3532E51-DF9D-4A61-8185-552906A42D59}"/>
                </a:ext>
              </a:extLst>
            </p:cNvPr>
            <p:cNvSpPr/>
            <p:nvPr/>
          </p:nvSpPr>
          <p:spPr>
            <a:xfrm>
              <a:off x="533379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165150" y="6185029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165151" y="6028066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165151" y="5982348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69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165150" y="6184689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0" name="Rectangle 269"/>
            <p:cNvSpPr/>
            <p:nvPr/>
          </p:nvSpPr>
          <p:spPr>
            <a:xfrm>
              <a:off x="2018815" y="5903284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4314452" y="5904175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4314452" y="5988287"/>
              <a:ext cx="167341" cy="32563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2022032" y="5982348"/>
              <a:ext cx="167341" cy="32563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4B1AA967-F1C3-4A43-ADA3-92EBB0000E73}"/>
                </a:ext>
              </a:extLst>
            </p:cNvPr>
            <p:cNvSpPr/>
            <p:nvPr/>
          </p:nvSpPr>
          <p:spPr>
            <a:xfrm>
              <a:off x="4742825" y="597667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0932D361-BE32-423B-B3C6-9F920105B440}"/>
                </a:ext>
              </a:extLst>
            </p:cNvPr>
            <p:cNvSpPr/>
            <p:nvPr/>
          </p:nvSpPr>
          <p:spPr>
            <a:xfrm>
              <a:off x="5035427" y="597667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333790" y="597759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DEC60338-D716-4AC8-A3E9-9A8393C562C6}"/>
                </a:ext>
              </a:extLst>
            </p:cNvPr>
            <p:cNvSpPr/>
            <p:nvPr/>
          </p:nvSpPr>
          <p:spPr>
            <a:xfrm>
              <a:off x="1080751" y="5975254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Rectangle 277">
              <a:extLst>
                <a:ext uri="{FF2B5EF4-FFF2-40B4-BE49-F238E27FC236}">
                  <a16:creationId xmlns:a16="http://schemas.microsoft.com/office/drawing/2014/main" id="{95CA53EB-8503-4DEB-A1F8-8D4F16D94A91}"/>
                </a:ext>
              </a:extLst>
            </p:cNvPr>
            <p:cNvSpPr/>
            <p:nvPr/>
          </p:nvSpPr>
          <p:spPr>
            <a:xfrm>
              <a:off x="1366595" y="596995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Rectangle 278">
              <a:extLst>
                <a:ext uri="{FF2B5EF4-FFF2-40B4-BE49-F238E27FC236}">
                  <a16:creationId xmlns:a16="http://schemas.microsoft.com/office/drawing/2014/main" id="{0C7FB2DF-2F92-4648-8298-F387B296144C}"/>
                </a:ext>
              </a:extLst>
            </p:cNvPr>
            <p:cNvSpPr/>
            <p:nvPr/>
          </p:nvSpPr>
          <p:spPr>
            <a:xfrm>
              <a:off x="1650942" y="597617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59F55587-2F3E-4D2C-9353-EDCE6F4F52CC}"/>
                </a:ext>
              </a:extLst>
            </p:cNvPr>
            <p:cNvSpPr/>
            <p:nvPr/>
          </p:nvSpPr>
          <p:spPr>
            <a:xfrm>
              <a:off x="2414724" y="5981474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id="{9D1DC9C0-F1C4-4F01-9CE8-693DBD81B4B7}"/>
                </a:ext>
              </a:extLst>
            </p:cNvPr>
            <p:cNvSpPr/>
            <p:nvPr/>
          </p:nvSpPr>
          <p:spPr>
            <a:xfrm>
              <a:off x="2700568" y="597617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2122DCF9-1F11-4762-ADD0-A5FD98519CAF}"/>
                </a:ext>
              </a:extLst>
            </p:cNvPr>
            <p:cNvSpPr/>
            <p:nvPr/>
          </p:nvSpPr>
          <p:spPr>
            <a:xfrm>
              <a:off x="2989992" y="5980309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Rectangle 282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300138" y="598149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40B83E81-F354-4A73-9FE9-A07D32B4B844}"/>
                </a:ext>
              </a:extLst>
            </p:cNvPr>
            <p:cNvSpPr/>
            <p:nvPr/>
          </p:nvSpPr>
          <p:spPr>
            <a:xfrm>
              <a:off x="3596026" y="5980979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Rectangle 284">
              <a:extLst>
                <a:ext uri="{FF2B5EF4-FFF2-40B4-BE49-F238E27FC236}">
                  <a16:creationId xmlns:a16="http://schemas.microsoft.com/office/drawing/2014/main" id="{8D75C363-6D3A-41CB-85EF-5F109A4EA1CB}"/>
                </a:ext>
              </a:extLst>
            </p:cNvPr>
            <p:cNvSpPr/>
            <p:nvPr/>
          </p:nvSpPr>
          <p:spPr>
            <a:xfrm>
              <a:off x="3900411" y="5982877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4153108" y="5971873"/>
              <a:ext cx="477317" cy="666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865284" y="5969952"/>
              <a:ext cx="477317" cy="666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635645" y="5981571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7830883" y="1949089"/>
            <a:ext cx="3334316" cy="707886"/>
            <a:chOff x="1223459" y="4502115"/>
            <a:chExt cx="4748898" cy="815982"/>
          </a:xfrm>
        </p:grpSpPr>
        <p:grpSp>
          <p:nvGrpSpPr>
            <p:cNvPr id="290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24929" y="4835497"/>
              <a:ext cx="4745567" cy="482600"/>
              <a:chOff x="1168399" y="1295400"/>
              <a:chExt cx="4745567" cy="482600"/>
            </a:xfrm>
          </p:grpSpPr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223459" y="4723469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2" name="Group 291"/>
            <p:cNvGrpSpPr/>
            <p:nvPr/>
          </p:nvGrpSpPr>
          <p:grpSpPr>
            <a:xfrm>
              <a:off x="1223459" y="4529714"/>
              <a:ext cx="4748898" cy="232750"/>
              <a:chOff x="1213007" y="3044329"/>
              <a:chExt cx="4748898" cy="232750"/>
            </a:xfrm>
          </p:grpSpPr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4529650" y="3230664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2192896" y="3231360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6338" y="3090047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6338" y="3044329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1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3007" y="3228028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4B1AA967-F1C3-4A43-ADA3-92EBB0000E73}"/>
                </a:ext>
              </a:extLst>
            </p:cNvPr>
            <p:cNvSpPr/>
            <p:nvPr/>
          </p:nvSpPr>
          <p:spPr>
            <a:xfrm>
              <a:off x="4788575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0932D361-BE32-423B-B3C6-9F920105B440}"/>
                </a:ext>
              </a:extLst>
            </p:cNvPr>
            <p:cNvSpPr/>
            <p:nvPr/>
          </p:nvSpPr>
          <p:spPr>
            <a:xfrm>
              <a:off x="5107133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421780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DEC60338-D716-4AC8-A3E9-9A8393C562C6}"/>
                </a:ext>
              </a:extLst>
            </p:cNvPr>
            <p:cNvSpPr/>
            <p:nvPr/>
          </p:nvSpPr>
          <p:spPr>
            <a:xfrm>
              <a:off x="1355336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95CA53EB-8503-4DEB-A1F8-8D4F16D94A91}"/>
                </a:ext>
              </a:extLst>
            </p:cNvPr>
            <p:cNvSpPr/>
            <p:nvPr/>
          </p:nvSpPr>
          <p:spPr>
            <a:xfrm>
              <a:off x="1653699" y="450824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C7FB2DF-2F92-4648-8298-F387B296144C}"/>
                </a:ext>
              </a:extLst>
            </p:cNvPr>
            <p:cNvSpPr/>
            <p:nvPr/>
          </p:nvSpPr>
          <p:spPr>
            <a:xfrm>
              <a:off x="1946124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59F55587-2F3E-4D2C-9353-EDCE6F4F52CC}"/>
                </a:ext>
              </a:extLst>
            </p:cNvPr>
            <p:cNvSpPr/>
            <p:nvPr/>
          </p:nvSpPr>
          <p:spPr>
            <a:xfrm>
              <a:off x="2422348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9D1DC9C0-F1C4-4F01-9CE8-693DBD81B4B7}"/>
                </a:ext>
              </a:extLst>
            </p:cNvPr>
            <p:cNvSpPr/>
            <p:nvPr/>
          </p:nvSpPr>
          <p:spPr>
            <a:xfrm>
              <a:off x="2719664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2122DCF9-1F11-4762-ADD0-A5FD98519CAF}"/>
                </a:ext>
              </a:extLst>
            </p:cNvPr>
            <p:cNvSpPr/>
            <p:nvPr/>
          </p:nvSpPr>
          <p:spPr>
            <a:xfrm>
              <a:off x="3022460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331112" y="450695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8D75C363-6D3A-41CB-85EF-5F109A4EA1CB}"/>
                </a:ext>
              </a:extLst>
            </p:cNvPr>
            <p:cNvSpPr/>
            <p:nvPr/>
          </p:nvSpPr>
          <p:spPr>
            <a:xfrm>
              <a:off x="4235040" y="4504568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731172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629479" y="450599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925630" y="450705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403401" y="2012694"/>
            <a:ext cx="819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SG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403400" y="3803004"/>
            <a:ext cx="7986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DF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6243865" y="5346008"/>
            <a:ext cx="1136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Comic Sans MS" panose="030F0702030302020204" pitchFamily="66" charset="0"/>
              </a:rPr>
              <a:t>SBU</a:t>
            </a:r>
            <a:endParaRPr lang="en-GB" sz="3600" b="1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36991" y="2415095"/>
            <a:ext cx="158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latin typeface="Comic Sans MS" pitchFamily="66" charset="0"/>
              </a:rPr>
              <a:t>µ</a:t>
            </a:r>
            <a:r>
              <a:rPr lang="en-US" sz="3600" b="1" dirty="0" err="1">
                <a:latin typeface="Comic Sans MS" pitchFamily="66" charset="0"/>
              </a:rPr>
              <a:t>Rwell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30046558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4638" y="304531"/>
            <a:ext cx="5056094" cy="1325563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US" b="1" dirty="0">
                <a:latin typeface="Comic Sans MS" pitchFamily="66" charset="0"/>
              </a:rPr>
              <a:t>µ</a:t>
            </a:r>
            <a:r>
              <a:rPr lang="en-GB" dirty="0" err="1" smtClean="0">
                <a:latin typeface="Comic Sans MS" panose="030F0702030302020204" pitchFamily="66" charset="0"/>
              </a:rPr>
              <a:t>Rwells</a:t>
            </a:r>
            <a:r>
              <a:rPr lang="en-GB" dirty="0" smtClean="0">
                <a:latin typeface="Comic Sans MS" panose="030F0702030302020204" pitchFamily="66" charset="0"/>
              </a:rPr>
              <a:t> examples :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9492" r="12403" b="2737"/>
          <a:stretch/>
        </p:blipFill>
        <p:spPr>
          <a:xfrm>
            <a:off x="1234396" y="3606320"/>
            <a:ext cx="1999133" cy="1636774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1096413" y="5601959"/>
            <a:ext cx="22750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10cm x 10cm 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µ</a:t>
            </a:r>
            <a:r>
              <a:rPr lang="en-US" sz="1400" dirty="0" err="1" smtClean="0">
                <a:latin typeface="Comic Sans MS" pitchFamily="66" charset="0"/>
              </a:rPr>
              <a:t>Rwell</a:t>
            </a:r>
            <a:r>
              <a:rPr lang="en-US" sz="1400" dirty="0" smtClean="0">
                <a:latin typeface="Comic Sans MS" pitchFamily="66" charset="0"/>
              </a:rPr>
              <a:t> detector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“study kit”</a:t>
            </a:r>
            <a:endParaRPr lang="en-US" sz="1200" dirty="0">
              <a:latin typeface="Comic Sans MS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6" t="22545"/>
          <a:stretch/>
        </p:blipFill>
        <p:spPr>
          <a:xfrm>
            <a:off x="8230066" y="1346122"/>
            <a:ext cx="3123734" cy="2006115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8593556" y="3562011"/>
            <a:ext cx="2649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Large µ</a:t>
            </a:r>
            <a:r>
              <a:rPr lang="en-US" sz="1400" dirty="0" err="1" smtClean="0">
                <a:latin typeface="Comic Sans MS" pitchFamily="66" charset="0"/>
              </a:rPr>
              <a:t>Rwell</a:t>
            </a:r>
            <a:r>
              <a:rPr lang="en-US" sz="1400" dirty="0" smtClean="0">
                <a:latin typeface="Comic Sans MS" pitchFamily="66" charset="0"/>
              </a:rPr>
              <a:t> detector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Like CMS GE21 module M4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120cm x 55cm</a:t>
            </a:r>
            <a:endParaRPr lang="en-US" sz="1200" dirty="0">
              <a:latin typeface="Comic Sans MS" pitchFamily="66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204" y="1304669"/>
            <a:ext cx="3003100" cy="2047568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546" y="1318028"/>
            <a:ext cx="2712278" cy="20342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163" y="3606320"/>
            <a:ext cx="2211044" cy="1658283"/>
          </a:xfrm>
          <a:prstGeom prst="rect">
            <a:avLst/>
          </a:prstGeom>
        </p:spPr>
      </p:pic>
      <p:sp>
        <p:nvSpPr>
          <p:cNvPr id="15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4855136" y="5601959"/>
            <a:ext cx="2275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itchFamily="66" charset="0"/>
              </a:rPr>
              <a:t>10cm x 10cm 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µ</a:t>
            </a:r>
            <a:r>
              <a:rPr lang="en-US" sz="1400" dirty="0" err="1" smtClean="0">
                <a:latin typeface="Comic Sans MS" pitchFamily="66" charset="0"/>
              </a:rPr>
              <a:t>Rwell</a:t>
            </a:r>
            <a:r>
              <a:rPr lang="en-US" sz="1400" dirty="0" smtClean="0">
                <a:latin typeface="Comic Sans MS" pitchFamily="66" charset="0"/>
              </a:rPr>
              <a:t> detector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 </a:t>
            </a:r>
            <a:r>
              <a:rPr lang="en-US" sz="1400" dirty="0" smtClean="0">
                <a:latin typeface="Comic Sans MS" pitchFamily="66" charset="0"/>
              </a:rPr>
              <a:t>drill and fill</a:t>
            </a:r>
          </a:p>
          <a:p>
            <a:pPr algn="ctr"/>
            <a:r>
              <a:rPr lang="en-US" sz="1400" dirty="0" smtClean="0">
                <a:latin typeface="Comic Sans MS" pitchFamily="66" charset="0"/>
              </a:rPr>
              <a:t>And SBU</a:t>
            </a:r>
            <a:endParaRPr lang="en-US" sz="1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6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50F34-1251-4B2C-B3A3-993013E67A1D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Rui De Oliveira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883616" y="2846691"/>
            <a:ext cx="7056784" cy="1293741"/>
            <a:chOff x="883616" y="2846691"/>
            <a:chExt cx="7056784" cy="1293741"/>
          </a:xfrm>
        </p:grpSpPr>
        <p:sp>
          <p:nvSpPr>
            <p:cNvPr id="12" name="Rectangle 11"/>
            <p:cNvSpPr/>
            <p:nvPr/>
          </p:nvSpPr>
          <p:spPr>
            <a:xfrm>
              <a:off x="883616" y="3278739"/>
              <a:ext cx="7056784" cy="861693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69758" y="3710787"/>
              <a:ext cx="1281994" cy="7200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99570" y="3710787"/>
              <a:ext cx="136815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10658" y="3710787"/>
              <a:ext cx="1343114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326628" y="3710787"/>
              <a:ext cx="1343114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83616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83616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459680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459680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035744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035744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11808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11808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187872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187872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763936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763936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340000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340000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916064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916064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492128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492128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068192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068192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644256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644256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7220320" y="2846691"/>
              <a:ext cx="288032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220320" y="2918699"/>
              <a:ext cx="288032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796384" y="2846691"/>
              <a:ext cx="144016" cy="720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7796384" y="2918699"/>
              <a:ext cx="144016" cy="36004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83616" y="3278741"/>
              <a:ext cx="7056784" cy="7200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0" name="ZoneTexte 59"/>
          <p:cNvSpPr txBox="1"/>
          <p:nvPr/>
        </p:nvSpPr>
        <p:spPr>
          <a:xfrm>
            <a:off x="1409981" y="4884476"/>
            <a:ext cx="34692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+</a:t>
            </a:r>
          </a:p>
          <a:p>
            <a:r>
              <a:rPr lang="en-US" dirty="0">
                <a:latin typeface="Comic Sans MS" pitchFamily="66" charset="0"/>
              </a:rPr>
              <a:t>1 gluing/1 patterning/1 etching</a:t>
            </a:r>
          </a:p>
          <a:p>
            <a:r>
              <a:rPr lang="en-US" dirty="0">
                <a:latin typeface="Comic Sans MS" pitchFamily="66" charset="0"/>
              </a:rPr>
              <a:t>Probably the simplest MPGD</a:t>
            </a:r>
          </a:p>
          <a:p>
            <a:r>
              <a:rPr lang="en-US" dirty="0">
                <a:latin typeface="Comic Sans MS" pitchFamily="66" charset="0"/>
              </a:rPr>
              <a:t>Single piece</a:t>
            </a:r>
          </a:p>
          <a:p>
            <a:r>
              <a:rPr lang="en-US" dirty="0" smtClean="0">
                <a:latin typeface="Comic Sans MS" pitchFamily="66" charset="0"/>
              </a:rPr>
              <a:t>Flexible </a:t>
            </a:r>
            <a:endParaRPr lang="en-US" dirty="0">
              <a:latin typeface="Comic Sans MS" pitchFamily="66" charset="0"/>
            </a:endParaRPr>
          </a:p>
          <a:p>
            <a:endParaRPr lang="fr-FR" dirty="0">
              <a:latin typeface="Comic Sans MS" pitchFamily="66" charset="0"/>
            </a:endParaRPr>
          </a:p>
        </p:txBody>
      </p:sp>
      <p:sp>
        <p:nvSpPr>
          <p:cNvPr id="59" name="Titre 1"/>
          <p:cNvSpPr>
            <a:spLocks noGrp="1"/>
          </p:cNvSpPr>
          <p:nvPr>
            <p:ph type="title"/>
          </p:nvPr>
        </p:nvSpPr>
        <p:spPr>
          <a:xfrm>
            <a:off x="4512184" y="274336"/>
            <a:ext cx="3256032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omic Sans MS" pitchFamily="66" charset="0"/>
              </a:rPr>
              <a:t>Classical µ</a:t>
            </a:r>
            <a:r>
              <a:rPr lang="en-US" sz="3200" dirty="0" err="1" smtClean="0">
                <a:latin typeface="Comic Sans MS" pitchFamily="66" charset="0"/>
              </a:rPr>
              <a:t>Rwell</a:t>
            </a:r>
            <a:endParaRPr lang="fr-FR" sz="3200" dirty="0">
              <a:latin typeface="Comic Sans MS" pitchFamily="66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B8E74DE-3183-4ADA-97B3-14D7E507152F}"/>
              </a:ext>
            </a:extLst>
          </p:cNvPr>
          <p:cNvSpPr txBox="1"/>
          <p:nvPr/>
        </p:nvSpPr>
        <p:spPr>
          <a:xfrm>
            <a:off x="9099921" y="2407668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Copper Mesh 5um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C7DE869-1683-44D1-9ABB-91BF826C5DD5}"/>
              </a:ext>
            </a:extLst>
          </p:cNvPr>
          <p:cNvSpPr txBox="1"/>
          <p:nvPr/>
        </p:nvSpPr>
        <p:spPr>
          <a:xfrm>
            <a:off x="9099921" y="3005578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Polyimide 50um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64DF984-879A-4E80-98FD-9AFEAB983B1F}"/>
              </a:ext>
            </a:extLst>
          </p:cNvPr>
          <p:cNvSpPr txBox="1"/>
          <p:nvPr/>
        </p:nvSpPr>
        <p:spPr>
          <a:xfrm>
            <a:off x="9099921" y="3508186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DLC 0.1um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0749924-CC84-41BA-A65B-CE12B3C7EC08}"/>
              </a:ext>
            </a:extLst>
          </p:cNvPr>
          <p:cNvSpPr txBox="1"/>
          <p:nvPr/>
        </p:nvSpPr>
        <p:spPr>
          <a:xfrm>
            <a:off x="9111127" y="3955766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Pick up pads/lines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727918A7-8938-439D-A09A-63CE0E4FD59C}"/>
              </a:ext>
            </a:extLst>
          </p:cNvPr>
          <p:cNvCxnSpPr>
            <a:stCxn id="3" idx="1"/>
          </p:cNvCxnSpPr>
          <p:nvPr/>
        </p:nvCxnSpPr>
        <p:spPr>
          <a:xfrm flipH="1">
            <a:off x="8042599" y="2592334"/>
            <a:ext cx="1057322" cy="254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AA9D002D-481F-4638-983A-4AFC9E19BF19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8042599" y="3106640"/>
            <a:ext cx="1057322" cy="83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2D72DDC3-67DF-457A-A67F-612EF6BC033E}"/>
              </a:ext>
            </a:extLst>
          </p:cNvPr>
          <p:cNvCxnSpPr>
            <a:stCxn id="5" idx="1"/>
          </p:cNvCxnSpPr>
          <p:nvPr/>
        </p:nvCxnSpPr>
        <p:spPr>
          <a:xfrm flipH="1" flipV="1">
            <a:off x="8042599" y="3324580"/>
            <a:ext cx="1057322" cy="3682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3B546E7E-9FD8-4FAC-BBD5-3C170B047D23}"/>
              </a:ext>
            </a:extLst>
          </p:cNvPr>
          <p:cNvCxnSpPr>
            <a:stCxn id="8" idx="1"/>
          </p:cNvCxnSpPr>
          <p:nvPr/>
        </p:nvCxnSpPr>
        <p:spPr>
          <a:xfrm flipH="1" flipV="1">
            <a:off x="7768216" y="3805436"/>
            <a:ext cx="1342911" cy="3349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0">
            <a:extLst>
              <a:ext uri="{FF2B5EF4-FFF2-40B4-BE49-F238E27FC236}">
                <a16:creationId xmlns:a16="http://schemas.microsoft.com/office/drawing/2014/main" id="{36DADBBE-A127-486F-9C62-032154F5FE9A}"/>
              </a:ext>
            </a:extLst>
          </p:cNvPr>
          <p:cNvSpPr txBox="1"/>
          <p:nvPr/>
        </p:nvSpPr>
        <p:spPr>
          <a:xfrm>
            <a:off x="6326628" y="4905954"/>
            <a:ext cx="3041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-</a:t>
            </a:r>
          </a:p>
          <a:p>
            <a:r>
              <a:rPr lang="en-US" dirty="0">
                <a:latin typeface="Comic Sans MS" pitchFamily="66" charset="0"/>
              </a:rPr>
              <a:t>Lateral current evacuation</a:t>
            </a:r>
          </a:p>
          <a:p>
            <a:endParaRPr lang="fr-FR" dirty="0">
              <a:latin typeface="Comic Sans MS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95609" y="5972253"/>
            <a:ext cx="4461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Delivered to : Stony Brook , Novosibirsk, Virginia ,China, </a:t>
            </a:r>
            <a:r>
              <a:rPr lang="en-US" sz="1100" dirty="0" err="1" smtClean="0">
                <a:latin typeface="Comic Sans MS" panose="030F0702030302020204" pitchFamily="66" charset="0"/>
              </a:rPr>
              <a:t>Frascati</a:t>
            </a:r>
            <a:endParaRPr lang="en-US" sz="1100" dirty="0" smtClean="0">
              <a:latin typeface="Comic Sans MS" panose="030F0702030302020204" pitchFamily="66" charset="0"/>
            </a:endParaRPr>
          </a:p>
          <a:p>
            <a:r>
              <a:rPr lang="en-US" sz="1100" dirty="0" smtClean="0">
                <a:latin typeface="Comic Sans MS" panose="030F0702030302020204" pitchFamily="66" charset="0"/>
              </a:rPr>
              <a:t>Sizes from 10cm x 10cm up to 1.2m x 0.5m</a:t>
            </a:r>
          </a:p>
          <a:p>
            <a:r>
              <a:rPr lang="en-US" dirty="0"/>
              <a:t>	</a:t>
            </a:r>
            <a:r>
              <a:rPr lang="en-US" dirty="0" smtClean="0"/>
              <a:t>	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098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2479" y="-78224"/>
            <a:ext cx="3168769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SG type:</a:t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Silver or Cu Grid  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70CAA038-66DC-431C-9A6D-30FDE822406E}"/>
              </a:ext>
            </a:extLst>
          </p:cNvPr>
          <p:cNvSpPr/>
          <p:nvPr/>
        </p:nvSpPr>
        <p:spPr>
          <a:xfrm>
            <a:off x="-72812" y="4791172"/>
            <a:ext cx="136009" cy="189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4" name="Group 223"/>
          <p:cNvGrpSpPr/>
          <p:nvPr/>
        </p:nvGrpSpPr>
        <p:grpSpPr>
          <a:xfrm>
            <a:off x="1255214" y="711105"/>
            <a:ext cx="4747428" cy="1042727"/>
            <a:chOff x="1211147" y="379996"/>
            <a:chExt cx="4747428" cy="1042727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11147" y="940123"/>
              <a:ext cx="4745567" cy="482600"/>
              <a:chOff x="1168399" y="1295400"/>
              <a:chExt cx="4745567" cy="4826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213007" y="582677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13008" y="425714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3008" y="379996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213007" y="582337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 txBox="1">
            <a:spLocks/>
          </p:cNvSpPr>
          <p:nvPr/>
        </p:nvSpPr>
        <p:spPr>
          <a:xfrm>
            <a:off x="12684658" y="324953"/>
            <a:ext cx="45268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>
                <a:latin typeface="Comic Sans MS" pitchFamily="66" charset="0"/>
              </a:rPr>
              <a:t>    1 DLC drill and fill </a:t>
            </a:r>
            <a:endParaRPr lang="fr-FR" sz="3200" dirty="0">
              <a:latin typeface="Comic Sans MS" pitchFamily="66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260167" y="2474753"/>
            <a:ext cx="4748898" cy="1042727"/>
            <a:chOff x="1206652" y="1722802"/>
            <a:chExt cx="4748898" cy="1042727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4523295" y="1909137"/>
              <a:ext cx="94943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0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08122" y="2282929"/>
              <a:ext cx="4745567" cy="482600"/>
              <a:chOff x="1168399" y="1295400"/>
              <a:chExt cx="4745567" cy="482600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2186541" y="1909833"/>
              <a:ext cx="94943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09983" y="1768520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09983" y="1722802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3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206652" y="1906501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1257074" y="4104220"/>
            <a:ext cx="4748898" cy="788383"/>
            <a:chOff x="1213007" y="3298673"/>
            <a:chExt cx="4748898" cy="788383"/>
          </a:xfrm>
        </p:grpSpPr>
        <p:grpSp>
          <p:nvGrpSpPr>
            <p:cNvPr id="116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14477" y="3604456"/>
              <a:ext cx="4745567" cy="482600"/>
              <a:chOff x="1168399" y="1295400"/>
              <a:chExt cx="4745567" cy="482600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213007" y="3492428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213007" y="3298673"/>
              <a:ext cx="4748898" cy="232750"/>
              <a:chOff x="1213007" y="3044329"/>
              <a:chExt cx="4748898" cy="232750"/>
            </a:xfrm>
          </p:grpSpPr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4529650" y="3230664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2192896" y="3231360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6338" y="3090047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6338" y="3044329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9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3007" y="3228028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" name="Group 15"/>
          <p:cNvGrpSpPr/>
          <p:nvPr/>
        </p:nvGrpSpPr>
        <p:grpSpPr>
          <a:xfrm>
            <a:off x="1257074" y="5423625"/>
            <a:ext cx="4748898" cy="815982"/>
            <a:chOff x="1223459" y="4502115"/>
            <a:chExt cx="4748898" cy="815982"/>
          </a:xfrm>
        </p:grpSpPr>
        <p:grpSp>
          <p:nvGrpSpPr>
            <p:cNvPr id="132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24929" y="4835497"/>
              <a:ext cx="4745567" cy="482600"/>
              <a:chOff x="1168399" y="1295400"/>
              <a:chExt cx="4745567" cy="482600"/>
            </a:xfrm>
          </p:grpSpPr>
          <p:sp>
            <p:nvSpPr>
              <p:cNvPr id="133" name="Rectangle 132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223459" y="4723469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1223459" y="4529714"/>
              <a:ext cx="4748898" cy="232750"/>
              <a:chOff x="1213007" y="3044329"/>
              <a:chExt cx="4748898" cy="232750"/>
            </a:xfrm>
          </p:grpSpPr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4529650" y="3230664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2192896" y="3231360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6338" y="3090047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6338" y="3044329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8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3007" y="3228028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4B1AA967-F1C3-4A43-ADA3-92EBB0000E73}"/>
                </a:ext>
              </a:extLst>
            </p:cNvPr>
            <p:cNvSpPr/>
            <p:nvPr/>
          </p:nvSpPr>
          <p:spPr>
            <a:xfrm>
              <a:off x="4788575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0932D361-BE32-423B-B3C6-9F920105B440}"/>
                </a:ext>
              </a:extLst>
            </p:cNvPr>
            <p:cNvSpPr/>
            <p:nvPr/>
          </p:nvSpPr>
          <p:spPr>
            <a:xfrm>
              <a:off x="5107133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421780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DEC60338-D716-4AC8-A3E9-9A8393C562C6}"/>
                </a:ext>
              </a:extLst>
            </p:cNvPr>
            <p:cNvSpPr/>
            <p:nvPr/>
          </p:nvSpPr>
          <p:spPr>
            <a:xfrm>
              <a:off x="1355336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95CA53EB-8503-4DEB-A1F8-8D4F16D94A91}"/>
                </a:ext>
              </a:extLst>
            </p:cNvPr>
            <p:cNvSpPr/>
            <p:nvPr/>
          </p:nvSpPr>
          <p:spPr>
            <a:xfrm>
              <a:off x="1653699" y="450824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0C7FB2DF-2F92-4648-8298-F387B296144C}"/>
                </a:ext>
              </a:extLst>
            </p:cNvPr>
            <p:cNvSpPr/>
            <p:nvPr/>
          </p:nvSpPr>
          <p:spPr>
            <a:xfrm>
              <a:off x="1946124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59F55587-2F3E-4D2C-9353-EDCE6F4F52CC}"/>
                </a:ext>
              </a:extLst>
            </p:cNvPr>
            <p:cNvSpPr/>
            <p:nvPr/>
          </p:nvSpPr>
          <p:spPr>
            <a:xfrm>
              <a:off x="2422348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9D1DC9C0-F1C4-4F01-9CE8-693DBD81B4B7}"/>
                </a:ext>
              </a:extLst>
            </p:cNvPr>
            <p:cNvSpPr/>
            <p:nvPr/>
          </p:nvSpPr>
          <p:spPr>
            <a:xfrm>
              <a:off x="2719664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2122DCF9-1F11-4762-ADD0-A5FD98519CAF}"/>
                </a:ext>
              </a:extLst>
            </p:cNvPr>
            <p:cNvSpPr/>
            <p:nvPr/>
          </p:nvSpPr>
          <p:spPr>
            <a:xfrm>
              <a:off x="3022460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331112" y="450695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8D75C363-6D3A-41CB-85EF-5F109A4EA1CB}"/>
                </a:ext>
              </a:extLst>
            </p:cNvPr>
            <p:cNvSpPr/>
            <p:nvPr/>
          </p:nvSpPr>
          <p:spPr>
            <a:xfrm>
              <a:off x="4235040" y="4504568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731172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629479" y="450599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925630" y="450705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913564" y="1064776"/>
            <a:ext cx="4998484" cy="23237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 smtClean="0">
                <a:latin typeface="Comic Sans MS" panose="030F0702030302020204" pitchFamily="66" charset="0"/>
              </a:rPr>
              <a:t>-Really simple construction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-Low cost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-Any resistive value can be proposed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-Adjustable evacuation line density VS rate</a:t>
            </a:r>
          </a:p>
          <a:p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-Efficiency is design dependent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major resistive change during production</a:t>
            </a: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-Needs copper plated “DLC+”</a:t>
            </a:r>
          </a:p>
          <a:p>
            <a:r>
              <a:rPr lang="en-US" sz="1350" dirty="0">
                <a:solidFill>
                  <a:srgbClr val="FFC000"/>
                </a:solidFill>
                <a:latin typeface="Comic Sans MS" panose="030F0702030302020204" pitchFamily="66" charset="0"/>
              </a:rPr>
              <a:t>-DOCA accuracy depends on mesh to line </a:t>
            </a:r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registration</a:t>
            </a:r>
            <a:endParaRPr lang="en-US" sz="135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-Subject to 0.5mm line to mesh miss-registration in 1m size</a:t>
            </a: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	</a:t>
            </a:r>
            <a:r>
              <a:rPr lang="en-US" sz="1000" dirty="0" smtClean="0">
                <a:latin typeface="Comic Sans MS" panose="030F0702030302020204" pitchFamily="66" charset="0"/>
              </a:rPr>
              <a:t>-Mesh to line miss-registration critical above 100um</a:t>
            </a:r>
          </a:p>
          <a:p>
            <a:r>
              <a:rPr lang="en-US" sz="1000" dirty="0" smtClean="0">
                <a:latin typeface="Comic Sans MS" panose="030F0702030302020204" pitchFamily="66" charset="0"/>
              </a:rPr>
              <a:t>	-Needs an distortion scaling system to pattern the mesh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19569" y="428272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GLUE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80261" y="138070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R/O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08232" y="693344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“DLC+”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173473" y="2435572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Make Grid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184114" y="5697151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‘</a:t>
            </a:r>
            <a:r>
              <a:rPr lang="en-US" dirty="0" err="1" smtClean="0">
                <a:latin typeface="Comic Sans MS" panose="030F0702030302020204" pitchFamily="66" charset="0"/>
              </a:rPr>
              <a:t>Wellize</a:t>
            </a:r>
            <a:r>
              <a:rPr lang="en-US" dirty="0" smtClean="0">
                <a:latin typeface="Comic Sans MS" panose="030F0702030302020204" pitchFamily="66" charset="0"/>
              </a:rPr>
              <a:t>’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413248" y="307396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R/O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479549" y="6066483"/>
            <a:ext cx="50110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DOCA: 	0.25mm for 80M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	</a:t>
            </a:r>
            <a:r>
              <a:rPr lang="en-US" sz="1400" dirty="0" smtClean="0">
                <a:latin typeface="Comic Sans MS" panose="030F0702030302020204" pitchFamily="66" charset="0"/>
              </a:rPr>
              <a:t>0.1mm Cu line , 12mm pitch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	</a:t>
            </a:r>
            <a:r>
              <a:rPr lang="en-US" sz="1400" dirty="0" smtClean="0">
                <a:latin typeface="Comic Sans MS" panose="030F0702030302020204" pitchFamily="66" charset="0"/>
              </a:rPr>
              <a:t>0.6mm blind zone  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efficiency above 97%</a:t>
            </a:r>
            <a:endParaRPr lang="en-US" sz="1400" dirty="0" smtClean="0">
              <a:latin typeface="Comic Sans MS" panose="030F0702030302020204" pitchFamily="66" charset="0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4726148" y="5685765"/>
            <a:ext cx="1753402" cy="5534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404664" y="5310130"/>
            <a:ext cx="417526" cy="1101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05456" y="5048192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0.6mm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13931"/>
          <a:stretch/>
        </p:blipFill>
        <p:spPr>
          <a:xfrm>
            <a:off x="8752625" y="3769207"/>
            <a:ext cx="2406346" cy="18763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399037" y="4127079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Cu strips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21354" y="4817359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DLC area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3" name="Straight Arrow Connector 22"/>
          <p:cNvCxnSpPr>
            <a:stCxn id="20" idx="3"/>
          </p:cNvCxnSpPr>
          <p:nvPr/>
        </p:nvCxnSpPr>
        <p:spPr>
          <a:xfrm>
            <a:off x="8543902" y="4311745"/>
            <a:ext cx="1139925" cy="1846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8543902" y="4877129"/>
            <a:ext cx="936077" cy="949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9283178" y="5250534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“DLC+” foil</a:t>
            </a:r>
            <a:endParaRPr lang="en-GB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2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516" y="500062"/>
            <a:ext cx="7563522" cy="13255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Goal of resistive protections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Make Sparks invisible</a:t>
            </a:r>
          </a:p>
          <a:p>
            <a:r>
              <a:rPr lang="en-US" dirty="0">
                <a:latin typeface="Comic Sans MS" panose="030F0702030302020204" pitchFamily="66" charset="0"/>
              </a:rPr>
              <a:t>Simplify </a:t>
            </a:r>
            <a:r>
              <a:rPr lang="en-US" dirty="0" smtClean="0">
                <a:latin typeface="Comic Sans MS" panose="030F0702030302020204" pitchFamily="66" charset="0"/>
              </a:rPr>
              <a:t>the detector structure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Reduce the cost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Be large size compatible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Aim to use only industrial processes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Achieve performances competitive with best existing MPGDs</a:t>
            </a:r>
            <a:endParaRPr lang="en-GB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Rate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Space resolution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Time resolution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Energy resolution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Low mass</a:t>
            </a:r>
          </a:p>
        </p:txBody>
      </p:sp>
    </p:spTree>
    <p:extLst>
      <p:ext uri="{BB962C8B-B14F-4D97-AF65-F5344CB8AC3E}">
        <p14:creationId xmlns:p14="http://schemas.microsoft.com/office/powerpoint/2010/main" val="533056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D228CBD1-A1EE-4AF3-B272-05D2B53489C9}"/>
              </a:ext>
            </a:extLst>
          </p:cNvPr>
          <p:cNvGrpSpPr/>
          <p:nvPr/>
        </p:nvGrpSpPr>
        <p:grpSpPr>
          <a:xfrm>
            <a:off x="1211147" y="940123"/>
            <a:ext cx="4745567" cy="482600"/>
            <a:chOff x="1168399" y="1295400"/>
            <a:chExt cx="4745567" cy="482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A43F41C-7888-4164-9DBB-E26269BB6231}"/>
                </a:ext>
              </a:extLst>
            </p:cNvPr>
            <p:cNvSpPr/>
            <p:nvPr/>
          </p:nvSpPr>
          <p:spPr>
            <a:xfrm>
              <a:off x="1168399" y="1295400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D0B14B1-9485-4FA9-B1A0-796302BB23F7}"/>
                </a:ext>
              </a:extLst>
            </p:cNvPr>
            <p:cNvSpPr/>
            <p:nvPr/>
          </p:nvSpPr>
          <p:spPr>
            <a:xfrm>
              <a:off x="131928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0B86EE-6C01-4226-83DD-E29263C5DCD8}"/>
                </a:ext>
              </a:extLst>
            </p:cNvPr>
            <p:cNvSpPr/>
            <p:nvPr/>
          </p:nvSpPr>
          <p:spPr>
            <a:xfrm>
              <a:off x="189324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3EC17B-D788-4363-BD12-AC866B6D9EB7}"/>
                </a:ext>
              </a:extLst>
            </p:cNvPr>
            <p:cNvSpPr/>
            <p:nvPr/>
          </p:nvSpPr>
          <p:spPr>
            <a:xfrm>
              <a:off x="246721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1AA565-98AD-4A4C-881B-CC5C269F44E6}"/>
                </a:ext>
              </a:extLst>
            </p:cNvPr>
            <p:cNvSpPr/>
            <p:nvPr/>
          </p:nvSpPr>
          <p:spPr>
            <a:xfrm>
              <a:off x="304117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E408A2B-5B11-482A-B86F-E50F777BB804}"/>
                </a:ext>
              </a:extLst>
            </p:cNvPr>
            <p:cNvSpPr/>
            <p:nvPr/>
          </p:nvSpPr>
          <p:spPr>
            <a:xfrm>
              <a:off x="361514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30E940-E154-4341-B7F3-88BFA94F5F33}"/>
                </a:ext>
              </a:extLst>
            </p:cNvPr>
            <p:cNvSpPr/>
            <p:nvPr/>
          </p:nvSpPr>
          <p:spPr>
            <a:xfrm>
              <a:off x="418910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FB127E-1EB0-4A50-AE6E-A14F19D71A7C}"/>
                </a:ext>
              </a:extLst>
            </p:cNvPr>
            <p:cNvSpPr/>
            <p:nvPr/>
          </p:nvSpPr>
          <p:spPr>
            <a:xfrm>
              <a:off x="476307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DC8B31-2D56-4C11-8F3A-3BC38F9C457E}"/>
                </a:ext>
              </a:extLst>
            </p:cNvPr>
            <p:cNvSpPr/>
            <p:nvPr/>
          </p:nvSpPr>
          <p:spPr>
            <a:xfrm>
              <a:off x="533703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206652" y="1701855"/>
            <a:ext cx="4745568" cy="789343"/>
            <a:chOff x="1152874" y="3362840"/>
            <a:chExt cx="4745568" cy="78934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152874" y="3669583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03759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877724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451689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25654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A8E482E-268B-45C4-A3C4-ACDAC9DC8123}"/>
                </a:ext>
              </a:extLst>
            </p:cNvPr>
            <p:cNvSpPr/>
            <p:nvPr/>
          </p:nvSpPr>
          <p:spPr>
            <a:xfrm>
              <a:off x="3599619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8C2EA6-6D31-4595-BC6F-3698903DDC55}"/>
                </a:ext>
              </a:extLst>
            </p:cNvPr>
            <p:cNvSpPr/>
            <p:nvPr/>
          </p:nvSpPr>
          <p:spPr>
            <a:xfrm>
              <a:off x="4173584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6F0B984-B3FD-456E-926A-2E348D5B910C}"/>
                </a:ext>
              </a:extLst>
            </p:cNvPr>
            <p:cNvSpPr/>
            <p:nvPr/>
          </p:nvSpPr>
          <p:spPr>
            <a:xfrm>
              <a:off x="4747549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3532E51-DF9D-4A61-8185-552906A42D59}"/>
                </a:ext>
              </a:extLst>
            </p:cNvPr>
            <p:cNvSpPr/>
            <p:nvPr/>
          </p:nvSpPr>
          <p:spPr>
            <a:xfrm>
              <a:off x="5321514" y="3669583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152874" y="3565521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152875" y="3408558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152875" y="3362840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152874" y="3565181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3826" y="53820"/>
            <a:ext cx="4526888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DF Type</a:t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Drill and Fill</a:t>
            </a:r>
            <a:endParaRPr lang="fr-FR" sz="1200" dirty="0">
              <a:latin typeface="Comic Sans MS" pitchFamily="66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209916" y="2725658"/>
            <a:ext cx="4745568" cy="868407"/>
            <a:chOff x="1166884" y="3638832"/>
            <a:chExt cx="4745568" cy="868407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166884" y="4024639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17769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891734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465699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39664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Rectangle 275">
              <a:extLst>
                <a:ext uri="{FF2B5EF4-FFF2-40B4-BE49-F238E27FC236}">
                  <a16:creationId xmlns:a16="http://schemas.microsoft.com/office/drawing/2014/main" id="{0A8E482E-268B-45C4-A3C4-ACDAC9DC8123}"/>
                </a:ext>
              </a:extLst>
            </p:cNvPr>
            <p:cNvSpPr/>
            <p:nvPr/>
          </p:nvSpPr>
          <p:spPr>
            <a:xfrm>
              <a:off x="3613629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Rectangle 276">
              <a:extLst>
                <a:ext uri="{FF2B5EF4-FFF2-40B4-BE49-F238E27FC236}">
                  <a16:creationId xmlns:a16="http://schemas.microsoft.com/office/drawing/2014/main" id="{558C2EA6-6D31-4595-BC6F-3698903DDC55}"/>
                </a:ext>
              </a:extLst>
            </p:cNvPr>
            <p:cNvSpPr/>
            <p:nvPr/>
          </p:nvSpPr>
          <p:spPr>
            <a:xfrm>
              <a:off x="4187594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Rectangle 277">
              <a:extLst>
                <a:ext uri="{FF2B5EF4-FFF2-40B4-BE49-F238E27FC236}">
                  <a16:creationId xmlns:a16="http://schemas.microsoft.com/office/drawing/2014/main" id="{46F0B984-B3FD-456E-926A-2E348D5B910C}"/>
                </a:ext>
              </a:extLst>
            </p:cNvPr>
            <p:cNvSpPr/>
            <p:nvPr/>
          </p:nvSpPr>
          <p:spPr>
            <a:xfrm>
              <a:off x="4761559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9" name="Rectangle 278">
              <a:extLst>
                <a:ext uri="{FF2B5EF4-FFF2-40B4-BE49-F238E27FC236}">
                  <a16:creationId xmlns:a16="http://schemas.microsoft.com/office/drawing/2014/main" id="{F3532E51-DF9D-4A61-8185-552906A42D59}"/>
                </a:ext>
              </a:extLst>
            </p:cNvPr>
            <p:cNvSpPr/>
            <p:nvPr/>
          </p:nvSpPr>
          <p:spPr>
            <a:xfrm>
              <a:off x="5335524" y="402463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0" name="Rectangle 279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166884" y="3920577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1" name="Rectangle 280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166885" y="3763614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166885" y="3717896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3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166884" y="3920237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2020549" y="3638832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4316186" y="3639723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206652" y="3799808"/>
            <a:ext cx="4745568" cy="868407"/>
            <a:chOff x="1163620" y="4712982"/>
            <a:chExt cx="4745568" cy="868407"/>
          </a:xfrm>
        </p:grpSpPr>
        <p:sp>
          <p:nvSpPr>
            <p:cNvPr id="285" name="Rectangle 284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163620" y="5098789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Rectangle 285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14505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Rectangle 286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888470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462435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Rectangle 288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36400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0A8E482E-268B-45C4-A3C4-ACDAC9DC8123}"/>
                </a:ext>
              </a:extLst>
            </p:cNvPr>
            <p:cNvSpPr/>
            <p:nvPr/>
          </p:nvSpPr>
          <p:spPr>
            <a:xfrm>
              <a:off x="3610365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558C2EA6-6D31-4595-BC6F-3698903DDC55}"/>
                </a:ext>
              </a:extLst>
            </p:cNvPr>
            <p:cNvSpPr/>
            <p:nvPr/>
          </p:nvSpPr>
          <p:spPr>
            <a:xfrm>
              <a:off x="4184330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46F0B984-B3FD-456E-926A-2E348D5B910C}"/>
                </a:ext>
              </a:extLst>
            </p:cNvPr>
            <p:cNvSpPr/>
            <p:nvPr/>
          </p:nvSpPr>
          <p:spPr>
            <a:xfrm>
              <a:off x="4758295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F3532E51-DF9D-4A61-8185-552906A42D59}"/>
                </a:ext>
              </a:extLst>
            </p:cNvPr>
            <p:cNvSpPr/>
            <p:nvPr/>
          </p:nvSpPr>
          <p:spPr>
            <a:xfrm>
              <a:off x="5332260" y="5098789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163620" y="4994727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163621" y="4837764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163621" y="4792046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7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163620" y="4994387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8" name="Rectangle 297"/>
            <p:cNvSpPr/>
            <p:nvPr/>
          </p:nvSpPr>
          <p:spPr>
            <a:xfrm>
              <a:off x="2017285" y="4712982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4312922" y="4713873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312922" y="4792046"/>
              <a:ext cx="167341" cy="32563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2020502" y="4792046"/>
              <a:ext cx="167341" cy="32563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5" name="Rectangle 314">
            <a:extLst>
              <a:ext uri="{FF2B5EF4-FFF2-40B4-BE49-F238E27FC236}">
                <a16:creationId xmlns:a16="http://schemas.microsoft.com/office/drawing/2014/main" id="{70CAA038-66DC-431C-9A6D-30FDE822406E}"/>
              </a:ext>
            </a:extLst>
          </p:cNvPr>
          <p:cNvSpPr/>
          <p:nvPr/>
        </p:nvSpPr>
        <p:spPr>
          <a:xfrm>
            <a:off x="-72812" y="4791172"/>
            <a:ext cx="136009" cy="189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1128608" y="4947033"/>
            <a:ext cx="4829967" cy="868407"/>
            <a:chOff x="1080751" y="5903284"/>
            <a:chExt cx="4829967" cy="868407"/>
          </a:xfrm>
        </p:grpSpPr>
        <p:sp>
          <p:nvSpPr>
            <p:cNvPr id="331" name="Rectangle 330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165150" y="6289091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Rectangle 331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1603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3" name="Rectangle 332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89000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4" name="Rectangle 333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46396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5" name="Rectangle 334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3793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0A8E482E-268B-45C4-A3C4-ACDAC9DC8123}"/>
                </a:ext>
              </a:extLst>
            </p:cNvPr>
            <p:cNvSpPr/>
            <p:nvPr/>
          </p:nvSpPr>
          <p:spPr>
            <a:xfrm>
              <a:off x="361189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558C2EA6-6D31-4595-BC6F-3698903DDC55}"/>
                </a:ext>
              </a:extLst>
            </p:cNvPr>
            <p:cNvSpPr/>
            <p:nvPr/>
          </p:nvSpPr>
          <p:spPr>
            <a:xfrm>
              <a:off x="418586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8" name="Rectangle 337">
              <a:extLst>
                <a:ext uri="{FF2B5EF4-FFF2-40B4-BE49-F238E27FC236}">
                  <a16:creationId xmlns:a16="http://schemas.microsoft.com/office/drawing/2014/main" id="{46F0B984-B3FD-456E-926A-2E348D5B910C}"/>
                </a:ext>
              </a:extLst>
            </p:cNvPr>
            <p:cNvSpPr/>
            <p:nvPr/>
          </p:nvSpPr>
          <p:spPr>
            <a:xfrm>
              <a:off x="4759825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9" name="Rectangle 338">
              <a:extLst>
                <a:ext uri="{FF2B5EF4-FFF2-40B4-BE49-F238E27FC236}">
                  <a16:creationId xmlns:a16="http://schemas.microsoft.com/office/drawing/2014/main" id="{F3532E51-DF9D-4A61-8185-552906A42D59}"/>
                </a:ext>
              </a:extLst>
            </p:cNvPr>
            <p:cNvSpPr/>
            <p:nvPr/>
          </p:nvSpPr>
          <p:spPr>
            <a:xfrm>
              <a:off x="5333790" y="628909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0" name="Rectangle 339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165150" y="6185029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1" name="Rectangle 340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165151" y="6028066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42" name="Rectangle 341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165151" y="5982348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3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165150" y="6184689"/>
              <a:ext cx="4745567" cy="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4" name="Rectangle 343"/>
            <p:cNvSpPr/>
            <p:nvPr/>
          </p:nvSpPr>
          <p:spPr>
            <a:xfrm>
              <a:off x="2018815" y="5903284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5" name="Rectangle 344"/>
            <p:cNvSpPr/>
            <p:nvPr/>
          </p:nvSpPr>
          <p:spPr>
            <a:xfrm>
              <a:off x="4314452" y="5904175"/>
              <a:ext cx="167341" cy="40470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4314452" y="5988287"/>
              <a:ext cx="167341" cy="32563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2022032" y="5982348"/>
              <a:ext cx="167341" cy="32563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4B1AA967-F1C3-4A43-ADA3-92EBB0000E73}"/>
                </a:ext>
              </a:extLst>
            </p:cNvPr>
            <p:cNvSpPr/>
            <p:nvPr/>
          </p:nvSpPr>
          <p:spPr>
            <a:xfrm>
              <a:off x="4742825" y="597667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9" name="Rectangle 348">
              <a:extLst>
                <a:ext uri="{FF2B5EF4-FFF2-40B4-BE49-F238E27FC236}">
                  <a16:creationId xmlns:a16="http://schemas.microsoft.com/office/drawing/2014/main" id="{0932D361-BE32-423B-B3C6-9F920105B440}"/>
                </a:ext>
              </a:extLst>
            </p:cNvPr>
            <p:cNvSpPr/>
            <p:nvPr/>
          </p:nvSpPr>
          <p:spPr>
            <a:xfrm>
              <a:off x="5035427" y="597667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0" name="Rectangle 349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333790" y="597759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1" name="Rectangle 350">
              <a:extLst>
                <a:ext uri="{FF2B5EF4-FFF2-40B4-BE49-F238E27FC236}">
                  <a16:creationId xmlns:a16="http://schemas.microsoft.com/office/drawing/2014/main" id="{DEC60338-D716-4AC8-A3E9-9A8393C562C6}"/>
                </a:ext>
              </a:extLst>
            </p:cNvPr>
            <p:cNvSpPr/>
            <p:nvPr/>
          </p:nvSpPr>
          <p:spPr>
            <a:xfrm>
              <a:off x="1080751" y="5975254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2" name="Rectangle 351">
              <a:extLst>
                <a:ext uri="{FF2B5EF4-FFF2-40B4-BE49-F238E27FC236}">
                  <a16:creationId xmlns:a16="http://schemas.microsoft.com/office/drawing/2014/main" id="{95CA53EB-8503-4DEB-A1F8-8D4F16D94A91}"/>
                </a:ext>
              </a:extLst>
            </p:cNvPr>
            <p:cNvSpPr/>
            <p:nvPr/>
          </p:nvSpPr>
          <p:spPr>
            <a:xfrm>
              <a:off x="1366595" y="596995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3" name="Rectangle 352">
              <a:extLst>
                <a:ext uri="{FF2B5EF4-FFF2-40B4-BE49-F238E27FC236}">
                  <a16:creationId xmlns:a16="http://schemas.microsoft.com/office/drawing/2014/main" id="{0C7FB2DF-2F92-4648-8298-F387B296144C}"/>
                </a:ext>
              </a:extLst>
            </p:cNvPr>
            <p:cNvSpPr/>
            <p:nvPr/>
          </p:nvSpPr>
          <p:spPr>
            <a:xfrm>
              <a:off x="1650942" y="597617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59F55587-2F3E-4D2C-9353-EDCE6F4F52CC}"/>
                </a:ext>
              </a:extLst>
            </p:cNvPr>
            <p:cNvSpPr/>
            <p:nvPr/>
          </p:nvSpPr>
          <p:spPr>
            <a:xfrm>
              <a:off x="2414724" y="5981474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5" name="Rectangle 354">
              <a:extLst>
                <a:ext uri="{FF2B5EF4-FFF2-40B4-BE49-F238E27FC236}">
                  <a16:creationId xmlns:a16="http://schemas.microsoft.com/office/drawing/2014/main" id="{9D1DC9C0-F1C4-4F01-9CE8-693DBD81B4B7}"/>
                </a:ext>
              </a:extLst>
            </p:cNvPr>
            <p:cNvSpPr/>
            <p:nvPr/>
          </p:nvSpPr>
          <p:spPr>
            <a:xfrm>
              <a:off x="2700568" y="597617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6" name="Rectangle 355">
              <a:extLst>
                <a:ext uri="{FF2B5EF4-FFF2-40B4-BE49-F238E27FC236}">
                  <a16:creationId xmlns:a16="http://schemas.microsoft.com/office/drawing/2014/main" id="{2122DCF9-1F11-4762-ADD0-A5FD98519CAF}"/>
                </a:ext>
              </a:extLst>
            </p:cNvPr>
            <p:cNvSpPr/>
            <p:nvPr/>
          </p:nvSpPr>
          <p:spPr>
            <a:xfrm>
              <a:off x="2989992" y="5980309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7" name="Rectangle 356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300138" y="598149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Rectangle 357">
              <a:extLst>
                <a:ext uri="{FF2B5EF4-FFF2-40B4-BE49-F238E27FC236}">
                  <a16:creationId xmlns:a16="http://schemas.microsoft.com/office/drawing/2014/main" id="{40B83E81-F354-4A73-9FE9-A07D32B4B844}"/>
                </a:ext>
              </a:extLst>
            </p:cNvPr>
            <p:cNvSpPr/>
            <p:nvPr/>
          </p:nvSpPr>
          <p:spPr>
            <a:xfrm>
              <a:off x="3596026" y="5980979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9" name="Rectangle 358">
              <a:extLst>
                <a:ext uri="{FF2B5EF4-FFF2-40B4-BE49-F238E27FC236}">
                  <a16:creationId xmlns:a16="http://schemas.microsoft.com/office/drawing/2014/main" id="{8D75C363-6D3A-41CB-85EF-5F109A4EA1CB}"/>
                </a:ext>
              </a:extLst>
            </p:cNvPr>
            <p:cNvSpPr/>
            <p:nvPr/>
          </p:nvSpPr>
          <p:spPr>
            <a:xfrm>
              <a:off x="3900411" y="5982877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4153108" y="5971873"/>
              <a:ext cx="477317" cy="666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1865284" y="5969952"/>
              <a:ext cx="477317" cy="666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635645" y="5981571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5" name="Picture 9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3" t="23709" r="32860" b="13794"/>
          <a:stretch/>
        </p:blipFill>
        <p:spPr>
          <a:xfrm>
            <a:off x="10120336" y="4271885"/>
            <a:ext cx="1547916" cy="1496319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336" y="860342"/>
            <a:ext cx="1547916" cy="1501897"/>
          </a:xfrm>
          <a:prstGeom prst="rect">
            <a:avLst/>
          </a:prstGeom>
        </p:spPr>
      </p:pic>
      <p:pic>
        <p:nvPicPr>
          <p:cNvPr id="97" name="Picture 9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8" t="42586" r="22207" b="11587"/>
          <a:stretch/>
        </p:blipFill>
        <p:spPr>
          <a:xfrm>
            <a:off x="10120335" y="2605285"/>
            <a:ext cx="1547916" cy="1399711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6167228" y="1804729"/>
            <a:ext cx="3833101" cy="30008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-DOCA under better control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-simple construction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-any resistive value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-Adjustable evacuation point density VS rate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major resistive change during production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-Needs simple DLC foils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problem for large size registration</a:t>
            </a:r>
          </a:p>
          <a:p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-Silver filling is not STD in PCB world</a:t>
            </a: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-DLC to silver contact need to be improved</a:t>
            </a:r>
          </a:p>
          <a:p>
            <a:endParaRPr lang="en-US" sz="135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n-US" sz="135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marL="285750" indent="-285750">
              <a:buFontTx/>
              <a:buChar char="-"/>
            </a:pPr>
            <a:r>
              <a:rPr lang="en-US" sz="1350" dirty="0" smtClean="0">
                <a:latin typeface="Comic Sans MS" panose="030F0702030302020204" pitchFamily="66" charset="0"/>
              </a:rPr>
              <a:t>A solution is in progress to address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  <a:r>
              <a:rPr lang="en-US" sz="1350" dirty="0" smtClean="0">
                <a:latin typeface="Comic Sans MS" panose="030F0702030302020204" pitchFamily="66" charset="0"/>
              </a:rPr>
              <a:t> these 2 last points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1234" y="1729548"/>
            <a:ext cx="7954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DLC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gluing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47180" y="3011171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Drill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81154" y="3991714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Fill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140391" y="5174006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‘</a:t>
            </a:r>
            <a:r>
              <a:rPr lang="en-US" dirty="0" err="1" smtClean="0">
                <a:latin typeface="Comic Sans MS" panose="030F0702030302020204" pitchFamily="66" charset="0"/>
              </a:rPr>
              <a:t>Wellize</a:t>
            </a:r>
            <a:r>
              <a:rPr lang="en-US" dirty="0" smtClean="0">
                <a:latin typeface="Comic Sans MS" panose="030F0702030302020204" pitchFamily="66" charset="0"/>
              </a:rPr>
              <a:t>’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317871" y="1042131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R/O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540650" y="5886288"/>
            <a:ext cx="31222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DOCA : 	0.25mm 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	</a:t>
            </a:r>
            <a:r>
              <a:rPr lang="en-US" sz="1400" dirty="0" smtClean="0">
                <a:latin typeface="Comic Sans MS" panose="030F0702030302020204" pitchFamily="66" charset="0"/>
              </a:rPr>
              <a:t>0.2mm hole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	0.7mm dead zone</a:t>
            </a:r>
          </a:p>
        </p:txBody>
      </p:sp>
      <p:cxnSp>
        <p:nvCxnSpPr>
          <p:cNvPr id="105" name="Straight Arrow Connector 104"/>
          <p:cNvCxnSpPr/>
          <p:nvPr/>
        </p:nvCxnSpPr>
        <p:spPr>
          <a:xfrm flipH="1" flipV="1">
            <a:off x="4672456" y="5266636"/>
            <a:ext cx="1868194" cy="7684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0650071" y="5071815"/>
            <a:ext cx="0" cy="13243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11103685" y="5071815"/>
            <a:ext cx="0" cy="13243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/>
          <p:cNvCxnSpPr/>
          <p:nvPr/>
        </p:nvCxnSpPr>
        <p:spPr>
          <a:xfrm>
            <a:off x="10650071" y="6217920"/>
            <a:ext cx="44106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TextBox 224"/>
          <p:cNvSpPr txBox="1"/>
          <p:nvPr/>
        </p:nvSpPr>
        <p:spPr>
          <a:xfrm>
            <a:off x="10507361" y="6378730"/>
            <a:ext cx="72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0.7mm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cxnSp>
        <p:nvCxnSpPr>
          <p:cNvPr id="227" name="Straight Arrow Connector 226"/>
          <p:cNvCxnSpPr/>
          <p:nvPr/>
        </p:nvCxnSpPr>
        <p:spPr>
          <a:xfrm>
            <a:off x="10478725" y="3512168"/>
            <a:ext cx="555720" cy="1157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10510744" y="3138558"/>
            <a:ext cx="6527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12mm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cxnSp>
        <p:nvCxnSpPr>
          <p:cNvPr id="232" name="Straight Arrow Connector 231"/>
          <p:cNvCxnSpPr/>
          <p:nvPr/>
        </p:nvCxnSpPr>
        <p:spPr>
          <a:xfrm flipH="1">
            <a:off x="10395880" y="3000503"/>
            <a:ext cx="165691" cy="38000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082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D228CBD1-A1EE-4AF3-B272-05D2B53489C9}"/>
              </a:ext>
            </a:extLst>
          </p:cNvPr>
          <p:cNvGrpSpPr/>
          <p:nvPr/>
        </p:nvGrpSpPr>
        <p:grpSpPr>
          <a:xfrm>
            <a:off x="1154392" y="355548"/>
            <a:ext cx="4745567" cy="482600"/>
            <a:chOff x="1168399" y="1295400"/>
            <a:chExt cx="4745567" cy="482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A43F41C-7888-4164-9DBB-E26269BB6231}"/>
                </a:ext>
              </a:extLst>
            </p:cNvPr>
            <p:cNvSpPr/>
            <p:nvPr/>
          </p:nvSpPr>
          <p:spPr>
            <a:xfrm>
              <a:off x="1168399" y="1295400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D0B14B1-9485-4FA9-B1A0-796302BB23F7}"/>
                </a:ext>
              </a:extLst>
            </p:cNvPr>
            <p:cNvSpPr/>
            <p:nvPr/>
          </p:nvSpPr>
          <p:spPr>
            <a:xfrm>
              <a:off x="131928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0B86EE-6C01-4226-83DD-E29263C5DCD8}"/>
                </a:ext>
              </a:extLst>
            </p:cNvPr>
            <p:cNvSpPr/>
            <p:nvPr/>
          </p:nvSpPr>
          <p:spPr>
            <a:xfrm>
              <a:off x="189324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3EC17B-D788-4363-BD12-AC866B6D9EB7}"/>
                </a:ext>
              </a:extLst>
            </p:cNvPr>
            <p:cNvSpPr/>
            <p:nvPr/>
          </p:nvSpPr>
          <p:spPr>
            <a:xfrm>
              <a:off x="246721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1AA565-98AD-4A4C-881B-CC5C269F44E6}"/>
                </a:ext>
              </a:extLst>
            </p:cNvPr>
            <p:cNvSpPr/>
            <p:nvPr/>
          </p:nvSpPr>
          <p:spPr>
            <a:xfrm>
              <a:off x="304117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E408A2B-5B11-482A-B86F-E50F777BB804}"/>
                </a:ext>
              </a:extLst>
            </p:cNvPr>
            <p:cNvSpPr/>
            <p:nvPr/>
          </p:nvSpPr>
          <p:spPr>
            <a:xfrm>
              <a:off x="361514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30E940-E154-4341-B7F3-88BFA94F5F33}"/>
                </a:ext>
              </a:extLst>
            </p:cNvPr>
            <p:cNvSpPr/>
            <p:nvPr/>
          </p:nvSpPr>
          <p:spPr>
            <a:xfrm>
              <a:off x="418910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FB127E-1EB0-4A50-AE6E-A14F19D71A7C}"/>
                </a:ext>
              </a:extLst>
            </p:cNvPr>
            <p:cNvSpPr/>
            <p:nvPr/>
          </p:nvSpPr>
          <p:spPr>
            <a:xfrm>
              <a:off x="476307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DC8B31-2D56-4C11-8F3A-3BC38F9C457E}"/>
                </a:ext>
              </a:extLst>
            </p:cNvPr>
            <p:cNvSpPr/>
            <p:nvPr/>
          </p:nvSpPr>
          <p:spPr>
            <a:xfrm>
              <a:off x="533703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4" name="Groupe 263">
            <a:extLst>
              <a:ext uri="{FF2B5EF4-FFF2-40B4-BE49-F238E27FC236}">
                <a16:creationId xmlns:a16="http://schemas.microsoft.com/office/drawing/2014/main" id="{7A5A7EC2-0A2C-48BC-9312-9412D9B2A468}"/>
              </a:ext>
            </a:extLst>
          </p:cNvPr>
          <p:cNvGrpSpPr/>
          <p:nvPr/>
        </p:nvGrpSpPr>
        <p:grpSpPr>
          <a:xfrm>
            <a:off x="1162810" y="1966376"/>
            <a:ext cx="4748698" cy="824861"/>
            <a:chOff x="1168397" y="3754309"/>
            <a:chExt cx="4748698" cy="824861"/>
          </a:xfrm>
        </p:grpSpPr>
        <p:grpSp>
          <p:nvGrpSpPr>
            <p:cNvPr id="119" name="Groupe 118">
              <a:extLst>
                <a:ext uri="{FF2B5EF4-FFF2-40B4-BE49-F238E27FC236}">
                  <a16:creationId xmlns:a16="http://schemas.microsoft.com/office/drawing/2014/main" id="{3D3D9EE0-901D-49DE-ABEF-43038D8AD4C6}"/>
                </a:ext>
              </a:extLst>
            </p:cNvPr>
            <p:cNvGrpSpPr/>
            <p:nvPr/>
          </p:nvGrpSpPr>
          <p:grpSpPr>
            <a:xfrm>
              <a:off x="1168397" y="3754309"/>
              <a:ext cx="4748698" cy="824861"/>
              <a:chOff x="1168397" y="3141213"/>
              <a:chExt cx="4748698" cy="824861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97D84415-9952-4493-9E65-E9ACD78C3018}"/>
                  </a:ext>
                </a:extLst>
              </p:cNvPr>
              <p:cNvSpPr/>
              <p:nvPr/>
            </p:nvSpPr>
            <p:spPr>
              <a:xfrm>
                <a:off x="1171528" y="3483474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C7CDAE49-6B21-4AFF-86FF-9C6011EFD6E7}"/>
                  </a:ext>
                </a:extLst>
              </p:cNvPr>
              <p:cNvSpPr/>
              <p:nvPr/>
            </p:nvSpPr>
            <p:spPr>
              <a:xfrm>
                <a:off x="1893248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FABE48D4-4146-4D45-9020-BD0A98A17C58}"/>
                  </a:ext>
                </a:extLst>
              </p:cNvPr>
              <p:cNvSpPr/>
              <p:nvPr/>
            </p:nvSpPr>
            <p:spPr>
              <a:xfrm>
                <a:off x="2467213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E2E7434F-9F2B-4B94-9488-9121CBCF82EA}"/>
                  </a:ext>
                </a:extLst>
              </p:cNvPr>
              <p:cNvSpPr/>
              <p:nvPr/>
            </p:nvSpPr>
            <p:spPr>
              <a:xfrm>
                <a:off x="3041178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2F228069-98F3-4F14-B7B7-D077DB38332B}"/>
                  </a:ext>
                </a:extLst>
              </p:cNvPr>
              <p:cNvSpPr/>
              <p:nvPr/>
            </p:nvSpPr>
            <p:spPr>
              <a:xfrm>
                <a:off x="3615143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9298B772-34A8-4675-8FBC-FDE6321D0C3E}"/>
                  </a:ext>
                </a:extLst>
              </p:cNvPr>
              <p:cNvSpPr/>
              <p:nvPr/>
            </p:nvSpPr>
            <p:spPr>
              <a:xfrm>
                <a:off x="4189108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B22F33AB-42FE-49ED-B055-D58679DF5861}"/>
                  </a:ext>
                </a:extLst>
              </p:cNvPr>
              <p:cNvSpPr/>
              <p:nvPr/>
            </p:nvSpPr>
            <p:spPr>
              <a:xfrm>
                <a:off x="4763073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C82C445-5538-446D-B618-E646B88A5E4F}"/>
                  </a:ext>
                </a:extLst>
              </p:cNvPr>
              <p:cNvSpPr/>
              <p:nvPr/>
            </p:nvSpPr>
            <p:spPr>
              <a:xfrm>
                <a:off x="1168398" y="3368124"/>
                <a:ext cx="4745567" cy="115352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6CD29937-22DD-4211-BEA6-CC4262F88C5E}"/>
                  </a:ext>
                </a:extLst>
              </p:cNvPr>
              <p:cNvSpPr/>
              <p:nvPr/>
            </p:nvSpPr>
            <p:spPr>
              <a:xfrm>
                <a:off x="1168397" y="3222498"/>
                <a:ext cx="4745567" cy="1227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41740F0-ED5C-4C98-95A0-5EE2744A39C9}"/>
                  </a:ext>
                </a:extLst>
              </p:cNvPr>
              <p:cNvSpPr/>
              <p:nvPr/>
            </p:nvSpPr>
            <p:spPr>
              <a:xfrm>
                <a:off x="1369835" y="3375846"/>
                <a:ext cx="321275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AB6C72D5-75D0-4137-A033-50A0FC46D22E}"/>
                  </a:ext>
                </a:extLst>
              </p:cNvPr>
              <p:cNvSpPr/>
              <p:nvPr/>
            </p:nvSpPr>
            <p:spPr>
              <a:xfrm>
                <a:off x="5392489" y="3370189"/>
                <a:ext cx="321275" cy="4804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FE01B540-AE0D-43C6-ABD9-3DAF628837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8397" y="3352986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171D4D0A-F10C-415A-8C74-74636C400A9D}"/>
                  </a:ext>
                </a:extLst>
              </p:cNvPr>
              <p:cNvSpPr/>
              <p:nvPr/>
            </p:nvSpPr>
            <p:spPr>
              <a:xfrm>
                <a:off x="5626783" y="3192931"/>
                <a:ext cx="49614" cy="32007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5B85730-7053-4F88-B077-97CE90E83BE2}"/>
                  </a:ext>
                </a:extLst>
              </p:cNvPr>
              <p:cNvSpPr/>
              <p:nvPr/>
            </p:nvSpPr>
            <p:spPr>
              <a:xfrm>
                <a:off x="5436486" y="3203960"/>
                <a:ext cx="45719" cy="31797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1A9779A5-4606-433A-AF96-B85E46CCFEF5}"/>
                  </a:ext>
                </a:extLst>
              </p:cNvPr>
              <p:cNvSpPr/>
              <p:nvPr/>
            </p:nvSpPr>
            <p:spPr>
              <a:xfrm>
                <a:off x="5482035" y="3141213"/>
                <a:ext cx="136009" cy="3808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D51BFCB9-F0E9-4E51-89F9-62CA6E585333}"/>
                  </a:ext>
                </a:extLst>
              </p:cNvPr>
              <p:cNvSpPr/>
              <p:nvPr/>
            </p:nvSpPr>
            <p:spPr>
              <a:xfrm>
                <a:off x="1604129" y="3199638"/>
                <a:ext cx="49614" cy="30459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A0EAC7C0-A4F0-4779-8CCD-66D4F781AF05}"/>
                  </a:ext>
                </a:extLst>
              </p:cNvPr>
              <p:cNvSpPr/>
              <p:nvPr/>
            </p:nvSpPr>
            <p:spPr>
              <a:xfrm>
                <a:off x="1413832" y="3210133"/>
                <a:ext cx="45719" cy="302601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7039C4B7-D2EB-4F36-8CE4-308CB10E381E}"/>
                  </a:ext>
                </a:extLst>
              </p:cNvPr>
              <p:cNvSpPr/>
              <p:nvPr/>
            </p:nvSpPr>
            <p:spPr>
              <a:xfrm>
                <a:off x="1459381" y="3150420"/>
                <a:ext cx="144747" cy="3624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2E75137-5AB2-4D91-AA4C-B2C8627E0C51}"/>
                  </a:ext>
                </a:extLst>
              </p:cNvPr>
              <p:cNvSpPr/>
              <p:nvPr/>
            </p:nvSpPr>
            <p:spPr>
              <a:xfrm>
                <a:off x="5337038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CCF4B2EF-F91F-4299-9BF6-4CD454DCAA5E}"/>
                  </a:ext>
                </a:extLst>
              </p:cNvPr>
              <p:cNvSpPr/>
              <p:nvPr/>
            </p:nvSpPr>
            <p:spPr>
              <a:xfrm>
                <a:off x="1319283" y="348347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5106299B-5256-4181-93FC-60394B1D94EB}"/>
                </a:ext>
              </a:extLst>
            </p:cNvPr>
            <p:cNvSpPr/>
            <p:nvPr/>
          </p:nvSpPr>
          <p:spPr>
            <a:xfrm>
              <a:off x="3371152" y="3984446"/>
              <a:ext cx="321275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3" name="Groupe 262">
            <a:extLst>
              <a:ext uri="{FF2B5EF4-FFF2-40B4-BE49-F238E27FC236}">
                <a16:creationId xmlns:a16="http://schemas.microsoft.com/office/drawing/2014/main" id="{AEB8DC04-83EC-4464-A84A-31AC232D23EE}"/>
              </a:ext>
            </a:extLst>
          </p:cNvPr>
          <p:cNvGrpSpPr/>
          <p:nvPr/>
        </p:nvGrpSpPr>
        <p:grpSpPr>
          <a:xfrm>
            <a:off x="1164368" y="1020734"/>
            <a:ext cx="4745568" cy="789343"/>
            <a:chOff x="1129445" y="2059255"/>
            <a:chExt cx="4745568" cy="789343"/>
          </a:xfrm>
        </p:grpSpPr>
        <p:grpSp>
          <p:nvGrpSpPr>
            <p:cNvPr id="16" name="Groupe 15">
              <a:extLst>
                <a:ext uri="{FF2B5EF4-FFF2-40B4-BE49-F238E27FC236}">
                  <a16:creationId xmlns:a16="http://schemas.microsoft.com/office/drawing/2014/main" id="{17393631-177E-4F21-94F6-EF4E170EC153}"/>
                </a:ext>
              </a:extLst>
            </p:cNvPr>
            <p:cNvGrpSpPr/>
            <p:nvPr/>
          </p:nvGrpSpPr>
          <p:grpSpPr>
            <a:xfrm>
              <a:off x="1129445" y="2365998"/>
              <a:ext cx="4745567" cy="482600"/>
              <a:chOff x="1168399" y="1295400"/>
              <a:chExt cx="4745567" cy="48260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A8E482E-268B-45C4-A3C4-ACDAC9DC8123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58C2EA6-6D31-4595-BC6F-3698903DDC55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6F0B984-B3FD-456E-926A-2E348D5B910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3532E51-DF9D-4A61-8185-552906A42D59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129445" y="2261936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0C58714-EFA4-4F2D-851B-962C3300B43B}"/>
                </a:ext>
              </a:extLst>
            </p:cNvPr>
            <p:cNvSpPr/>
            <p:nvPr/>
          </p:nvSpPr>
          <p:spPr>
            <a:xfrm>
              <a:off x="1404744" y="2268541"/>
              <a:ext cx="26125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B7D6F0F-0EA0-4167-9672-5C2DBB57F100}"/>
                </a:ext>
              </a:extLst>
            </p:cNvPr>
            <p:cNvSpPr/>
            <p:nvPr/>
          </p:nvSpPr>
          <p:spPr>
            <a:xfrm>
              <a:off x="5422499" y="2263651"/>
              <a:ext cx="26125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9" name="Groupe 168">
              <a:extLst>
                <a:ext uri="{FF2B5EF4-FFF2-40B4-BE49-F238E27FC236}">
                  <a16:creationId xmlns:a16="http://schemas.microsoft.com/office/drawing/2014/main" id="{A01120EF-B556-43DD-8EF1-8E6314E56A28}"/>
                </a:ext>
              </a:extLst>
            </p:cNvPr>
            <p:cNvGrpSpPr/>
            <p:nvPr/>
          </p:nvGrpSpPr>
          <p:grpSpPr>
            <a:xfrm>
              <a:off x="1129445" y="2059255"/>
              <a:ext cx="4745568" cy="202341"/>
              <a:chOff x="1168397" y="2059737"/>
              <a:chExt cx="4745568" cy="202341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168398" y="2105455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168398" y="2059737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8397" y="2262078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80BBACCD-9810-4A6F-BF12-6E4CB8204980}"/>
                </a:ext>
              </a:extLst>
            </p:cNvPr>
            <p:cNvSpPr/>
            <p:nvPr/>
          </p:nvSpPr>
          <p:spPr>
            <a:xfrm>
              <a:off x="3341590" y="2283575"/>
              <a:ext cx="321275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67" name="Groupe 266">
            <a:extLst>
              <a:ext uri="{FF2B5EF4-FFF2-40B4-BE49-F238E27FC236}">
                <a16:creationId xmlns:a16="http://schemas.microsoft.com/office/drawing/2014/main" id="{34308340-1403-402D-B3FC-740DD13CD80A}"/>
              </a:ext>
            </a:extLst>
          </p:cNvPr>
          <p:cNvGrpSpPr/>
          <p:nvPr/>
        </p:nvGrpSpPr>
        <p:grpSpPr>
          <a:xfrm>
            <a:off x="1162810" y="2991873"/>
            <a:ext cx="4748698" cy="1041157"/>
            <a:chOff x="6786527" y="1294860"/>
            <a:chExt cx="4748698" cy="1041157"/>
          </a:xfrm>
        </p:grpSpPr>
        <p:grpSp>
          <p:nvGrpSpPr>
            <p:cNvPr id="177" name="Groupe 176">
              <a:extLst>
                <a:ext uri="{FF2B5EF4-FFF2-40B4-BE49-F238E27FC236}">
                  <a16:creationId xmlns:a16="http://schemas.microsoft.com/office/drawing/2014/main" id="{F9E3D6C6-D696-45ED-A7B0-5321D53320D3}"/>
                </a:ext>
              </a:extLst>
            </p:cNvPr>
            <p:cNvGrpSpPr/>
            <p:nvPr/>
          </p:nvGrpSpPr>
          <p:grpSpPr>
            <a:xfrm>
              <a:off x="6786527" y="1294860"/>
              <a:ext cx="4748698" cy="1041157"/>
              <a:chOff x="1168397" y="5457777"/>
              <a:chExt cx="4748698" cy="1041157"/>
            </a:xfrm>
          </p:grpSpPr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B7779DC0-A388-4B57-83DF-A436BF2C0B8A}"/>
                  </a:ext>
                </a:extLst>
              </p:cNvPr>
              <p:cNvSpPr/>
              <p:nvPr/>
            </p:nvSpPr>
            <p:spPr>
              <a:xfrm>
                <a:off x="1171528" y="6016334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67DEFBE9-C38D-4CB0-B07C-9CFE66F79123}"/>
                  </a:ext>
                </a:extLst>
              </p:cNvPr>
              <p:cNvSpPr/>
              <p:nvPr/>
            </p:nvSpPr>
            <p:spPr>
              <a:xfrm>
                <a:off x="1893248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05625516-0D6D-4B6E-A669-5AF74B4B271C}"/>
                  </a:ext>
                </a:extLst>
              </p:cNvPr>
              <p:cNvSpPr/>
              <p:nvPr/>
            </p:nvSpPr>
            <p:spPr>
              <a:xfrm>
                <a:off x="2467213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BB02B1FB-149A-49EE-8488-1702A8DDF7C0}"/>
                  </a:ext>
                </a:extLst>
              </p:cNvPr>
              <p:cNvSpPr/>
              <p:nvPr/>
            </p:nvSpPr>
            <p:spPr>
              <a:xfrm>
                <a:off x="3041178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0CED2E11-68D2-4C07-9E3B-215F0B15C196}"/>
                  </a:ext>
                </a:extLst>
              </p:cNvPr>
              <p:cNvSpPr/>
              <p:nvPr/>
            </p:nvSpPr>
            <p:spPr>
              <a:xfrm>
                <a:off x="3615143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1C28516D-BD6D-42E2-AC7A-D4F691B8071D}"/>
                  </a:ext>
                </a:extLst>
              </p:cNvPr>
              <p:cNvSpPr/>
              <p:nvPr/>
            </p:nvSpPr>
            <p:spPr>
              <a:xfrm>
                <a:off x="4189108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283C1A1B-7698-4418-8FCC-BF4750BA2461}"/>
                  </a:ext>
                </a:extLst>
              </p:cNvPr>
              <p:cNvSpPr/>
              <p:nvPr/>
            </p:nvSpPr>
            <p:spPr>
              <a:xfrm>
                <a:off x="4763073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891AF2D7-83F2-4B3B-A3D3-5D4711E081A8}"/>
                  </a:ext>
                </a:extLst>
              </p:cNvPr>
              <p:cNvSpPr/>
              <p:nvPr/>
            </p:nvSpPr>
            <p:spPr>
              <a:xfrm>
                <a:off x="1168398" y="5900984"/>
                <a:ext cx="4745567" cy="115352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D940C3EE-10C0-4230-B45D-0F71E88C534E}"/>
                  </a:ext>
                </a:extLst>
              </p:cNvPr>
              <p:cNvSpPr/>
              <p:nvPr/>
            </p:nvSpPr>
            <p:spPr>
              <a:xfrm>
                <a:off x="1168397" y="5755358"/>
                <a:ext cx="4745567" cy="1227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58EE09A3-F640-46D2-B9C5-8A815E9E5E29}"/>
                  </a:ext>
                </a:extLst>
              </p:cNvPr>
              <p:cNvSpPr/>
              <p:nvPr/>
            </p:nvSpPr>
            <p:spPr>
              <a:xfrm>
                <a:off x="1369835" y="5908706"/>
                <a:ext cx="321275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C7266866-BD50-4220-96C6-B055125B4ADF}"/>
                  </a:ext>
                </a:extLst>
              </p:cNvPr>
              <p:cNvSpPr/>
              <p:nvPr/>
            </p:nvSpPr>
            <p:spPr>
              <a:xfrm>
                <a:off x="5392489" y="5903049"/>
                <a:ext cx="321275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586830BE-D829-4F9C-B3CC-0393ACE3C6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68397" y="5885846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125A1477-4955-4B39-B561-CEF176A1DA99}"/>
                  </a:ext>
                </a:extLst>
              </p:cNvPr>
              <p:cNvSpPr/>
              <p:nvPr/>
            </p:nvSpPr>
            <p:spPr>
              <a:xfrm>
                <a:off x="5626783" y="5755358"/>
                <a:ext cx="49614" cy="29050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4055F01F-0FD0-48FC-95F1-7820E04FCF08}"/>
                  </a:ext>
                </a:extLst>
              </p:cNvPr>
              <p:cNvSpPr/>
              <p:nvPr/>
            </p:nvSpPr>
            <p:spPr>
              <a:xfrm>
                <a:off x="5430484" y="5755358"/>
                <a:ext cx="51721" cy="29943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AED3149B-E56D-4563-9981-4DB7C5A92BBF}"/>
                  </a:ext>
                </a:extLst>
              </p:cNvPr>
              <p:cNvSpPr/>
              <p:nvPr/>
            </p:nvSpPr>
            <p:spPr>
              <a:xfrm>
                <a:off x="5482035" y="5674073"/>
                <a:ext cx="136009" cy="3808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5C0C08A5-A727-44B1-8456-0B97402AE3EE}"/>
                  </a:ext>
                </a:extLst>
              </p:cNvPr>
              <p:cNvSpPr/>
              <p:nvPr/>
            </p:nvSpPr>
            <p:spPr>
              <a:xfrm>
                <a:off x="1604128" y="5755358"/>
                <a:ext cx="51551" cy="28173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C5D3E33D-B129-4631-A996-53CA6F9C7CDE}"/>
                  </a:ext>
                </a:extLst>
              </p:cNvPr>
              <p:cNvSpPr/>
              <p:nvPr/>
            </p:nvSpPr>
            <p:spPr>
              <a:xfrm>
                <a:off x="1403928" y="5755358"/>
                <a:ext cx="55624" cy="29023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13D42A15-E97A-4FCE-AFF7-A82F689F11CD}"/>
                  </a:ext>
                </a:extLst>
              </p:cNvPr>
              <p:cNvSpPr/>
              <p:nvPr/>
            </p:nvSpPr>
            <p:spPr>
              <a:xfrm>
                <a:off x="1459381" y="5683280"/>
                <a:ext cx="144747" cy="36242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E905C1D8-EA1A-42D3-A8A7-54D249BDD159}"/>
                  </a:ext>
                </a:extLst>
              </p:cNvPr>
              <p:cNvSpPr/>
              <p:nvPr/>
            </p:nvSpPr>
            <p:spPr>
              <a:xfrm>
                <a:off x="5337038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Rectangle 162">
                <a:extLst>
                  <a:ext uri="{FF2B5EF4-FFF2-40B4-BE49-F238E27FC236}">
                    <a16:creationId xmlns:a16="http://schemas.microsoft.com/office/drawing/2014/main" id="{C5D8B182-F911-4376-ADF8-411EB5381069}"/>
                  </a:ext>
                </a:extLst>
              </p:cNvPr>
              <p:cNvSpPr/>
              <p:nvPr/>
            </p:nvSpPr>
            <p:spPr>
              <a:xfrm>
                <a:off x="1319283" y="6016335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 163">
                <a:extLst>
                  <a:ext uri="{FF2B5EF4-FFF2-40B4-BE49-F238E27FC236}">
                    <a16:creationId xmlns:a16="http://schemas.microsoft.com/office/drawing/2014/main" id="{651AB5DF-5EBF-4543-9A0A-FDB51DFE91D7}"/>
                  </a:ext>
                </a:extLst>
              </p:cNvPr>
              <p:cNvSpPr/>
              <p:nvPr/>
            </p:nvSpPr>
            <p:spPr>
              <a:xfrm>
                <a:off x="1168397" y="5671548"/>
                <a:ext cx="4745567" cy="79459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Rectangle 166">
                <a:extLst>
                  <a:ext uri="{FF2B5EF4-FFF2-40B4-BE49-F238E27FC236}">
                    <a16:creationId xmlns:a16="http://schemas.microsoft.com/office/drawing/2014/main" id="{F1D47EB5-309B-4156-8D3E-C0CAA3E218F1}"/>
                  </a:ext>
                </a:extLst>
              </p:cNvPr>
              <p:cNvSpPr/>
              <p:nvPr/>
            </p:nvSpPr>
            <p:spPr>
              <a:xfrm>
                <a:off x="5482035" y="5683280"/>
                <a:ext cx="136009" cy="332934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 167">
                <a:extLst>
                  <a:ext uri="{FF2B5EF4-FFF2-40B4-BE49-F238E27FC236}">
                    <a16:creationId xmlns:a16="http://schemas.microsoft.com/office/drawing/2014/main" id="{1ADF2573-A7C9-44B0-A76C-4EF2A27576A2}"/>
                  </a:ext>
                </a:extLst>
              </p:cNvPr>
              <p:cNvSpPr/>
              <p:nvPr/>
            </p:nvSpPr>
            <p:spPr>
              <a:xfrm>
                <a:off x="1450642" y="5725710"/>
                <a:ext cx="153486" cy="299436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0" name="Groupe 169">
                <a:extLst>
                  <a:ext uri="{FF2B5EF4-FFF2-40B4-BE49-F238E27FC236}">
                    <a16:creationId xmlns:a16="http://schemas.microsoft.com/office/drawing/2014/main" id="{59E27B58-B588-4306-BD8F-B2D733186E85}"/>
                  </a:ext>
                </a:extLst>
              </p:cNvPr>
              <p:cNvGrpSpPr/>
              <p:nvPr/>
            </p:nvGrpSpPr>
            <p:grpSpPr>
              <a:xfrm>
                <a:off x="1168397" y="5457777"/>
                <a:ext cx="4745568" cy="202341"/>
                <a:chOff x="1168397" y="2059737"/>
                <a:chExt cx="4745568" cy="202341"/>
              </a:xfrm>
            </p:grpSpPr>
            <p:sp>
              <p:nvSpPr>
                <p:cNvPr id="171" name="Rectangle 170">
                  <a:extLst>
                    <a:ext uri="{FF2B5EF4-FFF2-40B4-BE49-F238E27FC236}">
                      <a16:creationId xmlns:a16="http://schemas.microsoft.com/office/drawing/2014/main" id="{001E3E3E-C274-4C5E-A6D8-9D5657B7DF34}"/>
                    </a:ext>
                  </a:extLst>
                </p:cNvPr>
                <p:cNvSpPr/>
                <p:nvPr/>
              </p:nvSpPr>
              <p:spPr>
                <a:xfrm>
                  <a:off x="1168398" y="2105455"/>
                  <a:ext cx="4745567" cy="137981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72" name="Rectangle 171">
                  <a:extLst>
                    <a:ext uri="{FF2B5EF4-FFF2-40B4-BE49-F238E27FC236}">
                      <a16:creationId xmlns:a16="http://schemas.microsoft.com/office/drawing/2014/main" id="{C8A2E354-0463-4EB2-B718-15D9B8F64941}"/>
                    </a:ext>
                  </a:extLst>
                </p:cNvPr>
                <p:cNvSpPr/>
                <p:nvPr/>
              </p:nvSpPr>
              <p:spPr>
                <a:xfrm>
                  <a:off x="1168398" y="2059737"/>
                  <a:ext cx="4745567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3" name="Connecteur droit 172">
                  <a:extLst>
                    <a:ext uri="{FF2B5EF4-FFF2-40B4-BE49-F238E27FC236}">
                      <a16:creationId xmlns:a16="http://schemas.microsoft.com/office/drawing/2014/main" id="{5751C5BA-75AA-42A3-99A9-406F0B40B2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68397" y="2262078"/>
                  <a:ext cx="4745567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6ABCA28A-6301-46DD-86CF-19F088963E87}"/>
                  </a:ext>
                </a:extLst>
              </p:cNvPr>
              <p:cNvSpPr/>
              <p:nvPr/>
            </p:nvSpPr>
            <p:spPr>
              <a:xfrm>
                <a:off x="3371152" y="5900476"/>
                <a:ext cx="321275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6" name="Rectangle 265">
              <a:extLst>
                <a:ext uri="{FF2B5EF4-FFF2-40B4-BE49-F238E27FC236}">
                  <a16:creationId xmlns:a16="http://schemas.microsoft.com/office/drawing/2014/main" id="{E6FCCF8E-96B9-4968-BB84-E5B71EA56B3E}"/>
                </a:ext>
              </a:extLst>
            </p:cNvPr>
            <p:cNvSpPr/>
            <p:nvPr/>
          </p:nvSpPr>
          <p:spPr>
            <a:xfrm>
              <a:off x="8995099" y="1508244"/>
              <a:ext cx="321275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1" name="Groupe 270">
            <a:extLst>
              <a:ext uri="{FF2B5EF4-FFF2-40B4-BE49-F238E27FC236}">
                <a16:creationId xmlns:a16="http://schemas.microsoft.com/office/drawing/2014/main" id="{D8A51A69-E28D-4C54-AD36-CB0CDCDEACA7}"/>
              </a:ext>
            </a:extLst>
          </p:cNvPr>
          <p:cNvGrpSpPr/>
          <p:nvPr/>
        </p:nvGrpSpPr>
        <p:grpSpPr>
          <a:xfrm>
            <a:off x="1151261" y="4219831"/>
            <a:ext cx="4748698" cy="1085110"/>
            <a:chOff x="6786527" y="3067189"/>
            <a:chExt cx="4748698" cy="1085110"/>
          </a:xfrm>
        </p:grpSpPr>
        <p:grpSp>
          <p:nvGrpSpPr>
            <p:cNvPr id="210" name="Groupe 209">
              <a:extLst>
                <a:ext uri="{FF2B5EF4-FFF2-40B4-BE49-F238E27FC236}">
                  <a16:creationId xmlns:a16="http://schemas.microsoft.com/office/drawing/2014/main" id="{B1F452B5-FEB2-4E44-9593-6F5290B55AA9}"/>
                </a:ext>
              </a:extLst>
            </p:cNvPr>
            <p:cNvGrpSpPr/>
            <p:nvPr/>
          </p:nvGrpSpPr>
          <p:grpSpPr>
            <a:xfrm>
              <a:off x="6786527" y="3067189"/>
              <a:ext cx="4748698" cy="1085110"/>
              <a:chOff x="6776472" y="1244184"/>
              <a:chExt cx="4748698" cy="1085110"/>
            </a:xfrm>
          </p:grpSpPr>
          <p:grpSp>
            <p:nvGrpSpPr>
              <p:cNvPr id="178" name="Groupe 177">
                <a:extLst>
                  <a:ext uri="{FF2B5EF4-FFF2-40B4-BE49-F238E27FC236}">
                    <a16:creationId xmlns:a16="http://schemas.microsoft.com/office/drawing/2014/main" id="{68859FBB-47C6-476D-AEC5-69CDE1F7440B}"/>
                  </a:ext>
                </a:extLst>
              </p:cNvPr>
              <p:cNvGrpSpPr/>
              <p:nvPr/>
            </p:nvGrpSpPr>
            <p:grpSpPr>
              <a:xfrm>
                <a:off x="6776472" y="1288137"/>
                <a:ext cx="4748698" cy="1041157"/>
                <a:chOff x="1168397" y="5457777"/>
                <a:chExt cx="4748698" cy="1041157"/>
              </a:xfrm>
            </p:grpSpPr>
            <p:sp>
              <p:nvSpPr>
                <p:cNvPr id="179" name="Rectangle 178">
                  <a:extLst>
                    <a:ext uri="{FF2B5EF4-FFF2-40B4-BE49-F238E27FC236}">
                      <a16:creationId xmlns:a16="http://schemas.microsoft.com/office/drawing/2014/main" id="{B1667491-1276-438C-B9E6-828B0AFB021D}"/>
                    </a:ext>
                  </a:extLst>
                </p:cNvPr>
                <p:cNvSpPr/>
                <p:nvPr/>
              </p:nvSpPr>
              <p:spPr>
                <a:xfrm>
                  <a:off x="1171528" y="6016334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Rectangle 179">
                  <a:extLst>
                    <a:ext uri="{FF2B5EF4-FFF2-40B4-BE49-F238E27FC236}">
                      <a16:creationId xmlns:a16="http://schemas.microsoft.com/office/drawing/2014/main" id="{FD3745EC-8634-4AD4-9B9F-DF50C7063FE1}"/>
                    </a:ext>
                  </a:extLst>
                </p:cNvPr>
                <p:cNvSpPr/>
                <p:nvPr/>
              </p:nvSpPr>
              <p:spPr>
                <a:xfrm>
                  <a:off x="1893248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1" name="Rectangle 180">
                  <a:extLst>
                    <a:ext uri="{FF2B5EF4-FFF2-40B4-BE49-F238E27FC236}">
                      <a16:creationId xmlns:a16="http://schemas.microsoft.com/office/drawing/2014/main" id="{B32ECDCC-5764-483E-8221-9F751F8CEBA7}"/>
                    </a:ext>
                  </a:extLst>
                </p:cNvPr>
                <p:cNvSpPr/>
                <p:nvPr/>
              </p:nvSpPr>
              <p:spPr>
                <a:xfrm>
                  <a:off x="2467213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Rectangle 181">
                  <a:extLst>
                    <a:ext uri="{FF2B5EF4-FFF2-40B4-BE49-F238E27FC236}">
                      <a16:creationId xmlns:a16="http://schemas.microsoft.com/office/drawing/2014/main" id="{746D71AF-B88D-48A8-982B-A652EB727800}"/>
                    </a:ext>
                  </a:extLst>
                </p:cNvPr>
                <p:cNvSpPr/>
                <p:nvPr/>
              </p:nvSpPr>
              <p:spPr>
                <a:xfrm>
                  <a:off x="3041178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Rectangle 182">
                  <a:extLst>
                    <a:ext uri="{FF2B5EF4-FFF2-40B4-BE49-F238E27FC236}">
                      <a16:creationId xmlns:a16="http://schemas.microsoft.com/office/drawing/2014/main" id="{BE7D9E50-070F-4642-8092-B59D8860164E}"/>
                    </a:ext>
                  </a:extLst>
                </p:cNvPr>
                <p:cNvSpPr/>
                <p:nvPr/>
              </p:nvSpPr>
              <p:spPr>
                <a:xfrm>
                  <a:off x="3615143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Rectangle 183">
                  <a:extLst>
                    <a:ext uri="{FF2B5EF4-FFF2-40B4-BE49-F238E27FC236}">
                      <a16:creationId xmlns:a16="http://schemas.microsoft.com/office/drawing/2014/main" id="{2139F5DB-FF02-479A-9709-F1EBC9336177}"/>
                    </a:ext>
                  </a:extLst>
                </p:cNvPr>
                <p:cNvSpPr/>
                <p:nvPr/>
              </p:nvSpPr>
              <p:spPr>
                <a:xfrm>
                  <a:off x="4189108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5" name="Rectangle 184">
                  <a:extLst>
                    <a:ext uri="{FF2B5EF4-FFF2-40B4-BE49-F238E27FC236}">
                      <a16:creationId xmlns:a16="http://schemas.microsoft.com/office/drawing/2014/main" id="{C41FC266-CDB6-4E14-8074-00DE2AA0A8B8}"/>
                    </a:ext>
                  </a:extLst>
                </p:cNvPr>
                <p:cNvSpPr/>
                <p:nvPr/>
              </p:nvSpPr>
              <p:spPr>
                <a:xfrm>
                  <a:off x="4763073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6" name="Rectangle 185">
                  <a:extLst>
                    <a:ext uri="{FF2B5EF4-FFF2-40B4-BE49-F238E27FC236}">
                      <a16:creationId xmlns:a16="http://schemas.microsoft.com/office/drawing/2014/main" id="{86B35DA4-086D-442D-9B10-9C0FB47AAEB9}"/>
                    </a:ext>
                  </a:extLst>
                </p:cNvPr>
                <p:cNvSpPr/>
                <p:nvPr/>
              </p:nvSpPr>
              <p:spPr>
                <a:xfrm>
                  <a:off x="1168398" y="5900984"/>
                  <a:ext cx="4745567" cy="11535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7" name="Rectangle 186">
                  <a:extLst>
                    <a:ext uri="{FF2B5EF4-FFF2-40B4-BE49-F238E27FC236}">
                      <a16:creationId xmlns:a16="http://schemas.microsoft.com/office/drawing/2014/main" id="{3F33D94C-6D8F-4609-8EB1-403D0C94D648}"/>
                    </a:ext>
                  </a:extLst>
                </p:cNvPr>
                <p:cNvSpPr/>
                <p:nvPr/>
              </p:nvSpPr>
              <p:spPr>
                <a:xfrm>
                  <a:off x="1168397" y="5755358"/>
                  <a:ext cx="4745567" cy="122766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8" name="Rectangle 187">
                  <a:extLst>
                    <a:ext uri="{FF2B5EF4-FFF2-40B4-BE49-F238E27FC236}">
                      <a16:creationId xmlns:a16="http://schemas.microsoft.com/office/drawing/2014/main" id="{18421BEA-1C29-4D41-B0E1-D69A5452DBF6}"/>
                    </a:ext>
                  </a:extLst>
                </p:cNvPr>
                <p:cNvSpPr/>
                <p:nvPr/>
              </p:nvSpPr>
              <p:spPr>
                <a:xfrm>
                  <a:off x="1369835" y="5908706"/>
                  <a:ext cx="321275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9" name="Rectangle 188">
                  <a:extLst>
                    <a:ext uri="{FF2B5EF4-FFF2-40B4-BE49-F238E27FC236}">
                      <a16:creationId xmlns:a16="http://schemas.microsoft.com/office/drawing/2014/main" id="{3E1ACD8C-7A8E-491E-872E-37BE4916BB7B}"/>
                    </a:ext>
                  </a:extLst>
                </p:cNvPr>
                <p:cNvSpPr/>
                <p:nvPr/>
              </p:nvSpPr>
              <p:spPr>
                <a:xfrm>
                  <a:off x="5392489" y="5903049"/>
                  <a:ext cx="321275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90" name="Connecteur droit 189">
                  <a:extLst>
                    <a:ext uri="{FF2B5EF4-FFF2-40B4-BE49-F238E27FC236}">
                      <a16:creationId xmlns:a16="http://schemas.microsoft.com/office/drawing/2014/main" id="{79270513-548E-4BA2-91DC-5A97044DD4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68397" y="5885846"/>
                  <a:ext cx="4745567" cy="0"/>
                </a:xfrm>
                <a:prstGeom prst="line">
                  <a:avLst/>
                </a:prstGeom>
                <a:ln w="317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1" name="Rectangle 190">
                  <a:extLst>
                    <a:ext uri="{FF2B5EF4-FFF2-40B4-BE49-F238E27FC236}">
                      <a16:creationId xmlns:a16="http://schemas.microsoft.com/office/drawing/2014/main" id="{7F805ABF-81DF-4EEA-BED8-B5AE79B42856}"/>
                    </a:ext>
                  </a:extLst>
                </p:cNvPr>
                <p:cNvSpPr/>
                <p:nvPr/>
              </p:nvSpPr>
              <p:spPr>
                <a:xfrm>
                  <a:off x="5626783" y="5755358"/>
                  <a:ext cx="49614" cy="29050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2" name="Rectangle 191">
                  <a:extLst>
                    <a:ext uri="{FF2B5EF4-FFF2-40B4-BE49-F238E27FC236}">
                      <a16:creationId xmlns:a16="http://schemas.microsoft.com/office/drawing/2014/main" id="{66195AD3-349B-43DA-A6F2-356FB88FE645}"/>
                    </a:ext>
                  </a:extLst>
                </p:cNvPr>
                <p:cNvSpPr/>
                <p:nvPr/>
              </p:nvSpPr>
              <p:spPr>
                <a:xfrm>
                  <a:off x="5430484" y="5755358"/>
                  <a:ext cx="51721" cy="29943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3" name="Rectangle 192">
                  <a:extLst>
                    <a:ext uri="{FF2B5EF4-FFF2-40B4-BE49-F238E27FC236}">
                      <a16:creationId xmlns:a16="http://schemas.microsoft.com/office/drawing/2014/main" id="{CF021CBC-8D19-4A84-AADC-023FC747DD2E}"/>
                    </a:ext>
                  </a:extLst>
                </p:cNvPr>
                <p:cNvSpPr/>
                <p:nvPr/>
              </p:nvSpPr>
              <p:spPr>
                <a:xfrm>
                  <a:off x="5482035" y="5674073"/>
                  <a:ext cx="136009" cy="3808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4" name="Rectangle 193">
                  <a:extLst>
                    <a:ext uri="{FF2B5EF4-FFF2-40B4-BE49-F238E27FC236}">
                      <a16:creationId xmlns:a16="http://schemas.microsoft.com/office/drawing/2014/main" id="{92BB94BB-6C42-4141-8945-4AA70DDFFB2A}"/>
                    </a:ext>
                  </a:extLst>
                </p:cNvPr>
                <p:cNvSpPr/>
                <p:nvPr/>
              </p:nvSpPr>
              <p:spPr>
                <a:xfrm>
                  <a:off x="1604128" y="5755358"/>
                  <a:ext cx="51551" cy="28173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5" name="Rectangle 194">
                  <a:extLst>
                    <a:ext uri="{FF2B5EF4-FFF2-40B4-BE49-F238E27FC236}">
                      <a16:creationId xmlns:a16="http://schemas.microsoft.com/office/drawing/2014/main" id="{2CC7A538-F62F-4A7A-857E-DE39DB06FE5F}"/>
                    </a:ext>
                  </a:extLst>
                </p:cNvPr>
                <p:cNvSpPr/>
                <p:nvPr/>
              </p:nvSpPr>
              <p:spPr>
                <a:xfrm>
                  <a:off x="1403928" y="5755358"/>
                  <a:ext cx="55624" cy="290236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6" name="Rectangle 195">
                  <a:extLst>
                    <a:ext uri="{FF2B5EF4-FFF2-40B4-BE49-F238E27FC236}">
                      <a16:creationId xmlns:a16="http://schemas.microsoft.com/office/drawing/2014/main" id="{1995D229-08CE-4BBF-B1E7-A92598273D1A}"/>
                    </a:ext>
                  </a:extLst>
                </p:cNvPr>
                <p:cNvSpPr/>
                <p:nvPr/>
              </p:nvSpPr>
              <p:spPr>
                <a:xfrm>
                  <a:off x="1459381" y="5683280"/>
                  <a:ext cx="144747" cy="36242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7" name="Rectangle 196">
                  <a:extLst>
                    <a:ext uri="{FF2B5EF4-FFF2-40B4-BE49-F238E27FC236}">
                      <a16:creationId xmlns:a16="http://schemas.microsoft.com/office/drawing/2014/main" id="{BA539A36-ED67-4E75-94D1-B2E77DB373FE}"/>
                    </a:ext>
                  </a:extLst>
                </p:cNvPr>
                <p:cNvSpPr/>
                <p:nvPr/>
              </p:nvSpPr>
              <p:spPr>
                <a:xfrm>
                  <a:off x="5337038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" name="Rectangle 197">
                  <a:extLst>
                    <a:ext uri="{FF2B5EF4-FFF2-40B4-BE49-F238E27FC236}">
                      <a16:creationId xmlns:a16="http://schemas.microsoft.com/office/drawing/2014/main" id="{7D651832-1DC7-441F-98C5-5A6104A2EDB8}"/>
                    </a:ext>
                  </a:extLst>
                </p:cNvPr>
                <p:cNvSpPr/>
                <p:nvPr/>
              </p:nvSpPr>
              <p:spPr>
                <a:xfrm>
                  <a:off x="1319283" y="6016335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" name="Rectangle 198">
                  <a:extLst>
                    <a:ext uri="{FF2B5EF4-FFF2-40B4-BE49-F238E27FC236}">
                      <a16:creationId xmlns:a16="http://schemas.microsoft.com/office/drawing/2014/main" id="{96AB1459-03DA-4E27-BF7D-F58E47B39271}"/>
                    </a:ext>
                  </a:extLst>
                </p:cNvPr>
                <p:cNvSpPr/>
                <p:nvPr/>
              </p:nvSpPr>
              <p:spPr>
                <a:xfrm>
                  <a:off x="1168397" y="5671548"/>
                  <a:ext cx="4745567" cy="79459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" name="Rectangle 199">
                  <a:extLst>
                    <a:ext uri="{FF2B5EF4-FFF2-40B4-BE49-F238E27FC236}">
                      <a16:creationId xmlns:a16="http://schemas.microsoft.com/office/drawing/2014/main" id="{6AF4FCBF-1318-4F45-ACD5-3127A5DCA037}"/>
                    </a:ext>
                  </a:extLst>
                </p:cNvPr>
                <p:cNvSpPr/>
                <p:nvPr/>
              </p:nvSpPr>
              <p:spPr>
                <a:xfrm>
                  <a:off x="5482035" y="5683280"/>
                  <a:ext cx="136009" cy="332934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" name="Rectangle 200">
                  <a:extLst>
                    <a:ext uri="{FF2B5EF4-FFF2-40B4-BE49-F238E27FC236}">
                      <a16:creationId xmlns:a16="http://schemas.microsoft.com/office/drawing/2014/main" id="{2F601264-5DD4-4434-8223-54311DDAAAF6}"/>
                    </a:ext>
                  </a:extLst>
                </p:cNvPr>
                <p:cNvSpPr/>
                <p:nvPr/>
              </p:nvSpPr>
              <p:spPr>
                <a:xfrm>
                  <a:off x="1450642" y="5725710"/>
                  <a:ext cx="153486" cy="299436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02" name="Groupe 201">
                  <a:extLst>
                    <a:ext uri="{FF2B5EF4-FFF2-40B4-BE49-F238E27FC236}">
                      <a16:creationId xmlns:a16="http://schemas.microsoft.com/office/drawing/2014/main" id="{669CC62F-F3AF-494E-BC4C-ED2BAA33DA14}"/>
                    </a:ext>
                  </a:extLst>
                </p:cNvPr>
                <p:cNvGrpSpPr/>
                <p:nvPr/>
              </p:nvGrpSpPr>
              <p:grpSpPr>
                <a:xfrm>
                  <a:off x="1168397" y="5457777"/>
                  <a:ext cx="4745568" cy="202341"/>
                  <a:chOff x="1168397" y="2059737"/>
                  <a:chExt cx="4745568" cy="202341"/>
                </a:xfrm>
              </p:grpSpPr>
              <p:sp>
                <p:nvSpPr>
                  <p:cNvPr id="204" name="Rectangle 203">
                    <a:extLst>
                      <a:ext uri="{FF2B5EF4-FFF2-40B4-BE49-F238E27FC236}">
                        <a16:creationId xmlns:a16="http://schemas.microsoft.com/office/drawing/2014/main" id="{E205BB91-608A-4648-BC92-E414322B1174}"/>
                      </a:ext>
                    </a:extLst>
                  </p:cNvPr>
                  <p:cNvSpPr/>
                  <p:nvPr/>
                </p:nvSpPr>
                <p:spPr>
                  <a:xfrm>
                    <a:off x="1168398" y="2105455"/>
                    <a:ext cx="4745567" cy="137981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dirty="0"/>
                  </a:p>
                </p:txBody>
              </p:sp>
              <p:sp>
                <p:nvSpPr>
                  <p:cNvPr id="205" name="Rectangle 204">
                    <a:extLst>
                      <a:ext uri="{FF2B5EF4-FFF2-40B4-BE49-F238E27FC236}">
                        <a16:creationId xmlns:a16="http://schemas.microsoft.com/office/drawing/2014/main" id="{48336035-9C72-400D-932C-F7575A7A6D1C}"/>
                      </a:ext>
                    </a:extLst>
                  </p:cNvPr>
                  <p:cNvSpPr/>
                  <p:nvPr/>
                </p:nvSpPr>
                <p:spPr>
                  <a:xfrm>
                    <a:off x="1168398" y="2059737"/>
                    <a:ext cx="474556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06" name="Connecteur droit 205">
                    <a:extLst>
                      <a:ext uri="{FF2B5EF4-FFF2-40B4-BE49-F238E27FC236}">
                        <a16:creationId xmlns:a16="http://schemas.microsoft.com/office/drawing/2014/main" id="{3E56D0FE-6980-4625-BC3C-D0AC70C5DB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68397" y="2262078"/>
                    <a:ext cx="4745567" cy="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03" name="Rectangle 202">
                  <a:extLst>
                    <a:ext uri="{FF2B5EF4-FFF2-40B4-BE49-F238E27FC236}">
                      <a16:creationId xmlns:a16="http://schemas.microsoft.com/office/drawing/2014/main" id="{41E75E39-9F5C-42B4-BF64-C7E852FAAC21}"/>
                    </a:ext>
                  </a:extLst>
                </p:cNvPr>
                <p:cNvSpPr/>
                <p:nvPr/>
              </p:nvSpPr>
              <p:spPr>
                <a:xfrm>
                  <a:off x="3371152" y="5900476"/>
                  <a:ext cx="321275" cy="4571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7" name="Rectangle 206">
                <a:extLst>
                  <a:ext uri="{FF2B5EF4-FFF2-40B4-BE49-F238E27FC236}">
                    <a16:creationId xmlns:a16="http://schemas.microsoft.com/office/drawing/2014/main" id="{843CDD50-71FF-4DF6-8D38-95EDABE87CC3}"/>
                  </a:ext>
                </a:extLst>
              </p:cNvPr>
              <p:cNvSpPr/>
              <p:nvPr/>
            </p:nvSpPr>
            <p:spPr>
              <a:xfrm>
                <a:off x="9046564" y="1244184"/>
                <a:ext cx="209748" cy="4892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8" name="Rectangle 207">
                <a:extLst>
                  <a:ext uri="{FF2B5EF4-FFF2-40B4-BE49-F238E27FC236}">
                    <a16:creationId xmlns:a16="http://schemas.microsoft.com/office/drawing/2014/main" id="{BB768FF7-D9BA-4167-9459-92C2631ACCFB}"/>
                  </a:ext>
                </a:extLst>
              </p:cNvPr>
              <p:cNvSpPr/>
              <p:nvPr/>
            </p:nvSpPr>
            <p:spPr>
              <a:xfrm>
                <a:off x="9219827" y="1287171"/>
                <a:ext cx="45719" cy="460853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3F05DE24-F8EF-4C78-8D31-B31D79AD7FEB}"/>
                  </a:ext>
                </a:extLst>
              </p:cNvPr>
              <p:cNvSpPr/>
              <p:nvPr/>
            </p:nvSpPr>
            <p:spPr>
              <a:xfrm>
                <a:off x="9023704" y="1287171"/>
                <a:ext cx="45719" cy="46085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238FB16F-37D3-4120-A6B4-7A260F412075}"/>
                </a:ext>
              </a:extLst>
            </p:cNvPr>
            <p:cNvSpPr/>
            <p:nvPr/>
          </p:nvSpPr>
          <p:spPr>
            <a:xfrm>
              <a:off x="9244490" y="3334167"/>
              <a:ext cx="8266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70E4C903-80B1-4FA6-A2F1-5171EF07102C}"/>
                </a:ext>
              </a:extLst>
            </p:cNvPr>
            <p:cNvSpPr/>
            <p:nvPr/>
          </p:nvSpPr>
          <p:spPr>
            <a:xfrm>
              <a:off x="8986640" y="3337386"/>
              <a:ext cx="8266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4" name="Groupe 273">
            <a:extLst>
              <a:ext uri="{FF2B5EF4-FFF2-40B4-BE49-F238E27FC236}">
                <a16:creationId xmlns:a16="http://schemas.microsoft.com/office/drawing/2014/main" id="{11FA7EB2-2F33-4C7E-8998-A31CA90D838D}"/>
              </a:ext>
            </a:extLst>
          </p:cNvPr>
          <p:cNvGrpSpPr/>
          <p:nvPr/>
        </p:nvGrpSpPr>
        <p:grpSpPr>
          <a:xfrm>
            <a:off x="1149695" y="5454532"/>
            <a:ext cx="4748698" cy="1085110"/>
            <a:chOff x="6797484" y="4981590"/>
            <a:chExt cx="4748698" cy="1085110"/>
          </a:xfrm>
        </p:grpSpPr>
        <p:grpSp>
          <p:nvGrpSpPr>
            <p:cNvPr id="262" name="Groupe 261">
              <a:extLst>
                <a:ext uri="{FF2B5EF4-FFF2-40B4-BE49-F238E27FC236}">
                  <a16:creationId xmlns:a16="http://schemas.microsoft.com/office/drawing/2014/main" id="{03BCB5E8-E14B-44D9-BBF2-CD83F91F4FE4}"/>
                </a:ext>
              </a:extLst>
            </p:cNvPr>
            <p:cNvGrpSpPr/>
            <p:nvPr/>
          </p:nvGrpSpPr>
          <p:grpSpPr>
            <a:xfrm>
              <a:off x="6797484" y="4981590"/>
              <a:ext cx="4748698" cy="1085110"/>
              <a:chOff x="6776472" y="2910499"/>
              <a:chExt cx="4748698" cy="1085110"/>
            </a:xfrm>
          </p:grpSpPr>
          <p:grpSp>
            <p:nvGrpSpPr>
              <p:cNvPr id="212" name="Groupe 211">
                <a:extLst>
                  <a:ext uri="{FF2B5EF4-FFF2-40B4-BE49-F238E27FC236}">
                    <a16:creationId xmlns:a16="http://schemas.microsoft.com/office/drawing/2014/main" id="{20412B4C-8809-4F1A-B8B2-F04A2F61A7B4}"/>
                  </a:ext>
                </a:extLst>
              </p:cNvPr>
              <p:cNvGrpSpPr/>
              <p:nvPr/>
            </p:nvGrpSpPr>
            <p:grpSpPr>
              <a:xfrm>
                <a:off x="6776472" y="2910499"/>
                <a:ext cx="4748698" cy="1085110"/>
                <a:chOff x="6776472" y="1244184"/>
                <a:chExt cx="4748698" cy="1085110"/>
              </a:xfrm>
            </p:grpSpPr>
            <p:grpSp>
              <p:nvGrpSpPr>
                <p:cNvPr id="213" name="Groupe 212">
                  <a:extLst>
                    <a:ext uri="{FF2B5EF4-FFF2-40B4-BE49-F238E27FC236}">
                      <a16:creationId xmlns:a16="http://schemas.microsoft.com/office/drawing/2014/main" id="{2F85D353-0BAC-46BC-B812-0FDC91493E2A}"/>
                    </a:ext>
                  </a:extLst>
                </p:cNvPr>
                <p:cNvGrpSpPr/>
                <p:nvPr/>
              </p:nvGrpSpPr>
              <p:grpSpPr>
                <a:xfrm>
                  <a:off x="6776472" y="1288137"/>
                  <a:ext cx="4748698" cy="1041157"/>
                  <a:chOff x="1168397" y="5457777"/>
                  <a:chExt cx="4748698" cy="1041157"/>
                </a:xfrm>
              </p:grpSpPr>
              <p:sp>
                <p:nvSpPr>
                  <p:cNvPr id="217" name="Rectangle 216">
                    <a:extLst>
                      <a:ext uri="{FF2B5EF4-FFF2-40B4-BE49-F238E27FC236}">
                        <a16:creationId xmlns:a16="http://schemas.microsoft.com/office/drawing/2014/main" id="{97F4A48F-655C-45B4-A66B-666000D651E9}"/>
                      </a:ext>
                    </a:extLst>
                  </p:cNvPr>
                  <p:cNvSpPr/>
                  <p:nvPr/>
                </p:nvSpPr>
                <p:spPr>
                  <a:xfrm>
                    <a:off x="1171528" y="6016334"/>
                    <a:ext cx="4745567" cy="482600"/>
                  </a:xfrm>
                  <a:prstGeom prst="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8" name="Rectangle 217">
                    <a:extLst>
                      <a:ext uri="{FF2B5EF4-FFF2-40B4-BE49-F238E27FC236}">
                        <a16:creationId xmlns:a16="http://schemas.microsoft.com/office/drawing/2014/main" id="{59D7734B-3A2D-40AB-8C48-F32AFBA30C37}"/>
                      </a:ext>
                    </a:extLst>
                  </p:cNvPr>
                  <p:cNvSpPr/>
                  <p:nvPr/>
                </p:nvSpPr>
                <p:spPr>
                  <a:xfrm>
                    <a:off x="189324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19" name="Rectangle 218">
                    <a:extLst>
                      <a:ext uri="{FF2B5EF4-FFF2-40B4-BE49-F238E27FC236}">
                        <a16:creationId xmlns:a16="http://schemas.microsoft.com/office/drawing/2014/main" id="{193AD837-7BB4-46A7-AAAB-21CA10DFB08E}"/>
                      </a:ext>
                    </a:extLst>
                  </p:cNvPr>
                  <p:cNvSpPr/>
                  <p:nvPr/>
                </p:nvSpPr>
                <p:spPr>
                  <a:xfrm>
                    <a:off x="246721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8DAE5B3C-9E69-412D-BE01-02D182692858}"/>
                      </a:ext>
                    </a:extLst>
                  </p:cNvPr>
                  <p:cNvSpPr/>
                  <p:nvPr/>
                </p:nvSpPr>
                <p:spPr>
                  <a:xfrm>
                    <a:off x="304117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1841E018-6131-4A64-9326-1AB7459663AD}"/>
                      </a:ext>
                    </a:extLst>
                  </p:cNvPr>
                  <p:cNvSpPr/>
                  <p:nvPr/>
                </p:nvSpPr>
                <p:spPr>
                  <a:xfrm>
                    <a:off x="361514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62037F8A-A94A-4691-8146-BE8F8ACE20B6}"/>
                      </a:ext>
                    </a:extLst>
                  </p:cNvPr>
                  <p:cNvSpPr/>
                  <p:nvPr/>
                </p:nvSpPr>
                <p:spPr>
                  <a:xfrm>
                    <a:off x="418910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A158BBBA-C056-4D33-A1B6-3CF92750EB8A}"/>
                      </a:ext>
                    </a:extLst>
                  </p:cNvPr>
                  <p:cNvSpPr/>
                  <p:nvPr/>
                </p:nvSpPr>
                <p:spPr>
                  <a:xfrm>
                    <a:off x="476307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4" name="Rectangle 223">
                    <a:extLst>
                      <a:ext uri="{FF2B5EF4-FFF2-40B4-BE49-F238E27FC236}">
                        <a16:creationId xmlns:a16="http://schemas.microsoft.com/office/drawing/2014/main" id="{893336FF-37E4-4A64-90BE-FBAB8EB3A67F}"/>
                      </a:ext>
                    </a:extLst>
                  </p:cNvPr>
                  <p:cNvSpPr/>
                  <p:nvPr/>
                </p:nvSpPr>
                <p:spPr>
                  <a:xfrm>
                    <a:off x="1168398" y="5900984"/>
                    <a:ext cx="4745567" cy="115352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5" name="Rectangle 224">
                    <a:extLst>
                      <a:ext uri="{FF2B5EF4-FFF2-40B4-BE49-F238E27FC236}">
                        <a16:creationId xmlns:a16="http://schemas.microsoft.com/office/drawing/2014/main" id="{7EF73ECD-90AA-44B0-85F5-1912DC98E829}"/>
                      </a:ext>
                    </a:extLst>
                  </p:cNvPr>
                  <p:cNvSpPr/>
                  <p:nvPr/>
                </p:nvSpPr>
                <p:spPr>
                  <a:xfrm>
                    <a:off x="1168397" y="5755358"/>
                    <a:ext cx="4745567" cy="122766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6" name="Rectangle 225">
                    <a:extLst>
                      <a:ext uri="{FF2B5EF4-FFF2-40B4-BE49-F238E27FC236}">
                        <a16:creationId xmlns:a16="http://schemas.microsoft.com/office/drawing/2014/main" id="{F3459476-6AC6-474B-B362-653CA143AEA9}"/>
                      </a:ext>
                    </a:extLst>
                  </p:cNvPr>
                  <p:cNvSpPr/>
                  <p:nvPr/>
                </p:nvSpPr>
                <p:spPr>
                  <a:xfrm>
                    <a:off x="1369835" y="5908706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7" name="Rectangle 226">
                    <a:extLst>
                      <a:ext uri="{FF2B5EF4-FFF2-40B4-BE49-F238E27FC236}">
                        <a16:creationId xmlns:a16="http://schemas.microsoft.com/office/drawing/2014/main" id="{60572E3F-9B67-453B-A1D0-68F2FAE354AB}"/>
                      </a:ext>
                    </a:extLst>
                  </p:cNvPr>
                  <p:cNvSpPr/>
                  <p:nvPr/>
                </p:nvSpPr>
                <p:spPr>
                  <a:xfrm>
                    <a:off x="5392489" y="5903049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228" name="Connecteur droit 227">
                    <a:extLst>
                      <a:ext uri="{FF2B5EF4-FFF2-40B4-BE49-F238E27FC236}">
                        <a16:creationId xmlns:a16="http://schemas.microsoft.com/office/drawing/2014/main" id="{E3706747-DBFC-4BCC-B49B-CD49C3866BB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168397" y="5885846"/>
                    <a:ext cx="4745567" cy="0"/>
                  </a:xfrm>
                  <a:prstGeom prst="line">
                    <a:avLst/>
                  </a:prstGeom>
                  <a:ln w="317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9" name="Rectangle 228">
                    <a:extLst>
                      <a:ext uri="{FF2B5EF4-FFF2-40B4-BE49-F238E27FC236}">
                        <a16:creationId xmlns:a16="http://schemas.microsoft.com/office/drawing/2014/main" id="{A64E8E40-A8C4-472D-9735-A73E56904B9D}"/>
                      </a:ext>
                    </a:extLst>
                  </p:cNvPr>
                  <p:cNvSpPr/>
                  <p:nvPr/>
                </p:nvSpPr>
                <p:spPr>
                  <a:xfrm>
                    <a:off x="5626783" y="5755358"/>
                    <a:ext cx="49614" cy="290504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0" name="Rectangle 229">
                    <a:extLst>
                      <a:ext uri="{FF2B5EF4-FFF2-40B4-BE49-F238E27FC236}">
                        <a16:creationId xmlns:a16="http://schemas.microsoft.com/office/drawing/2014/main" id="{7E5E8D19-BFD7-467A-A77C-1BC3C2889034}"/>
                      </a:ext>
                    </a:extLst>
                  </p:cNvPr>
                  <p:cNvSpPr/>
                  <p:nvPr/>
                </p:nvSpPr>
                <p:spPr>
                  <a:xfrm>
                    <a:off x="5430484" y="5755358"/>
                    <a:ext cx="51721" cy="299436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1" name="Rectangle 230">
                    <a:extLst>
                      <a:ext uri="{FF2B5EF4-FFF2-40B4-BE49-F238E27FC236}">
                        <a16:creationId xmlns:a16="http://schemas.microsoft.com/office/drawing/2014/main" id="{793F6024-3C76-4453-9F1F-8F26C38B85D8}"/>
                      </a:ext>
                    </a:extLst>
                  </p:cNvPr>
                  <p:cNvSpPr/>
                  <p:nvPr/>
                </p:nvSpPr>
                <p:spPr>
                  <a:xfrm>
                    <a:off x="5482035" y="5674073"/>
                    <a:ext cx="136009" cy="38084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2" name="Rectangle 231">
                    <a:extLst>
                      <a:ext uri="{FF2B5EF4-FFF2-40B4-BE49-F238E27FC236}">
                        <a16:creationId xmlns:a16="http://schemas.microsoft.com/office/drawing/2014/main" id="{520A1DDC-CEA5-4CE9-BF2A-C6E047EA0349}"/>
                      </a:ext>
                    </a:extLst>
                  </p:cNvPr>
                  <p:cNvSpPr/>
                  <p:nvPr/>
                </p:nvSpPr>
                <p:spPr>
                  <a:xfrm>
                    <a:off x="1604128" y="5755358"/>
                    <a:ext cx="51551" cy="28173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3" name="Rectangle 232">
                    <a:extLst>
                      <a:ext uri="{FF2B5EF4-FFF2-40B4-BE49-F238E27FC236}">
                        <a16:creationId xmlns:a16="http://schemas.microsoft.com/office/drawing/2014/main" id="{9BD78313-3306-4880-AEA8-9CA9617BE4D0}"/>
                      </a:ext>
                    </a:extLst>
                  </p:cNvPr>
                  <p:cNvSpPr/>
                  <p:nvPr/>
                </p:nvSpPr>
                <p:spPr>
                  <a:xfrm>
                    <a:off x="1403928" y="5755358"/>
                    <a:ext cx="55624" cy="290236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4" name="Rectangle 233">
                    <a:extLst>
                      <a:ext uri="{FF2B5EF4-FFF2-40B4-BE49-F238E27FC236}">
                        <a16:creationId xmlns:a16="http://schemas.microsoft.com/office/drawing/2014/main" id="{B1084E4E-9F22-4747-8C0A-6D60339775FF}"/>
                      </a:ext>
                    </a:extLst>
                  </p:cNvPr>
                  <p:cNvSpPr/>
                  <p:nvPr/>
                </p:nvSpPr>
                <p:spPr>
                  <a:xfrm>
                    <a:off x="1459381" y="5683280"/>
                    <a:ext cx="144747" cy="36242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5" name="Rectangle 234">
                    <a:extLst>
                      <a:ext uri="{FF2B5EF4-FFF2-40B4-BE49-F238E27FC236}">
                        <a16:creationId xmlns:a16="http://schemas.microsoft.com/office/drawing/2014/main" id="{30A2BA77-6334-497C-90B7-360D308688DA}"/>
                      </a:ext>
                    </a:extLst>
                  </p:cNvPr>
                  <p:cNvSpPr/>
                  <p:nvPr/>
                </p:nvSpPr>
                <p:spPr>
                  <a:xfrm>
                    <a:off x="5337038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6" name="Rectangle 235">
                    <a:extLst>
                      <a:ext uri="{FF2B5EF4-FFF2-40B4-BE49-F238E27FC236}">
                        <a16:creationId xmlns:a16="http://schemas.microsoft.com/office/drawing/2014/main" id="{4978CEF6-5F50-4ACF-8504-44B2D4BD7DA3}"/>
                      </a:ext>
                    </a:extLst>
                  </p:cNvPr>
                  <p:cNvSpPr/>
                  <p:nvPr/>
                </p:nvSpPr>
                <p:spPr>
                  <a:xfrm>
                    <a:off x="1319283" y="6016335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7" name="Rectangle 236">
                    <a:extLst>
                      <a:ext uri="{FF2B5EF4-FFF2-40B4-BE49-F238E27FC236}">
                        <a16:creationId xmlns:a16="http://schemas.microsoft.com/office/drawing/2014/main" id="{3A7CFFC6-518C-4E94-9400-7FD8E213C1CC}"/>
                      </a:ext>
                    </a:extLst>
                  </p:cNvPr>
                  <p:cNvSpPr/>
                  <p:nvPr/>
                </p:nvSpPr>
                <p:spPr>
                  <a:xfrm>
                    <a:off x="1168397" y="5671548"/>
                    <a:ext cx="4745567" cy="79459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8" name="Rectangle 237">
                    <a:extLst>
                      <a:ext uri="{FF2B5EF4-FFF2-40B4-BE49-F238E27FC236}">
                        <a16:creationId xmlns:a16="http://schemas.microsoft.com/office/drawing/2014/main" id="{B77CB0FD-9604-46F0-A492-74C4A82722CC}"/>
                      </a:ext>
                    </a:extLst>
                  </p:cNvPr>
                  <p:cNvSpPr/>
                  <p:nvPr/>
                </p:nvSpPr>
                <p:spPr>
                  <a:xfrm>
                    <a:off x="5482035" y="5683280"/>
                    <a:ext cx="136009" cy="332934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39" name="Rectangle 238">
                    <a:extLst>
                      <a:ext uri="{FF2B5EF4-FFF2-40B4-BE49-F238E27FC236}">
                        <a16:creationId xmlns:a16="http://schemas.microsoft.com/office/drawing/2014/main" id="{A16EB146-E7F3-499D-BF1D-0CEEE58D56D1}"/>
                      </a:ext>
                    </a:extLst>
                  </p:cNvPr>
                  <p:cNvSpPr/>
                  <p:nvPr/>
                </p:nvSpPr>
                <p:spPr>
                  <a:xfrm>
                    <a:off x="1450642" y="5725710"/>
                    <a:ext cx="153486" cy="299436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40" name="Groupe 239">
                    <a:extLst>
                      <a:ext uri="{FF2B5EF4-FFF2-40B4-BE49-F238E27FC236}">
                        <a16:creationId xmlns:a16="http://schemas.microsoft.com/office/drawing/2014/main" id="{77CD9C67-7CA4-4B7E-9272-05C2612F48D6}"/>
                      </a:ext>
                    </a:extLst>
                  </p:cNvPr>
                  <p:cNvGrpSpPr/>
                  <p:nvPr/>
                </p:nvGrpSpPr>
                <p:grpSpPr>
                  <a:xfrm>
                    <a:off x="1168397" y="5457777"/>
                    <a:ext cx="4745568" cy="202341"/>
                    <a:chOff x="1168397" y="2059737"/>
                    <a:chExt cx="4745568" cy="202341"/>
                  </a:xfrm>
                </p:grpSpPr>
                <p:sp>
                  <p:nvSpPr>
                    <p:cNvPr id="242" name="Rectangle 241">
                      <a:extLst>
                        <a:ext uri="{FF2B5EF4-FFF2-40B4-BE49-F238E27FC236}">
                          <a16:creationId xmlns:a16="http://schemas.microsoft.com/office/drawing/2014/main" id="{5F1AB0DD-F1DC-440A-A5D6-F71E306E64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105455"/>
                      <a:ext cx="4745567" cy="13798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/>
                    </a:p>
                  </p:txBody>
                </p:sp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8BCE26AB-4AF5-4D4F-B5E1-81DCCE91AF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059737"/>
                      <a:ext cx="4745567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44" name="Connecteur droit 243">
                      <a:extLst>
                        <a:ext uri="{FF2B5EF4-FFF2-40B4-BE49-F238E27FC236}">
                          <a16:creationId xmlns:a16="http://schemas.microsoft.com/office/drawing/2014/main" id="{E7FCBA5E-5599-4789-A674-3B566A34487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2262078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41" name="Rectangle 240">
                    <a:extLst>
                      <a:ext uri="{FF2B5EF4-FFF2-40B4-BE49-F238E27FC236}">
                        <a16:creationId xmlns:a16="http://schemas.microsoft.com/office/drawing/2014/main" id="{7F498F55-71DD-420F-8F3F-0C80265D4CAD}"/>
                      </a:ext>
                    </a:extLst>
                  </p:cNvPr>
                  <p:cNvSpPr/>
                  <p:nvPr/>
                </p:nvSpPr>
                <p:spPr>
                  <a:xfrm>
                    <a:off x="3371152" y="5900476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2350CB8C-A386-405B-BF18-B1E1A24FC21B}"/>
                    </a:ext>
                  </a:extLst>
                </p:cNvPr>
                <p:cNvSpPr/>
                <p:nvPr/>
              </p:nvSpPr>
              <p:spPr>
                <a:xfrm>
                  <a:off x="9046564" y="1244184"/>
                  <a:ext cx="209748" cy="489211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5E4DB7FD-02EC-47D7-BE12-B939E2DF0768}"/>
                    </a:ext>
                  </a:extLst>
                </p:cNvPr>
                <p:cNvSpPr/>
                <p:nvPr/>
              </p:nvSpPr>
              <p:spPr>
                <a:xfrm>
                  <a:off x="9219827" y="1287171"/>
                  <a:ext cx="45719" cy="460853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79862D0C-F9B2-4D1E-8F9C-DFACF6B9A219}"/>
                    </a:ext>
                  </a:extLst>
                </p:cNvPr>
                <p:cNvSpPr/>
                <p:nvPr/>
              </p:nvSpPr>
              <p:spPr>
                <a:xfrm>
                  <a:off x="9023704" y="1287171"/>
                  <a:ext cx="45719" cy="46085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45" name="Rectangle 244">
                <a:extLst>
                  <a:ext uri="{FF2B5EF4-FFF2-40B4-BE49-F238E27FC236}">
                    <a16:creationId xmlns:a16="http://schemas.microsoft.com/office/drawing/2014/main" id="{70CAA038-66DC-431C-9A6D-30FDE822406E}"/>
                  </a:ext>
                </a:extLst>
              </p:cNvPr>
              <p:cNvSpPr/>
              <p:nvPr/>
            </p:nvSpPr>
            <p:spPr>
              <a:xfrm>
                <a:off x="6977910" y="295348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7263754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0932D361-BE32-423B-B3C6-9F920105B440}"/>
                  </a:ext>
                </a:extLst>
              </p:cNvPr>
              <p:cNvSpPr/>
              <p:nvPr/>
            </p:nvSpPr>
            <p:spPr>
              <a:xfrm>
                <a:off x="7553178" y="2952321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7839022" y="2947019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Rectangle 250">
                <a:extLst>
                  <a:ext uri="{FF2B5EF4-FFF2-40B4-BE49-F238E27FC236}">
                    <a16:creationId xmlns:a16="http://schemas.microsoft.com/office/drawing/2014/main" id="{DEC60338-D716-4AC8-A3E9-9A8393C562C6}"/>
                  </a:ext>
                </a:extLst>
              </p:cNvPr>
              <p:cNvSpPr/>
              <p:nvPr/>
            </p:nvSpPr>
            <p:spPr>
              <a:xfrm>
                <a:off x="8129943" y="294726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 251">
                <a:extLst>
                  <a:ext uri="{FF2B5EF4-FFF2-40B4-BE49-F238E27FC236}">
                    <a16:creationId xmlns:a16="http://schemas.microsoft.com/office/drawing/2014/main" id="{95CA53EB-8503-4DEB-A1F8-8D4F16D94A91}"/>
                  </a:ext>
                </a:extLst>
              </p:cNvPr>
              <p:cNvSpPr/>
              <p:nvPr/>
            </p:nvSpPr>
            <p:spPr>
              <a:xfrm>
                <a:off x="8415787" y="294196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0C7FB2DF-2F92-4648-8298-F387B296144C}"/>
                  </a:ext>
                </a:extLst>
              </p:cNvPr>
              <p:cNvSpPr/>
              <p:nvPr/>
            </p:nvSpPr>
            <p:spPr>
              <a:xfrm>
                <a:off x="8700134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4" name="Rectangle 253">
                <a:extLst>
                  <a:ext uri="{FF2B5EF4-FFF2-40B4-BE49-F238E27FC236}">
                    <a16:creationId xmlns:a16="http://schemas.microsoft.com/office/drawing/2014/main" id="{DAF9E1FC-2FDB-45DF-B755-85A25A18EEA2}"/>
                  </a:ext>
                </a:extLst>
              </p:cNvPr>
              <p:cNvSpPr/>
              <p:nvPr/>
            </p:nvSpPr>
            <p:spPr>
              <a:xfrm>
                <a:off x="8937523" y="2941964"/>
                <a:ext cx="410685" cy="6033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 254">
                <a:extLst>
                  <a:ext uri="{FF2B5EF4-FFF2-40B4-BE49-F238E27FC236}">
                    <a16:creationId xmlns:a16="http://schemas.microsoft.com/office/drawing/2014/main" id="{59F55587-2F3E-4D2C-9353-EDCE6F4F52CC}"/>
                  </a:ext>
                </a:extLst>
              </p:cNvPr>
              <p:cNvSpPr/>
              <p:nvPr/>
            </p:nvSpPr>
            <p:spPr>
              <a:xfrm>
                <a:off x="9463916" y="295348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9D1DC9C0-F1C4-4F01-9CE8-693DBD81B4B7}"/>
                  </a:ext>
                </a:extLst>
              </p:cNvPr>
              <p:cNvSpPr/>
              <p:nvPr/>
            </p:nvSpPr>
            <p:spPr>
              <a:xfrm>
                <a:off x="9749760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7" name="Rectangle 256">
                <a:extLst>
                  <a:ext uri="{FF2B5EF4-FFF2-40B4-BE49-F238E27FC236}">
                    <a16:creationId xmlns:a16="http://schemas.microsoft.com/office/drawing/2014/main" id="{2122DCF9-1F11-4762-ADD0-A5FD98519CAF}"/>
                  </a:ext>
                </a:extLst>
              </p:cNvPr>
              <p:cNvSpPr/>
              <p:nvPr/>
            </p:nvSpPr>
            <p:spPr>
              <a:xfrm>
                <a:off x="10039184" y="2952321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8" name="Rectangle 257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10325028" y="2947019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id="{40B83E81-F354-4A73-9FE9-A07D32B4B844}"/>
                  </a:ext>
                </a:extLst>
              </p:cNvPr>
              <p:cNvSpPr/>
              <p:nvPr/>
            </p:nvSpPr>
            <p:spPr>
              <a:xfrm>
                <a:off x="10615949" y="294726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0" name="Rectangle 259">
                <a:extLst>
                  <a:ext uri="{FF2B5EF4-FFF2-40B4-BE49-F238E27FC236}">
                    <a16:creationId xmlns:a16="http://schemas.microsoft.com/office/drawing/2014/main" id="{8D75C363-6D3A-41CB-85EF-5F109A4EA1CB}"/>
                  </a:ext>
                </a:extLst>
              </p:cNvPr>
              <p:cNvSpPr/>
              <p:nvPr/>
            </p:nvSpPr>
            <p:spPr>
              <a:xfrm>
                <a:off x="10901793" y="294196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 260">
                <a:extLst>
                  <a:ext uri="{FF2B5EF4-FFF2-40B4-BE49-F238E27FC236}">
                    <a16:creationId xmlns:a16="http://schemas.microsoft.com/office/drawing/2014/main" id="{D9FC291E-59C6-4874-8855-0C6D4ED2077E}"/>
                  </a:ext>
                </a:extLst>
              </p:cNvPr>
              <p:cNvSpPr/>
              <p:nvPr/>
            </p:nvSpPr>
            <p:spPr>
              <a:xfrm>
                <a:off x="11186140" y="294818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E43C1F78-A34D-4D31-84CC-E4FEF707C215}"/>
                </a:ext>
              </a:extLst>
            </p:cNvPr>
            <p:cNvSpPr/>
            <p:nvPr/>
          </p:nvSpPr>
          <p:spPr>
            <a:xfrm>
              <a:off x="9248123" y="5243410"/>
              <a:ext cx="8266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D627213A-F72D-4DED-9305-5A4B94455C89}"/>
                </a:ext>
              </a:extLst>
            </p:cNvPr>
            <p:cNvSpPr/>
            <p:nvPr/>
          </p:nvSpPr>
          <p:spPr>
            <a:xfrm>
              <a:off x="8998347" y="5246527"/>
              <a:ext cx="82662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50" y="-100641"/>
            <a:ext cx="4391999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SBU type</a:t>
            </a:r>
            <a:br>
              <a:rPr lang="en-US" sz="3200" dirty="0" smtClean="0">
                <a:latin typeface="Comic Sans MS" pitchFamily="66" charset="0"/>
              </a:rPr>
            </a:br>
            <a:r>
              <a:rPr lang="en-US" sz="1200" dirty="0" smtClean="0">
                <a:latin typeface="Comic Sans MS" pitchFamily="66" charset="0"/>
              </a:rPr>
              <a:t>Sequential Build </a:t>
            </a:r>
            <a:r>
              <a:rPr lang="en-US" sz="1200" dirty="0">
                <a:latin typeface="Comic Sans MS" pitchFamily="66" charset="0"/>
              </a:rPr>
              <a:t>U</a:t>
            </a:r>
            <a:r>
              <a:rPr lang="en-US" sz="1200" dirty="0" smtClean="0">
                <a:latin typeface="Comic Sans MS" pitchFamily="66" charset="0"/>
              </a:rPr>
              <a:t>p</a:t>
            </a:r>
            <a:endParaRPr lang="fr-FR" sz="1200" dirty="0">
              <a:latin typeface="Comic Sans MS" pitchFamily="66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6596382" y="1128006"/>
            <a:ext cx="4942379" cy="1962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 smtClean="0">
                <a:latin typeface="Comic Sans MS" panose="030F0702030302020204" pitchFamily="66" charset="0"/>
              </a:rPr>
              <a:t>-Extra Large DOCA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-Any resistive value can be used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-Adjustable evacuation point density VS rate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-No major resistive change during production</a:t>
            </a:r>
          </a:p>
          <a:p>
            <a:r>
              <a:rPr lang="en-US" sz="135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-Needs copper plated DLC+</a:t>
            </a:r>
          </a:p>
          <a:p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-possible layers miss-registration up to 0.5mm in large size</a:t>
            </a:r>
          </a:p>
          <a:p>
            <a:r>
              <a:rPr lang="en-US" sz="1350" dirty="0" smtClean="0">
                <a:solidFill>
                  <a:srgbClr val="FFC000"/>
                </a:solidFill>
                <a:latin typeface="Comic Sans MS" panose="030F0702030302020204" pitchFamily="66" charset="0"/>
              </a:rPr>
              <a:t>	</a:t>
            </a:r>
            <a:r>
              <a:rPr lang="en-US" sz="1050" dirty="0" smtClean="0">
                <a:latin typeface="Comic Sans MS" panose="030F0702030302020204" pitchFamily="66" charset="0"/>
              </a:rPr>
              <a:t>-</a:t>
            </a:r>
            <a:r>
              <a:rPr lang="en-US" sz="1050" dirty="0">
                <a:latin typeface="Comic Sans MS" panose="030F0702030302020204" pitchFamily="66" charset="0"/>
              </a:rPr>
              <a:t>M</a:t>
            </a:r>
            <a:r>
              <a:rPr lang="en-US" sz="1050" dirty="0" smtClean="0">
                <a:latin typeface="Comic Sans MS" panose="030F0702030302020204" pitchFamily="66" charset="0"/>
              </a:rPr>
              <a:t>iss-registration critical above 0.5mm</a:t>
            </a:r>
          </a:p>
          <a:p>
            <a:r>
              <a:rPr lang="en-US" sz="1350" dirty="0" smtClean="0">
                <a:latin typeface="Comic Sans MS" panose="030F0702030302020204" pitchFamily="66" charset="0"/>
              </a:rPr>
              <a:t>-100% compatible with STD PCB processes</a:t>
            </a:r>
          </a:p>
        </p:txBody>
      </p:sp>
      <p:sp>
        <p:nvSpPr>
          <p:cNvPr id="265" name="TextBox 264"/>
          <p:cNvSpPr txBox="1"/>
          <p:nvPr/>
        </p:nvSpPr>
        <p:spPr>
          <a:xfrm>
            <a:off x="159344" y="429270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R/O</a:t>
            </a:r>
          </a:p>
        </p:txBody>
      </p:sp>
      <p:sp>
        <p:nvSpPr>
          <p:cNvPr id="268" name="TextBox 267"/>
          <p:cNvSpPr txBox="1"/>
          <p:nvPr/>
        </p:nvSpPr>
        <p:spPr>
          <a:xfrm>
            <a:off x="129584" y="1111905"/>
            <a:ext cx="101983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DLC+</a:t>
            </a:r>
          </a:p>
          <a:p>
            <a:r>
              <a:rPr lang="en-US" sz="1100" dirty="0" smtClean="0">
                <a:latin typeface="Comic Sans MS" panose="030F0702030302020204" pitchFamily="66" charset="0"/>
              </a:rPr>
              <a:t>Pattern Pads</a:t>
            </a:r>
          </a:p>
          <a:p>
            <a:r>
              <a:rPr lang="en-US" sz="1100" dirty="0" smtClean="0">
                <a:latin typeface="Comic Sans MS" panose="030F0702030302020204" pitchFamily="66" charset="0"/>
              </a:rPr>
              <a:t>&amp; Glue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134760" y="1984067"/>
            <a:ext cx="7489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Drill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Plate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&amp; Etch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159344" y="4378492"/>
            <a:ext cx="7489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Drill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Plate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&amp; Etch</a:t>
            </a:r>
          </a:p>
          <a:p>
            <a:endParaRPr lang="en-US" dirty="0" smtClean="0">
              <a:latin typeface="Comic Sans MS" panose="030F0702030302020204" pitchFamily="66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54717" y="570080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‘</a:t>
            </a:r>
            <a:r>
              <a:rPr lang="en-US" sz="1400" dirty="0" err="1" smtClean="0">
                <a:latin typeface="Comic Sans MS" panose="030F0702030302020204" pitchFamily="66" charset="0"/>
              </a:rPr>
              <a:t>Wellize</a:t>
            </a:r>
            <a:r>
              <a:rPr lang="en-US" sz="1400" dirty="0" smtClean="0">
                <a:latin typeface="Comic Sans MS" panose="030F0702030302020204" pitchFamily="66" charset="0"/>
              </a:rPr>
              <a:t>’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6522270" y="6396124"/>
            <a:ext cx="431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DOCA : 6mm </a:t>
            </a:r>
          </a:p>
        </p:txBody>
      </p:sp>
      <p:cxnSp>
        <p:nvCxnSpPr>
          <p:cNvPr id="280" name="Straight Arrow Connector 279"/>
          <p:cNvCxnSpPr>
            <a:stCxn id="279" idx="1"/>
          </p:cNvCxnSpPr>
          <p:nvPr/>
        </p:nvCxnSpPr>
        <p:spPr>
          <a:xfrm flipH="1" flipV="1">
            <a:off x="4548416" y="5958372"/>
            <a:ext cx="1973854" cy="6224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1" name="Picture 28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721" y="3618393"/>
            <a:ext cx="2908395" cy="21812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46783" y="4263783"/>
            <a:ext cx="140359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Rectangle 281"/>
          <p:cNvSpPr/>
          <p:nvPr/>
        </p:nvSpPr>
        <p:spPr>
          <a:xfrm>
            <a:off x="1629693" y="4247333"/>
            <a:ext cx="140359" cy="656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Rectangle 282"/>
          <p:cNvSpPr/>
          <p:nvPr/>
        </p:nvSpPr>
        <p:spPr>
          <a:xfrm>
            <a:off x="1936418" y="4247333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4" name="Rectangle 283"/>
          <p:cNvSpPr/>
          <p:nvPr/>
        </p:nvSpPr>
        <p:spPr>
          <a:xfrm>
            <a:off x="2207895" y="4241121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Rectangle 284"/>
          <p:cNvSpPr/>
          <p:nvPr/>
        </p:nvSpPr>
        <p:spPr>
          <a:xfrm>
            <a:off x="2502663" y="4244814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6" name="Rectangle 285"/>
          <p:cNvSpPr/>
          <p:nvPr/>
        </p:nvSpPr>
        <p:spPr>
          <a:xfrm>
            <a:off x="2784928" y="4244660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7" name="Rectangle 286"/>
          <p:cNvSpPr/>
          <p:nvPr/>
        </p:nvSpPr>
        <p:spPr>
          <a:xfrm>
            <a:off x="3073635" y="4246352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8" name="Rectangle 287"/>
          <p:cNvSpPr/>
          <p:nvPr/>
        </p:nvSpPr>
        <p:spPr>
          <a:xfrm>
            <a:off x="3829588" y="4247333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9" name="Rectangle 288"/>
          <p:cNvSpPr/>
          <p:nvPr/>
        </p:nvSpPr>
        <p:spPr>
          <a:xfrm>
            <a:off x="4122983" y="4249013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0" name="Rectangle 289"/>
          <p:cNvSpPr/>
          <p:nvPr/>
        </p:nvSpPr>
        <p:spPr>
          <a:xfrm>
            <a:off x="4407754" y="4246073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1" name="Rectangle 290"/>
          <p:cNvSpPr/>
          <p:nvPr/>
        </p:nvSpPr>
        <p:spPr>
          <a:xfrm>
            <a:off x="4699173" y="4246352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2" name="Rectangle 291"/>
          <p:cNvSpPr/>
          <p:nvPr/>
        </p:nvSpPr>
        <p:spPr>
          <a:xfrm>
            <a:off x="4992755" y="4244475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3" name="Rectangle 292"/>
          <p:cNvSpPr/>
          <p:nvPr/>
        </p:nvSpPr>
        <p:spPr>
          <a:xfrm>
            <a:off x="5280831" y="4245038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4" name="Rectangle 293"/>
          <p:cNvSpPr/>
          <p:nvPr/>
        </p:nvSpPr>
        <p:spPr>
          <a:xfrm>
            <a:off x="5565733" y="4246073"/>
            <a:ext cx="140359" cy="665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6" name="Picture 29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3" t="23709" r="32860" b="13794"/>
          <a:stretch/>
        </p:blipFill>
        <p:spPr>
          <a:xfrm>
            <a:off x="10120336" y="4271885"/>
            <a:ext cx="1547916" cy="1496319"/>
          </a:xfrm>
          <a:prstGeom prst="rect">
            <a:avLst/>
          </a:prstGeom>
        </p:spPr>
      </p:pic>
      <p:cxnSp>
        <p:nvCxnSpPr>
          <p:cNvPr id="297" name="Straight Connector 296"/>
          <p:cNvCxnSpPr/>
          <p:nvPr/>
        </p:nvCxnSpPr>
        <p:spPr>
          <a:xfrm>
            <a:off x="10650071" y="5071815"/>
            <a:ext cx="0" cy="13243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>
            <a:off x="11103685" y="5071815"/>
            <a:ext cx="0" cy="13243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Straight Arrow Connector 298"/>
          <p:cNvCxnSpPr/>
          <p:nvPr/>
        </p:nvCxnSpPr>
        <p:spPr>
          <a:xfrm>
            <a:off x="10650071" y="6217920"/>
            <a:ext cx="44106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0" name="TextBox 299"/>
          <p:cNvSpPr txBox="1"/>
          <p:nvPr/>
        </p:nvSpPr>
        <p:spPr>
          <a:xfrm>
            <a:off x="10507361" y="6378730"/>
            <a:ext cx="726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0.7mm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131430" y="3208677"/>
            <a:ext cx="101983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Comic Sans MS" panose="030F0702030302020204" pitchFamily="66" charset="0"/>
              </a:rPr>
              <a:t>DLC+</a:t>
            </a:r>
          </a:p>
          <a:p>
            <a:r>
              <a:rPr lang="en-US" sz="1100" dirty="0" smtClean="0">
                <a:latin typeface="Comic Sans MS" panose="030F0702030302020204" pitchFamily="66" charset="0"/>
              </a:rPr>
              <a:t>Pattern Pads</a:t>
            </a:r>
          </a:p>
          <a:p>
            <a:r>
              <a:rPr lang="en-US" sz="1100" dirty="0" smtClean="0">
                <a:latin typeface="Comic Sans MS" panose="030F0702030302020204" pitchFamily="66" charset="0"/>
              </a:rPr>
              <a:t>&amp; Glue</a:t>
            </a:r>
          </a:p>
        </p:txBody>
      </p:sp>
    </p:spTree>
    <p:extLst>
      <p:ext uri="{BB962C8B-B14F-4D97-AF65-F5344CB8AC3E}">
        <p14:creationId xmlns:p14="http://schemas.microsoft.com/office/powerpoint/2010/main" val="28854477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2177" y="0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Summary on </a:t>
            </a:r>
            <a:r>
              <a:rPr lang="en-US" dirty="0" err="1" smtClean="0">
                <a:latin typeface="Comic Sans MS" panose="030F0702030302020204" pitchFamily="66" charset="0"/>
              </a:rPr>
              <a:t>uRwell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183" y="1581511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have now solutions for :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Large spreading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High rate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Small pads </a:t>
            </a:r>
          </a:p>
          <a:p>
            <a:pPr lvl="1"/>
            <a:r>
              <a:rPr lang="en-US" sz="20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Large size</a:t>
            </a:r>
          </a:p>
          <a:p>
            <a:pPr lvl="1"/>
            <a:endParaRPr lang="en-US" sz="24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need to improve the “DLC+” material to propose a solution 100% compatible with industry.</a:t>
            </a:r>
          </a:p>
          <a:p>
            <a:endParaRPr lang="en-US" sz="24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We need also to work on the DLC resistive value prediction with “DLC+” materials</a:t>
            </a:r>
          </a:p>
          <a:p>
            <a:pPr marL="0" indent="0">
              <a:buNone/>
            </a:pPr>
            <a:endParaRPr lang="en-US" sz="20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2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DLC can be patterned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346809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28806-87D8-4E50-897A-F02931524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358" y="-117574"/>
            <a:ext cx="5026087" cy="1325563"/>
          </a:xfrm>
        </p:spPr>
        <p:txBody>
          <a:bodyPr>
            <a:normAutofit/>
          </a:bodyPr>
          <a:lstStyle/>
          <a:p>
            <a:r>
              <a:rPr lang="en-GB" sz="4000" dirty="0" smtClean="0">
                <a:latin typeface="Comic Sans MS" panose="030F0702030302020204" pitchFamily="66" charset="0"/>
              </a:rPr>
              <a:t>DLC Resistive </a:t>
            </a:r>
            <a:r>
              <a:rPr lang="en-GB" sz="4000" dirty="0">
                <a:latin typeface="Comic Sans MS" panose="030F0702030302020204" pitchFamily="66" charset="0"/>
              </a:rPr>
              <a:t>GEM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10AAEF-01D2-4494-B640-1A5FB3BA9C12}"/>
              </a:ext>
            </a:extLst>
          </p:cNvPr>
          <p:cNvSpPr txBox="1"/>
          <p:nvPr/>
        </p:nvSpPr>
        <p:spPr>
          <a:xfrm>
            <a:off x="112579" y="2147816"/>
            <a:ext cx="774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Cu/Cr </a:t>
            </a:r>
          </a:p>
          <a:p>
            <a:r>
              <a:rPr lang="en-GB" sz="1200" dirty="0" smtClean="0">
                <a:latin typeface="Comic Sans MS" panose="030F0702030302020204" pitchFamily="66" charset="0"/>
              </a:rPr>
              <a:t>pattern 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CC1B4C3F-57CA-4953-A741-B50EAB6F0572}"/>
              </a:ext>
            </a:extLst>
          </p:cNvPr>
          <p:cNvSpPr txBox="1"/>
          <p:nvPr/>
        </p:nvSpPr>
        <p:spPr>
          <a:xfrm>
            <a:off x="127286" y="2875535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>
                <a:latin typeface="Comic Sans MS" panose="030F0702030302020204" pitchFamily="66" charset="0"/>
              </a:rPr>
              <a:t>Kapton</a:t>
            </a:r>
            <a:r>
              <a:rPr lang="en-GB" sz="1200" dirty="0">
                <a:latin typeface="Comic Sans MS" panose="030F0702030302020204" pitchFamily="66" charset="0"/>
              </a:rPr>
              <a:t> </a:t>
            </a:r>
            <a:endParaRPr lang="en-GB" sz="1200" dirty="0" smtClean="0">
              <a:latin typeface="Comic Sans MS" panose="030F0702030302020204" pitchFamily="66" charset="0"/>
            </a:endParaRPr>
          </a:p>
          <a:p>
            <a:r>
              <a:rPr lang="en-GB" sz="1200" dirty="0" smtClean="0">
                <a:latin typeface="Comic Sans MS" panose="030F0702030302020204" pitchFamily="66" charset="0"/>
              </a:rPr>
              <a:t>etch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08FB1088-CF5B-49E0-B91D-42D47EC51E07}"/>
              </a:ext>
            </a:extLst>
          </p:cNvPr>
          <p:cNvSpPr txBox="1"/>
          <p:nvPr/>
        </p:nvSpPr>
        <p:spPr>
          <a:xfrm>
            <a:off x="131193" y="3671117"/>
            <a:ext cx="603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Cu/Cr</a:t>
            </a:r>
          </a:p>
          <a:p>
            <a:r>
              <a:rPr lang="en-GB" sz="1200" dirty="0" smtClean="0">
                <a:latin typeface="Comic Sans MS" panose="030F0702030302020204" pitchFamily="66" charset="0"/>
              </a:rPr>
              <a:t> etch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pic>
        <p:nvPicPr>
          <p:cNvPr id="171" name="Picture 1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708" y="5264335"/>
            <a:ext cx="3209617" cy="13898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72" name="ZoneTexte 62">
            <a:extLst>
              <a:ext uri="{FF2B5EF4-FFF2-40B4-BE49-F238E27FC236}">
                <a16:creationId xmlns:a16="http://schemas.microsoft.com/office/drawing/2014/main" id="{08FB1088-CF5B-49E0-B91D-42D47EC51E07}"/>
              </a:ext>
            </a:extLst>
          </p:cNvPr>
          <p:cNvSpPr txBox="1"/>
          <p:nvPr/>
        </p:nvSpPr>
        <p:spPr>
          <a:xfrm>
            <a:off x="2043942" y="4565030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FTM process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pic>
        <p:nvPicPr>
          <p:cNvPr id="173" name="Picture 1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4369" y="4454270"/>
            <a:ext cx="2769283" cy="632610"/>
          </a:xfrm>
          <a:prstGeom prst="rect">
            <a:avLst/>
          </a:prstGeom>
        </p:spPr>
      </p:pic>
      <p:sp>
        <p:nvSpPr>
          <p:cNvPr id="174" name="ZoneTexte 62">
            <a:extLst>
              <a:ext uri="{FF2B5EF4-FFF2-40B4-BE49-F238E27FC236}">
                <a16:creationId xmlns:a16="http://schemas.microsoft.com/office/drawing/2014/main" id="{08FB1088-CF5B-49E0-B91D-42D47EC51E07}"/>
              </a:ext>
            </a:extLst>
          </p:cNvPr>
          <p:cNvSpPr txBox="1"/>
          <p:nvPr/>
        </p:nvSpPr>
        <p:spPr>
          <a:xfrm>
            <a:off x="8802366" y="4577508"/>
            <a:ext cx="2417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omic Sans MS" panose="030F0702030302020204" pitchFamily="66" charset="0"/>
              </a:rPr>
              <a:t>In progress</a:t>
            </a:r>
          </a:p>
          <a:p>
            <a:r>
              <a:rPr lang="en-US" sz="1200" dirty="0" smtClean="0">
                <a:latin typeface="Comic Sans MS" panose="030F0702030302020204" pitchFamily="66" charset="0"/>
              </a:rPr>
              <a:t>Waiting for good base material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91978" y="874110"/>
            <a:ext cx="3337366" cy="3513655"/>
            <a:chOff x="1194788" y="1594046"/>
            <a:chExt cx="3337366" cy="3513655"/>
          </a:xfrm>
        </p:grpSpPr>
        <p:grpSp>
          <p:nvGrpSpPr>
            <p:cNvPr id="52" name="Group 51"/>
            <p:cNvGrpSpPr/>
            <p:nvPr/>
          </p:nvGrpSpPr>
          <p:grpSpPr>
            <a:xfrm>
              <a:off x="1194788" y="1860302"/>
              <a:ext cx="3337366" cy="3247399"/>
              <a:chOff x="910056" y="1227891"/>
              <a:chExt cx="5112568" cy="54006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910056" y="1227891"/>
                <a:ext cx="5112568" cy="5400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" name="Groupe 3">
                <a:extLst>
                  <a:ext uri="{FF2B5EF4-FFF2-40B4-BE49-F238E27FC236}">
                    <a16:creationId xmlns:a16="http://schemas.microsoft.com/office/drawing/2014/main" id="{7ADE2CBF-D237-4C71-8B7B-F3D8CFDCEA03}"/>
                  </a:ext>
                </a:extLst>
              </p:cNvPr>
              <p:cNvGrpSpPr/>
              <p:nvPr/>
            </p:nvGrpSpPr>
            <p:grpSpPr>
              <a:xfrm>
                <a:off x="1531121" y="1482344"/>
                <a:ext cx="3870438" cy="996832"/>
                <a:chOff x="3407840" y="5068052"/>
                <a:chExt cx="4886632" cy="1361766"/>
              </a:xfrm>
            </p:grpSpPr>
            <p:sp>
              <p:nvSpPr>
                <p:cNvPr id="5" name="Rectangle 4">
                  <a:extLst>
                    <a:ext uri="{FF2B5EF4-FFF2-40B4-BE49-F238E27FC236}">
                      <a16:creationId xmlns:a16="http://schemas.microsoft.com/office/drawing/2014/main" id="{07D084EF-B5ED-406D-ADE0-9C69DFDC7180}"/>
                    </a:ext>
                  </a:extLst>
                </p:cNvPr>
                <p:cNvSpPr/>
                <p:nvPr/>
              </p:nvSpPr>
              <p:spPr>
                <a:xfrm>
                  <a:off x="3407840" y="5332371"/>
                  <a:ext cx="4886632" cy="73742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" name="Rectangle 5">
                  <a:extLst>
                    <a:ext uri="{FF2B5EF4-FFF2-40B4-BE49-F238E27FC236}">
                      <a16:creationId xmlns:a16="http://schemas.microsoft.com/office/drawing/2014/main" id="{AFBABD2B-92B0-4D17-9EF7-B4EC90159802}"/>
                    </a:ext>
                  </a:extLst>
                </p:cNvPr>
                <p:cNvSpPr/>
                <p:nvPr/>
              </p:nvSpPr>
              <p:spPr>
                <a:xfrm>
                  <a:off x="3407840" y="5245032"/>
                  <a:ext cx="4886632" cy="7865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2C09D903-5871-41DA-9CED-C8405C212043}"/>
                    </a:ext>
                  </a:extLst>
                </p:cNvPr>
                <p:cNvSpPr/>
                <p:nvPr/>
              </p:nvSpPr>
              <p:spPr>
                <a:xfrm>
                  <a:off x="3407840" y="5068052"/>
                  <a:ext cx="4886632" cy="17698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0F726D71-F486-4876-B32B-85DF0E214EE0}"/>
                    </a:ext>
                  </a:extLst>
                </p:cNvPr>
                <p:cNvSpPr/>
                <p:nvPr/>
              </p:nvSpPr>
              <p:spPr>
                <a:xfrm>
                  <a:off x="3407840" y="6080774"/>
                  <a:ext cx="4886632" cy="78658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6EFEFEB-80D3-45B8-B9D1-88E264E77253}"/>
                    </a:ext>
                  </a:extLst>
                </p:cNvPr>
                <p:cNvSpPr/>
                <p:nvPr/>
              </p:nvSpPr>
              <p:spPr>
                <a:xfrm>
                  <a:off x="3407840" y="6174180"/>
                  <a:ext cx="4886632" cy="7865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31E84B54-8938-43AE-AAA0-F613B035F450}"/>
                    </a:ext>
                  </a:extLst>
                </p:cNvPr>
                <p:cNvSpPr/>
                <p:nvPr/>
              </p:nvSpPr>
              <p:spPr>
                <a:xfrm>
                  <a:off x="3407840" y="6252838"/>
                  <a:ext cx="4886632" cy="17698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3" name="Groupe 22">
                <a:extLst>
                  <a:ext uri="{FF2B5EF4-FFF2-40B4-BE49-F238E27FC236}">
                    <a16:creationId xmlns:a16="http://schemas.microsoft.com/office/drawing/2014/main" id="{D6F8D84E-99C4-44CF-A8AE-7EDFD8AA57F2}"/>
                  </a:ext>
                </a:extLst>
              </p:cNvPr>
              <p:cNvGrpSpPr/>
              <p:nvPr/>
            </p:nvGrpSpPr>
            <p:grpSpPr>
              <a:xfrm>
                <a:off x="1531121" y="2710199"/>
                <a:ext cx="3870438" cy="1055468"/>
                <a:chOff x="909737" y="4241710"/>
                <a:chExt cx="4886632" cy="1441868"/>
              </a:xfrm>
            </p:grpSpPr>
            <p:grpSp>
              <p:nvGrpSpPr>
                <p:cNvPr id="12" name="Groupe 11">
                  <a:extLst>
                    <a:ext uri="{FF2B5EF4-FFF2-40B4-BE49-F238E27FC236}">
                      <a16:creationId xmlns:a16="http://schemas.microsoft.com/office/drawing/2014/main" id="{0E3C55FF-D33F-45E4-BE66-1F822053E452}"/>
                    </a:ext>
                  </a:extLst>
                </p:cNvPr>
                <p:cNvGrpSpPr/>
                <p:nvPr/>
              </p:nvGrpSpPr>
              <p:grpSpPr>
                <a:xfrm>
                  <a:off x="909737" y="4321812"/>
                  <a:ext cx="4886632" cy="1361766"/>
                  <a:chOff x="3407840" y="5068052"/>
                  <a:chExt cx="4886632" cy="1361766"/>
                </a:xfrm>
              </p:grpSpPr>
              <p:sp>
                <p:nvSpPr>
                  <p:cNvPr id="13" name="Rectangle 12">
                    <a:extLst>
                      <a:ext uri="{FF2B5EF4-FFF2-40B4-BE49-F238E27FC236}">
                        <a16:creationId xmlns:a16="http://schemas.microsoft.com/office/drawing/2014/main" id="{C412135A-816F-4774-9838-2DF2C3734354}"/>
                      </a:ext>
                    </a:extLst>
                  </p:cNvPr>
                  <p:cNvSpPr/>
                  <p:nvPr/>
                </p:nvSpPr>
                <p:spPr>
                  <a:xfrm>
                    <a:off x="3407840" y="5323690"/>
                    <a:ext cx="4886632" cy="746099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6AE2C9BD-B65D-4506-98A3-F1214638CA10}"/>
                      </a:ext>
                    </a:extLst>
                  </p:cNvPr>
                  <p:cNvSpPr/>
                  <p:nvPr/>
                </p:nvSpPr>
                <p:spPr>
                  <a:xfrm>
                    <a:off x="3407840" y="5245032"/>
                    <a:ext cx="4886632" cy="7865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" name="Rectangle 14">
                    <a:extLst>
                      <a:ext uri="{FF2B5EF4-FFF2-40B4-BE49-F238E27FC236}">
                        <a16:creationId xmlns:a16="http://schemas.microsoft.com/office/drawing/2014/main" id="{D74AED8C-5851-490F-85B9-A1720766E08D}"/>
                      </a:ext>
                    </a:extLst>
                  </p:cNvPr>
                  <p:cNvSpPr/>
                  <p:nvPr/>
                </p:nvSpPr>
                <p:spPr>
                  <a:xfrm>
                    <a:off x="3407840" y="5068052"/>
                    <a:ext cx="4886632" cy="1769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D9840F60-FE9A-4753-ABAC-B9B2EAADA9C9}"/>
                      </a:ext>
                    </a:extLst>
                  </p:cNvPr>
                  <p:cNvSpPr/>
                  <p:nvPr/>
                </p:nvSpPr>
                <p:spPr>
                  <a:xfrm>
                    <a:off x="3407840" y="6080774"/>
                    <a:ext cx="4886632" cy="786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7" name="Rectangle 16">
                    <a:extLst>
                      <a:ext uri="{FF2B5EF4-FFF2-40B4-BE49-F238E27FC236}">
                        <a16:creationId xmlns:a16="http://schemas.microsoft.com/office/drawing/2014/main" id="{D54ADC04-AD80-4AC7-B3B4-E002F656CE28}"/>
                      </a:ext>
                    </a:extLst>
                  </p:cNvPr>
                  <p:cNvSpPr/>
                  <p:nvPr/>
                </p:nvSpPr>
                <p:spPr>
                  <a:xfrm>
                    <a:off x="3407840" y="6174180"/>
                    <a:ext cx="4886632" cy="7865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BC2994D2-A030-4CAA-ACBB-5CDA09152B02}"/>
                      </a:ext>
                    </a:extLst>
                  </p:cNvPr>
                  <p:cNvSpPr/>
                  <p:nvPr/>
                </p:nvSpPr>
                <p:spPr>
                  <a:xfrm>
                    <a:off x="3407840" y="6252838"/>
                    <a:ext cx="4886632" cy="1769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D1ABEA1-A0FC-4532-8433-3C862195639B}"/>
                    </a:ext>
                  </a:extLst>
                </p:cNvPr>
                <p:cNvSpPr/>
                <p:nvPr/>
              </p:nvSpPr>
              <p:spPr>
                <a:xfrm>
                  <a:off x="2523494" y="4241710"/>
                  <a:ext cx="1659118" cy="33718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0" name="Groupe 39">
                <a:extLst>
                  <a:ext uri="{FF2B5EF4-FFF2-40B4-BE49-F238E27FC236}">
                    <a16:creationId xmlns:a16="http://schemas.microsoft.com/office/drawing/2014/main" id="{C9C276E1-ED33-441E-B7BA-89F043603B66}"/>
                  </a:ext>
                </a:extLst>
              </p:cNvPr>
              <p:cNvGrpSpPr/>
              <p:nvPr/>
            </p:nvGrpSpPr>
            <p:grpSpPr>
              <a:xfrm>
                <a:off x="1531121" y="4025713"/>
                <a:ext cx="3870438" cy="932058"/>
                <a:chOff x="909737" y="4912584"/>
                <a:chExt cx="4886632" cy="1273278"/>
              </a:xfrm>
            </p:grpSpPr>
            <p:grpSp>
              <p:nvGrpSpPr>
                <p:cNvPr id="24" name="Groupe 23">
                  <a:extLst>
                    <a:ext uri="{FF2B5EF4-FFF2-40B4-BE49-F238E27FC236}">
                      <a16:creationId xmlns:a16="http://schemas.microsoft.com/office/drawing/2014/main" id="{AB60B436-72C0-4912-AAB3-6AAACFD2DDB0}"/>
                    </a:ext>
                  </a:extLst>
                </p:cNvPr>
                <p:cNvGrpSpPr/>
                <p:nvPr/>
              </p:nvGrpSpPr>
              <p:grpSpPr>
                <a:xfrm>
                  <a:off x="909737" y="4912584"/>
                  <a:ext cx="4886632" cy="1081840"/>
                  <a:chOff x="909737" y="4241710"/>
                  <a:chExt cx="4886632" cy="1081840"/>
                </a:xfrm>
              </p:grpSpPr>
              <p:grpSp>
                <p:nvGrpSpPr>
                  <p:cNvPr id="25" name="Groupe 24">
                    <a:extLst>
                      <a:ext uri="{FF2B5EF4-FFF2-40B4-BE49-F238E27FC236}">
                        <a16:creationId xmlns:a16="http://schemas.microsoft.com/office/drawing/2014/main" id="{5B12F8C7-3D77-451D-B17E-94B5C06E8AB7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321812"/>
                    <a:ext cx="4886632" cy="1001738"/>
                    <a:chOff x="3407840" y="5068052"/>
                    <a:chExt cx="4886632" cy="1001738"/>
                  </a:xfrm>
                </p:grpSpPr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2088EB4E-9492-44AB-AEBA-F37A951D9B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304713"/>
                      <a:ext cx="4886632" cy="765077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867F6353-C655-4048-BC1E-53ECCBA860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245032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C278D586-C16B-4FA6-A0ED-9C00433DF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068052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AB072C2E-3AE3-42BA-A844-342BFE191F83}"/>
                      </a:ext>
                    </a:extLst>
                  </p:cNvPr>
                  <p:cNvSpPr/>
                  <p:nvPr/>
                </p:nvSpPr>
                <p:spPr>
                  <a:xfrm>
                    <a:off x="2523494" y="4241710"/>
                    <a:ext cx="1659118" cy="337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37" name="Triangle isocèle 36">
                  <a:extLst>
                    <a:ext uri="{FF2B5EF4-FFF2-40B4-BE49-F238E27FC236}">
                      <a16:creationId xmlns:a16="http://schemas.microsoft.com/office/drawing/2014/main" id="{85772895-6330-4914-9A30-0DA62133B424}"/>
                    </a:ext>
                  </a:extLst>
                </p:cNvPr>
                <p:cNvSpPr/>
                <p:nvPr/>
              </p:nvSpPr>
              <p:spPr>
                <a:xfrm rot="10800000">
                  <a:off x="3276853" y="5240915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8" name="Triangle isocèle 37">
                  <a:extLst>
                    <a:ext uri="{FF2B5EF4-FFF2-40B4-BE49-F238E27FC236}">
                      <a16:creationId xmlns:a16="http://schemas.microsoft.com/office/drawing/2014/main" id="{7919A386-E9E6-449F-95AF-79DC0C8BA529}"/>
                    </a:ext>
                  </a:extLst>
                </p:cNvPr>
                <p:cNvSpPr/>
                <p:nvPr/>
              </p:nvSpPr>
              <p:spPr>
                <a:xfrm rot="10800000">
                  <a:off x="2523494" y="5240915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664F36B3-0C9D-413A-979D-11F141D41268}"/>
                  </a:ext>
                </a:extLst>
              </p:cNvPr>
              <p:cNvSpPr/>
              <p:nvPr/>
            </p:nvSpPr>
            <p:spPr>
              <a:xfrm>
                <a:off x="1531121" y="4826104"/>
                <a:ext cx="3870438" cy="5757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16ADF606-857D-435A-9618-CEDDCBA6BE4E}"/>
                  </a:ext>
                </a:extLst>
              </p:cNvPr>
              <p:cNvSpPr/>
              <p:nvPr/>
            </p:nvSpPr>
            <p:spPr>
              <a:xfrm>
                <a:off x="1531121" y="4959923"/>
                <a:ext cx="3870438" cy="13376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4310E97C-715C-4B32-B05D-E10D15D97A13}"/>
                  </a:ext>
                </a:extLst>
              </p:cNvPr>
              <p:cNvSpPr/>
              <p:nvPr/>
            </p:nvSpPr>
            <p:spPr>
              <a:xfrm>
                <a:off x="1531121" y="4894933"/>
                <a:ext cx="3870438" cy="5757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139752" y="4213901"/>
                <a:ext cx="625768" cy="6037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5" name="Groupe 39">
                <a:extLst>
                  <a:ext uri="{FF2B5EF4-FFF2-40B4-BE49-F238E27FC236}">
                    <a16:creationId xmlns:a16="http://schemas.microsoft.com/office/drawing/2014/main" id="{C9C276E1-ED33-441E-B7BA-89F043603B66}"/>
                  </a:ext>
                </a:extLst>
              </p:cNvPr>
              <p:cNvGrpSpPr/>
              <p:nvPr/>
            </p:nvGrpSpPr>
            <p:grpSpPr>
              <a:xfrm>
                <a:off x="1531121" y="5288930"/>
                <a:ext cx="3870438" cy="932058"/>
                <a:chOff x="909737" y="4912584"/>
                <a:chExt cx="4886632" cy="1273278"/>
              </a:xfrm>
            </p:grpSpPr>
            <p:grpSp>
              <p:nvGrpSpPr>
                <p:cNvPr id="126" name="Groupe 23">
                  <a:extLst>
                    <a:ext uri="{FF2B5EF4-FFF2-40B4-BE49-F238E27FC236}">
                      <a16:creationId xmlns:a16="http://schemas.microsoft.com/office/drawing/2014/main" id="{AB60B436-72C0-4912-AAB3-6AAACFD2DDB0}"/>
                    </a:ext>
                  </a:extLst>
                </p:cNvPr>
                <p:cNvGrpSpPr/>
                <p:nvPr/>
              </p:nvGrpSpPr>
              <p:grpSpPr>
                <a:xfrm>
                  <a:off x="909737" y="4912584"/>
                  <a:ext cx="4886632" cy="1081840"/>
                  <a:chOff x="909737" y="4241710"/>
                  <a:chExt cx="4886632" cy="1081840"/>
                </a:xfrm>
              </p:grpSpPr>
              <p:grpSp>
                <p:nvGrpSpPr>
                  <p:cNvPr id="129" name="Groupe 24">
                    <a:extLst>
                      <a:ext uri="{FF2B5EF4-FFF2-40B4-BE49-F238E27FC236}">
                        <a16:creationId xmlns:a16="http://schemas.microsoft.com/office/drawing/2014/main" id="{5B12F8C7-3D77-451D-B17E-94B5C06E8AB7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321812"/>
                    <a:ext cx="4886632" cy="1001738"/>
                    <a:chOff x="3407840" y="5068052"/>
                    <a:chExt cx="4886632" cy="1001738"/>
                  </a:xfrm>
                </p:grpSpPr>
                <p:sp>
                  <p:nvSpPr>
                    <p:cNvPr id="131" name="Rectangle 130">
                      <a:extLst>
                        <a:ext uri="{FF2B5EF4-FFF2-40B4-BE49-F238E27FC236}">
                          <a16:creationId xmlns:a16="http://schemas.microsoft.com/office/drawing/2014/main" id="{2088EB4E-9492-44AB-AEBA-F37A951D9B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335258"/>
                      <a:ext cx="4886632" cy="734532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2" name="Rectangle 131">
                      <a:extLst>
                        <a:ext uri="{FF2B5EF4-FFF2-40B4-BE49-F238E27FC236}">
                          <a16:creationId xmlns:a16="http://schemas.microsoft.com/office/drawing/2014/main" id="{867F6353-C655-4048-BC1E-53ECCBA860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245032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33" name="Rectangle 132">
                      <a:extLst>
                        <a:ext uri="{FF2B5EF4-FFF2-40B4-BE49-F238E27FC236}">
                          <a16:creationId xmlns:a16="http://schemas.microsoft.com/office/drawing/2014/main" id="{C278D586-C16B-4FA6-A0ED-9C00433DFE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068052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AB072C2E-3AE3-42BA-A844-342BFE191F83}"/>
                      </a:ext>
                    </a:extLst>
                  </p:cNvPr>
                  <p:cNvSpPr/>
                  <p:nvPr/>
                </p:nvSpPr>
                <p:spPr>
                  <a:xfrm>
                    <a:off x="2523494" y="4241710"/>
                    <a:ext cx="1659118" cy="337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27" name="Triangle isocèle 36">
                  <a:extLst>
                    <a:ext uri="{FF2B5EF4-FFF2-40B4-BE49-F238E27FC236}">
                      <a16:creationId xmlns:a16="http://schemas.microsoft.com/office/drawing/2014/main" id="{85772895-6330-4914-9A30-0DA62133B424}"/>
                    </a:ext>
                  </a:extLst>
                </p:cNvPr>
                <p:cNvSpPr/>
                <p:nvPr/>
              </p:nvSpPr>
              <p:spPr>
                <a:xfrm rot="10800000">
                  <a:off x="3276853" y="5240915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Triangle isocèle 37">
                  <a:extLst>
                    <a:ext uri="{FF2B5EF4-FFF2-40B4-BE49-F238E27FC236}">
                      <a16:creationId xmlns:a16="http://schemas.microsoft.com/office/drawing/2014/main" id="{7919A386-E9E6-449F-95AF-79DC0C8BA529}"/>
                    </a:ext>
                  </a:extLst>
                </p:cNvPr>
                <p:cNvSpPr/>
                <p:nvPr/>
              </p:nvSpPr>
              <p:spPr>
                <a:xfrm rot="10800000">
                  <a:off x="2523494" y="5240915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5" name="Rectangle 134">
                <a:extLst>
                  <a:ext uri="{FF2B5EF4-FFF2-40B4-BE49-F238E27FC236}">
                    <a16:creationId xmlns:a16="http://schemas.microsoft.com/office/drawing/2014/main" id="{664F36B3-0C9D-413A-979D-11F141D41268}"/>
                  </a:ext>
                </a:extLst>
              </p:cNvPr>
              <p:cNvSpPr/>
              <p:nvPr/>
            </p:nvSpPr>
            <p:spPr>
              <a:xfrm>
                <a:off x="1531121" y="6089321"/>
                <a:ext cx="3870438" cy="5757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3139752" y="5477118"/>
                <a:ext cx="625768" cy="60373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094973" y="5778985"/>
                <a:ext cx="752552" cy="66731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2448543" y="2137399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“DLC+”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409556" y="1594046"/>
              <a:ext cx="2958353" cy="34575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346518" y="874110"/>
            <a:ext cx="3528392" cy="3457521"/>
            <a:chOff x="4406796" y="1587436"/>
            <a:chExt cx="3528392" cy="3457521"/>
          </a:xfrm>
        </p:grpSpPr>
        <p:grpSp>
          <p:nvGrpSpPr>
            <p:cNvPr id="55" name="Group 54"/>
            <p:cNvGrpSpPr/>
            <p:nvPr/>
          </p:nvGrpSpPr>
          <p:grpSpPr>
            <a:xfrm>
              <a:off x="4406796" y="1739858"/>
              <a:ext cx="3528392" cy="3305099"/>
              <a:chOff x="4392329" y="518892"/>
              <a:chExt cx="6989315" cy="6178432"/>
            </a:xfrm>
          </p:grpSpPr>
          <p:grpSp>
            <p:nvGrpSpPr>
              <p:cNvPr id="185" name="Group 184"/>
              <p:cNvGrpSpPr/>
              <p:nvPr/>
            </p:nvGrpSpPr>
            <p:grpSpPr>
              <a:xfrm>
                <a:off x="4392329" y="518892"/>
                <a:ext cx="6989315" cy="6178432"/>
                <a:chOff x="910055" y="1045697"/>
                <a:chExt cx="5112568" cy="5400600"/>
              </a:xfrm>
            </p:grpSpPr>
            <p:sp>
              <p:nvSpPr>
                <p:cNvPr id="186" name="Rectangle 185"/>
                <p:cNvSpPr/>
                <p:nvPr/>
              </p:nvSpPr>
              <p:spPr>
                <a:xfrm>
                  <a:off x="910055" y="1045697"/>
                  <a:ext cx="5112568" cy="5400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87" name="Groupe 3">
                  <a:extLst>
                    <a:ext uri="{FF2B5EF4-FFF2-40B4-BE49-F238E27FC236}">
                      <a16:creationId xmlns:a16="http://schemas.microsoft.com/office/drawing/2014/main" id="{7ADE2CBF-D237-4C71-8B7B-F3D8CFDCEA03}"/>
                    </a:ext>
                  </a:extLst>
                </p:cNvPr>
                <p:cNvGrpSpPr/>
                <p:nvPr/>
              </p:nvGrpSpPr>
              <p:grpSpPr>
                <a:xfrm>
                  <a:off x="1531121" y="1482344"/>
                  <a:ext cx="3870438" cy="996832"/>
                  <a:chOff x="3407840" y="5068052"/>
                  <a:chExt cx="4886632" cy="1361766"/>
                </a:xfrm>
              </p:grpSpPr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07D084EF-B5ED-406D-ADE0-9C69DFDC7180}"/>
                      </a:ext>
                    </a:extLst>
                  </p:cNvPr>
                  <p:cNvSpPr/>
                  <p:nvPr/>
                </p:nvSpPr>
                <p:spPr>
                  <a:xfrm>
                    <a:off x="3407840" y="5332371"/>
                    <a:ext cx="4886632" cy="73742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AFBABD2B-92B0-4D17-9EF7-B4EC90159802}"/>
                      </a:ext>
                    </a:extLst>
                  </p:cNvPr>
                  <p:cNvSpPr/>
                  <p:nvPr/>
                </p:nvSpPr>
                <p:spPr>
                  <a:xfrm>
                    <a:off x="3407840" y="5245032"/>
                    <a:ext cx="4886632" cy="7865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2C09D903-5871-41DA-9CED-C8405C212043}"/>
                      </a:ext>
                    </a:extLst>
                  </p:cNvPr>
                  <p:cNvSpPr/>
                  <p:nvPr/>
                </p:nvSpPr>
                <p:spPr>
                  <a:xfrm>
                    <a:off x="3407840" y="5068052"/>
                    <a:ext cx="4886632" cy="1769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3" name="Rectangle 222">
                    <a:extLst>
                      <a:ext uri="{FF2B5EF4-FFF2-40B4-BE49-F238E27FC236}">
                        <a16:creationId xmlns:a16="http://schemas.microsoft.com/office/drawing/2014/main" id="{0F726D71-F486-4876-B32B-85DF0E214EE0}"/>
                      </a:ext>
                    </a:extLst>
                  </p:cNvPr>
                  <p:cNvSpPr/>
                  <p:nvPr/>
                </p:nvSpPr>
                <p:spPr>
                  <a:xfrm>
                    <a:off x="3407840" y="6080774"/>
                    <a:ext cx="4886632" cy="786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4" name="Rectangle 223">
                    <a:extLst>
                      <a:ext uri="{FF2B5EF4-FFF2-40B4-BE49-F238E27FC236}">
                        <a16:creationId xmlns:a16="http://schemas.microsoft.com/office/drawing/2014/main" id="{D6EFEFEB-80D3-45B8-B9D1-88E264E77253}"/>
                      </a:ext>
                    </a:extLst>
                  </p:cNvPr>
                  <p:cNvSpPr/>
                  <p:nvPr/>
                </p:nvSpPr>
                <p:spPr>
                  <a:xfrm>
                    <a:off x="3407840" y="6174180"/>
                    <a:ext cx="4886632" cy="7865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5" name="Rectangle 224">
                    <a:extLst>
                      <a:ext uri="{FF2B5EF4-FFF2-40B4-BE49-F238E27FC236}">
                        <a16:creationId xmlns:a16="http://schemas.microsoft.com/office/drawing/2014/main" id="{31E84B54-8938-43AE-AAA0-F613B035F450}"/>
                      </a:ext>
                    </a:extLst>
                  </p:cNvPr>
                  <p:cNvSpPr/>
                  <p:nvPr/>
                </p:nvSpPr>
                <p:spPr>
                  <a:xfrm>
                    <a:off x="3407840" y="6252838"/>
                    <a:ext cx="4886632" cy="1769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8" name="Groupe 22">
                  <a:extLst>
                    <a:ext uri="{FF2B5EF4-FFF2-40B4-BE49-F238E27FC236}">
                      <a16:creationId xmlns:a16="http://schemas.microsoft.com/office/drawing/2014/main" id="{D6F8D84E-99C4-44CF-A8AE-7EDFD8AA57F2}"/>
                    </a:ext>
                  </a:extLst>
                </p:cNvPr>
                <p:cNvGrpSpPr/>
                <p:nvPr/>
              </p:nvGrpSpPr>
              <p:grpSpPr>
                <a:xfrm>
                  <a:off x="1531121" y="2710201"/>
                  <a:ext cx="3870438" cy="1042982"/>
                  <a:chOff x="909737" y="4241710"/>
                  <a:chExt cx="4886632" cy="1424810"/>
                </a:xfrm>
              </p:grpSpPr>
              <p:grpSp>
                <p:nvGrpSpPr>
                  <p:cNvPr id="212" name="Groupe 11">
                    <a:extLst>
                      <a:ext uri="{FF2B5EF4-FFF2-40B4-BE49-F238E27FC236}">
                        <a16:creationId xmlns:a16="http://schemas.microsoft.com/office/drawing/2014/main" id="{0E3C55FF-D33F-45E4-BE66-1F822053E452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321812"/>
                    <a:ext cx="4886632" cy="1344708"/>
                    <a:chOff x="3407840" y="5068052"/>
                    <a:chExt cx="4886632" cy="1344708"/>
                  </a:xfrm>
                </p:grpSpPr>
                <p:sp>
                  <p:nvSpPr>
                    <p:cNvPr id="214" name="Rectangle 213">
                      <a:extLst>
                        <a:ext uri="{FF2B5EF4-FFF2-40B4-BE49-F238E27FC236}">
                          <a16:creationId xmlns:a16="http://schemas.microsoft.com/office/drawing/2014/main" id="{C412135A-816F-4774-9838-2DF2C37343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323690"/>
                      <a:ext cx="4886632" cy="746099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5" name="Rectangle 214">
                      <a:extLst>
                        <a:ext uri="{FF2B5EF4-FFF2-40B4-BE49-F238E27FC236}">
                          <a16:creationId xmlns:a16="http://schemas.microsoft.com/office/drawing/2014/main" id="{6AE2C9BD-B65D-4506-98A3-F1214638CA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245032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Rectangle 215">
                      <a:extLst>
                        <a:ext uri="{FF2B5EF4-FFF2-40B4-BE49-F238E27FC236}">
                          <a16:creationId xmlns:a16="http://schemas.microsoft.com/office/drawing/2014/main" id="{D74AED8C-5851-490F-85B9-A1720766E0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068052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7" name="Rectangle 216">
                      <a:extLst>
                        <a:ext uri="{FF2B5EF4-FFF2-40B4-BE49-F238E27FC236}">
                          <a16:creationId xmlns:a16="http://schemas.microsoft.com/office/drawing/2014/main" id="{D9840F60-FE9A-4753-ABAC-B9B2EAADA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080774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8" name="Rectangle 217">
                      <a:extLst>
                        <a:ext uri="{FF2B5EF4-FFF2-40B4-BE49-F238E27FC236}">
                          <a16:creationId xmlns:a16="http://schemas.microsoft.com/office/drawing/2014/main" id="{D54ADC04-AD80-4AC7-B3B4-E002F656CE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160792"/>
                      <a:ext cx="1613756" cy="87889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9" name="Rectangle 218">
                      <a:extLst>
                        <a:ext uri="{FF2B5EF4-FFF2-40B4-BE49-F238E27FC236}">
                          <a16:creationId xmlns:a16="http://schemas.microsoft.com/office/drawing/2014/main" id="{BC2994D2-A030-4CAA-ACBB-5CDA09152B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239452"/>
                      <a:ext cx="1613756" cy="17330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13" name="Rectangle 212">
                    <a:extLst>
                      <a:ext uri="{FF2B5EF4-FFF2-40B4-BE49-F238E27FC236}">
                        <a16:creationId xmlns:a16="http://schemas.microsoft.com/office/drawing/2014/main" id="{CD1ABEA1-A0FC-4532-8433-3C862195639B}"/>
                      </a:ext>
                    </a:extLst>
                  </p:cNvPr>
                  <p:cNvSpPr/>
                  <p:nvPr/>
                </p:nvSpPr>
                <p:spPr>
                  <a:xfrm>
                    <a:off x="2523494" y="4241710"/>
                    <a:ext cx="1659118" cy="337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89" name="Groupe 39">
                  <a:extLst>
                    <a:ext uri="{FF2B5EF4-FFF2-40B4-BE49-F238E27FC236}">
                      <a16:creationId xmlns:a16="http://schemas.microsoft.com/office/drawing/2014/main" id="{C9C276E1-ED33-441E-B7BA-89F043603B66}"/>
                    </a:ext>
                  </a:extLst>
                </p:cNvPr>
                <p:cNvGrpSpPr/>
                <p:nvPr/>
              </p:nvGrpSpPr>
              <p:grpSpPr>
                <a:xfrm>
                  <a:off x="1531121" y="4025713"/>
                  <a:ext cx="3870438" cy="932058"/>
                  <a:chOff x="909737" y="4912584"/>
                  <a:chExt cx="4886632" cy="1273278"/>
                </a:xfrm>
              </p:grpSpPr>
              <p:grpSp>
                <p:nvGrpSpPr>
                  <p:cNvPr id="204" name="Groupe 23">
                    <a:extLst>
                      <a:ext uri="{FF2B5EF4-FFF2-40B4-BE49-F238E27FC236}">
                        <a16:creationId xmlns:a16="http://schemas.microsoft.com/office/drawing/2014/main" id="{AB60B436-72C0-4912-AAB3-6AAACFD2DDB0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912584"/>
                    <a:ext cx="4886632" cy="911634"/>
                    <a:chOff x="909737" y="4241710"/>
                    <a:chExt cx="4886632" cy="911634"/>
                  </a:xfrm>
                </p:grpSpPr>
                <p:grpSp>
                  <p:nvGrpSpPr>
                    <p:cNvPr id="207" name="Groupe 24">
                      <a:extLst>
                        <a:ext uri="{FF2B5EF4-FFF2-40B4-BE49-F238E27FC236}">
                          <a16:creationId xmlns:a16="http://schemas.microsoft.com/office/drawing/2014/main" id="{5B12F8C7-3D77-451D-B17E-94B5C06E8A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9737" y="4321812"/>
                      <a:ext cx="4886632" cy="831532"/>
                      <a:chOff x="3407840" y="5068052"/>
                      <a:chExt cx="4886632" cy="831532"/>
                    </a:xfrm>
                  </p:grpSpPr>
                  <p:sp>
                    <p:nvSpPr>
                      <p:cNvPr id="209" name="Rectangle 208">
                        <a:extLst>
                          <a:ext uri="{FF2B5EF4-FFF2-40B4-BE49-F238E27FC236}">
                            <a16:creationId xmlns:a16="http://schemas.microsoft.com/office/drawing/2014/main" id="{2088EB4E-9492-44AB-AEBA-F37A951D9B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304713"/>
                        <a:ext cx="4886632" cy="594871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10" name="Rectangle 209">
                        <a:extLst>
                          <a:ext uri="{FF2B5EF4-FFF2-40B4-BE49-F238E27FC236}">
                            <a16:creationId xmlns:a16="http://schemas.microsoft.com/office/drawing/2014/main" id="{867F6353-C655-4048-BC1E-53ECCBA860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245032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11" name="Rectangle 210">
                        <a:extLst>
                          <a:ext uri="{FF2B5EF4-FFF2-40B4-BE49-F238E27FC236}">
                            <a16:creationId xmlns:a16="http://schemas.microsoft.com/office/drawing/2014/main" id="{C278D586-C16B-4FA6-A0ED-9C00433DFE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068052"/>
                        <a:ext cx="4886632" cy="17698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08" name="Rectangle 207">
                      <a:extLst>
                        <a:ext uri="{FF2B5EF4-FFF2-40B4-BE49-F238E27FC236}">
                          <a16:creationId xmlns:a16="http://schemas.microsoft.com/office/drawing/2014/main" id="{AB072C2E-3AE3-42BA-A844-342BFE191F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4241710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05" name="Triangle isocèle 36">
                    <a:extLst>
                      <a:ext uri="{FF2B5EF4-FFF2-40B4-BE49-F238E27FC236}">
                        <a16:creationId xmlns:a16="http://schemas.microsoft.com/office/drawing/2014/main" id="{85772895-6330-4914-9A30-0DA62133B4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6851" y="5210863"/>
                    <a:ext cx="907863" cy="974998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06" name="Triangle isocèle 37">
                    <a:extLst>
                      <a:ext uri="{FF2B5EF4-FFF2-40B4-BE49-F238E27FC236}">
                        <a16:creationId xmlns:a16="http://schemas.microsoft.com/office/drawing/2014/main" id="{7919A386-E9E6-449F-95AF-79DC0C8BA5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23494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91" name="Rectangle 190"/>
                <p:cNvSpPr/>
                <p:nvPr/>
              </p:nvSpPr>
              <p:spPr>
                <a:xfrm>
                  <a:off x="3139752" y="4213901"/>
                  <a:ext cx="625768" cy="603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192" name="Groupe 39">
                  <a:extLst>
                    <a:ext uri="{FF2B5EF4-FFF2-40B4-BE49-F238E27FC236}">
                      <a16:creationId xmlns:a16="http://schemas.microsoft.com/office/drawing/2014/main" id="{C9C276E1-ED33-441E-B7BA-89F043603B66}"/>
                    </a:ext>
                  </a:extLst>
                </p:cNvPr>
                <p:cNvGrpSpPr/>
                <p:nvPr/>
              </p:nvGrpSpPr>
              <p:grpSpPr>
                <a:xfrm>
                  <a:off x="1531121" y="5288930"/>
                  <a:ext cx="3870438" cy="932058"/>
                  <a:chOff x="909737" y="4912584"/>
                  <a:chExt cx="4886632" cy="1273278"/>
                </a:xfrm>
              </p:grpSpPr>
              <p:grpSp>
                <p:nvGrpSpPr>
                  <p:cNvPr id="196" name="Groupe 23">
                    <a:extLst>
                      <a:ext uri="{FF2B5EF4-FFF2-40B4-BE49-F238E27FC236}">
                        <a16:creationId xmlns:a16="http://schemas.microsoft.com/office/drawing/2014/main" id="{AB60B436-72C0-4912-AAB3-6AAACFD2DDB0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912584"/>
                    <a:ext cx="4886632" cy="997624"/>
                    <a:chOff x="909737" y="4241710"/>
                    <a:chExt cx="4886632" cy="997624"/>
                  </a:xfrm>
                </p:grpSpPr>
                <p:grpSp>
                  <p:nvGrpSpPr>
                    <p:cNvPr id="199" name="Groupe 24">
                      <a:extLst>
                        <a:ext uri="{FF2B5EF4-FFF2-40B4-BE49-F238E27FC236}">
                          <a16:creationId xmlns:a16="http://schemas.microsoft.com/office/drawing/2014/main" id="{5B12F8C7-3D77-451D-B17E-94B5C06E8A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9737" y="4321812"/>
                      <a:ext cx="4886632" cy="917522"/>
                      <a:chOff x="3407840" y="5068052"/>
                      <a:chExt cx="4886632" cy="917522"/>
                    </a:xfrm>
                  </p:grpSpPr>
                  <p:sp>
                    <p:nvSpPr>
                      <p:cNvPr id="201" name="Rectangle 200">
                        <a:extLst>
                          <a:ext uri="{FF2B5EF4-FFF2-40B4-BE49-F238E27FC236}">
                            <a16:creationId xmlns:a16="http://schemas.microsoft.com/office/drawing/2014/main" id="{2088EB4E-9492-44AB-AEBA-F37A951D9B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335259"/>
                        <a:ext cx="4886632" cy="65031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02" name="Rectangle 201">
                        <a:extLst>
                          <a:ext uri="{FF2B5EF4-FFF2-40B4-BE49-F238E27FC236}">
                            <a16:creationId xmlns:a16="http://schemas.microsoft.com/office/drawing/2014/main" id="{867F6353-C655-4048-BC1E-53ECCBA860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245032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203" name="Rectangle 202">
                        <a:extLst>
                          <a:ext uri="{FF2B5EF4-FFF2-40B4-BE49-F238E27FC236}">
                            <a16:creationId xmlns:a16="http://schemas.microsoft.com/office/drawing/2014/main" id="{C278D586-C16B-4FA6-A0ED-9C00433DFE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068052"/>
                        <a:ext cx="4886632" cy="17698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200" name="Rectangle 199">
                      <a:extLst>
                        <a:ext uri="{FF2B5EF4-FFF2-40B4-BE49-F238E27FC236}">
                          <a16:creationId xmlns:a16="http://schemas.microsoft.com/office/drawing/2014/main" id="{AB072C2E-3AE3-42BA-A844-342BFE191F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4241710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97" name="Triangle isocèle 36">
                    <a:extLst>
                      <a:ext uri="{FF2B5EF4-FFF2-40B4-BE49-F238E27FC236}">
                        <a16:creationId xmlns:a16="http://schemas.microsoft.com/office/drawing/2014/main" id="{85772895-6330-4914-9A30-0DA62133B4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6853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8" name="Triangle isocèle 37">
                    <a:extLst>
                      <a:ext uri="{FF2B5EF4-FFF2-40B4-BE49-F238E27FC236}">
                        <a16:creationId xmlns:a16="http://schemas.microsoft.com/office/drawing/2014/main" id="{7919A386-E9E6-449F-95AF-79DC0C8BA5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23494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94" name="Rectangle 193"/>
                <p:cNvSpPr/>
                <p:nvPr/>
              </p:nvSpPr>
              <p:spPr>
                <a:xfrm>
                  <a:off x="3139752" y="5477118"/>
                  <a:ext cx="625768" cy="60373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>
                  <a:off x="3094973" y="5778985"/>
                  <a:ext cx="752552" cy="66731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26" name="Rectangle 225">
                <a:extLst>
                  <a:ext uri="{FF2B5EF4-FFF2-40B4-BE49-F238E27FC236}">
                    <a16:creationId xmlns:a16="http://schemas.microsoft.com/office/drawing/2014/main" id="{BC2994D2-A030-4CAA-ACBB-5CDA09152B02}"/>
                  </a:ext>
                </a:extLst>
              </p:cNvPr>
              <p:cNvSpPr/>
              <p:nvPr/>
            </p:nvSpPr>
            <p:spPr>
              <a:xfrm>
                <a:off x="8775667" y="3477999"/>
                <a:ext cx="1747366" cy="14513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7" name="Rectangle 226">
                <a:extLst>
                  <a:ext uri="{FF2B5EF4-FFF2-40B4-BE49-F238E27FC236}">
                    <a16:creationId xmlns:a16="http://schemas.microsoft.com/office/drawing/2014/main" id="{D54ADC04-AD80-4AC7-B3B4-E002F656CE28}"/>
                  </a:ext>
                </a:extLst>
              </p:cNvPr>
              <p:cNvSpPr/>
              <p:nvPr/>
            </p:nvSpPr>
            <p:spPr>
              <a:xfrm>
                <a:off x="8775666" y="3401936"/>
                <a:ext cx="1747366" cy="7360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664F36B3-0C9D-413A-979D-11F141D41268}"/>
                  </a:ext>
                </a:extLst>
              </p:cNvPr>
              <p:cNvSpPr/>
              <p:nvPr/>
            </p:nvSpPr>
            <p:spPr>
              <a:xfrm>
                <a:off x="8785233" y="4760265"/>
                <a:ext cx="1747366" cy="5739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9" name="Triangle isocèle 37">
                <a:extLst>
                  <a:ext uri="{FF2B5EF4-FFF2-40B4-BE49-F238E27FC236}">
                    <a16:creationId xmlns:a16="http://schemas.microsoft.com/office/drawing/2014/main" id="{7919A386-E9E6-449F-95AF-79DC0C8BA529}"/>
                  </a:ext>
                </a:extLst>
              </p:cNvPr>
              <p:cNvSpPr/>
              <p:nvPr/>
            </p:nvSpPr>
            <p:spPr>
              <a:xfrm>
                <a:off x="6907022" y="4061295"/>
                <a:ext cx="983029" cy="79134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0" name="Triangle isocèle 37">
                <a:extLst>
                  <a:ext uri="{FF2B5EF4-FFF2-40B4-BE49-F238E27FC236}">
                    <a16:creationId xmlns:a16="http://schemas.microsoft.com/office/drawing/2014/main" id="{7919A386-E9E6-449F-95AF-79DC0C8BA529}"/>
                  </a:ext>
                </a:extLst>
              </p:cNvPr>
              <p:cNvSpPr/>
              <p:nvPr/>
            </p:nvSpPr>
            <p:spPr>
              <a:xfrm>
                <a:off x="7809258" y="3913806"/>
                <a:ext cx="983029" cy="79134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1" name="Rectangle 230">
                <a:extLst>
                  <a:ext uri="{FF2B5EF4-FFF2-40B4-BE49-F238E27FC236}">
                    <a16:creationId xmlns:a16="http://schemas.microsoft.com/office/drawing/2014/main" id="{BC2994D2-A030-4CAA-ACBB-5CDA09152B02}"/>
                  </a:ext>
                </a:extLst>
              </p:cNvPr>
              <p:cNvSpPr/>
              <p:nvPr/>
            </p:nvSpPr>
            <p:spPr>
              <a:xfrm>
                <a:off x="8785231" y="4820203"/>
                <a:ext cx="1747366" cy="14513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BC2994D2-A030-4CAA-ACBB-5CDA09152B02}"/>
                  </a:ext>
                </a:extLst>
              </p:cNvPr>
              <p:cNvSpPr/>
              <p:nvPr/>
            </p:nvSpPr>
            <p:spPr>
              <a:xfrm>
                <a:off x="5247427" y="4820203"/>
                <a:ext cx="1747366" cy="14513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3" name="Triangle isocèle 37">
                <a:extLst>
                  <a:ext uri="{FF2B5EF4-FFF2-40B4-BE49-F238E27FC236}">
                    <a16:creationId xmlns:a16="http://schemas.microsoft.com/office/drawing/2014/main" id="{7919A386-E9E6-449F-95AF-79DC0C8BA529}"/>
                  </a:ext>
                </a:extLst>
              </p:cNvPr>
              <p:cNvSpPr/>
              <p:nvPr/>
            </p:nvSpPr>
            <p:spPr>
              <a:xfrm>
                <a:off x="7006273" y="5425792"/>
                <a:ext cx="983029" cy="79134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4" name="Triangle isocèle 37">
                <a:extLst>
                  <a:ext uri="{FF2B5EF4-FFF2-40B4-BE49-F238E27FC236}">
                    <a16:creationId xmlns:a16="http://schemas.microsoft.com/office/drawing/2014/main" id="{7919A386-E9E6-449F-95AF-79DC0C8BA529}"/>
                  </a:ext>
                </a:extLst>
              </p:cNvPr>
              <p:cNvSpPr/>
              <p:nvPr/>
            </p:nvSpPr>
            <p:spPr>
              <a:xfrm>
                <a:off x="7795721" y="5424583"/>
                <a:ext cx="983029" cy="791340"/>
              </a:xfrm>
              <a:prstGeom prst="triangl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 238">
                <a:extLst>
                  <a:ext uri="{FF2B5EF4-FFF2-40B4-BE49-F238E27FC236}">
                    <a16:creationId xmlns:a16="http://schemas.microsoft.com/office/drawing/2014/main" id="{664F36B3-0C9D-413A-979D-11F141D41268}"/>
                  </a:ext>
                </a:extLst>
              </p:cNvPr>
              <p:cNvSpPr/>
              <p:nvPr/>
            </p:nvSpPr>
            <p:spPr>
              <a:xfrm>
                <a:off x="8796266" y="6225407"/>
                <a:ext cx="1747366" cy="5739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 239">
                <a:extLst>
                  <a:ext uri="{FF2B5EF4-FFF2-40B4-BE49-F238E27FC236}">
                    <a16:creationId xmlns:a16="http://schemas.microsoft.com/office/drawing/2014/main" id="{664F36B3-0C9D-413A-979D-11F141D41268}"/>
                  </a:ext>
                </a:extLst>
              </p:cNvPr>
              <p:cNvSpPr/>
              <p:nvPr/>
            </p:nvSpPr>
            <p:spPr>
              <a:xfrm>
                <a:off x="5236783" y="6215067"/>
                <a:ext cx="1747366" cy="5739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 240">
                <a:extLst>
                  <a:ext uri="{FF2B5EF4-FFF2-40B4-BE49-F238E27FC236}">
                    <a16:creationId xmlns:a16="http://schemas.microsoft.com/office/drawing/2014/main" id="{D54ADC04-AD80-4AC7-B3B4-E002F656CE28}"/>
                  </a:ext>
                </a:extLst>
              </p:cNvPr>
              <p:cNvSpPr/>
              <p:nvPr/>
            </p:nvSpPr>
            <p:spPr>
              <a:xfrm>
                <a:off x="8775666" y="4689673"/>
                <a:ext cx="1747366" cy="7360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Rectangle 241">
                <a:extLst>
                  <a:ext uri="{FF2B5EF4-FFF2-40B4-BE49-F238E27FC236}">
                    <a16:creationId xmlns:a16="http://schemas.microsoft.com/office/drawing/2014/main" id="{D54ADC04-AD80-4AC7-B3B4-E002F656CE28}"/>
                  </a:ext>
                </a:extLst>
              </p:cNvPr>
              <p:cNvSpPr/>
              <p:nvPr/>
            </p:nvSpPr>
            <p:spPr>
              <a:xfrm>
                <a:off x="5242980" y="4691094"/>
                <a:ext cx="1747366" cy="73602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 242">
                <a:extLst>
                  <a:ext uri="{FF2B5EF4-FFF2-40B4-BE49-F238E27FC236}">
                    <a16:creationId xmlns:a16="http://schemas.microsoft.com/office/drawing/2014/main" id="{664F36B3-0C9D-413A-979D-11F141D41268}"/>
                  </a:ext>
                </a:extLst>
              </p:cNvPr>
              <p:cNvSpPr/>
              <p:nvPr/>
            </p:nvSpPr>
            <p:spPr>
              <a:xfrm>
                <a:off x="5244403" y="4761435"/>
                <a:ext cx="1747366" cy="5739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5" name="ZoneTexte 61">
              <a:extLst>
                <a:ext uri="{FF2B5EF4-FFF2-40B4-BE49-F238E27FC236}">
                  <a16:creationId xmlns:a16="http://schemas.microsoft.com/office/drawing/2014/main" id="{CC1B4C3F-57CA-4953-A741-B50EAB6F0572}"/>
                </a:ext>
              </a:extLst>
            </p:cNvPr>
            <p:cNvSpPr txBox="1"/>
            <p:nvPr/>
          </p:nvSpPr>
          <p:spPr>
            <a:xfrm>
              <a:off x="5541814" y="2976744"/>
              <a:ext cx="12394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anose="030F0702030302020204" pitchFamily="66" charset="0"/>
                </a:rPr>
                <a:t>+ sand blasting</a:t>
              </a:r>
              <a:endParaRPr lang="en-GB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5717185" y="2123983"/>
              <a:ext cx="910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“DLC+”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4702348" y="1587436"/>
              <a:ext cx="2958353" cy="34575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8261663" y="853417"/>
            <a:ext cx="2958353" cy="3457521"/>
            <a:chOff x="8424926" y="1587436"/>
            <a:chExt cx="2958353" cy="3457521"/>
          </a:xfrm>
        </p:grpSpPr>
        <p:grpSp>
          <p:nvGrpSpPr>
            <p:cNvPr id="107" name="Groupe 58">
              <a:extLst>
                <a:ext uri="{FF2B5EF4-FFF2-40B4-BE49-F238E27FC236}">
                  <a16:creationId xmlns:a16="http://schemas.microsoft.com/office/drawing/2014/main" id="{3195B580-A1B3-472E-8881-2F270D8FBC53}"/>
                </a:ext>
              </a:extLst>
            </p:cNvPr>
            <p:cNvGrpSpPr/>
            <p:nvPr/>
          </p:nvGrpSpPr>
          <p:grpSpPr>
            <a:xfrm>
              <a:off x="8518083" y="1954186"/>
              <a:ext cx="2752172" cy="2991021"/>
              <a:chOff x="833537" y="365566"/>
              <a:chExt cx="4886632" cy="6445065"/>
            </a:xfrm>
          </p:grpSpPr>
          <p:grpSp>
            <p:nvGrpSpPr>
              <p:cNvPr id="108" name="Groupe 57">
                <a:extLst>
                  <a:ext uri="{FF2B5EF4-FFF2-40B4-BE49-F238E27FC236}">
                    <a16:creationId xmlns:a16="http://schemas.microsoft.com/office/drawing/2014/main" id="{D65F00A1-C7A0-412A-8250-B2927A799F64}"/>
                  </a:ext>
                </a:extLst>
              </p:cNvPr>
              <p:cNvGrpSpPr/>
              <p:nvPr/>
            </p:nvGrpSpPr>
            <p:grpSpPr>
              <a:xfrm>
                <a:off x="833537" y="365566"/>
                <a:ext cx="4886632" cy="4981781"/>
                <a:chOff x="833537" y="365566"/>
                <a:chExt cx="4886632" cy="4981781"/>
              </a:xfrm>
            </p:grpSpPr>
            <p:grpSp>
              <p:nvGrpSpPr>
                <p:cNvPr id="121" name="Groupe 3">
                  <a:extLst>
                    <a:ext uri="{FF2B5EF4-FFF2-40B4-BE49-F238E27FC236}">
                      <a16:creationId xmlns:a16="http://schemas.microsoft.com/office/drawing/2014/main" id="{7ADE2CBF-D237-4C71-8B7B-F3D8CFDCEA03}"/>
                    </a:ext>
                  </a:extLst>
                </p:cNvPr>
                <p:cNvGrpSpPr/>
                <p:nvPr/>
              </p:nvGrpSpPr>
              <p:grpSpPr>
                <a:xfrm>
                  <a:off x="833537" y="365566"/>
                  <a:ext cx="4886632" cy="1361766"/>
                  <a:chOff x="3407840" y="5068052"/>
                  <a:chExt cx="4886632" cy="1361766"/>
                </a:xfrm>
              </p:grpSpPr>
              <p:sp>
                <p:nvSpPr>
                  <p:cNvPr id="161" name="Rectangle 160">
                    <a:extLst>
                      <a:ext uri="{FF2B5EF4-FFF2-40B4-BE49-F238E27FC236}">
                        <a16:creationId xmlns:a16="http://schemas.microsoft.com/office/drawing/2014/main" id="{07D084EF-B5ED-406D-ADE0-9C69DFDC7180}"/>
                      </a:ext>
                    </a:extLst>
                  </p:cNvPr>
                  <p:cNvSpPr/>
                  <p:nvPr/>
                </p:nvSpPr>
                <p:spPr>
                  <a:xfrm>
                    <a:off x="3407840" y="5411028"/>
                    <a:ext cx="4886632" cy="658762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2" name="Rectangle 161">
                    <a:extLst>
                      <a:ext uri="{FF2B5EF4-FFF2-40B4-BE49-F238E27FC236}">
                        <a16:creationId xmlns:a16="http://schemas.microsoft.com/office/drawing/2014/main" id="{AFBABD2B-92B0-4D17-9EF7-B4EC90159802}"/>
                      </a:ext>
                    </a:extLst>
                  </p:cNvPr>
                  <p:cNvSpPr/>
                  <p:nvPr/>
                </p:nvSpPr>
                <p:spPr>
                  <a:xfrm>
                    <a:off x="3407840" y="5245032"/>
                    <a:ext cx="4886632" cy="7865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3" name="Rectangle 162">
                    <a:extLst>
                      <a:ext uri="{FF2B5EF4-FFF2-40B4-BE49-F238E27FC236}">
                        <a16:creationId xmlns:a16="http://schemas.microsoft.com/office/drawing/2014/main" id="{2C09D903-5871-41DA-9CED-C8405C212043}"/>
                      </a:ext>
                    </a:extLst>
                  </p:cNvPr>
                  <p:cNvSpPr/>
                  <p:nvPr/>
                </p:nvSpPr>
                <p:spPr>
                  <a:xfrm>
                    <a:off x="3407840" y="5068052"/>
                    <a:ext cx="4886632" cy="1769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4" name="Rectangle 163">
                    <a:extLst>
                      <a:ext uri="{FF2B5EF4-FFF2-40B4-BE49-F238E27FC236}">
                        <a16:creationId xmlns:a16="http://schemas.microsoft.com/office/drawing/2014/main" id="{0F726D71-F486-4876-B32B-85DF0E214EE0}"/>
                      </a:ext>
                    </a:extLst>
                  </p:cNvPr>
                  <p:cNvSpPr/>
                  <p:nvPr/>
                </p:nvSpPr>
                <p:spPr>
                  <a:xfrm>
                    <a:off x="3407840" y="6080774"/>
                    <a:ext cx="4886632" cy="786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5" name="Rectangle 164">
                    <a:extLst>
                      <a:ext uri="{FF2B5EF4-FFF2-40B4-BE49-F238E27FC236}">
                        <a16:creationId xmlns:a16="http://schemas.microsoft.com/office/drawing/2014/main" id="{D6EFEFEB-80D3-45B8-B9D1-88E264E77253}"/>
                      </a:ext>
                    </a:extLst>
                  </p:cNvPr>
                  <p:cNvSpPr/>
                  <p:nvPr/>
                </p:nvSpPr>
                <p:spPr>
                  <a:xfrm>
                    <a:off x="3407840" y="6174180"/>
                    <a:ext cx="4886632" cy="7865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bg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6" name="Rectangle 165">
                    <a:extLst>
                      <a:ext uri="{FF2B5EF4-FFF2-40B4-BE49-F238E27FC236}">
                        <a16:creationId xmlns:a16="http://schemas.microsoft.com/office/drawing/2014/main" id="{31E84B54-8938-43AE-AAA0-F613B035F450}"/>
                      </a:ext>
                    </a:extLst>
                  </p:cNvPr>
                  <p:cNvSpPr/>
                  <p:nvPr/>
                </p:nvSpPr>
                <p:spPr>
                  <a:xfrm>
                    <a:off x="3407840" y="6252838"/>
                    <a:ext cx="4886632" cy="17698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7" name="Rectangle 166">
                    <a:extLst>
                      <a:ext uri="{FF2B5EF4-FFF2-40B4-BE49-F238E27FC236}">
                        <a16:creationId xmlns:a16="http://schemas.microsoft.com/office/drawing/2014/main" id="{416447B8-D739-458F-8C1D-1FEA4050349E}"/>
                      </a:ext>
                    </a:extLst>
                  </p:cNvPr>
                  <p:cNvSpPr/>
                  <p:nvPr/>
                </p:nvSpPr>
                <p:spPr>
                  <a:xfrm>
                    <a:off x="3407840" y="5334913"/>
                    <a:ext cx="4886632" cy="78658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22" name="Groupe 22">
                  <a:extLst>
                    <a:ext uri="{FF2B5EF4-FFF2-40B4-BE49-F238E27FC236}">
                      <a16:creationId xmlns:a16="http://schemas.microsoft.com/office/drawing/2014/main" id="{D6F8D84E-99C4-44CF-A8AE-7EDFD8AA57F2}"/>
                    </a:ext>
                  </a:extLst>
                </p:cNvPr>
                <p:cNvGrpSpPr/>
                <p:nvPr/>
              </p:nvGrpSpPr>
              <p:grpSpPr>
                <a:xfrm>
                  <a:off x="833537" y="2042930"/>
                  <a:ext cx="4886632" cy="1507301"/>
                  <a:chOff x="909737" y="4241710"/>
                  <a:chExt cx="4886632" cy="1507301"/>
                </a:xfrm>
              </p:grpSpPr>
              <p:grpSp>
                <p:nvGrpSpPr>
                  <p:cNvPr id="151" name="Groupe 11">
                    <a:extLst>
                      <a:ext uri="{FF2B5EF4-FFF2-40B4-BE49-F238E27FC236}">
                        <a16:creationId xmlns:a16="http://schemas.microsoft.com/office/drawing/2014/main" id="{0E3C55FF-D33F-45E4-BE66-1F822053E452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321812"/>
                    <a:ext cx="4886632" cy="1361766"/>
                    <a:chOff x="3407840" y="5068052"/>
                    <a:chExt cx="4886632" cy="1361766"/>
                  </a:xfrm>
                </p:grpSpPr>
                <p:sp>
                  <p:nvSpPr>
                    <p:cNvPr id="154" name="Rectangle 153">
                      <a:extLst>
                        <a:ext uri="{FF2B5EF4-FFF2-40B4-BE49-F238E27FC236}">
                          <a16:creationId xmlns:a16="http://schemas.microsoft.com/office/drawing/2014/main" id="{C412135A-816F-4774-9838-2DF2C37343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411028"/>
                      <a:ext cx="4886632" cy="658762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5" name="Rectangle 154">
                      <a:extLst>
                        <a:ext uri="{FF2B5EF4-FFF2-40B4-BE49-F238E27FC236}">
                          <a16:creationId xmlns:a16="http://schemas.microsoft.com/office/drawing/2014/main" id="{6AE2C9BD-B65D-4506-98A3-F1214638CA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245032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6" name="Rectangle 155">
                      <a:extLst>
                        <a:ext uri="{FF2B5EF4-FFF2-40B4-BE49-F238E27FC236}">
                          <a16:creationId xmlns:a16="http://schemas.microsoft.com/office/drawing/2014/main" id="{D74AED8C-5851-490F-85B9-A1720766E0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068052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7" name="Rectangle 156">
                      <a:extLst>
                        <a:ext uri="{FF2B5EF4-FFF2-40B4-BE49-F238E27FC236}">
                          <a16:creationId xmlns:a16="http://schemas.microsoft.com/office/drawing/2014/main" id="{D9840F60-FE9A-4753-ABAC-B9B2EAADA9C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080774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8" name="Rectangle 157">
                      <a:extLst>
                        <a:ext uri="{FF2B5EF4-FFF2-40B4-BE49-F238E27FC236}">
                          <a16:creationId xmlns:a16="http://schemas.microsoft.com/office/drawing/2014/main" id="{D54ADC04-AD80-4AC7-B3B4-E002F656CE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174180"/>
                      <a:ext cx="4886632" cy="78658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9" name="Rectangle 158">
                      <a:extLst>
                        <a:ext uri="{FF2B5EF4-FFF2-40B4-BE49-F238E27FC236}">
                          <a16:creationId xmlns:a16="http://schemas.microsoft.com/office/drawing/2014/main" id="{BC2994D2-A030-4CAA-ACBB-5CDA09152B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252838"/>
                      <a:ext cx="4886632" cy="17698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60" name="Rectangle 159">
                      <a:extLst>
                        <a:ext uri="{FF2B5EF4-FFF2-40B4-BE49-F238E27FC236}">
                          <a16:creationId xmlns:a16="http://schemas.microsoft.com/office/drawing/2014/main" id="{5F222C51-5528-494D-9158-327BF10D1C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334913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CD1ABEA1-A0FC-4532-8433-3C862195639B}"/>
                      </a:ext>
                    </a:extLst>
                  </p:cNvPr>
                  <p:cNvSpPr/>
                  <p:nvPr/>
                </p:nvSpPr>
                <p:spPr>
                  <a:xfrm>
                    <a:off x="2523494" y="4241710"/>
                    <a:ext cx="1659118" cy="337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3" name="Rectangle 152">
                    <a:extLst>
                      <a:ext uri="{FF2B5EF4-FFF2-40B4-BE49-F238E27FC236}">
                        <a16:creationId xmlns:a16="http://schemas.microsoft.com/office/drawing/2014/main" id="{04B06D3A-7C79-4287-B93A-521D53AA742E}"/>
                      </a:ext>
                    </a:extLst>
                  </p:cNvPr>
                  <p:cNvSpPr/>
                  <p:nvPr/>
                </p:nvSpPr>
                <p:spPr>
                  <a:xfrm>
                    <a:off x="2523494" y="5411827"/>
                    <a:ext cx="1659118" cy="337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23" name="Groupe 39">
                  <a:extLst>
                    <a:ext uri="{FF2B5EF4-FFF2-40B4-BE49-F238E27FC236}">
                      <a16:creationId xmlns:a16="http://schemas.microsoft.com/office/drawing/2014/main" id="{C9C276E1-ED33-441E-B7BA-89F043603B66}"/>
                    </a:ext>
                  </a:extLst>
                </p:cNvPr>
                <p:cNvGrpSpPr/>
                <p:nvPr/>
              </p:nvGrpSpPr>
              <p:grpSpPr>
                <a:xfrm>
                  <a:off x="833537" y="3840046"/>
                  <a:ext cx="4886632" cy="1507301"/>
                  <a:chOff x="909737" y="4912584"/>
                  <a:chExt cx="4886632" cy="1507301"/>
                </a:xfrm>
              </p:grpSpPr>
              <p:grpSp>
                <p:nvGrpSpPr>
                  <p:cNvPr id="124" name="Groupe 23">
                    <a:extLst>
                      <a:ext uri="{FF2B5EF4-FFF2-40B4-BE49-F238E27FC236}">
                        <a16:creationId xmlns:a16="http://schemas.microsoft.com/office/drawing/2014/main" id="{AB60B436-72C0-4912-AAB3-6AAACFD2DDB0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912584"/>
                    <a:ext cx="4886632" cy="1507301"/>
                    <a:chOff x="909737" y="4241710"/>
                    <a:chExt cx="4886632" cy="1507301"/>
                  </a:xfrm>
                </p:grpSpPr>
                <p:grpSp>
                  <p:nvGrpSpPr>
                    <p:cNvPr id="141" name="Groupe 24">
                      <a:extLst>
                        <a:ext uri="{FF2B5EF4-FFF2-40B4-BE49-F238E27FC236}">
                          <a16:creationId xmlns:a16="http://schemas.microsoft.com/office/drawing/2014/main" id="{5B12F8C7-3D77-451D-B17E-94B5C06E8AB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9737" y="4321812"/>
                      <a:ext cx="4886632" cy="1361766"/>
                      <a:chOff x="3407840" y="5068052"/>
                      <a:chExt cx="4886632" cy="1361766"/>
                    </a:xfrm>
                  </p:grpSpPr>
                  <p:sp>
                    <p:nvSpPr>
                      <p:cNvPr id="144" name="Rectangle 143">
                        <a:extLst>
                          <a:ext uri="{FF2B5EF4-FFF2-40B4-BE49-F238E27FC236}">
                            <a16:creationId xmlns:a16="http://schemas.microsoft.com/office/drawing/2014/main" id="{2088EB4E-9492-44AB-AEBA-F37A951D9B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411028"/>
                        <a:ext cx="4886632" cy="658762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5" name="Rectangle 144">
                        <a:extLst>
                          <a:ext uri="{FF2B5EF4-FFF2-40B4-BE49-F238E27FC236}">
                            <a16:creationId xmlns:a16="http://schemas.microsoft.com/office/drawing/2014/main" id="{867F6353-C655-4048-BC1E-53ECCBA860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245032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6" name="Rectangle 145">
                        <a:extLst>
                          <a:ext uri="{FF2B5EF4-FFF2-40B4-BE49-F238E27FC236}">
                            <a16:creationId xmlns:a16="http://schemas.microsoft.com/office/drawing/2014/main" id="{C278D586-C16B-4FA6-A0ED-9C00433DFE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068052"/>
                        <a:ext cx="4886632" cy="17698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7" name="Rectangle 146">
                        <a:extLst>
                          <a:ext uri="{FF2B5EF4-FFF2-40B4-BE49-F238E27FC236}">
                            <a16:creationId xmlns:a16="http://schemas.microsoft.com/office/drawing/2014/main" id="{664F36B3-0C9D-413A-979D-11F141D4126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080774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8" name="Rectangle 147">
                        <a:extLst>
                          <a:ext uri="{FF2B5EF4-FFF2-40B4-BE49-F238E27FC236}">
                            <a16:creationId xmlns:a16="http://schemas.microsoft.com/office/drawing/2014/main" id="{4310E97C-715C-4B32-B05D-E10D15D97A1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174180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  <a:ln>
                        <a:solidFill>
                          <a:schemeClr val="bg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9" name="Rectangle 148">
                        <a:extLst>
                          <a:ext uri="{FF2B5EF4-FFF2-40B4-BE49-F238E27FC236}">
                            <a16:creationId xmlns:a16="http://schemas.microsoft.com/office/drawing/2014/main" id="{16ADF606-857D-435A-9618-CEDDCBA6BE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6252838"/>
                        <a:ext cx="4886632" cy="17698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0" name="Rectangle 149">
                        <a:extLst>
                          <a:ext uri="{FF2B5EF4-FFF2-40B4-BE49-F238E27FC236}">
                            <a16:creationId xmlns:a16="http://schemas.microsoft.com/office/drawing/2014/main" id="{75889C9C-16B5-4C38-94F3-BB9CF06F54A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07840" y="5334913"/>
                        <a:ext cx="4886632" cy="7865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  <p:sp>
                  <p:nvSpPr>
                    <p:cNvPr id="142" name="Rectangle 141">
                      <a:extLst>
                        <a:ext uri="{FF2B5EF4-FFF2-40B4-BE49-F238E27FC236}">
                          <a16:creationId xmlns:a16="http://schemas.microsoft.com/office/drawing/2014/main" id="{AB072C2E-3AE3-42BA-A844-342BFE191F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4241710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3" name="Rectangle 142">
                      <a:extLst>
                        <a:ext uri="{FF2B5EF4-FFF2-40B4-BE49-F238E27FC236}">
                          <a16:creationId xmlns:a16="http://schemas.microsoft.com/office/drawing/2014/main" id="{55AD6FC2-1A56-430C-989E-B40ED28A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23494" y="5411827"/>
                      <a:ext cx="1659118" cy="33718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34" name="Triangle isocèle 34">
                    <a:extLst>
                      <a:ext uri="{FF2B5EF4-FFF2-40B4-BE49-F238E27FC236}">
                        <a16:creationId xmlns:a16="http://schemas.microsoft.com/office/drawing/2014/main" id="{C2A37241-A767-4038-94C5-E78DE3838BD3}"/>
                      </a:ext>
                    </a:extLst>
                  </p:cNvPr>
                  <p:cNvSpPr/>
                  <p:nvPr/>
                </p:nvSpPr>
                <p:spPr>
                  <a:xfrm>
                    <a:off x="2523494" y="5163622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6" name="Triangle isocèle 35">
                    <a:extLst>
                      <a:ext uri="{FF2B5EF4-FFF2-40B4-BE49-F238E27FC236}">
                        <a16:creationId xmlns:a16="http://schemas.microsoft.com/office/drawing/2014/main" id="{61760CC4-B494-40A1-9E2C-8F7E6ECD4811}"/>
                      </a:ext>
                    </a:extLst>
                  </p:cNvPr>
                  <p:cNvSpPr/>
                  <p:nvPr/>
                </p:nvSpPr>
                <p:spPr>
                  <a:xfrm>
                    <a:off x="3276853" y="5137754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7" name="Triangle isocèle 36">
                    <a:extLst>
                      <a:ext uri="{FF2B5EF4-FFF2-40B4-BE49-F238E27FC236}">
                        <a16:creationId xmlns:a16="http://schemas.microsoft.com/office/drawing/2014/main" id="{85772895-6330-4914-9A30-0DA62133B4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276853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39" name="Triangle isocèle 37">
                    <a:extLst>
                      <a:ext uri="{FF2B5EF4-FFF2-40B4-BE49-F238E27FC236}">
                        <a16:creationId xmlns:a16="http://schemas.microsoft.com/office/drawing/2014/main" id="{7919A386-E9E6-449F-95AF-79DC0C8BA5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523494" y="5240915"/>
                    <a:ext cx="907863" cy="944947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0" name="Rectangle 139">
                    <a:extLst>
                      <a:ext uri="{FF2B5EF4-FFF2-40B4-BE49-F238E27FC236}">
                        <a16:creationId xmlns:a16="http://schemas.microsoft.com/office/drawing/2014/main" id="{CC1E25A3-A0AE-4885-B677-DA9620F2ED86}"/>
                      </a:ext>
                    </a:extLst>
                  </p:cNvPr>
                  <p:cNvSpPr/>
                  <p:nvPr/>
                </p:nvSpPr>
                <p:spPr>
                  <a:xfrm>
                    <a:off x="3157979" y="5195534"/>
                    <a:ext cx="509048" cy="105575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09" name="Groupe 40">
                <a:extLst>
                  <a:ext uri="{FF2B5EF4-FFF2-40B4-BE49-F238E27FC236}">
                    <a16:creationId xmlns:a16="http://schemas.microsoft.com/office/drawing/2014/main" id="{174F161F-2F0E-4FA4-BEB9-B63E8B28A3C6}"/>
                  </a:ext>
                </a:extLst>
              </p:cNvPr>
              <p:cNvGrpSpPr/>
              <p:nvPr/>
            </p:nvGrpSpPr>
            <p:grpSpPr>
              <a:xfrm>
                <a:off x="833537" y="5471922"/>
                <a:ext cx="4886632" cy="1338709"/>
                <a:chOff x="909737" y="4912584"/>
                <a:chExt cx="4886632" cy="1338709"/>
              </a:xfrm>
            </p:grpSpPr>
            <p:grpSp>
              <p:nvGrpSpPr>
                <p:cNvPr id="110" name="Groupe 41">
                  <a:extLst>
                    <a:ext uri="{FF2B5EF4-FFF2-40B4-BE49-F238E27FC236}">
                      <a16:creationId xmlns:a16="http://schemas.microsoft.com/office/drawing/2014/main" id="{F4D807CF-A10F-4D22-882D-63871F664A77}"/>
                    </a:ext>
                  </a:extLst>
                </p:cNvPr>
                <p:cNvGrpSpPr/>
                <p:nvPr/>
              </p:nvGrpSpPr>
              <p:grpSpPr>
                <a:xfrm>
                  <a:off x="909737" y="4912584"/>
                  <a:ext cx="4886632" cy="1171482"/>
                  <a:chOff x="909737" y="4241710"/>
                  <a:chExt cx="4886632" cy="1171482"/>
                </a:xfrm>
              </p:grpSpPr>
              <p:grpSp>
                <p:nvGrpSpPr>
                  <p:cNvPr id="116" name="Groupe 47">
                    <a:extLst>
                      <a:ext uri="{FF2B5EF4-FFF2-40B4-BE49-F238E27FC236}">
                        <a16:creationId xmlns:a16="http://schemas.microsoft.com/office/drawing/2014/main" id="{21A9A6BD-FA03-42BC-9C20-350C883A8C02}"/>
                      </a:ext>
                    </a:extLst>
                  </p:cNvPr>
                  <p:cNvGrpSpPr/>
                  <p:nvPr/>
                </p:nvGrpSpPr>
                <p:grpSpPr>
                  <a:xfrm>
                    <a:off x="909737" y="4588673"/>
                    <a:ext cx="4886632" cy="824519"/>
                    <a:chOff x="3407840" y="5334913"/>
                    <a:chExt cx="4886632" cy="824519"/>
                  </a:xfrm>
                </p:grpSpPr>
                <p:sp>
                  <p:nvSpPr>
                    <p:cNvPr id="118" name="Rectangle 117">
                      <a:extLst>
                        <a:ext uri="{FF2B5EF4-FFF2-40B4-BE49-F238E27FC236}">
                          <a16:creationId xmlns:a16="http://schemas.microsoft.com/office/drawing/2014/main" id="{17643958-4DD6-4D84-B5D0-D503993B22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411028"/>
                      <a:ext cx="4886632" cy="658762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9" name="Rectangle 118">
                      <a:extLst>
                        <a:ext uri="{FF2B5EF4-FFF2-40B4-BE49-F238E27FC236}">
                          <a16:creationId xmlns:a16="http://schemas.microsoft.com/office/drawing/2014/main" id="{36D40C54-C611-4119-AEE1-4F75B6E038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6080774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20" name="Rectangle 119">
                      <a:extLst>
                        <a:ext uri="{FF2B5EF4-FFF2-40B4-BE49-F238E27FC236}">
                          <a16:creationId xmlns:a16="http://schemas.microsoft.com/office/drawing/2014/main" id="{4EF1CE5F-DE30-4B6C-B76C-321A628D32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7840" y="5334913"/>
                      <a:ext cx="4886632" cy="78658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117" name="Rectangle 116">
                    <a:extLst>
                      <a:ext uri="{FF2B5EF4-FFF2-40B4-BE49-F238E27FC236}">
                        <a16:creationId xmlns:a16="http://schemas.microsoft.com/office/drawing/2014/main" id="{6F6E7128-37CE-47BC-BA88-A23EC056EBBB}"/>
                      </a:ext>
                    </a:extLst>
                  </p:cNvPr>
                  <p:cNvSpPr/>
                  <p:nvPr/>
                </p:nvSpPr>
                <p:spPr>
                  <a:xfrm>
                    <a:off x="2523494" y="4241710"/>
                    <a:ext cx="1659118" cy="3371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11" name="Triangle isocèle 42">
                  <a:extLst>
                    <a:ext uri="{FF2B5EF4-FFF2-40B4-BE49-F238E27FC236}">
                      <a16:creationId xmlns:a16="http://schemas.microsoft.com/office/drawing/2014/main" id="{8091861C-3D7F-4F3B-ACC6-90A665123BEA}"/>
                    </a:ext>
                  </a:extLst>
                </p:cNvPr>
                <p:cNvSpPr/>
                <p:nvPr/>
              </p:nvSpPr>
              <p:spPr>
                <a:xfrm>
                  <a:off x="2523494" y="5163622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2" name="Triangle isocèle 43">
                  <a:extLst>
                    <a:ext uri="{FF2B5EF4-FFF2-40B4-BE49-F238E27FC236}">
                      <a16:creationId xmlns:a16="http://schemas.microsoft.com/office/drawing/2014/main" id="{B1D9DA67-77BA-474C-A197-AB783ECCED1C}"/>
                    </a:ext>
                  </a:extLst>
                </p:cNvPr>
                <p:cNvSpPr/>
                <p:nvPr/>
              </p:nvSpPr>
              <p:spPr>
                <a:xfrm>
                  <a:off x="3276853" y="5137754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3" name="Triangle isocèle 44">
                  <a:extLst>
                    <a:ext uri="{FF2B5EF4-FFF2-40B4-BE49-F238E27FC236}">
                      <a16:creationId xmlns:a16="http://schemas.microsoft.com/office/drawing/2014/main" id="{4B84407E-EEBA-4A83-A231-7D0C006E2089}"/>
                    </a:ext>
                  </a:extLst>
                </p:cNvPr>
                <p:cNvSpPr/>
                <p:nvPr/>
              </p:nvSpPr>
              <p:spPr>
                <a:xfrm rot="10800000">
                  <a:off x="3276853" y="5240915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4" name="Triangle isocèle 45">
                  <a:extLst>
                    <a:ext uri="{FF2B5EF4-FFF2-40B4-BE49-F238E27FC236}">
                      <a16:creationId xmlns:a16="http://schemas.microsoft.com/office/drawing/2014/main" id="{4C0D21C0-BFDF-4B3A-801F-3C36CC75285F}"/>
                    </a:ext>
                  </a:extLst>
                </p:cNvPr>
                <p:cNvSpPr/>
                <p:nvPr/>
              </p:nvSpPr>
              <p:spPr>
                <a:xfrm rot="10800000">
                  <a:off x="2523494" y="5240915"/>
                  <a:ext cx="907863" cy="944947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35E94938-295A-4331-89DB-CAAFCA7677C8}"/>
                    </a:ext>
                  </a:extLst>
                </p:cNvPr>
                <p:cNvSpPr/>
                <p:nvPr/>
              </p:nvSpPr>
              <p:spPr>
                <a:xfrm>
                  <a:off x="3157979" y="5195534"/>
                  <a:ext cx="509048" cy="105575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69" name="TextBox 168"/>
            <p:cNvSpPr txBox="1"/>
            <p:nvPr/>
          </p:nvSpPr>
          <p:spPr>
            <a:xfrm>
              <a:off x="9416934" y="2090394"/>
              <a:ext cx="10214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“DLC++”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170" name="ZoneTexte 61">
              <a:extLst>
                <a:ext uri="{FF2B5EF4-FFF2-40B4-BE49-F238E27FC236}">
                  <a16:creationId xmlns:a16="http://schemas.microsoft.com/office/drawing/2014/main" id="{CC1B4C3F-57CA-4953-A741-B50EAB6F0572}"/>
                </a:ext>
              </a:extLst>
            </p:cNvPr>
            <p:cNvSpPr txBox="1"/>
            <p:nvPr/>
          </p:nvSpPr>
          <p:spPr>
            <a:xfrm>
              <a:off x="9318549" y="2939453"/>
              <a:ext cx="12394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anose="030F0702030302020204" pitchFamily="66" charset="0"/>
                </a:rPr>
                <a:t>+ sand blasting</a:t>
              </a:r>
              <a:endParaRPr lang="en-GB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8424926" y="1587436"/>
              <a:ext cx="2958353" cy="345752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489534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5566" y="162756"/>
            <a:ext cx="4357012" cy="85397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Resistive THGEM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24</a:t>
            </a:fld>
            <a:endParaRPr lang="en-GB"/>
          </a:p>
        </p:txBody>
      </p:sp>
      <p:grpSp>
        <p:nvGrpSpPr>
          <p:cNvPr id="31" name="Group 30"/>
          <p:cNvGrpSpPr/>
          <p:nvPr/>
        </p:nvGrpSpPr>
        <p:grpSpPr>
          <a:xfrm>
            <a:off x="695400" y="1041654"/>
            <a:ext cx="5905872" cy="5380707"/>
            <a:chOff x="689835" y="1519751"/>
            <a:chExt cx="5905872" cy="5380707"/>
          </a:xfrm>
        </p:grpSpPr>
        <p:sp>
          <p:nvSpPr>
            <p:cNvPr id="26" name="Rectangle 25"/>
            <p:cNvSpPr/>
            <p:nvPr/>
          </p:nvSpPr>
          <p:spPr>
            <a:xfrm>
              <a:off x="689835" y="1519751"/>
              <a:ext cx="5905872" cy="53807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 rot="10800000">
              <a:off x="1199456" y="2078482"/>
              <a:ext cx="4886632" cy="19839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 rot="10800000">
              <a:off x="1199456" y="1988840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99456" y="2636912"/>
              <a:ext cx="4886632" cy="43204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/>
            <p:cNvGrpSpPr/>
            <p:nvPr/>
          </p:nvGrpSpPr>
          <p:grpSpPr>
            <a:xfrm rot="10800000">
              <a:off x="1199456" y="3428999"/>
              <a:ext cx="4886632" cy="288032"/>
              <a:chOff x="1199456" y="3501008"/>
              <a:chExt cx="4886632" cy="288032"/>
            </a:xfrm>
          </p:grpSpPr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DAB0C62-DF2A-4E31-8EE5-052A774623CC}"/>
                  </a:ext>
                </a:extLst>
              </p:cNvPr>
              <p:cNvSpPr/>
              <p:nvPr/>
            </p:nvSpPr>
            <p:spPr>
              <a:xfrm rot="10800000">
                <a:off x="1199456" y="3590650"/>
                <a:ext cx="4886632" cy="19839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24B3CFD-00C9-48B2-842D-99984419AC0F}"/>
                  </a:ext>
                </a:extLst>
              </p:cNvPr>
              <p:cNvSpPr/>
              <p:nvPr/>
            </p:nvSpPr>
            <p:spPr>
              <a:xfrm rot="10800000">
                <a:off x="1199456" y="3501008"/>
                <a:ext cx="4886632" cy="7865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 rot="10800000">
              <a:off x="1199456" y="4221088"/>
              <a:ext cx="4886632" cy="19839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 rot="10800000">
              <a:off x="1199456" y="4131446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99456" y="4408496"/>
              <a:ext cx="4886632" cy="43204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/>
            <p:cNvGrpSpPr/>
            <p:nvPr/>
          </p:nvGrpSpPr>
          <p:grpSpPr>
            <a:xfrm rot="10800000">
              <a:off x="1199456" y="4844875"/>
              <a:ext cx="4886632" cy="288032"/>
              <a:chOff x="1199456" y="3501008"/>
              <a:chExt cx="4886632" cy="288032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DAB0C62-DF2A-4E31-8EE5-052A774623CC}"/>
                  </a:ext>
                </a:extLst>
              </p:cNvPr>
              <p:cNvSpPr/>
              <p:nvPr/>
            </p:nvSpPr>
            <p:spPr>
              <a:xfrm rot="10800000">
                <a:off x="1199456" y="3590650"/>
                <a:ext cx="4886632" cy="19839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24B3CFD-00C9-48B2-842D-99984419AC0F}"/>
                  </a:ext>
                </a:extLst>
              </p:cNvPr>
              <p:cNvSpPr/>
              <p:nvPr/>
            </p:nvSpPr>
            <p:spPr>
              <a:xfrm rot="10800000">
                <a:off x="1199456" y="3501008"/>
                <a:ext cx="4886632" cy="7865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 rot="10800000">
              <a:off x="1199471" y="5661246"/>
              <a:ext cx="4886632" cy="19839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 rot="10800000">
              <a:off x="1199471" y="5571604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99471" y="5848654"/>
              <a:ext cx="4886632" cy="43204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/>
            <p:cNvGrpSpPr/>
            <p:nvPr/>
          </p:nvGrpSpPr>
          <p:grpSpPr>
            <a:xfrm rot="10800000">
              <a:off x="1199471" y="6285033"/>
              <a:ext cx="4886632" cy="288032"/>
              <a:chOff x="1199456" y="3501008"/>
              <a:chExt cx="4886632" cy="288032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DAB0C62-DF2A-4E31-8EE5-052A774623CC}"/>
                  </a:ext>
                </a:extLst>
              </p:cNvPr>
              <p:cNvSpPr/>
              <p:nvPr/>
            </p:nvSpPr>
            <p:spPr>
              <a:xfrm rot="10800000">
                <a:off x="1199456" y="3590650"/>
                <a:ext cx="4886632" cy="19839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24B3CFD-00C9-48B2-842D-99984419AC0F}"/>
                  </a:ext>
                </a:extLst>
              </p:cNvPr>
              <p:cNvSpPr/>
              <p:nvPr/>
            </p:nvSpPr>
            <p:spPr>
              <a:xfrm rot="10800000">
                <a:off x="1199456" y="3501008"/>
                <a:ext cx="4886632" cy="7865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1597652" y="5544123"/>
              <a:ext cx="576064" cy="1204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821180" y="5473511"/>
              <a:ext cx="576064" cy="1204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040244" y="5395713"/>
              <a:ext cx="576064" cy="1204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195212" y="5508853"/>
              <a:ext cx="576064" cy="12042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7116018" y="1457777"/>
            <a:ext cx="15103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 smtClean="0">
                <a:latin typeface="Comic Sans MS" panose="030F0702030302020204" pitchFamily="66" charset="0"/>
              </a:rPr>
              <a:t>Kapton</a:t>
            </a:r>
            <a:r>
              <a:rPr lang="en-US" sz="1350" dirty="0" smtClean="0">
                <a:latin typeface="Comic Sans MS" panose="030F0702030302020204" pitchFamily="66" charset="0"/>
              </a:rPr>
              <a:t> with DLC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28531" y="2188570"/>
            <a:ext cx="4876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>
                <a:latin typeface="Comic Sans MS" panose="030F0702030302020204" pitchFamily="66" charset="0"/>
              </a:rPr>
              <a:t>PCB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06813" y="2892112"/>
            <a:ext cx="15103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 smtClean="0">
                <a:latin typeface="Comic Sans MS" panose="030F0702030302020204" pitchFamily="66" charset="0"/>
              </a:rPr>
              <a:t>Kapton</a:t>
            </a:r>
            <a:r>
              <a:rPr lang="en-US" sz="1350" dirty="0" smtClean="0">
                <a:latin typeface="Comic Sans MS" panose="030F0702030302020204" pitchFamily="66" charset="0"/>
              </a:rPr>
              <a:t> with DLC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00250" y="3935553"/>
            <a:ext cx="25843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>
                <a:latin typeface="Comic Sans MS" panose="030F0702030302020204" pitchFamily="66" charset="0"/>
              </a:rPr>
              <a:t>Glue the 3 parts with </a:t>
            </a:r>
            <a:r>
              <a:rPr lang="en-US" sz="1350" dirty="0" err="1" smtClean="0">
                <a:latin typeface="Comic Sans MS" panose="030F0702030302020204" pitchFamily="66" charset="0"/>
              </a:rPr>
              <a:t>prepreg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134461" y="5368065"/>
            <a:ext cx="19207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smtClean="0">
                <a:latin typeface="Comic Sans MS" panose="030F0702030302020204" pitchFamily="66" charset="0"/>
              </a:rPr>
              <a:t>Drilling like a THGEM</a:t>
            </a:r>
            <a:endParaRPr lang="en-US" sz="1350" dirty="0">
              <a:latin typeface="Comic Sans MS" panose="030F0702030302020204" pitchFamily="66" charset="0"/>
            </a:endParaRPr>
          </a:p>
        </p:txBody>
      </p:sp>
      <p:cxnSp>
        <p:nvCxnSpPr>
          <p:cNvPr id="38" name="Straight Arrow Connector 37"/>
          <p:cNvCxnSpPr>
            <a:stCxn id="32" idx="1"/>
          </p:cNvCxnSpPr>
          <p:nvPr/>
        </p:nvCxnSpPr>
        <p:spPr>
          <a:xfrm flipH="1">
            <a:off x="6312024" y="1607818"/>
            <a:ext cx="803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1"/>
          </p:cNvCxnSpPr>
          <p:nvPr/>
        </p:nvCxnSpPr>
        <p:spPr>
          <a:xfrm flipH="1">
            <a:off x="6312024" y="2338611"/>
            <a:ext cx="816507" cy="31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4" idx="1"/>
          </p:cNvCxnSpPr>
          <p:nvPr/>
        </p:nvCxnSpPr>
        <p:spPr>
          <a:xfrm flipH="1">
            <a:off x="6312024" y="3042153"/>
            <a:ext cx="7947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51530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70270" y="0"/>
            <a:ext cx="4277810" cy="1181402"/>
          </a:xfrm>
        </p:spPr>
        <p:txBody>
          <a:bodyPr>
            <a:normAutofit/>
          </a:bodyPr>
          <a:lstStyle/>
          <a:p>
            <a:pPr algn="ctr"/>
            <a:r>
              <a:rPr lang="fr-FR" sz="3600" dirty="0" err="1" smtClean="0">
                <a:latin typeface="Comic Sans MS" panose="030F0702030302020204" pitchFamily="66" charset="0"/>
              </a:rPr>
              <a:t>Resistive</a:t>
            </a:r>
            <a:r>
              <a:rPr lang="fr-FR" sz="3600" dirty="0" smtClean="0">
                <a:latin typeface="Comic Sans MS" panose="030F0702030302020204" pitchFamily="66" charset="0"/>
              </a:rPr>
              <a:t> LEM</a:t>
            </a:r>
            <a:endParaRPr lang="fr-FR" sz="3600" dirty="0">
              <a:latin typeface="Comic Sans MS" panose="030F0702030302020204" pitchFamily="66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3068" y="960880"/>
            <a:ext cx="6180877" cy="3279146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FR" sz="1800" dirty="0" err="1" smtClean="0">
                <a:latin typeface="Comic Sans MS" panose="030F0702030302020204" pitchFamily="66" charset="0"/>
              </a:rPr>
              <a:t>Quenching</a:t>
            </a:r>
            <a:r>
              <a:rPr lang="fr-FR" sz="1800" dirty="0" smtClean="0">
                <a:latin typeface="Comic Sans MS" panose="030F0702030302020204" pitchFamily="66" charset="0"/>
              </a:rPr>
              <a:t> of </a:t>
            </a:r>
            <a:r>
              <a:rPr lang="fr-FR" sz="1800" dirty="0" err="1" smtClean="0">
                <a:latin typeface="Comic Sans MS" panose="030F0702030302020204" pitchFamily="66" charset="0"/>
              </a:rPr>
              <a:t>discharges</a:t>
            </a:r>
            <a:r>
              <a:rPr lang="fr-FR" sz="1800" dirty="0" smtClean="0">
                <a:latin typeface="Comic Sans MS" panose="030F0702030302020204" pitchFamily="66" charset="0"/>
              </a:rPr>
              <a:t> </a:t>
            </a:r>
            <a:r>
              <a:rPr lang="fr-FR" sz="1800" dirty="0" err="1" smtClean="0">
                <a:latin typeface="Comic Sans MS" panose="030F0702030302020204" pitchFamily="66" charset="0"/>
              </a:rPr>
              <a:t>with</a:t>
            </a:r>
            <a:r>
              <a:rPr lang="fr-FR" sz="1800" dirty="0" smtClean="0">
                <a:latin typeface="Comic Sans MS" panose="030F0702030302020204" pitchFamily="66" charset="0"/>
              </a:rPr>
              <a:t> </a:t>
            </a:r>
            <a:r>
              <a:rPr lang="fr-FR" sz="1800" dirty="0" err="1">
                <a:latin typeface="Comic Sans MS" panose="030F0702030302020204" pitchFamily="66" charset="0"/>
              </a:rPr>
              <a:t>r</a:t>
            </a:r>
            <a:r>
              <a:rPr lang="fr-FR" sz="1800" dirty="0" err="1" smtClean="0">
                <a:latin typeface="Comic Sans MS" panose="030F0702030302020204" pitchFamily="66" charset="0"/>
              </a:rPr>
              <a:t>esistive</a:t>
            </a:r>
            <a:r>
              <a:rPr lang="fr-FR" sz="1800" dirty="0" smtClean="0">
                <a:latin typeface="Comic Sans MS" panose="030F0702030302020204" pitchFamily="66" charset="0"/>
              </a:rPr>
              <a:t> 50×50 cm</a:t>
            </a:r>
            <a:r>
              <a:rPr lang="fr-FR" sz="1800" baseline="30000" dirty="0" smtClean="0">
                <a:latin typeface="Comic Sans MS" panose="030F0702030302020204" pitchFamily="66" charset="0"/>
              </a:rPr>
              <a:t>2</a:t>
            </a:r>
            <a:r>
              <a:rPr lang="fr-FR" sz="1800" dirty="0" smtClean="0">
                <a:latin typeface="Comic Sans MS" panose="030F0702030302020204" pitchFamily="66" charset="0"/>
              </a:rPr>
              <a:t> LEM 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smtClean="0">
                <a:latin typeface="Comic Sans MS" panose="030F0702030302020204" pitchFamily="66" charset="0"/>
              </a:rPr>
              <a:t>Made at CERN EP-DT-EF :</a:t>
            </a:r>
          </a:p>
          <a:p>
            <a:pPr marL="0" indent="0">
              <a:buNone/>
            </a:pPr>
            <a:r>
              <a:rPr lang="fr-FR" sz="1800" dirty="0">
                <a:latin typeface="Comic Sans MS" panose="030F0702030302020204" pitchFamily="66" charset="0"/>
              </a:rPr>
              <a:t> </a:t>
            </a:r>
            <a:r>
              <a:rPr lang="fr-FR" sz="1800" dirty="0" smtClean="0">
                <a:latin typeface="Comic Sans MS" panose="030F0702030302020204" pitchFamily="66" charset="0"/>
              </a:rPr>
              <a:t>      - </a:t>
            </a:r>
            <a:r>
              <a:rPr lang="fr-FR" sz="1800" dirty="0" err="1" smtClean="0">
                <a:latin typeface="Comic Sans MS" panose="030F0702030302020204" pitchFamily="66" charset="0"/>
              </a:rPr>
              <a:t>copper</a:t>
            </a:r>
            <a:r>
              <a:rPr lang="fr-FR" sz="1800" dirty="0" smtClean="0">
                <a:latin typeface="Comic Sans MS" panose="030F0702030302020204" pitchFamily="66" charset="0"/>
              </a:rPr>
              <a:t> </a:t>
            </a:r>
            <a:r>
              <a:rPr lang="fr-FR" sz="1800" dirty="0" err="1" smtClean="0">
                <a:latin typeface="Comic Sans MS" panose="030F0702030302020204" pitchFamily="66" charset="0"/>
              </a:rPr>
              <a:t>side</a:t>
            </a:r>
            <a:r>
              <a:rPr lang="fr-FR" sz="1800" dirty="0" smtClean="0">
                <a:latin typeface="Comic Sans MS" panose="030F0702030302020204" pitchFamily="66" charset="0"/>
              </a:rPr>
              <a:t> </a:t>
            </a:r>
            <a:r>
              <a:rPr lang="fr-FR" sz="1800" dirty="0" err="1" smtClean="0">
                <a:latin typeface="Comic Sans MS" panose="030F0702030302020204" pitchFamily="66" charset="0"/>
              </a:rPr>
              <a:t>facing</a:t>
            </a:r>
            <a:r>
              <a:rPr lang="fr-FR" sz="1800" dirty="0" smtClean="0">
                <a:latin typeface="Comic Sans MS" panose="030F0702030302020204" pitchFamily="66" charset="0"/>
              </a:rPr>
              <a:t> </a:t>
            </a:r>
            <a:r>
              <a:rPr lang="fr-FR" sz="1800" dirty="0" err="1" smtClean="0">
                <a:latin typeface="Comic Sans MS" panose="030F0702030302020204" pitchFamily="66" charset="0"/>
              </a:rPr>
              <a:t>readout</a:t>
            </a:r>
            <a:r>
              <a:rPr lang="fr-FR" sz="1800" dirty="0" smtClean="0">
                <a:latin typeface="Comic Sans MS" panose="030F0702030302020204" pitchFamily="66" charset="0"/>
              </a:rPr>
              <a:t> anode</a:t>
            </a:r>
          </a:p>
          <a:p>
            <a:pPr marL="0" indent="0">
              <a:buNone/>
            </a:pPr>
            <a:r>
              <a:rPr lang="fr-FR" sz="1800" dirty="0">
                <a:latin typeface="Comic Sans MS" panose="030F0702030302020204" pitchFamily="66" charset="0"/>
              </a:rPr>
              <a:t> </a:t>
            </a:r>
            <a:r>
              <a:rPr lang="fr-FR" sz="1800" dirty="0" smtClean="0">
                <a:latin typeface="Comic Sans MS" panose="030F0702030302020204" pitchFamily="66" charset="0"/>
              </a:rPr>
              <a:t>      - DLC on 50 µm APICAL </a:t>
            </a:r>
            <a:r>
              <a:rPr lang="fr-FR" sz="1800" dirty="0" err="1" smtClean="0">
                <a:latin typeface="Comic Sans MS" panose="030F0702030302020204" pitchFamily="66" charset="0"/>
              </a:rPr>
              <a:t>polyimide</a:t>
            </a:r>
            <a:r>
              <a:rPr lang="fr-FR" sz="1800" dirty="0" smtClean="0">
                <a:latin typeface="Comic Sans MS" panose="030F0702030302020204" pitchFamily="66" charset="0"/>
              </a:rPr>
              <a:t> film (250 M</a:t>
            </a:r>
            <a:r>
              <a:rPr lang="fr-FR" sz="18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/</a:t>
            </a:r>
            <a:r>
              <a:rPr lang="fr-FR" sz="1800" b="1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</a:t>
            </a:r>
            <a:r>
              <a:rPr lang="fr-FR" sz="1800" dirty="0" smtClean="0">
                <a:latin typeface="Comic Sans MS" panose="030F0702030302020204" pitchFamily="66" charset="0"/>
                <a:sym typeface="Symbol" panose="05050102010706020507" pitchFamily="18" charset="2"/>
              </a:rPr>
              <a:t>)</a:t>
            </a:r>
            <a:endParaRPr lang="fr-FR" sz="1800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fr-FR" sz="1800" dirty="0">
                <a:latin typeface="Comic Sans MS" panose="030F0702030302020204" pitchFamily="66" charset="0"/>
              </a:rPr>
              <a:t> </a:t>
            </a:r>
            <a:r>
              <a:rPr lang="fr-FR" sz="1800" dirty="0" smtClean="0">
                <a:latin typeface="Comic Sans MS" panose="030F0702030302020204" pitchFamily="66" charset="0"/>
              </a:rPr>
              <a:t>      - </a:t>
            </a:r>
            <a:r>
              <a:rPr lang="fr-FR" sz="1800" dirty="0" err="1">
                <a:latin typeface="Comic Sans MS" panose="030F0702030302020204" pitchFamily="66" charset="0"/>
              </a:rPr>
              <a:t>s</a:t>
            </a:r>
            <a:r>
              <a:rPr lang="fr-FR" sz="1800" dirty="0" err="1" smtClean="0">
                <a:latin typeface="Comic Sans MS" panose="030F0702030302020204" pitchFamily="66" charset="0"/>
              </a:rPr>
              <a:t>ame</a:t>
            </a:r>
            <a:r>
              <a:rPr lang="fr-FR" sz="1800" dirty="0" smtClean="0">
                <a:latin typeface="Comic Sans MS" panose="030F0702030302020204" pitchFamily="66" charset="0"/>
              </a:rPr>
              <a:t> </a:t>
            </a:r>
            <a:r>
              <a:rPr lang="fr-FR" sz="1800" dirty="0" err="1" smtClean="0">
                <a:latin typeface="Comic Sans MS" panose="030F0702030302020204" pitchFamily="66" charset="0"/>
              </a:rPr>
              <a:t>geometry</a:t>
            </a:r>
            <a:r>
              <a:rPr lang="fr-FR" sz="1800" dirty="0" smtClean="0">
                <a:latin typeface="Comic Sans MS" panose="030F0702030302020204" pitchFamily="66" charset="0"/>
              </a:rPr>
              <a:t> as CFR-35 (</a:t>
            </a:r>
            <a:r>
              <a:rPr lang="fr-FR" sz="1800" dirty="0" err="1" smtClean="0">
                <a:latin typeface="Comic Sans MS" panose="030F0702030302020204" pitchFamily="66" charset="0"/>
              </a:rPr>
              <a:t>ProtoDUNE</a:t>
            </a:r>
            <a:r>
              <a:rPr lang="fr-FR" sz="1800" dirty="0" smtClean="0">
                <a:latin typeface="Comic Sans MS" panose="030F0702030302020204" pitchFamily="66" charset="0"/>
              </a:rPr>
              <a:t>-DP)</a:t>
            </a:r>
          </a:p>
          <a:p>
            <a:pPr marL="0" indent="0">
              <a:buNone/>
            </a:pPr>
            <a:r>
              <a:rPr lang="fr-FR" sz="1800" dirty="0">
                <a:latin typeface="Comic Sans MS" panose="030F0702030302020204" pitchFamily="66" charset="0"/>
              </a:rPr>
              <a:t> </a:t>
            </a:r>
            <a:r>
              <a:rPr lang="fr-FR" sz="1800" dirty="0" smtClean="0">
                <a:latin typeface="Comic Sans MS" panose="030F0702030302020204" pitchFamily="66" charset="0"/>
              </a:rPr>
              <a:t>      - no </a:t>
            </a:r>
            <a:r>
              <a:rPr lang="fr-FR" sz="1800" dirty="0" err="1" smtClean="0">
                <a:latin typeface="Comic Sans MS" panose="030F0702030302020204" pitchFamily="66" charset="0"/>
              </a:rPr>
              <a:t>rims</a:t>
            </a:r>
            <a:r>
              <a:rPr lang="fr-FR" sz="1800" dirty="0" smtClean="0">
                <a:latin typeface="Comic Sans MS" panose="030F0702030302020204" pitchFamily="66" charset="0"/>
              </a:rPr>
              <a:t>, no gold </a:t>
            </a:r>
            <a:r>
              <a:rPr lang="fr-FR" sz="1800" dirty="0" err="1" smtClean="0">
                <a:latin typeface="Comic Sans MS" panose="030F0702030302020204" pitchFamily="66" charset="0"/>
              </a:rPr>
              <a:t>plating</a:t>
            </a:r>
            <a:r>
              <a:rPr lang="fr-FR" sz="1800" dirty="0" smtClean="0">
                <a:latin typeface="Comic Sans MS" panose="030F0702030302020204" pitchFamily="66" charset="0"/>
              </a:rPr>
              <a:t> on </a:t>
            </a:r>
            <a:r>
              <a:rPr lang="fr-FR" sz="1800" dirty="0" err="1" smtClean="0">
                <a:latin typeface="Comic Sans MS" panose="030F0702030302020204" pitchFamily="66" charset="0"/>
              </a:rPr>
              <a:t>copper</a:t>
            </a:r>
            <a:r>
              <a:rPr lang="fr-FR" sz="1800" dirty="0" smtClean="0">
                <a:latin typeface="Comic Sans MS" panose="030F0702030302020204" pitchFamily="66" charset="0"/>
              </a:rPr>
              <a:t> face.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smtClean="0">
                <a:latin typeface="Comic Sans MS" panose="030F0702030302020204" pitchFamily="66" charset="0"/>
              </a:rPr>
              <a:t>Tests in </a:t>
            </a:r>
            <a:r>
              <a:rPr lang="fr-FR" sz="1800" dirty="0" err="1" smtClean="0">
                <a:latin typeface="Comic Sans MS" panose="030F0702030302020204" pitchFamily="66" charset="0"/>
              </a:rPr>
              <a:t>progress</a:t>
            </a:r>
            <a:r>
              <a:rPr lang="fr-FR" sz="1800" dirty="0" smtClean="0">
                <a:latin typeface="Comic Sans MS" panose="030F0702030302020204" pitchFamily="66" charset="0"/>
              </a:rPr>
              <a:t> at CEA/</a:t>
            </a:r>
            <a:r>
              <a:rPr lang="fr-FR" sz="1800" dirty="0" err="1" smtClean="0">
                <a:latin typeface="Comic Sans MS" panose="030F0702030302020204" pitchFamily="66" charset="0"/>
              </a:rPr>
              <a:t>Irfu</a:t>
            </a:r>
            <a:r>
              <a:rPr lang="fr-FR" sz="1800" dirty="0" smtClean="0">
                <a:latin typeface="Comic Sans MS" panose="030F0702030302020204" pitchFamily="66" charset="0"/>
              </a:rPr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sz="1800" dirty="0" smtClean="0">
                <a:latin typeface="Comic Sans MS" panose="030F0702030302020204" pitchFamily="66" charset="0"/>
              </a:rPr>
              <a:t>R&amp;D </a:t>
            </a:r>
            <a:r>
              <a:rPr lang="fr-FR" sz="1800" dirty="0" err="1" smtClean="0">
                <a:latin typeface="Comic Sans MS" panose="030F0702030302020204" pitchFamily="66" charset="0"/>
              </a:rPr>
              <a:t>will</a:t>
            </a:r>
            <a:r>
              <a:rPr lang="fr-FR" sz="1800" dirty="0" smtClean="0">
                <a:latin typeface="Comic Sans MS" panose="030F0702030302020204" pitchFamily="66" charset="0"/>
              </a:rPr>
              <a:t> continue in collaboration </a:t>
            </a:r>
            <a:r>
              <a:rPr lang="fr-FR" sz="1800" dirty="0" err="1" smtClean="0">
                <a:latin typeface="Comic Sans MS" panose="030F0702030302020204" pitchFamily="66" charset="0"/>
              </a:rPr>
              <a:t>with</a:t>
            </a:r>
            <a:r>
              <a:rPr lang="fr-FR" sz="1800" dirty="0" smtClean="0">
                <a:latin typeface="Comic Sans MS" panose="030F0702030302020204" pitchFamily="66" charset="0"/>
              </a:rPr>
              <a:t> CERN.      </a:t>
            </a:r>
            <a:endParaRPr lang="fr-FR" sz="1800" dirty="0">
              <a:latin typeface="Comic Sans MS" panose="030F0702030302020204" pitchFamily="66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05/12/2019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LBNC Review Meeting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F8290-8958-4AC4-A27C-1CDAEF084591}" type="slidenum">
              <a:rPr lang="fr-FR" smtClean="0"/>
              <a:t>25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3949" y="3187602"/>
            <a:ext cx="5706351" cy="32799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99" y="4312691"/>
            <a:ext cx="2537745" cy="198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5227" y="4303685"/>
            <a:ext cx="2537745" cy="198000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4542098" y="5529560"/>
            <a:ext cx="1265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FF00"/>
                </a:solidFill>
              </a:rPr>
              <a:t>DLC face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50961" y="5613354"/>
            <a:ext cx="1705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FFFF00"/>
                </a:solidFill>
              </a:rPr>
              <a:t>Copper face</a:t>
            </a:r>
            <a:endParaRPr lang="fr-FR" sz="2400" b="1" dirty="0">
              <a:solidFill>
                <a:srgbClr val="FFFF0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8434280" y="6284972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Channel no</a:t>
            </a:r>
            <a:endParaRPr lang="fr-FR" sz="10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11228800" y="6292691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Channel no</a:t>
            </a:r>
            <a:endParaRPr lang="fr-FR" sz="1000" b="1" dirty="0"/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9052231" y="5170575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Time bin</a:t>
            </a:r>
            <a:endParaRPr lang="fr-FR" sz="1000" b="1" dirty="0"/>
          </a:p>
        </p:txBody>
      </p:sp>
      <p:sp>
        <p:nvSpPr>
          <p:cNvPr id="17" name="Rectangle 16"/>
          <p:cNvSpPr/>
          <p:nvPr/>
        </p:nvSpPr>
        <p:spPr>
          <a:xfrm rot="16200000">
            <a:off x="6175019" y="5143458"/>
            <a:ext cx="6479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000" b="1" dirty="0"/>
              <a:t>Time bin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7878151" y="4485276"/>
            <a:ext cx="279794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Signal </a:t>
            </a:r>
            <a:r>
              <a:rPr lang="fr-FR" b="1" dirty="0" err="1" smtClean="0"/>
              <a:t>from</a:t>
            </a:r>
            <a:r>
              <a:rPr lang="fr-FR" b="1" dirty="0" smtClean="0"/>
              <a:t> 5.5 MeV alpha</a:t>
            </a:r>
            <a:endParaRPr lang="fr-FR" b="1" dirty="0"/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8009681" y="4942289"/>
            <a:ext cx="816693" cy="7677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10069975" y="4942289"/>
            <a:ext cx="470702" cy="7677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105" y="399253"/>
            <a:ext cx="4848035" cy="2788349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9600856" y="499214"/>
            <a:ext cx="2314864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Tests @ CEA/</a:t>
            </a:r>
            <a:r>
              <a:rPr lang="fr-FR" sz="2400" b="1" dirty="0" err="1" smtClean="0"/>
              <a:t>Irfu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95717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8680" y="2624231"/>
            <a:ext cx="4067287" cy="13255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Problems with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-DLC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-DLC+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3460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6827-7DCE-4D3F-8A59-88E28A4FB604}" type="slidenum">
              <a:rPr lang="en-GB" smtClean="0"/>
              <a:t>27</a:t>
            </a:fld>
            <a:endParaRPr lang="en-GB"/>
          </a:p>
        </p:txBody>
      </p:sp>
      <p:sp>
        <p:nvSpPr>
          <p:cNvPr id="9" name="Google Shape;84;p13"/>
          <p:cNvSpPr txBox="1">
            <a:spLocks/>
          </p:cNvSpPr>
          <p:nvPr/>
        </p:nvSpPr>
        <p:spPr>
          <a:xfrm>
            <a:off x="862038" y="10295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C00000"/>
              </a:buClr>
              <a:buSzPts val="4000"/>
              <a:buFont typeface="Calibri"/>
              <a:buNone/>
            </a:pPr>
            <a:r>
              <a:rPr lang="en-US" sz="3200" dirty="0" smtClean="0">
                <a:latin typeface="Comic Sans MS" panose="030F0702030302020204" pitchFamily="66" charset="0"/>
              </a:rPr>
              <a:t>DLC uniformity</a:t>
            </a:r>
            <a:endParaRPr lang="tr-TR" sz="3200" dirty="0">
              <a:latin typeface="Comic Sans MS" panose="030F0702030302020204" pitchFamily="66" charset="0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49116"/>
              </p:ext>
            </p:extLst>
          </p:nvPr>
        </p:nvGraphicFramePr>
        <p:xfrm>
          <a:off x="-557036" y="1428516"/>
          <a:ext cx="6393684" cy="3503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7737308"/>
              </p:ext>
            </p:extLst>
          </p:nvPr>
        </p:nvGraphicFramePr>
        <p:xfrm>
          <a:off x="5466710" y="1464960"/>
          <a:ext cx="6280866" cy="3353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8113" y="5217990"/>
            <a:ext cx="4649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1m x 0.6m foils  500Kohms/square target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1841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7939" y="106259"/>
            <a:ext cx="3121170" cy="658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Comic Sans MS" panose="030F0702030302020204" pitchFamily="66" charset="0"/>
              </a:rPr>
              <a:t>“DLC+” adhesion   </a:t>
            </a:r>
            <a:endParaRPr lang="en-US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 rot="10800000">
            <a:off x="600094" y="1344887"/>
            <a:ext cx="1607909" cy="1289176"/>
            <a:chOff x="600094" y="1344887"/>
            <a:chExt cx="4886632" cy="128917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>
              <a:off x="600094" y="1600525"/>
              <a:ext cx="4886632" cy="65876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554F0C1-4B8D-4D44-B80B-ED0536BD0B0A}"/>
                </a:ext>
              </a:extLst>
            </p:cNvPr>
            <p:cNvSpPr/>
            <p:nvPr/>
          </p:nvSpPr>
          <p:spPr>
            <a:xfrm>
              <a:off x="600094" y="1521867"/>
              <a:ext cx="4886632" cy="78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804FDFA-20FD-471F-8A67-0578141F64FC}"/>
                </a:ext>
              </a:extLst>
            </p:cNvPr>
            <p:cNvSpPr/>
            <p:nvPr/>
          </p:nvSpPr>
          <p:spPr>
            <a:xfrm>
              <a:off x="600094" y="1344887"/>
              <a:ext cx="4886632" cy="1769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>
              <a:off x="600094" y="2270271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3E5BF6F-60C0-4FE2-A785-EEAFEDB8C690}"/>
                </a:ext>
              </a:extLst>
            </p:cNvPr>
            <p:cNvSpPr/>
            <p:nvPr/>
          </p:nvSpPr>
          <p:spPr>
            <a:xfrm>
              <a:off x="600094" y="2363677"/>
              <a:ext cx="4886632" cy="78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58467FF-5134-4144-BF3B-55C09F097A99}"/>
                </a:ext>
              </a:extLst>
            </p:cNvPr>
            <p:cNvSpPr/>
            <p:nvPr/>
          </p:nvSpPr>
          <p:spPr>
            <a:xfrm>
              <a:off x="600094" y="2457083"/>
              <a:ext cx="4886632" cy="1769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360155" y="3764167"/>
            <a:ext cx="53270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Adhesion force estimation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100%</a:t>
            </a:r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 smtClean="0">
                <a:latin typeface="Comic Sans MS" panose="030F0702030302020204" pitchFamily="66" charset="0"/>
              </a:rPr>
              <a:t>Base material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50%</a:t>
            </a:r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 smtClean="0">
                <a:latin typeface="Comic Sans MS" panose="030F0702030302020204" pitchFamily="66" charset="0"/>
              </a:rPr>
              <a:t>HEIFEI 300 </a:t>
            </a:r>
            <a:r>
              <a:rPr lang="en-US" sz="1600" dirty="0" err="1" smtClean="0">
                <a:latin typeface="Comic Sans MS" panose="030F0702030302020204" pitchFamily="66" charset="0"/>
              </a:rPr>
              <a:t>deg</a:t>
            </a:r>
            <a:r>
              <a:rPr lang="en-US" sz="1600" dirty="0" smtClean="0">
                <a:latin typeface="Comic Sans MS" panose="030F0702030302020204" pitchFamily="66" charset="0"/>
              </a:rPr>
              <a:t> deposition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40%</a:t>
            </a:r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 smtClean="0">
                <a:latin typeface="Comic Sans MS" panose="030F0702030302020204" pitchFamily="66" charset="0"/>
              </a:rPr>
              <a:t>ESS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30%</a:t>
            </a:r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 smtClean="0">
                <a:latin typeface="Comic Sans MS" panose="030F0702030302020204" pitchFamily="66" charset="0"/>
              </a:rPr>
              <a:t>HEIFEI center of the foil</a:t>
            </a:r>
          </a:p>
          <a:p>
            <a:r>
              <a:rPr lang="en-US" sz="1600" dirty="0" smtClean="0">
                <a:latin typeface="Comic Sans MS" panose="030F0702030302020204" pitchFamily="66" charset="0"/>
              </a:rPr>
              <a:t>10%</a:t>
            </a:r>
            <a:r>
              <a:rPr lang="en-US" sz="1600" dirty="0">
                <a:latin typeface="Comic Sans MS" panose="030F0702030302020204" pitchFamily="66" charset="0"/>
              </a:rPr>
              <a:t>	</a:t>
            </a:r>
            <a:r>
              <a:rPr lang="en-US" sz="1600" dirty="0" smtClean="0">
                <a:latin typeface="Comic Sans MS" panose="030F0702030302020204" pitchFamily="66" charset="0"/>
              </a:rPr>
              <a:t>HEIFEI outer Part 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 smtClean="0">
                <a:latin typeface="Comic Sans MS" panose="030F0702030302020204" pitchFamily="66" charset="0"/>
              </a:rPr>
              <a:t>The DLC Value is always much lower after copper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r</a:t>
            </a:r>
            <a:r>
              <a:rPr lang="en-US" sz="1600" dirty="0" smtClean="0">
                <a:latin typeface="Comic Sans MS" panose="030F0702030302020204" pitchFamily="66" charset="0"/>
              </a:rPr>
              <a:t>emoval (HEIFEI but also ESS) by a factor of 4 to 10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1" t="36535" r="27828" b="39566"/>
          <a:stretch/>
        </p:blipFill>
        <p:spPr>
          <a:xfrm>
            <a:off x="600094" y="3709115"/>
            <a:ext cx="2563222" cy="19688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403" y="1007979"/>
            <a:ext cx="4036037" cy="227027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07" t="43705" r="27913" b="31028"/>
          <a:stretch/>
        </p:blipFill>
        <p:spPr>
          <a:xfrm>
            <a:off x="3290764" y="3709115"/>
            <a:ext cx="2607760" cy="19688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94658" y="5980158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Scalpel cut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7488" y="5980158"/>
            <a:ext cx="21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After tape peeling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8" name="图片 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6478" y="486299"/>
            <a:ext cx="3005194" cy="33136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687238" y="950227"/>
            <a:ext cx="47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733390" y="1296629"/>
            <a:ext cx="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616712" y="1621092"/>
            <a:ext cx="604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DLC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029566" y="1862555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Apical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280553" y="1219327"/>
            <a:ext cx="384649" cy="21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1" idx="1"/>
          </p:cNvCxnSpPr>
          <p:nvPr/>
        </p:nvCxnSpPr>
        <p:spPr>
          <a:xfrm flipH="1" flipV="1">
            <a:off x="2280553" y="1674001"/>
            <a:ext cx="336159" cy="131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0" idx="1"/>
          </p:cNvCxnSpPr>
          <p:nvPr/>
        </p:nvCxnSpPr>
        <p:spPr>
          <a:xfrm flipH="1">
            <a:off x="2280553" y="1481295"/>
            <a:ext cx="452837" cy="992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0832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13931"/>
          <a:stretch/>
        </p:blipFill>
        <p:spPr>
          <a:xfrm>
            <a:off x="1022192" y="789732"/>
            <a:ext cx="2592000" cy="20210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1" r="19149"/>
          <a:stretch/>
        </p:blipFill>
        <p:spPr>
          <a:xfrm>
            <a:off x="1022192" y="3749259"/>
            <a:ext cx="2592000" cy="22293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5" t="11610" r="27849" b="24772"/>
          <a:stretch/>
        </p:blipFill>
        <p:spPr>
          <a:xfrm>
            <a:off x="8692845" y="859549"/>
            <a:ext cx="2651015" cy="2261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19" t="7767" r="23122" b="25549"/>
          <a:stretch/>
        </p:blipFill>
        <p:spPr>
          <a:xfrm>
            <a:off x="8692844" y="3568590"/>
            <a:ext cx="2651015" cy="24100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1" r="15808" b="-107"/>
          <a:stretch/>
        </p:blipFill>
        <p:spPr>
          <a:xfrm rot="5400000">
            <a:off x="4019253" y="3044719"/>
            <a:ext cx="3975419" cy="30919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68730" y="859549"/>
            <a:ext cx="3514104" cy="16004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omic Sans MS" panose="030F0702030302020204" pitchFamily="66" charset="0"/>
              </a:rPr>
              <a:t>20 foils produced 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SG detectors</a:t>
            </a:r>
            <a:endParaRPr lang="en-US" sz="14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Resistor shape factor of 10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20 </a:t>
            </a:r>
            <a:r>
              <a:rPr lang="en-US" sz="1400" dirty="0" err="1" smtClean="0">
                <a:latin typeface="Comic Sans MS" panose="030F0702030302020204" pitchFamily="66" charset="0"/>
              </a:rPr>
              <a:t>Mohms</a:t>
            </a:r>
            <a:r>
              <a:rPr lang="en-US" sz="1400" dirty="0" smtClean="0">
                <a:latin typeface="Comic Sans MS" panose="030F0702030302020204" pitchFamily="66" charset="0"/>
              </a:rPr>
              <a:t>/</a:t>
            </a:r>
            <a:r>
              <a:rPr lang="en-US" sz="1400" dirty="0" err="1" smtClean="0">
                <a:latin typeface="Comic Sans MS" panose="030F0702030302020204" pitchFamily="66" charset="0"/>
              </a:rPr>
              <a:t>sqr</a:t>
            </a:r>
            <a:r>
              <a:rPr lang="en-US" sz="1400" dirty="0" smtClean="0">
                <a:latin typeface="Comic Sans MS" panose="030F0702030302020204" pitchFamily="66" charset="0"/>
              </a:rPr>
              <a:t> instead of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80 expected</a:t>
            </a:r>
            <a:endParaRPr lang="en-US" sz="1400" dirty="0" smtClean="0">
              <a:latin typeface="Comic Sans MS" panose="030F0702030302020204" pitchFamily="66" charset="0"/>
            </a:endParaRPr>
          </a:p>
          <a:p>
            <a:r>
              <a:rPr lang="en-US" sz="1400" dirty="0" smtClean="0">
                <a:latin typeface="Comic Sans MS" panose="030F0702030302020204" pitchFamily="66" charset="0"/>
              </a:rPr>
              <a:t>Lower values at the center</a:t>
            </a:r>
          </a:p>
          <a:p>
            <a:r>
              <a:rPr lang="en-US" sz="1400" dirty="0" smtClean="0">
                <a:latin typeface="Comic Sans MS" panose="030F0702030302020204" pitchFamily="66" charset="0"/>
              </a:rPr>
              <a:t>Good repeatability</a:t>
            </a:r>
            <a:endParaRPr lang="en-US" sz="14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Signs of weak Cu/Cr to DLC interface</a:t>
            </a:r>
          </a:p>
          <a:p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o</a:t>
            </a:r>
            <a:r>
              <a:rPr lang="en-US" sz="14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n 3 foils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614192" y="82287"/>
            <a:ext cx="7593070" cy="658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latin typeface="Comic Sans MS" panose="030F0702030302020204" pitchFamily="66" charset="0"/>
              </a:rPr>
              <a:t>“DLC+” : present adhesion is just at the acceptable level   </a:t>
            </a:r>
            <a:endParaRPr lang="en-US" sz="2000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US" dirty="0">
              <a:latin typeface="Comic Sans MS" panose="030F0702030302020204" pitchFamily="66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753739" y="2080727"/>
            <a:ext cx="1875453" cy="373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688424" y="2244544"/>
            <a:ext cx="2183364" cy="29059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753739" y="1971447"/>
            <a:ext cx="2160920" cy="346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753739" y="2150154"/>
            <a:ext cx="2160920" cy="22611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3442996" y="998376"/>
            <a:ext cx="1017970" cy="1492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275045" y="2150154"/>
            <a:ext cx="1185921" cy="17873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442996" y="5906278"/>
            <a:ext cx="1175657" cy="391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1204856" y="2459987"/>
            <a:ext cx="215153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324754" y="894054"/>
            <a:ext cx="202603" cy="1461612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42755" y="215015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25cm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354578" y="1543995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25cm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951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4120" y="365125"/>
            <a:ext cx="6993367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Type of resistive MPGDs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Resistive Micro-</a:t>
            </a:r>
            <a:r>
              <a:rPr lang="en-US" dirty="0" err="1" smtClean="0">
                <a:latin typeface="Comic Sans MS" panose="030F0702030302020204" pitchFamily="66" charset="0"/>
              </a:rPr>
              <a:t>Megas</a:t>
            </a:r>
            <a:endParaRPr lang="en-US" dirty="0" smtClean="0">
              <a:latin typeface="Comic Sans MS" panose="030F0702030302020204" pitchFamily="66" charset="0"/>
            </a:endParaRP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Single resistive layer 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2 resistive layer </a:t>
            </a:r>
          </a:p>
          <a:p>
            <a:r>
              <a:rPr lang="en-US" dirty="0" smtClean="0">
                <a:latin typeface="Comic Sans MS" panose="030F0702030302020204" pitchFamily="66" charset="0"/>
              </a:rPr>
              <a:t>Micro-Resistive-Well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Single resistive layer </a:t>
            </a:r>
          </a:p>
          <a:p>
            <a:pPr lvl="1"/>
            <a:r>
              <a:rPr lang="en-US" dirty="0" smtClean="0">
                <a:latin typeface="Comic Sans MS" panose="030F0702030302020204" pitchFamily="66" charset="0"/>
              </a:rPr>
              <a:t>2 resistive layer protection</a:t>
            </a:r>
          </a:p>
          <a:p>
            <a:r>
              <a:rPr lang="en-US" dirty="0">
                <a:latin typeface="Comic Sans MS" panose="030F0702030302020204" pitchFamily="66" charset="0"/>
              </a:rPr>
              <a:t>Resistive GEM</a:t>
            </a:r>
          </a:p>
          <a:p>
            <a:r>
              <a:rPr lang="en-US" dirty="0">
                <a:latin typeface="Comic Sans MS" panose="030F0702030302020204" pitchFamily="66" charset="0"/>
              </a:rPr>
              <a:t>Resistive </a:t>
            </a:r>
            <a:r>
              <a:rPr lang="en-US" dirty="0" smtClean="0">
                <a:latin typeface="Comic Sans MS" panose="030F0702030302020204" pitchFamily="66" charset="0"/>
              </a:rPr>
              <a:t>THGEM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3535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>
                <a:latin typeface="Comic Sans MS" panose="030F0702030302020204" pitchFamily="66" charset="0"/>
              </a:rPr>
              <a:t>conclusion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520825"/>
            <a:ext cx="10515600" cy="4351338"/>
          </a:xfrm>
        </p:spPr>
        <p:txBody>
          <a:bodyPr/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We need to Improve the DLC+ and DLC++ materials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But robust solutions with simple DLC already exist</a:t>
            </a:r>
          </a:p>
          <a:p>
            <a:pPr lvl="1"/>
            <a:endParaRPr lang="en-US" sz="18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We need to work on DLC uniformity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But the present uniformity is ok for a lot of applications</a:t>
            </a:r>
          </a:p>
          <a:p>
            <a:pPr lvl="1"/>
            <a:endParaRPr lang="en-US" sz="18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DOCA study should be continued</a:t>
            </a:r>
          </a:p>
          <a:p>
            <a:pPr lvl="1"/>
            <a:r>
              <a:rPr lang="en-US" sz="1800" dirty="0" smtClean="0">
                <a:latin typeface="Comic Sans MS" panose="030F0702030302020204" pitchFamily="66" charset="0"/>
              </a:rPr>
              <a:t>Find the parameter to adjust material evaporation (design and materials)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02111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839" y="238121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Thank you</a:t>
            </a:r>
            <a:br>
              <a:rPr lang="en-US" dirty="0" smtClean="0">
                <a:latin typeface="Comic Sans MS" panose="030F0702030302020204" pitchFamily="66" charset="0"/>
              </a:rPr>
            </a:br>
            <a:r>
              <a:rPr lang="en-US" dirty="0">
                <a:latin typeface="Comic Sans MS" panose="030F0702030302020204" pitchFamily="66" charset="0"/>
              </a:rPr>
              <a:t/>
            </a:r>
            <a:br>
              <a:rPr lang="en-US" dirty="0">
                <a:latin typeface="Comic Sans MS" panose="030F0702030302020204" pitchFamily="66" charset="0"/>
              </a:rPr>
            </a:br>
            <a:r>
              <a:rPr lang="en-US" dirty="0" smtClean="0">
                <a:latin typeface="Comic Sans MS" panose="030F0702030302020204" pitchFamily="66" charset="0"/>
              </a:rPr>
              <a:t>Questions?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6140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6" y="2090668"/>
            <a:ext cx="4568687" cy="31282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60" y="513109"/>
            <a:ext cx="4097713" cy="26674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41774" y="3545579"/>
            <a:ext cx="4784035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Voltage versus current characteristics for neon gas at 1 </a:t>
            </a:r>
            <a:r>
              <a:rPr lang="en-GB" sz="1100" dirty="0" err="1">
                <a:solidFill>
                  <a:srgbClr val="0645AD"/>
                </a:solidFill>
                <a:latin typeface="Arial" panose="020B0604020202020204" pitchFamily="34" charset="0"/>
                <a:hlinkClick r:id="rId4" tooltip="Torr"/>
              </a:rPr>
              <a:t>Torr</a:t>
            </a: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 pressure between flat electrodes spaced 50 cm.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A-D dark discharge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A-B: non-self-sustaining discharge and collection of spontaneously-generated ions.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B-D: the </a:t>
            </a:r>
            <a:r>
              <a:rPr lang="en-GB" sz="1100" dirty="0">
                <a:solidFill>
                  <a:srgbClr val="0645AD"/>
                </a:solidFill>
                <a:latin typeface="Arial" panose="020B0604020202020204" pitchFamily="34" charset="0"/>
                <a:hlinkClick r:id="rId5" tooltip="Townsend discharge"/>
              </a:rPr>
              <a:t>Townsend region</a:t>
            </a: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, where the cascade multiplication of carriers takes place.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D-I glow discharge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D-E: transition to a glow discharge, breakdown of the gas.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E-G: transition to a normal glow; in the regions around G, voltage is nearly constant for varying current.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G-I: represents abnormal glow, as current density rises </a:t>
            </a:r>
            <a:r>
              <a:rPr lang="en-GB" sz="1100" dirty="0"/>
              <a:t/>
            </a:r>
            <a:br>
              <a:rPr lang="en-GB" sz="1100" dirty="0"/>
            </a:br>
            <a:r>
              <a:rPr lang="en-GB" sz="1100" dirty="0">
                <a:solidFill>
                  <a:srgbClr val="222222"/>
                </a:solidFill>
                <a:latin typeface="Arial" panose="020B0604020202020204" pitchFamily="34" charset="0"/>
              </a:rPr>
              <a:t>I-K arc discharge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1032536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896" y="901196"/>
            <a:ext cx="2773518" cy="1121970"/>
          </a:xfrm>
        </p:spPr>
        <p:txBody>
          <a:bodyPr/>
          <a:lstStyle/>
          <a:p>
            <a:pPr marL="0" indent="0">
              <a:buNone/>
            </a:pPr>
            <a:r>
              <a:rPr lang="en-GB" sz="800" dirty="0"/>
              <a:t>Electrical insulation and breakdown properties of SiO</a:t>
            </a:r>
            <a:r>
              <a:rPr lang="en-GB" sz="800" baseline="-25000" dirty="0"/>
              <a:t>2</a:t>
            </a:r>
            <a:r>
              <a:rPr lang="en-GB" sz="800" dirty="0"/>
              <a:t> and Al</a:t>
            </a:r>
            <a:r>
              <a:rPr lang="en-GB" sz="800" baseline="-25000" dirty="0"/>
              <a:t>2</a:t>
            </a:r>
            <a:r>
              <a:rPr lang="en-GB" sz="800" dirty="0"/>
              <a:t>O</a:t>
            </a:r>
            <a:r>
              <a:rPr lang="en-GB" sz="800" baseline="-25000" dirty="0"/>
              <a:t>3</a:t>
            </a:r>
            <a:r>
              <a:rPr lang="en-GB" sz="800" dirty="0"/>
              <a:t> thin multilayer films deposited on stainless steel by physical </a:t>
            </a:r>
            <a:r>
              <a:rPr lang="en-GB" sz="800" dirty="0" err="1"/>
              <a:t>vapor</a:t>
            </a:r>
            <a:r>
              <a:rPr lang="en-GB" sz="800" dirty="0"/>
              <a:t> deposition</a:t>
            </a:r>
          </a:p>
          <a:p>
            <a:pPr marL="0" indent="0">
              <a:buNone/>
            </a:pPr>
            <a:r>
              <a:rPr lang="en-GB" sz="800" dirty="0"/>
              <a:t>Author links open overlay </a:t>
            </a:r>
            <a:r>
              <a:rPr lang="en-GB" sz="800" dirty="0" err="1"/>
              <a:t>panel</a:t>
            </a:r>
            <a:r>
              <a:rPr lang="en-GB" sz="800" dirty="0" err="1">
                <a:hlinkClick r:id="rId2"/>
              </a:rPr>
              <a:t>JosuMartinez-Perdiguero</a:t>
            </a:r>
            <a:r>
              <a:rPr lang="en-GB" sz="800" baseline="30000" dirty="0" err="1">
                <a:hlinkClick r:id="rId2"/>
              </a:rPr>
              <a:t>ab</a:t>
            </a:r>
            <a:r>
              <a:rPr lang="en-GB" sz="800" dirty="0" err="1">
                <a:hlinkClick r:id="rId2"/>
              </a:rPr>
              <a:t>LuciaMendizabal</a:t>
            </a:r>
            <a:r>
              <a:rPr lang="en-GB" sz="800" baseline="30000" dirty="0" err="1">
                <a:hlinkClick r:id="rId2"/>
              </a:rPr>
              <a:t>b</a:t>
            </a:r>
            <a:r>
              <a:rPr lang="en-GB" sz="800" dirty="0" err="1">
                <a:hlinkClick r:id="rId2"/>
              </a:rPr>
              <a:t>Maria</a:t>
            </a:r>
            <a:r>
              <a:rPr lang="en-GB" sz="800" dirty="0">
                <a:hlinkClick r:id="rId2"/>
              </a:rPr>
              <a:t> C.Morant-Miñana</a:t>
            </a:r>
            <a:r>
              <a:rPr lang="en-GB" sz="800" baseline="30000" dirty="0">
                <a:hlinkClick r:id="rId2"/>
              </a:rPr>
              <a:t>ac</a:t>
            </a:r>
            <a:r>
              <a:rPr lang="en-GB" sz="800" dirty="0">
                <a:hlinkClick r:id="rId2"/>
              </a:rPr>
              <a:t>IreneCastro-Hurtado</a:t>
            </a:r>
            <a:r>
              <a:rPr lang="en-GB" sz="800" baseline="30000" dirty="0">
                <a:hlinkClick r:id="rId2"/>
              </a:rPr>
              <a:t>ac</a:t>
            </a:r>
            <a:r>
              <a:rPr lang="en-GB" sz="800" dirty="0">
                <a:hlinkClick r:id="rId2"/>
              </a:rPr>
              <a:t>AritzJuarros</a:t>
            </a:r>
            <a:r>
              <a:rPr lang="en-GB" sz="800" baseline="30000" dirty="0">
                <a:hlinkClick r:id="rId2"/>
              </a:rPr>
              <a:t>ab</a:t>
            </a:r>
            <a:r>
              <a:rPr lang="en-GB" sz="800" dirty="0">
                <a:hlinkClick r:id="rId2"/>
              </a:rPr>
              <a:t>RocíoOrtiz</a:t>
            </a:r>
            <a:r>
              <a:rPr lang="en-GB" sz="800" baseline="30000" dirty="0">
                <a:hlinkClick r:id="rId2"/>
              </a:rPr>
              <a:t>ad</a:t>
            </a:r>
            <a:r>
              <a:rPr lang="en-GB" sz="800" dirty="0">
                <a:hlinkClick r:id="rId2"/>
              </a:rPr>
              <a:t>AinaraRodriguez</a:t>
            </a:r>
            <a:r>
              <a:rPr lang="en-GB" sz="800" baseline="30000" dirty="0">
                <a:hlinkClick r:id="rId2"/>
              </a:rPr>
              <a:t>ac</a:t>
            </a:r>
            <a:endParaRPr lang="en-GB" sz="800" dirty="0"/>
          </a:p>
          <a:p>
            <a:endParaRPr lang="en-GB" dirty="0"/>
          </a:p>
        </p:txBody>
      </p:sp>
      <p:pic>
        <p:nvPicPr>
          <p:cNvPr id="4" name="Picture 2" descr="https://ars.els-cdn.com/content/image/1-s2.0-S0040609015010895-gr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5472"/>
            <a:ext cx="3966865" cy="445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35802" y="162532"/>
            <a:ext cx="180655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u="sng" dirty="0">
                <a:solidFill>
                  <a:srgbClr val="505050"/>
                </a:solidFill>
                <a:latin typeface="NexusSans"/>
                <a:hlinkClick r:id="rId4" tooltip="Go to Thin Solid Films on ScienceDirect"/>
              </a:rPr>
              <a:t>Thin Solid Films</a:t>
            </a:r>
            <a:endParaRPr lang="en-GB" sz="1050" dirty="0">
              <a:solidFill>
                <a:srgbClr val="505050"/>
              </a:solidFill>
              <a:latin typeface="NexusSans"/>
            </a:endParaRPr>
          </a:p>
          <a:p>
            <a:pPr algn="ctr"/>
            <a:r>
              <a:rPr lang="en-GB" sz="1050" dirty="0">
                <a:solidFill>
                  <a:srgbClr val="0C7DBB"/>
                </a:solidFill>
                <a:latin typeface="NexusSans"/>
                <a:hlinkClick r:id="rId5" tooltip="Go to table of contents for this volume/issue"/>
              </a:rPr>
              <a:t>Volume 595, Part A</a:t>
            </a:r>
            <a:r>
              <a:rPr lang="en-GB" sz="1050" dirty="0">
                <a:solidFill>
                  <a:srgbClr val="2E2E2E"/>
                </a:solidFill>
                <a:latin typeface="NexusSans"/>
              </a:rPr>
              <a:t>, 30 November 2015, Pages 171-175</a:t>
            </a:r>
            <a:endParaRPr lang="en-GB" sz="1050" b="0" i="0" u="none" strike="noStrike" dirty="0">
              <a:solidFill>
                <a:srgbClr val="2E2E2E"/>
              </a:solidFill>
              <a:effectLst/>
              <a:latin typeface="NexusSans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450240" y="5601175"/>
            <a:ext cx="36387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en-US" altLang="en-US" sz="9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fi</a:t>
            </a: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gure 6. Capacitors dielectric materials comparison.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Source: IEEJ Dielectric Materials for Capacitors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Figure 6. Capacitors dielectric materials comparison. Source: IEEJ Dielectric Materials for Capacitor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1455" y="3963569"/>
            <a:ext cx="4038600" cy="153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232861" y="2458848"/>
            <a:ext cx="4073551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en-US" altLang="en-US" sz="700" b="1" dirty="0" smtClean="0">
                <a:solidFill>
                  <a:srgbClr val="000000"/>
                </a:solidFill>
                <a:cs typeface="Arial" panose="020B0604020202020204" pitchFamily="34" charset="0"/>
              </a:rPr>
              <a:t>fi</a:t>
            </a: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gure 5. Dielectric, resistivity and thermal properties of diamond and other electrically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insulating material. Source: NIST, Manufacturers and R&amp;D Literature</a:t>
            </a:r>
            <a:endParaRPr kumimoji="0" lang="en-US" altLang="en-US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2" name="Picture 4" descr="Figure 5. Dielectric, resistivity and thermal properties of diamond and other electrically insulating material. Source: NIST, Manufacturers and R&amp;D Literatur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162" y="647423"/>
            <a:ext cx="6838951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3934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973" y="51592"/>
            <a:ext cx="928843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DOCA</a:t>
            </a:r>
            <a:br>
              <a:rPr lang="en-US" sz="3200" dirty="0" smtClean="0">
                <a:latin typeface="Comic Sans MS" panose="030F0702030302020204" pitchFamily="66" charset="0"/>
              </a:rPr>
            </a:br>
            <a:r>
              <a:rPr lang="en-US" sz="1600" dirty="0" smtClean="0">
                <a:latin typeface="Comic Sans MS" panose="030F0702030302020204" pitchFamily="66" charset="0"/>
              </a:rPr>
              <a:t>(Distance Of Closest Approach)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13255" y="3057471"/>
            <a:ext cx="5971142" cy="25338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213255" y="2969336"/>
            <a:ext cx="5971142" cy="881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own Arrow 5"/>
          <p:cNvSpPr/>
          <p:nvPr/>
        </p:nvSpPr>
        <p:spPr>
          <a:xfrm>
            <a:off x="4436127" y="2550695"/>
            <a:ext cx="308472" cy="41864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183875" y="5109991"/>
            <a:ext cx="5971142" cy="25338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183875" y="5021856"/>
            <a:ext cx="5971142" cy="881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>
            <a:off x="6472410" y="4603214"/>
            <a:ext cx="308472" cy="41864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169446" y="4471012"/>
            <a:ext cx="881349" cy="1101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183875" y="4759287"/>
            <a:ext cx="2985571" cy="26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>
            <a:off x="4406747" y="4603215"/>
            <a:ext cx="308472" cy="41864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Up-Down Arrow 15"/>
          <p:cNvSpPr/>
          <p:nvPr/>
        </p:nvSpPr>
        <p:spPr>
          <a:xfrm rot="5400000">
            <a:off x="5091630" y="2974845"/>
            <a:ext cx="253388" cy="125592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4590362" y="3184165"/>
            <a:ext cx="0" cy="64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844449" y="3184165"/>
            <a:ext cx="0" cy="64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Up-Down Arrow 19"/>
          <p:cNvSpPr/>
          <p:nvPr/>
        </p:nvSpPr>
        <p:spPr>
          <a:xfrm rot="5400000">
            <a:off x="5062249" y="5060415"/>
            <a:ext cx="253388" cy="125592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/>
          <p:cNvCxnSpPr/>
          <p:nvPr/>
        </p:nvCxnSpPr>
        <p:spPr>
          <a:xfrm>
            <a:off x="4560981" y="5269735"/>
            <a:ext cx="0" cy="64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15068" y="5269735"/>
            <a:ext cx="0" cy="64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>
            <a:off x="5690212" y="2546532"/>
            <a:ext cx="308472" cy="42148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849356" y="3658754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DOCA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" name="Right Arrow 24"/>
          <p:cNvSpPr/>
          <p:nvPr/>
        </p:nvSpPr>
        <p:spPr>
          <a:xfrm>
            <a:off x="5998684" y="1801720"/>
            <a:ext cx="611436" cy="291602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 rot="10800000">
            <a:off x="5022794" y="1801720"/>
            <a:ext cx="611436" cy="29160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230405" y="1762600"/>
            <a:ext cx="3708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Breakdown of the resistive layer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639500" y="1744160"/>
            <a:ext cx="363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No effect on the resistive layer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7229" y="251737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0V</a:t>
            </a:r>
            <a:endParaRPr lang="en-GB" dirty="0"/>
          </a:p>
        </p:txBody>
      </p:sp>
      <p:sp>
        <p:nvSpPr>
          <p:cNvPr id="31" name="TextBox 30"/>
          <p:cNvSpPr txBox="1"/>
          <p:nvPr/>
        </p:nvSpPr>
        <p:spPr>
          <a:xfrm>
            <a:off x="5895189" y="2487348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3121529" y="4708609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Dielectric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74886" y="3006369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Polyimide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990029" y="2637037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 layer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19976" y="5751858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DOCA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40357" y="4073462"/>
            <a:ext cx="5049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No possibility to create a voltage breakdown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2611" y="6266812"/>
            <a:ext cx="913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A breakdown of the resistive layer means creating a low </a:t>
            </a:r>
            <a:r>
              <a:rPr lang="en-US" dirty="0" err="1">
                <a:latin typeface="Comic Sans MS" panose="030F0702030302020204" pitchFamily="66" charset="0"/>
              </a:rPr>
              <a:t>O</a:t>
            </a:r>
            <a:r>
              <a:rPr lang="en-US" dirty="0" err="1" smtClean="0">
                <a:latin typeface="Comic Sans MS" panose="030F0702030302020204" pitchFamily="66" charset="0"/>
              </a:rPr>
              <a:t>hmic</a:t>
            </a:r>
            <a:r>
              <a:rPr lang="en-US" dirty="0" smtClean="0">
                <a:latin typeface="Comic Sans MS" panose="030F0702030302020204" pitchFamily="66" charset="0"/>
              </a:rPr>
              <a:t> channel in the layer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952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1378" y="53170"/>
            <a:ext cx="928843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DOCA </a:t>
            </a:r>
            <a:br>
              <a:rPr lang="en-US" sz="3200" dirty="0" smtClean="0">
                <a:latin typeface="Comic Sans MS" panose="030F0702030302020204" pitchFamily="66" charset="0"/>
              </a:rPr>
            </a:br>
            <a:r>
              <a:rPr lang="en-US" sz="1600" dirty="0" smtClean="0">
                <a:latin typeface="Comic Sans MS" panose="030F0702030302020204" pitchFamily="66" charset="0"/>
              </a:rPr>
              <a:t>(Distance Of Closest Approach)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4714" y="2904571"/>
            <a:ext cx="904125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The most critical damage in this protection system is the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resistive material breakdown </a:t>
            </a:r>
            <a:r>
              <a:rPr lang="en-US" sz="1200" dirty="0" smtClean="0">
                <a:latin typeface="Comic Sans MS" panose="030F0702030302020204" pitchFamily="66" charset="0"/>
              </a:rPr>
              <a:t>due to the voltage set by the spark.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	-This BV is an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intrinsic parameter of resistive material</a:t>
            </a:r>
            <a:r>
              <a:rPr lang="en-US" sz="1200" dirty="0">
                <a:latin typeface="Comic Sans MS" panose="030F0702030302020204" pitchFamily="66" charset="0"/>
              </a:rPr>
              <a:t>.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	-Setting a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good DOCA can prevent any breakdown </a:t>
            </a:r>
            <a:r>
              <a:rPr lang="en-US" sz="1200" dirty="0" smtClean="0">
                <a:latin typeface="Comic Sans MS" panose="030F0702030302020204" pitchFamily="66" charset="0"/>
              </a:rPr>
              <a:t>of the resistive layer.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</a:rPr>
              <a:t>-</a:t>
            </a:r>
            <a:r>
              <a:rPr lang="en-US" sz="1200" dirty="0">
                <a:latin typeface="Comic Sans MS" panose="030F0702030302020204" pitchFamily="66" charset="0"/>
              </a:rPr>
              <a:t>T</a:t>
            </a:r>
            <a:r>
              <a:rPr lang="en-US" sz="1200" dirty="0" smtClean="0">
                <a:latin typeface="Comic Sans MS" panose="030F0702030302020204" pitchFamily="66" charset="0"/>
              </a:rPr>
              <a:t>his is </a:t>
            </a:r>
            <a:r>
              <a:rPr lang="en-US" sz="1200" dirty="0" smtClean="0">
                <a:latin typeface="Comic Sans MS" panose="030F0702030302020204" pitchFamily="66" charset="0"/>
              </a:rPr>
              <a:t>first </a:t>
            </a:r>
            <a:r>
              <a:rPr lang="en-US" sz="1200" dirty="0" smtClean="0">
                <a:latin typeface="Comic Sans MS" panose="030F0702030302020204" pitchFamily="66" charset="0"/>
              </a:rPr>
              <a:t>barrier , if it </a:t>
            </a:r>
            <a:r>
              <a:rPr lang="en-US" sz="1200" dirty="0" smtClean="0">
                <a:latin typeface="Comic Sans MS" panose="030F0702030302020204" pitchFamily="66" charset="0"/>
              </a:rPr>
              <a:t>fails there is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no control on the spark current </a:t>
            </a:r>
            <a:r>
              <a:rPr lang="en-US" sz="1200" dirty="0" smtClean="0">
                <a:latin typeface="Comic Sans MS" panose="030F0702030302020204" pitchFamily="66" charset="0"/>
              </a:rPr>
              <a:t>.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If DOCA is set correctly, the next </a:t>
            </a:r>
            <a:r>
              <a:rPr lang="en-US" sz="1200" dirty="0" smtClean="0">
                <a:latin typeface="Comic Sans MS" panose="030F0702030302020204" pitchFamily="66" charset="0"/>
              </a:rPr>
              <a:t>damage (current instabilities) </a:t>
            </a:r>
            <a:r>
              <a:rPr lang="en-US" sz="1200" dirty="0" smtClean="0">
                <a:latin typeface="Comic Sans MS" panose="030F0702030302020204" pitchFamily="66" charset="0"/>
              </a:rPr>
              <a:t>will come from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electron/ion bombardment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-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temperature rising</a:t>
            </a:r>
            <a:r>
              <a:rPr lang="en-US" sz="1200" dirty="0" smtClean="0">
                <a:latin typeface="Comic Sans MS" panose="030F0702030302020204" pitchFamily="66" charset="0"/>
              </a:rPr>
              <a:t> (joule effect)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latin typeface="Comic Sans MS" panose="030F0702030302020204" pitchFamily="66" charset="0"/>
              </a:rPr>
              <a:t>material evaporation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latin typeface="Comic Sans MS" panose="030F0702030302020204" pitchFamily="66" charset="0"/>
              </a:rPr>
              <a:t>material deposition</a:t>
            </a:r>
          </a:p>
          <a:p>
            <a:endParaRPr lang="en-US" sz="1200" dirty="0" smtClean="0">
              <a:latin typeface="Comic Sans MS" panose="030F0702030302020204" pitchFamily="66" charset="0"/>
            </a:endParaRPr>
          </a:p>
          <a:p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</a:rPr>
              <a:t>This effect </a:t>
            </a:r>
            <a:r>
              <a:rPr lang="en-US" sz="1200" dirty="0" smtClean="0">
                <a:latin typeface="Comic Sans MS" panose="030F0702030302020204" pitchFamily="66" charset="0"/>
              </a:rPr>
              <a:t>can </a:t>
            </a:r>
            <a:r>
              <a:rPr lang="en-US" sz="1200" dirty="0" smtClean="0">
                <a:latin typeface="Comic Sans MS" panose="030F0702030302020204" pitchFamily="66" charset="0"/>
              </a:rPr>
              <a:t>be reduced</a:t>
            </a:r>
            <a:r>
              <a:rPr lang="en-US" sz="1200" dirty="0" smtClean="0">
                <a:latin typeface="Comic Sans MS" panose="030F0702030302020204" pitchFamily="66" charset="0"/>
              </a:rPr>
              <a:t>:</a:t>
            </a:r>
            <a:endParaRPr lang="en-US" sz="1200" dirty="0" smtClean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</a:rPr>
              <a:t>-firstly by far, avoiding </a:t>
            </a:r>
            <a:r>
              <a:rPr lang="en-US" sz="1200" dirty="0">
                <a:latin typeface="Comic Sans MS" panose="030F0702030302020204" pitchFamily="66" charset="0"/>
              </a:rPr>
              <a:t>local repetitive sparks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get rid of contaminants like dust.</a:t>
            </a:r>
            <a:endParaRPr lang="en-US" sz="1200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	-by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increasing the melting point of materials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higher the better for protection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-by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increasing the thermal conductivity of materials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good thermal conductors &amp; thicker layers</a:t>
            </a:r>
            <a:endParaRPr lang="en-US" sz="1200" dirty="0" smtClean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	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-by 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reducing the</a:t>
            </a:r>
            <a:r>
              <a:rPr lang="en-US" sz="1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amount of charges </a:t>
            </a:r>
            <a:r>
              <a:rPr lang="en-US" sz="1200" dirty="0" smtClean="0">
                <a:latin typeface="Comic Sans MS" panose="030F0702030302020204" pitchFamily="66" charset="0"/>
              </a:rPr>
              <a:t>induced by the spark</a:t>
            </a:r>
            <a:r>
              <a:rPr lang="en-US" sz="1200" dirty="0" smtClean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200" dirty="0" smtClean="0">
                <a:latin typeface="Comic Sans MS" panose="030F0702030302020204" pitchFamily="66" charset="0"/>
              </a:rPr>
              <a:t> by increasing the resistive value</a:t>
            </a:r>
          </a:p>
          <a:p>
            <a:r>
              <a:rPr lang="en-US" sz="1200" dirty="0"/>
              <a:t>	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3948414" y="1029352"/>
            <a:ext cx="5234966" cy="1695958"/>
            <a:chOff x="3233173" y="1349674"/>
            <a:chExt cx="5971142" cy="1934631"/>
          </a:xfrm>
        </p:grpSpPr>
        <p:sp>
          <p:nvSpPr>
            <p:cNvPr id="10" name="Rectangle 9"/>
            <p:cNvSpPr/>
            <p:nvPr/>
          </p:nvSpPr>
          <p:spPr>
            <a:xfrm>
              <a:off x="3233173" y="2258794"/>
              <a:ext cx="5971142" cy="253388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Down Arrow 12"/>
            <p:cNvSpPr/>
            <p:nvPr/>
          </p:nvSpPr>
          <p:spPr>
            <a:xfrm>
              <a:off x="8419651" y="1431296"/>
              <a:ext cx="308472" cy="418641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233173" y="1908090"/>
              <a:ext cx="2985571" cy="26256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Up-Down Arrow 19"/>
            <p:cNvSpPr/>
            <p:nvPr/>
          </p:nvSpPr>
          <p:spPr>
            <a:xfrm rot="5400000">
              <a:off x="5275264" y="2045500"/>
              <a:ext cx="278493" cy="160846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610279" y="2418538"/>
              <a:ext cx="0" cy="6444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6218743" y="2418538"/>
              <a:ext cx="0" cy="6444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247330" y="1852097"/>
              <a:ext cx="12522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Dielectric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71827" y="2914973"/>
              <a:ext cx="8435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DOCA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6659417" y="1908090"/>
              <a:ext cx="440675" cy="26256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7506484" y="1908090"/>
              <a:ext cx="440675" cy="26256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353551" y="1908090"/>
              <a:ext cx="440675" cy="262568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223726" y="1862370"/>
              <a:ext cx="99501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652991" y="1850549"/>
              <a:ext cx="443404" cy="575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7509761" y="1857485"/>
              <a:ext cx="443404" cy="575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356828" y="1857485"/>
              <a:ext cx="443404" cy="575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166875" y="2249403"/>
              <a:ext cx="443404" cy="575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278644" y="2292458"/>
              <a:ext cx="221702" cy="20523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166875" y="2505246"/>
              <a:ext cx="443404" cy="5754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Down Arrow 44"/>
            <p:cNvSpPr/>
            <p:nvPr/>
          </p:nvSpPr>
          <p:spPr>
            <a:xfrm rot="10800000">
              <a:off x="4157873" y="2570335"/>
              <a:ext cx="308472" cy="418641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31084" y="2740781"/>
              <a:ext cx="4331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0V</a:t>
              </a:r>
              <a:endParaRPr lang="en-GB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62998" y="1349674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HV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33173" y="2170659"/>
              <a:ext cx="5971142" cy="8813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Lightning Bolt 3"/>
            <p:cNvSpPr/>
            <p:nvPr/>
          </p:nvSpPr>
          <p:spPr>
            <a:xfrm rot="1732871">
              <a:off x="6226071" y="1856397"/>
              <a:ext cx="177344" cy="298017"/>
            </a:xfrm>
            <a:prstGeom prst="lightningBol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69135" y="1458376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Comic Sans MS" panose="030F0702030302020204" pitchFamily="66" charset="0"/>
                </a:rPr>
                <a:t>spark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74201" y="189918"/>
            <a:ext cx="2167785" cy="144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anose="030F0702030302020204" pitchFamily="66" charset="0"/>
              </a:rPr>
              <a:t>Breakdown voltage</a:t>
            </a:r>
          </a:p>
          <a:p>
            <a:endParaRPr lang="en-US" sz="800" dirty="0" smtClean="0">
              <a:latin typeface="Comic Sans MS" panose="030F0702030302020204" pitchFamily="66" charset="0"/>
            </a:endParaRPr>
          </a:p>
          <a:p>
            <a:r>
              <a:rPr lang="en-US" sz="800" dirty="0">
                <a:latin typeface="Comic Sans MS" panose="030F0702030302020204" pitchFamily="66" charset="0"/>
              </a:rPr>
              <a:t> </a:t>
            </a:r>
            <a:r>
              <a:rPr lang="en-US" sz="800" dirty="0" smtClean="0">
                <a:latin typeface="Comic Sans MS" panose="030F0702030302020204" pitchFamily="66" charset="0"/>
              </a:rPr>
              <a:t>          PI	           420MV/m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         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        DLC theory	          650MV/m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        our measurement     10MV/m 	       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        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       Perfect SiO2        1000MV/m</a:t>
            </a:r>
          </a:p>
          <a:p>
            <a:r>
              <a:rPr lang="en-US" sz="800" dirty="0" smtClean="0">
                <a:latin typeface="Comic Sans MS" panose="030F0702030302020204" pitchFamily="66" charset="0"/>
              </a:rPr>
              <a:t>         PVD SiO2                   1MV/m</a:t>
            </a:r>
            <a:r>
              <a:rPr lang="en-US" sz="1200" dirty="0" smtClean="0"/>
              <a:t>		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274201" y="1681590"/>
            <a:ext cx="2167785" cy="7848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rgbClr val="000000"/>
                </a:solidFill>
                <a:latin typeface="Comic Sans MS" panose="030F0702030302020204" pitchFamily="66" charset="0"/>
              </a:rPr>
              <a:t>Of course</a:t>
            </a:r>
            <a:r>
              <a:rPr lang="en-GB" sz="9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, </a:t>
            </a:r>
            <a:r>
              <a:rPr lang="en-GB" sz="900" dirty="0">
                <a:solidFill>
                  <a:srgbClr val="000000"/>
                </a:solidFill>
                <a:latin typeface="Comic Sans MS" panose="030F0702030302020204" pitchFamily="66" charset="0"/>
              </a:rPr>
              <a:t>dielectric strength are greatly impacted by impurities, </a:t>
            </a:r>
            <a:r>
              <a:rPr lang="en-GB" sz="9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dopants, </a:t>
            </a:r>
            <a:r>
              <a:rPr lang="en-GB" sz="900" dirty="0">
                <a:solidFill>
                  <a:srgbClr val="000000"/>
                </a:solidFill>
                <a:latin typeface="Comic Sans MS" panose="030F0702030302020204" pitchFamily="66" charset="0"/>
              </a:rPr>
              <a:t>structure, interconnected porosity, flaws and </a:t>
            </a:r>
            <a:r>
              <a:rPr lang="en-GB" sz="9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micro-cracks </a:t>
            </a:r>
            <a:r>
              <a:rPr lang="en-GB" sz="900" dirty="0">
                <a:solidFill>
                  <a:srgbClr val="000000"/>
                </a:solidFill>
                <a:latin typeface="Comic Sans MS" panose="030F0702030302020204" pitchFamily="66" charset="0"/>
              </a:rPr>
              <a:t>from thermal expansion mismatches</a:t>
            </a:r>
            <a:endParaRPr lang="en-GB" sz="900" dirty="0">
              <a:latin typeface="Comic Sans MS" panose="030F0702030302020204" pitchFamily="66" charset="0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087501"/>
              </p:ext>
            </p:extLst>
          </p:nvPr>
        </p:nvGraphicFramePr>
        <p:xfrm>
          <a:off x="213709" y="4844993"/>
          <a:ext cx="1866884" cy="1783080"/>
        </p:xfrm>
        <a:graphic>
          <a:graphicData uri="http://schemas.openxmlformats.org/drawingml/2006/table">
            <a:tbl>
              <a:tblPr/>
              <a:tblGrid>
                <a:gridCol w="933442">
                  <a:extLst>
                    <a:ext uri="{9D8B030D-6E8A-4147-A177-3AD203B41FA5}">
                      <a16:colId xmlns:a16="http://schemas.microsoft.com/office/drawing/2014/main" val="1402594157"/>
                    </a:ext>
                  </a:extLst>
                </a:gridCol>
                <a:gridCol w="933442">
                  <a:extLst>
                    <a:ext uri="{9D8B030D-6E8A-4147-A177-3AD203B41FA5}">
                      <a16:colId xmlns:a16="http://schemas.microsoft.com/office/drawing/2014/main" val="517887803"/>
                    </a:ext>
                  </a:extLst>
                </a:gridCol>
              </a:tblGrid>
              <a:tr h="478623"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effectLst/>
                        </a:rPr>
                        <a:t>Material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effectLst/>
                        </a:rPr>
                        <a:t>Thermal conductivity</a:t>
                      </a:r>
                      <a:r>
                        <a:rPr lang="en-US" sz="900" baseline="0" dirty="0" smtClean="0">
                          <a:effectLst/>
                        </a:rPr>
                        <a:t> W/</a:t>
                      </a:r>
                      <a:r>
                        <a:rPr lang="en-US" sz="900" baseline="0" dirty="0" err="1" smtClean="0">
                          <a:effectLst/>
                        </a:rPr>
                        <a:t>mK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281073"/>
                  </a:ext>
                </a:extLst>
              </a:tr>
              <a:tr h="210595">
                <a:tc>
                  <a:txBody>
                    <a:bodyPr/>
                    <a:lstStyle/>
                    <a:p>
                      <a:r>
                        <a:rPr lang="en-US" sz="900" u="none" strike="noStrike" dirty="0" smtClean="0">
                          <a:solidFill>
                            <a:srgbClr val="0645AD"/>
                          </a:solidFill>
                          <a:effectLst/>
                        </a:rPr>
                        <a:t>Glass</a:t>
                      </a:r>
                      <a:r>
                        <a:rPr lang="en-US" sz="900" u="none" strike="noStrike" baseline="0" dirty="0" smtClean="0">
                          <a:solidFill>
                            <a:srgbClr val="0645AD"/>
                          </a:solidFill>
                          <a:effectLst/>
                        </a:rPr>
                        <a:t> epoxy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effectLst/>
                        </a:rPr>
                        <a:t>0.2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343127"/>
                  </a:ext>
                </a:extLst>
              </a:tr>
              <a:tr h="210595">
                <a:tc>
                  <a:txBody>
                    <a:bodyPr/>
                    <a:lstStyle/>
                    <a:p>
                      <a:r>
                        <a:rPr lang="en-US" sz="900" u="none" strike="noStrike" dirty="0" smtClean="0">
                          <a:solidFill>
                            <a:srgbClr val="0645AD"/>
                          </a:solidFill>
                          <a:effectLst/>
                        </a:rPr>
                        <a:t>PI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effectLst/>
                        </a:rPr>
                        <a:t>0.18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34152"/>
                  </a:ext>
                </a:extLst>
              </a:tr>
              <a:tr h="210595">
                <a:tc>
                  <a:txBody>
                    <a:bodyPr/>
                    <a:lstStyle/>
                    <a:p>
                      <a:r>
                        <a:rPr lang="en-US" sz="900" u="none" strike="noStrike" dirty="0" err="1" smtClean="0">
                          <a:solidFill>
                            <a:srgbClr val="0645AD"/>
                          </a:solidFill>
                          <a:effectLst/>
                        </a:rPr>
                        <a:t>Aluminium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>
                          <a:effectLst/>
                        </a:rPr>
                        <a:t>235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3897682"/>
                  </a:ext>
                </a:extLst>
              </a:tr>
              <a:tr h="210595">
                <a:tc>
                  <a:txBody>
                    <a:bodyPr/>
                    <a:lstStyle/>
                    <a:p>
                      <a:r>
                        <a:rPr lang="en-GB" sz="900" u="none" strike="noStrike" dirty="0" smtClean="0">
                          <a:solidFill>
                            <a:srgbClr val="0645AD"/>
                          </a:solidFill>
                          <a:effectLst/>
                          <a:hlinkClick r:id="rId2" tooltip="Copper"/>
                        </a:rPr>
                        <a:t>Copper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 smtClean="0">
                          <a:effectLst/>
                        </a:rPr>
                        <a:t>384 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777664"/>
                  </a:ext>
                </a:extLst>
              </a:tr>
              <a:tr h="344609">
                <a:tc>
                  <a:txBody>
                    <a:bodyPr/>
                    <a:lstStyle/>
                    <a:p>
                      <a:r>
                        <a:rPr lang="en-GB" sz="900" u="none" strike="noStrike" dirty="0">
                          <a:solidFill>
                            <a:srgbClr val="0645AD"/>
                          </a:solidFill>
                          <a:effectLst/>
                          <a:hlinkClick r:id="rId3" tooltip="Natural diamond"/>
                        </a:rPr>
                        <a:t>Natural </a:t>
                      </a:r>
                      <a:r>
                        <a:rPr lang="en-GB" sz="900" u="none" strike="noStrike" dirty="0" smtClean="0">
                          <a:solidFill>
                            <a:srgbClr val="0645AD"/>
                          </a:solidFill>
                          <a:effectLst/>
                          <a:hlinkClick r:id="rId3" tooltip="Natural diamond"/>
                        </a:rPr>
                        <a:t>diamond</a:t>
                      </a:r>
                      <a:endParaRPr lang="en-GB" sz="9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effectLst/>
                        </a:rPr>
                        <a:t>895–1350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2A9B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380170"/>
                  </a:ext>
                </a:extLst>
              </a:tr>
            </a:tbl>
          </a:graphicData>
        </a:graphic>
      </p:graphicFrame>
      <p:cxnSp>
        <p:nvCxnSpPr>
          <p:cNvPr id="16" name="Straight Arrow Connector 15"/>
          <p:cNvCxnSpPr/>
          <p:nvPr/>
        </p:nvCxnSpPr>
        <p:spPr>
          <a:xfrm flipH="1">
            <a:off x="2183571" y="5637007"/>
            <a:ext cx="1613878" cy="809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147152" y="2609062"/>
            <a:ext cx="254226" cy="8441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401378" y="3453205"/>
            <a:ext cx="239607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61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759" y="1540025"/>
            <a:ext cx="4362450" cy="1828165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843" y="3683387"/>
            <a:ext cx="3207027" cy="212831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35174" y="4415005"/>
            <a:ext cx="6411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-11 patterns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  <a:sym typeface="Wingdings" panose="05000000000000000000" pitchFamily="2" charset="2"/>
              </a:rPr>
              <a:t> DOCA ranging from </a:t>
            </a:r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1.0mm down to 0.1 mm </a:t>
            </a:r>
          </a:p>
          <a:p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-Single hole test</a:t>
            </a:r>
          </a:p>
          <a:p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–DLC 60M/</a:t>
            </a:r>
            <a:r>
              <a:rPr lang="en-US" dirty="0" err="1" smtClean="0">
                <a:latin typeface="Comic Sans MS" panose="030F0702030302020204" pitchFamily="66" charset="0"/>
                <a:ea typeface="Calibri" panose="020F0502020204030204" pitchFamily="34" charset="0"/>
              </a:rPr>
              <a:t>Sqr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</a:endParaRPr>
          </a:p>
          <a:p>
            <a:r>
              <a:rPr lang="en-US" dirty="0" smtClean="0">
                <a:latin typeface="Comic Sans MS" panose="030F0702030302020204" pitchFamily="66" charset="0"/>
                <a:ea typeface="Calibri" panose="020F0502020204030204" pitchFamily="34" charset="0"/>
              </a:rPr>
              <a:t>-4 sets have been tested (A,B,C,D)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01378" y="363331"/>
            <a:ext cx="9288431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DOCA test</a:t>
            </a:r>
            <a:br>
              <a:rPr lang="en-US" sz="3200" dirty="0" smtClean="0">
                <a:latin typeface="Comic Sans MS" panose="030F0702030302020204" pitchFamily="66" charset="0"/>
              </a:rPr>
            </a:b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217" y="2516871"/>
            <a:ext cx="5971142" cy="25338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4791108" y="1689373"/>
            <a:ext cx="308472" cy="41864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56217" y="2166167"/>
            <a:ext cx="2985571" cy="26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-Down Arrow 11"/>
          <p:cNvSpPr/>
          <p:nvPr/>
        </p:nvSpPr>
        <p:spPr>
          <a:xfrm rot="5400000">
            <a:off x="2752638" y="2657908"/>
            <a:ext cx="278493" cy="89980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2441984" y="2676615"/>
            <a:ext cx="0" cy="64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341787" y="2676615"/>
            <a:ext cx="0" cy="6444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782461" y="2166167"/>
            <a:ext cx="2197260" cy="26256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135259" y="2120447"/>
            <a:ext cx="206528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776034" y="2108626"/>
            <a:ext cx="1476899" cy="6529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289918" y="2507480"/>
            <a:ext cx="1152067" cy="675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1289917" y="2125698"/>
            <a:ext cx="443405" cy="482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own Arrow 25"/>
          <p:cNvSpPr/>
          <p:nvPr/>
        </p:nvSpPr>
        <p:spPr>
          <a:xfrm>
            <a:off x="1357993" y="1697976"/>
            <a:ext cx="308472" cy="418641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981829" y="1675911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0V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5186042" y="1607751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356217" y="2428736"/>
            <a:ext cx="5971142" cy="8813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Lightning Bolt 29"/>
          <p:cNvSpPr/>
          <p:nvPr/>
        </p:nvSpPr>
        <p:spPr>
          <a:xfrm rot="1732871">
            <a:off x="3349115" y="2114474"/>
            <a:ext cx="177344" cy="298017"/>
          </a:xfrm>
          <a:prstGeom prst="lightningBol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092179" y="1716453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spark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1378" y="2166166"/>
            <a:ext cx="221702" cy="4088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2513571" y="3314055"/>
            <a:ext cx="84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DOCA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19676" y="1026112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HV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597186" y="103677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0V</a:t>
            </a:r>
            <a:endParaRPr lang="en-GB" dirty="0"/>
          </a:p>
        </p:txBody>
      </p:sp>
      <p:cxnSp>
        <p:nvCxnSpPr>
          <p:cNvPr id="3" name="Straight Arrow Connector 2"/>
          <p:cNvCxnSpPr>
            <a:stCxn id="34" idx="2"/>
          </p:cNvCxnSpPr>
          <p:nvPr/>
        </p:nvCxnSpPr>
        <p:spPr>
          <a:xfrm flipH="1">
            <a:off x="7761767" y="1406102"/>
            <a:ext cx="51985" cy="6391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8098152" y="1356340"/>
            <a:ext cx="242559" cy="7018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5458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1744" y="116632"/>
            <a:ext cx="4818856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Discussion on DOCA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540" y="1508273"/>
            <a:ext cx="11679460" cy="484807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First observation, the voltage to see current is close to 800V in air!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We were expecting 650V for a 50um gap (like GEMs)</a:t>
            </a:r>
          </a:p>
          <a:p>
            <a:pPr lvl="1"/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2900" dirty="0" smtClean="0">
                <a:latin typeface="Comic Sans MS" panose="030F0702030302020204" pitchFamily="66" charset="0"/>
              </a:rPr>
              <a:t>Second ,the current shape during overvoltage depends on DOCA distance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Smooth current increase with long DOCA 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sudden increase to </a:t>
            </a:r>
            <a:r>
              <a:rPr lang="en-US" sz="1600" dirty="0" err="1" smtClean="0">
                <a:latin typeface="Comic Sans MS" panose="030F0702030302020204" pitchFamily="66" charset="0"/>
              </a:rPr>
              <a:t>uA</a:t>
            </a:r>
            <a:r>
              <a:rPr lang="en-US" sz="1600" dirty="0" smtClean="0">
                <a:latin typeface="Comic Sans MS" panose="030F0702030302020204" pitchFamily="66" charset="0"/>
              </a:rPr>
              <a:t> with small DOCA</a:t>
            </a:r>
          </a:p>
          <a:p>
            <a:pPr lvl="1"/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After 30 sec with 30nA in one hole we can observe a voltage drop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After several session of 30s , </a:t>
            </a:r>
            <a:r>
              <a:rPr lang="en-US" sz="1600" dirty="0">
                <a:latin typeface="Comic Sans MS" panose="030F0702030302020204" pitchFamily="66" charset="0"/>
              </a:rPr>
              <a:t>i</a:t>
            </a:r>
            <a:r>
              <a:rPr lang="en-US" sz="1600" dirty="0" smtClean="0">
                <a:latin typeface="Comic Sans MS" panose="030F0702030302020204" pitchFamily="66" charset="0"/>
              </a:rPr>
              <a:t>t stabilize in between 550V to 650V (0 current voltage)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No voltage breakdown </a:t>
            </a:r>
            <a:r>
              <a:rPr lang="en-US" sz="1600" dirty="0">
                <a:latin typeface="Comic Sans MS" panose="030F0702030302020204" pitchFamily="66" charset="0"/>
              </a:rPr>
              <a:t>,</a:t>
            </a:r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r>
              <a:rPr lang="en-US" sz="1600" dirty="0">
                <a:latin typeface="Comic Sans MS" panose="030F0702030302020204" pitchFamily="66" charset="0"/>
              </a:rPr>
              <a:t>n</a:t>
            </a:r>
            <a:r>
              <a:rPr lang="en-US" sz="1600" dirty="0" smtClean="0">
                <a:latin typeface="Comic Sans MS" panose="030F0702030302020204" pitchFamily="66" charset="0"/>
              </a:rPr>
              <a:t>o visible damages</a:t>
            </a:r>
            <a:r>
              <a:rPr lang="en-US" sz="1600" dirty="0">
                <a:latin typeface="Comic Sans MS" panose="030F0702030302020204" pitchFamily="66" charset="0"/>
              </a:rPr>
              <a:t> </a:t>
            </a:r>
            <a:r>
              <a:rPr lang="en-US" sz="1600" dirty="0" smtClean="0">
                <a:latin typeface="Comic Sans MS" panose="030F0702030302020204" pitchFamily="66" charset="0"/>
              </a:rPr>
              <a:t>on any structures.</a:t>
            </a:r>
          </a:p>
          <a:p>
            <a:pPr lvl="1"/>
            <a:endParaRPr lang="en-GB" dirty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We want to look now at the “sparks” nature when operating in overvoltage mode.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We would like to study the single hole spark current shape and rate with a fast oscilloscope .</a:t>
            </a: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This is possible with DLC since we do not damage the device </a:t>
            </a:r>
          </a:p>
          <a:p>
            <a:pPr marL="457200" lvl="1" indent="0">
              <a:buNone/>
            </a:pPr>
            <a:endParaRPr lang="en-US" dirty="0" smtClean="0">
              <a:latin typeface="Comic Sans MS" panose="030F0702030302020204" pitchFamily="66" charset="0"/>
            </a:endParaRPr>
          </a:p>
          <a:p>
            <a:r>
              <a:rPr lang="en-US" dirty="0" smtClean="0">
                <a:latin typeface="Comic Sans MS" panose="030F0702030302020204" pitchFamily="66" charset="0"/>
              </a:rPr>
              <a:t>Preliminary results : with 60Mohms/</a:t>
            </a:r>
            <a:r>
              <a:rPr lang="en-US" dirty="0" err="1" smtClean="0">
                <a:latin typeface="Comic Sans MS" panose="030F0702030302020204" pitchFamily="66" charset="0"/>
              </a:rPr>
              <a:t>Sqr</a:t>
            </a:r>
            <a:r>
              <a:rPr lang="en-US" dirty="0" smtClean="0">
                <a:latin typeface="Comic Sans MS" panose="030F0702030302020204" pitchFamily="66" charset="0"/>
              </a:rPr>
              <a:t> DLC , the DOCA can be as low as 0.1mm without visible damages</a:t>
            </a:r>
          </a:p>
          <a:p>
            <a:pPr marL="457200" lvl="1" indent="0">
              <a:buNone/>
            </a:pPr>
            <a:endParaRPr lang="en-US" sz="1800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6512831" y="2470639"/>
            <a:ext cx="2780306" cy="622939"/>
            <a:chOff x="5303520" y="1936376"/>
            <a:chExt cx="4278332" cy="882128"/>
          </a:xfrm>
        </p:grpSpPr>
        <p:grpSp>
          <p:nvGrpSpPr>
            <p:cNvPr id="27" name="Group 26"/>
            <p:cNvGrpSpPr/>
            <p:nvPr/>
          </p:nvGrpSpPr>
          <p:grpSpPr>
            <a:xfrm>
              <a:off x="5303520" y="2043953"/>
              <a:ext cx="1775012" cy="774551"/>
              <a:chOff x="5303520" y="2043953"/>
              <a:chExt cx="1775012" cy="774551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 flipV="1">
                <a:off x="5303520" y="2043953"/>
                <a:ext cx="0" cy="77455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5303520" y="2818504"/>
                <a:ext cx="177501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303520" y="2721685"/>
                <a:ext cx="1086522" cy="1075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Arc 16"/>
              <p:cNvSpPr/>
              <p:nvPr/>
            </p:nvSpPr>
            <p:spPr>
              <a:xfrm rot="5400000">
                <a:off x="6019882" y="1819024"/>
                <a:ext cx="685632" cy="1141205"/>
              </a:xfrm>
              <a:prstGeom prst="arc">
                <a:avLst/>
              </a:prstGeom>
              <a:ln w="3492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7801087" y="1936376"/>
              <a:ext cx="1780765" cy="882128"/>
              <a:chOff x="7801087" y="1936376"/>
              <a:chExt cx="1780765" cy="882128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 flipV="1">
                <a:off x="7801087" y="2043953"/>
                <a:ext cx="0" cy="77455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7801087" y="2818504"/>
                <a:ext cx="177501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801087" y="2721685"/>
                <a:ext cx="1086522" cy="10757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Arc 21"/>
              <p:cNvSpPr/>
              <p:nvPr/>
            </p:nvSpPr>
            <p:spPr>
              <a:xfrm rot="5400000">
                <a:off x="8544793" y="1819024"/>
                <a:ext cx="685631" cy="1141206"/>
              </a:xfrm>
              <a:prstGeom prst="arc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9283849" y="1936376"/>
                <a:ext cx="1793" cy="69924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/>
            </p:nvSpPr>
            <p:spPr>
              <a:xfrm>
                <a:off x="9312581" y="2286000"/>
                <a:ext cx="269271" cy="4468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0426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10800000">
            <a:off x="965855" y="3138558"/>
            <a:ext cx="1607909" cy="1004042"/>
            <a:chOff x="600094" y="1344887"/>
            <a:chExt cx="4886632" cy="100404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>
              <a:off x="600094" y="1600525"/>
              <a:ext cx="4886632" cy="65876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554F0C1-4B8D-4D44-B80B-ED0536BD0B0A}"/>
                </a:ext>
              </a:extLst>
            </p:cNvPr>
            <p:cNvSpPr/>
            <p:nvPr/>
          </p:nvSpPr>
          <p:spPr>
            <a:xfrm>
              <a:off x="600094" y="1521867"/>
              <a:ext cx="4886632" cy="78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804FDFA-20FD-471F-8A67-0578141F64FC}"/>
                </a:ext>
              </a:extLst>
            </p:cNvPr>
            <p:cNvSpPr/>
            <p:nvPr/>
          </p:nvSpPr>
          <p:spPr>
            <a:xfrm>
              <a:off x="600094" y="1344887"/>
              <a:ext cx="4886632" cy="1769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>
              <a:off x="600094" y="2270271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859498" y="2448838"/>
            <a:ext cx="476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Cu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25838" y="2722307"/>
            <a:ext cx="859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Cr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25838" y="3069204"/>
            <a:ext cx="994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DLC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95327" y="3371092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Apical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>
            <a:off x="6406662" y="2633504"/>
            <a:ext cx="452836" cy="303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6445372" y="3202116"/>
            <a:ext cx="414126" cy="125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406662" y="2980401"/>
            <a:ext cx="452836" cy="99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 rot="10800000">
            <a:off x="4759495" y="2838325"/>
            <a:ext cx="1607909" cy="1289176"/>
            <a:chOff x="600094" y="1344887"/>
            <a:chExt cx="4886632" cy="128917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>
              <a:off x="600094" y="1600525"/>
              <a:ext cx="4886632" cy="65876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554F0C1-4B8D-4D44-B80B-ED0536BD0B0A}"/>
                </a:ext>
              </a:extLst>
            </p:cNvPr>
            <p:cNvSpPr/>
            <p:nvPr/>
          </p:nvSpPr>
          <p:spPr>
            <a:xfrm>
              <a:off x="600094" y="1521867"/>
              <a:ext cx="4886632" cy="78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804FDFA-20FD-471F-8A67-0578141F64FC}"/>
                </a:ext>
              </a:extLst>
            </p:cNvPr>
            <p:cNvSpPr/>
            <p:nvPr/>
          </p:nvSpPr>
          <p:spPr>
            <a:xfrm>
              <a:off x="600094" y="1344887"/>
              <a:ext cx="4886632" cy="1769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>
              <a:off x="600094" y="2270271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3E5BF6F-60C0-4FE2-A785-EEAFEDB8C690}"/>
                </a:ext>
              </a:extLst>
            </p:cNvPr>
            <p:cNvSpPr/>
            <p:nvPr/>
          </p:nvSpPr>
          <p:spPr>
            <a:xfrm>
              <a:off x="600094" y="2363677"/>
              <a:ext cx="4886632" cy="78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8467FF-5134-4144-BF3B-55C09F097A99}"/>
                </a:ext>
              </a:extLst>
            </p:cNvPr>
            <p:cNvSpPr/>
            <p:nvPr/>
          </p:nvSpPr>
          <p:spPr>
            <a:xfrm>
              <a:off x="600094" y="2457083"/>
              <a:ext cx="4886632" cy="1769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188967" y="3355993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Apical</a:t>
            </a:r>
            <a:endParaRPr lang="en-GB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DAB0C62-DF2A-4E31-8EE5-052A774623CC}"/>
              </a:ext>
            </a:extLst>
          </p:cNvPr>
          <p:cNvSpPr/>
          <p:nvPr/>
        </p:nvSpPr>
        <p:spPr>
          <a:xfrm rot="10800000">
            <a:off x="8846593" y="3139672"/>
            <a:ext cx="1607909" cy="65876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554F0C1-4B8D-4D44-B80B-ED0536BD0B0A}"/>
              </a:ext>
            </a:extLst>
          </p:cNvPr>
          <p:cNvSpPr/>
          <p:nvPr/>
        </p:nvSpPr>
        <p:spPr>
          <a:xfrm rot="10800000">
            <a:off x="8846593" y="3880857"/>
            <a:ext cx="1607909" cy="786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04FDFA-20FD-471F-8A67-0578141F64FC}"/>
              </a:ext>
            </a:extLst>
          </p:cNvPr>
          <p:cNvSpPr/>
          <p:nvPr/>
        </p:nvSpPr>
        <p:spPr>
          <a:xfrm rot="10800000">
            <a:off x="8846593" y="3965583"/>
            <a:ext cx="1607909" cy="1769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4B3CFD-00C9-48B2-842D-99984419AC0F}"/>
              </a:ext>
            </a:extLst>
          </p:cNvPr>
          <p:cNvSpPr/>
          <p:nvPr/>
        </p:nvSpPr>
        <p:spPr>
          <a:xfrm rot="10800000">
            <a:off x="8846593" y="3050030"/>
            <a:ext cx="1607909" cy="786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3E5BF6F-60C0-4FE2-A785-EEAFEDB8C690}"/>
              </a:ext>
            </a:extLst>
          </p:cNvPr>
          <p:cNvSpPr/>
          <p:nvPr/>
        </p:nvSpPr>
        <p:spPr>
          <a:xfrm rot="10800000">
            <a:off x="8846593" y="2956624"/>
            <a:ext cx="1607909" cy="7865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58467FF-5134-4144-BF3B-55C09F097A99}"/>
              </a:ext>
            </a:extLst>
          </p:cNvPr>
          <p:cNvSpPr/>
          <p:nvPr/>
        </p:nvSpPr>
        <p:spPr>
          <a:xfrm rot="10800000">
            <a:off x="8846593" y="2764896"/>
            <a:ext cx="1607909" cy="1769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9276065" y="3282564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Apical</a:t>
            </a:r>
            <a:endParaRPr lang="en-GB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24B3CFD-00C9-48B2-842D-99984419AC0F}"/>
              </a:ext>
            </a:extLst>
          </p:cNvPr>
          <p:cNvSpPr/>
          <p:nvPr/>
        </p:nvSpPr>
        <p:spPr>
          <a:xfrm rot="10800000">
            <a:off x="8846592" y="3804501"/>
            <a:ext cx="1607909" cy="7865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1337638" y="1925618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DLC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65181" y="1963010"/>
            <a:ext cx="13965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“DLC+”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838353" y="1938854"/>
            <a:ext cx="1616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Comic Sans MS" panose="030F0702030302020204" pitchFamily="66" charset="0"/>
              </a:rPr>
              <a:t>“DLC++”</a:t>
            </a:r>
            <a:endParaRPr lang="en-GB" sz="2800" b="1" dirty="0">
              <a:latin typeface="Comic Sans MS" panose="030F0702030302020204" pitchFamily="66" charset="0"/>
            </a:endParaRPr>
          </a:p>
        </p:txBody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4457209" y="247416"/>
            <a:ext cx="4818856" cy="13255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DLC naming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 rot="10800000">
            <a:off x="965854" y="4878798"/>
            <a:ext cx="1607909" cy="748404"/>
            <a:chOff x="600094" y="1600525"/>
            <a:chExt cx="4886632" cy="74840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>
              <a:off x="600094" y="1600525"/>
              <a:ext cx="4886632" cy="65876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>
              <a:off x="600094" y="2270271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1395326" y="5111332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Apical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576485" y="419696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or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 rot="10800000">
            <a:off x="4759495" y="4614382"/>
            <a:ext cx="1607909" cy="1033538"/>
            <a:chOff x="600094" y="1600525"/>
            <a:chExt cx="4886632" cy="103353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DAB0C62-DF2A-4E31-8EE5-052A774623CC}"/>
                </a:ext>
              </a:extLst>
            </p:cNvPr>
            <p:cNvSpPr/>
            <p:nvPr/>
          </p:nvSpPr>
          <p:spPr>
            <a:xfrm>
              <a:off x="600094" y="1600525"/>
              <a:ext cx="4886632" cy="658762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24B3CFD-00C9-48B2-842D-99984419AC0F}"/>
                </a:ext>
              </a:extLst>
            </p:cNvPr>
            <p:cNvSpPr/>
            <p:nvPr/>
          </p:nvSpPr>
          <p:spPr>
            <a:xfrm>
              <a:off x="600094" y="2270271"/>
              <a:ext cx="4886632" cy="7865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3E5BF6F-60C0-4FE2-A785-EEAFEDB8C690}"/>
                </a:ext>
              </a:extLst>
            </p:cNvPr>
            <p:cNvSpPr/>
            <p:nvPr/>
          </p:nvSpPr>
          <p:spPr>
            <a:xfrm>
              <a:off x="600094" y="2363677"/>
              <a:ext cx="4886632" cy="7865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58467FF-5134-4144-BF3B-55C09F097A99}"/>
                </a:ext>
              </a:extLst>
            </p:cNvPr>
            <p:cNvSpPr/>
            <p:nvPr/>
          </p:nvSpPr>
          <p:spPr>
            <a:xfrm>
              <a:off x="600094" y="2457083"/>
              <a:ext cx="4886632" cy="17698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5188967" y="5132050"/>
            <a:ext cx="75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Apical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5354898" y="418627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or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167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03882" y="1314112"/>
            <a:ext cx="4213699" cy="495665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000" dirty="0" smtClean="0">
                <a:latin typeface="Comic Sans MS" panose="030F0702030302020204" pitchFamily="66" charset="0"/>
              </a:rPr>
              <a:t>7cm x 7cm square of DLC </a:t>
            </a:r>
            <a:endParaRPr lang="en-US" sz="2000" dirty="0">
              <a:latin typeface="Comic Sans MS" panose="030F0702030302020204" pitchFamily="66" charset="0"/>
            </a:endParaRPr>
          </a:p>
          <a:p>
            <a:pPr lvl="1"/>
            <a:r>
              <a:rPr lang="en-US" sz="1600" dirty="0" smtClean="0">
                <a:latin typeface="Comic Sans MS" panose="030F0702030302020204" pitchFamily="66" charset="0"/>
              </a:rPr>
              <a:t> lateral silver connection to create 1 Square</a:t>
            </a:r>
          </a:p>
          <a:p>
            <a:pPr lvl="1"/>
            <a:endParaRPr lang="en-US" sz="16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Connect probe to Ohm-meter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Compare probe measurement to silver connections measurement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Error in the range of 5%</a:t>
            </a:r>
          </a:p>
          <a:p>
            <a:endParaRPr lang="en-US" sz="2000" dirty="0" smtClean="0">
              <a:latin typeface="Comic Sans MS" panose="030F0702030302020204" pitchFamily="66" charset="0"/>
            </a:endParaRPr>
          </a:p>
          <a:p>
            <a:r>
              <a:rPr lang="en-US" sz="2000" dirty="0" smtClean="0">
                <a:latin typeface="Comic Sans MS" panose="030F0702030302020204" pitchFamily="66" charset="0"/>
              </a:rPr>
              <a:t>We can directly read the value from the Ohm-meter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6827-7DCE-4D3F-8A59-88E28A4FB604}" type="slidenum">
              <a:rPr lang="en-GB" smtClean="0"/>
              <a:t>9</a:t>
            </a:fld>
            <a:endParaRPr lang="en-GB"/>
          </a:p>
        </p:txBody>
      </p:sp>
      <p:sp>
        <p:nvSpPr>
          <p:cNvPr id="6" name="Google Shape;84;p13"/>
          <p:cNvSpPr txBox="1">
            <a:spLocks/>
          </p:cNvSpPr>
          <p:nvPr/>
        </p:nvSpPr>
        <p:spPr>
          <a:xfrm>
            <a:off x="862038" y="10295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C00000"/>
              </a:buClr>
              <a:buSzPts val="4000"/>
              <a:buFont typeface="Calibri"/>
              <a:buNone/>
            </a:pP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Resistive measurements</a:t>
            </a:r>
          </a:p>
          <a:p>
            <a:pPr algn="ctr">
              <a:spcBef>
                <a:spcPts val="0"/>
              </a:spcBef>
              <a:buClr>
                <a:srgbClr val="C00000"/>
              </a:buClr>
              <a:buSzPts val="4000"/>
              <a:buFont typeface="Calibri"/>
              <a:buNone/>
            </a:pP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Comic Sans MS" panose="030F0702030302020204" pitchFamily="66" charset="0"/>
              </a:rPr>
              <a:t>Probe calibration</a:t>
            </a:r>
            <a:endParaRPr lang="tr-TR" sz="3200" dirty="0">
              <a:solidFill>
                <a:schemeClr val="accent5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612889" y="3890921"/>
          <a:ext cx="6427505" cy="2226301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69838">
                  <a:extLst>
                    <a:ext uri="{9D8B030D-6E8A-4147-A177-3AD203B41FA5}">
                      <a16:colId xmlns:a16="http://schemas.microsoft.com/office/drawing/2014/main" val="3210886091"/>
                    </a:ext>
                  </a:extLst>
                </a:gridCol>
                <a:gridCol w="1574356">
                  <a:extLst>
                    <a:ext uri="{9D8B030D-6E8A-4147-A177-3AD203B41FA5}">
                      <a16:colId xmlns:a16="http://schemas.microsoft.com/office/drawing/2014/main" val="1029314653"/>
                    </a:ext>
                  </a:extLst>
                </a:gridCol>
                <a:gridCol w="1883928">
                  <a:extLst>
                    <a:ext uri="{9D8B030D-6E8A-4147-A177-3AD203B41FA5}">
                      <a16:colId xmlns:a16="http://schemas.microsoft.com/office/drawing/2014/main" val="518327657"/>
                    </a:ext>
                  </a:extLst>
                </a:gridCol>
                <a:gridCol w="1303069">
                  <a:extLst>
                    <a:ext uri="{9D8B030D-6E8A-4147-A177-3AD203B41FA5}">
                      <a16:colId xmlns:a16="http://schemas.microsoft.com/office/drawing/2014/main" val="2524847374"/>
                    </a:ext>
                  </a:extLst>
                </a:gridCol>
                <a:gridCol w="896314">
                  <a:extLst>
                    <a:ext uri="{9D8B030D-6E8A-4147-A177-3AD203B41FA5}">
                      <a16:colId xmlns:a16="http://schemas.microsoft.com/office/drawing/2014/main" val="726034378"/>
                    </a:ext>
                  </a:extLst>
                </a:gridCol>
              </a:tblGrid>
              <a:tr h="114589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DLC Film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Surface Resistivity (k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/□)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Surface Resistance</a:t>
                      </a:r>
                      <a:r>
                        <a:rPr lang="en-US" sz="1600" baseline="0" dirty="0" smtClean="0"/>
                        <a:t> From The Probe </a:t>
                      </a:r>
                      <a:r>
                        <a:rPr lang="en-US" sz="1600" dirty="0" smtClean="0"/>
                        <a:t>(k</a:t>
                      </a:r>
                      <a:r>
                        <a:rPr lang="el-GR" sz="1600" dirty="0" smtClean="0"/>
                        <a:t>Ω</a:t>
                      </a:r>
                      <a:r>
                        <a:rPr lang="en-US" sz="1600" dirty="0" smtClean="0"/>
                        <a:t>)</a:t>
                      </a:r>
                      <a:endParaRPr lang="en-GB" sz="1600" dirty="0" smtClean="0"/>
                    </a:p>
                    <a:p>
                      <a:pPr algn="ctr"/>
                      <a:r>
                        <a:rPr lang="en-US" sz="1600" baseline="0" dirty="0" smtClean="0"/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Coefficient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Factor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Error (%)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349554"/>
                  </a:ext>
                </a:extLst>
              </a:tr>
              <a:tr h="3601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359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345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1.041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0194628"/>
                  </a:ext>
                </a:extLst>
              </a:tr>
              <a:tr h="3601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386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364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1.060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283679"/>
                  </a:ext>
                </a:extLst>
              </a:tr>
              <a:tr h="36013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1.061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928835"/>
                  </a:ext>
                </a:extLst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3721343" y="2000818"/>
            <a:ext cx="3543734" cy="1513141"/>
            <a:chOff x="1838220" y="3007066"/>
            <a:chExt cx="6185029" cy="274343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59659" y="3007066"/>
              <a:ext cx="6163590" cy="2743438"/>
            </a:xfrm>
            <a:prstGeom prst="rect">
              <a:avLst/>
            </a:prstGeom>
          </p:spPr>
        </p:pic>
        <p:grpSp>
          <p:nvGrpSpPr>
            <p:cNvPr id="25" name="Group 24"/>
            <p:cNvGrpSpPr/>
            <p:nvPr/>
          </p:nvGrpSpPr>
          <p:grpSpPr>
            <a:xfrm>
              <a:off x="2471102" y="5049834"/>
              <a:ext cx="1306571" cy="530431"/>
              <a:chOff x="2471102" y="5049834"/>
              <a:chExt cx="1306571" cy="530431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471102" y="5049834"/>
                <a:ext cx="1306571" cy="255053"/>
                <a:chOff x="2480338" y="5040598"/>
                <a:chExt cx="1306571" cy="255053"/>
              </a:xfrm>
            </p:grpSpPr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2501171" y="5163426"/>
                  <a:ext cx="1264906" cy="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786909" y="5049992"/>
                  <a:ext cx="0" cy="245659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480338" y="5040598"/>
                  <a:ext cx="0" cy="245659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TextBox 32"/>
              <p:cNvSpPr txBox="1"/>
              <p:nvPr/>
            </p:nvSpPr>
            <p:spPr>
              <a:xfrm>
                <a:off x="2871587" y="5185271"/>
                <a:ext cx="644821" cy="3949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FF0000"/>
                    </a:solidFill>
                  </a:rPr>
                  <a:t>7 cm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rot="16200000">
              <a:off x="1348844" y="4096651"/>
              <a:ext cx="1371127" cy="392376"/>
              <a:chOff x="2471102" y="4912511"/>
              <a:chExt cx="1306571" cy="392376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471102" y="5049834"/>
                <a:ext cx="1306571" cy="255053"/>
                <a:chOff x="2480338" y="5040598"/>
                <a:chExt cx="1306571" cy="255053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>
                <a:xfrm flipV="1">
                  <a:off x="2501171" y="5172821"/>
                  <a:ext cx="1264906" cy="1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3786909" y="5049992"/>
                  <a:ext cx="0" cy="245659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80338" y="5040598"/>
                  <a:ext cx="0" cy="245659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2877513" y="4912511"/>
                <a:ext cx="731594" cy="345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FF0000"/>
                    </a:solidFill>
                  </a:rPr>
                  <a:t>7 cm</a:t>
                </a:r>
                <a:endParaRPr lang="en-GB" sz="11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2" name="Content Placeholder 8"/>
          <p:cNvPicPr>
            <a:picLocks noChangeAspect="1"/>
          </p:cNvPicPr>
          <p:nvPr/>
        </p:nvPicPr>
        <p:blipFill rotWithShape="1">
          <a:blip r:embed="rId3"/>
          <a:srcRect l="21084" t="13657" r="29607" b="6318"/>
          <a:stretch/>
        </p:blipFill>
        <p:spPr>
          <a:xfrm>
            <a:off x="176260" y="1260083"/>
            <a:ext cx="1830177" cy="2227632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l="325" t="3164" b="6548"/>
          <a:stretch/>
        </p:blipFill>
        <p:spPr>
          <a:xfrm>
            <a:off x="1746816" y="1270590"/>
            <a:ext cx="1835722" cy="2217126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6035040" y="1506071"/>
            <a:ext cx="1495313" cy="6669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579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8980</TotalTime>
  <Words>2254</Words>
  <Application>Microsoft Office PowerPoint</Application>
  <PresentationFormat>Widescreen</PresentationFormat>
  <Paragraphs>523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Calibri Light</vt:lpstr>
      <vt:lpstr>Comic Sans MS</vt:lpstr>
      <vt:lpstr>NexusSans</vt:lpstr>
      <vt:lpstr>Symbol</vt:lpstr>
      <vt:lpstr>Wingdings</vt:lpstr>
      <vt:lpstr>Office Theme</vt:lpstr>
      <vt:lpstr>Resistive MPGD Processes and problems</vt:lpstr>
      <vt:lpstr>Goal of resistive protections </vt:lpstr>
      <vt:lpstr>Type of resistive MPGDs</vt:lpstr>
      <vt:lpstr>DOCA (Distance Of Closest Approach)</vt:lpstr>
      <vt:lpstr>DOCA  (Distance Of Closest Approach)</vt:lpstr>
      <vt:lpstr>DOCA test </vt:lpstr>
      <vt:lpstr>Discussion on DOCA</vt:lpstr>
      <vt:lpstr>DLC naming</vt:lpstr>
      <vt:lpstr>PowerPoint Presentation</vt:lpstr>
      <vt:lpstr>PowerPoint Presentation</vt:lpstr>
      <vt:lpstr>Resistive Micromegas: </vt:lpstr>
      <vt:lpstr>2 Printed layers</vt:lpstr>
      <vt:lpstr>    2 “DLC+” structure with SBU process  Sequential Build Up   </vt:lpstr>
      <vt:lpstr>MIX method</vt:lpstr>
      <vt:lpstr>Summary on R-MM</vt:lpstr>
      <vt:lpstr>PowerPoint Presentation</vt:lpstr>
      <vt:lpstr> µRwells examples : </vt:lpstr>
      <vt:lpstr>Classical µRwell</vt:lpstr>
      <vt:lpstr>SG type: Silver or Cu Grid  </vt:lpstr>
      <vt:lpstr>DF Type Drill and Fill</vt:lpstr>
      <vt:lpstr>SBU type Sequential Build Up</vt:lpstr>
      <vt:lpstr>Summary on uRwell</vt:lpstr>
      <vt:lpstr>DLC Resistive GEM</vt:lpstr>
      <vt:lpstr>Resistive THGEM</vt:lpstr>
      <vt:lpstr>Resistive LEM</vt:lpstr>
      <vt:lpstr>Problems with -DLC -DLC+</vt:lpstr>
      <vt:lpstr>PowerPoint Presentation</vt:lpstr>
      <vt:lpstr>PowerPoint Presentation</vt:lpstr>
      <vt:lpstr>PowerPoint Presentation</vt:lpstr>
      <vt:lpstr>conclusion</vt:lpstr>
      <vt:lpstr>Thank you  Questions?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190</cp:revision>
  <dcterms:created xsi:type="dcterms:W3CDTF">2020-01-29T12:54:56Z</dcterms:created>
  <dcterms:modified xsi:type="dcterms:W3CDTF">2020-02-12T11:54:53Z</dcterms:modified>
</cp:coreProperties>
</file>