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63" r:id="rId7"/>
    <p:sldId id="260" r:id="rId8"/>
    <p:sldId id="259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14A40E-697C-49BB-ADD2-1C9B8D2BD5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286C0DA-4CA3-4255-82C8-BC4A09A25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B7ABAA-C8CB-4253-9C67-778EF4CE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1E986D-26CE-418D-8F54-3D1A8F36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D4ED11-4EE4-4F8E-A610-54B1AC5DF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61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A69853-BC99-4939-A861-78AC7A429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A46296-B324-4753-9273-D4EC6E021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3A6E4A-1451-46B0-B298-5A425145F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0882F6-7481-4FF0-A773-D321F8D5D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94F162-327E-4D50-9847-8A7BD2485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70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31498E-5643-4B62-A1C9-D458B8E4F3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C00E2B-6B46-4812-8858-301CF3840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0C70AD-4C91-479D-B703-B47C7D7FF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4C6B5C-5BEE-4B62-A9BF-B18BA7A0F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3D8C5F-8393-4198-A31B-7A91A2661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06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3DAA98-2325-450E-836D-E479AC8D8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A3E0B3-742F-4337-A869-50989ED91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C09A8-7CE1-4F44-93DA-C94BE675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BC0E14-C0A9-4EC3-BFA9-0793AE2B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4703A3-9729-43F1-BA49-8BED5658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7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B83CB2-DB2B-4CBF-AC49-BC3F1702A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F14729-69E5-4A68-A3C5-46F9BC7BE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659CDE-3923-4446-A1BC-4281F6200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84E3EA-711D-46B9-AAE2-A1B5DEE7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059EB7-C308-4131-BF0C-30631F47A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55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00374D-9782-4922-8CD2-6D6C3332C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1A3B38-669A-4C1D-B04F-78F5B17AE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98BCB8-4521-4EA1-A073-36D815F7A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0031A1-751A-4894-B507-85CF56742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0324F9-D817-4410-BA33-CB51057FF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D0E381-9AC3-4EC8-B94D-CE99EC54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94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087D98-7FA7-4CE1-A0E8-23884B85F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C00950-B7CC-4BD1-AB2D-DC913D858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4ECD18-A409-4687-BEAF-D2974D3E2A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FC04A89-F136-4055-A779-1B09CFA11E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57C085F-90B9-4231-88E9-67F753F3DE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28F4061-40CA-4A19-BEA0-01DD7B65D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84AFB9A-9B8B-45DB-B04D-CD87FD61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750C3A-B31C-4F32-A982-794E05602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7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818E1-0401-4E0C-B023-F91C6C78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A26352-9CB5-4264-AE4D-178CBF81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0118486-20A6-4AD0-A163-2997B11A8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EDDB80-826E-4433-A03F-78C104D79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29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370060B-6E6B-4616-9C60-B738B5A04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37719A-FA91-469B-BEA8-C100BE813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1864D5-3538-44CD-AC5D-6C018A60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64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35771-5849-4913-8A18-9B999BA9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9BBEC7-CD29-4170-A917-DA81D55CF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1A972A-8AE7-47C2-B660-4173DFCA4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E9D0575-BF44-4245-912A-6CC77768C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2B36E5-0B11-4DAF-9064-F875FA0BD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35548-5C24-49A9-981E-EE297848B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972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D870A1-5A93-4B7C-BB27-97B37F3AC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BBBE479-A300-43C2-A810-4889F7F0E9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985D94-E12B-445A-A35F-E0751653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6F913B2-8CEC-4AFF-9B72-2BC8F29BB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86410FA-7619-4F53-84E1-AD7BEC0E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CAE173-C34E-4B0C-BAB2-13FF5770D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365EF08-E053-4F11-82A7-65CF9E5AA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D4EAB9-A412-4FB3-9E8A-6F4E2174E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ACF846-82D4-48DF-9DBF-32063795B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37248-7959-4E30-83AC-95B55B0611D2}" type="datetimeFigureOut">
              <a:rPr lang="fr-FR" smtClean="0"/>
              <a:t>12/02/2020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31D2-7D36-41CC-8668-708DED143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5131BF-6896-4F59-9DD9-039C79218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A96C2-C85E-4679-953A-8159ED041E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90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8379" y="4490859"/>
            <a:ext cx="5488852" cy="1578924"/>
          </a:xfrm>
        </p:spPr>
        <p:txBody>
          <a:bodyPr>
            <a:normAutofit/>
          </a:bodyPr>
          <a:lstStyle/>
          <a:p>
            <a:pPr algn="l"/>
            <a:r>
              <a:rPr lang="fr-CH" sz="1800" b="1" dirty="0"/>
              <a:t>PVD = PHYSICAL VAPOR DEPOSITION </a:t>
            </a:r>
          </a:p>
          <a:p>
            <a:pPr algn="l"/>
            <a:r>
              <a:rPr lang="fr-CH" sz="1800" b="1" dirty="0"/>
              <a:t>HPCVD= </a:t>
            </a:r>
            <a:r>
              <a:rPr lang="fr-CH" sz="1800" b="1" dirty="0" err="1"/>
              <a:t>Hybrid</a:t>
            </a:r>
            <a:r>
              <a:rPr lang="fr-CH" sz="1800" b="1" dirty="0"/>
              <a:t> Physical-Chemical </a:t>
            </a:r>
            <a:r>
              <a:rPr lang="fr-CH" sz="1800" b="1" dirty="0" err="1"/>
              <a:t>Vapor</a:t>
            </a:r>
            <a:r>
              <a:rPr lang="fr-CH" sz="1800" b="1" dirty="0"/>
              <a:t> </a:t>
            </a:r>
            <a:r>
              <a:rPr lang="fr-CH" sz="1800" b="1" dirty="0" err="1"/>
              <a:t>Deposition</a:t>
            </a:r>
            <a:r>
              <a:rPr lang="fr-CH" sz="1800" b="1" dirty="0"/>
              <a:t> or </a:t>
            </a:r>
            <a:r>
              <a:rPr lang="fr-CH" sz="1800" b="1" dirty="0" err="1"/>
              <a:t>Reactive</a:t>
            </a:r>
            <a:r>
              <a:rPr lang="fr-CH" sz="1800" b="1" dirty="0"/>
              <a:t> PVD</a:t>
            </a:r>
            <a:endParaRPr lang="en-GB" sz="1800" b="1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7B92DDA-B0E4-42AA-9C14-B721C2045DC7}"/>
              </a:ext>
            </a:extLst>
          </p:cNvPr>
          <p:cNvSpPr txBox="1">
            <a:spLocks/>
          </p:cNvSpPr>
          <p:nvPr/>
        </p:nvSpPr>
        <p:spPr>
          <a:xfrm>
            <a:off x="1409480" y="124706"/>
            <a:ext cx="9297798" cy="7232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u="sng" dirty="0" err="1"/>
              <a:t>Coating</a:t>
            </a:r>
            <a:r>
              <a:rPr lang="fr-FR" b="1" u="sng" dirty="0"/>
              <a:t> Machine Project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98" y="1929783"/>
            <a:ext cx="4759151" cy="46564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2717302" y="1127242"/>
            <a:ext cx="3305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/>
              <a:t>Theory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6973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1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09479" y="1428399"/>
            <a:ext cx="8461351" cy="44917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i="1" dirty="0"/>
              <a:t>In </a:t>
            </a:r>
            <a:r>
              <a:rPr lang="fr-CH" sz="2800" b="1" i="1" dirty="0" err="1"/>
              <a:t>our</a:t>
            </a:r>
            <a:r>
              <a:rPr lang="fr-CH" sz="2800" b="1" i="1" dirty="0"/>
              <a:t> Workshop, </a:t>
            </a:r>
            <a:r>
              <a:rPr lang="fr-CH" sz="2800" b="1" i="1" dirty="0" err="1"/>
              <a:t>we</a:t>
            </a:r>
            <a:r>
              <a:rPr lang="fr-CH" sz="2800" b="1" i="1" dirty="0"/>
              <a:t> have </a:t>
            </a:r>
            <a:r>
              <a:rPr lang="fr-CH" sz="2800" b="1" i="1" dirty="0" err="1"/>
              <a:t>experienced</a:t>
            </a:r>
            <a:r>
              <a:rPr lang="fr-CH" sz="2800" b="1" i="1" dirty="0"/>
              <a:t> in </a:t>
            </a:r>
            <a:r>
              <a:rPr lang="fr-CH" sz="2800" i="1" dirty="0"/>
              <a:t>:</a:t>
            </a:r>
            <a:r>
              <a:rPr lang="fr-CH" sz="6000" dirty="0"/>
              <a:t>	</a:t>
            </a:r>
            <a:r>
              <a:rPr lang="fr-CH" sz="2000" b="1" dirty="0"/>
              <a:t>	</a:t>
            </a:r>
            <a:br>
              <a:rPr lang="fr-CH" sz="2000" b="1" dirty="0"/>
            </a:br>
            <a:r>
              <a:rPr lang="fr-CH" sz="2000" b="1" dirty="0"/>
              <a:t>	-PVD </a:t>
            </a:r>
            <a:r>
              <a:rPr lang="fr-CH" sz="2000" b="1" dirty="0" err="1"/>
              <a:t>coating</a:t>
            </a:r>
            <a:r>
              <a:rPr lang="fr-CH" sz="2000" b="1" dirty="0"/>
              <a:t> for </a:t>
            </a:r>
            <a:r>
              <a:rPr lang="fr-CH" sz="2000" b="1" dirty="0" err="1"/>
              <a:t>Low</a:t>
            </a:r>
            <a:r>
              <a:rPr lang="fr-CH" sz="2000" b="1" dirty="0"/>
              <a:t> Mass circuit in LHC detector</a:t>
            </a:r>
            <a:br>
              <a:rPr lang="fr-CH" sz="2000" b="1" dirty="0"/>
            </a:br>
            <a:r>
              <a:rPr lang="fr-CH" sz="2000" b="1" dirty="0"/>
              <a:t>		A</a:t>
            </a:r>
            <a:r>
              <a:rPr lang="fr-CH" sz="1600" b="1" dirty="0"/>
              <a:t>luminium bus circuit (Alice) 12microns to 35microns </a:t>
            </a:r>
            <a:r>
              <a:rPr lang="fr-CH" sz="1600" b="1" dirty="0" err="1"/>
              <a:t>thickness</a:t>
            </a:r>
            <a:endParaRPr lang="fr-CH" sz="1600" b="1" dirty="0"/>
          </a:p>
          <a:p>
            <a:br>
              <a:rPr lang="fr-CH" sz="2000" b="1" dirty="0"/>
            </a:br>
            <a:r>
              <a:rPr lang="fr-CH" sz="2000" b="1" dirty="0"/>
              <a:t>	-PVD </a:t>
            </a:r>
            <a:r>
              <a:rPr lang="fr-CH" sz="2000" b="1" dirty="0" err="1"/>
              <a:t>coating</a:t>
            </a:r>
            <a:r>
              <a:rPr lang="fr-CH" sz="2000" b="1" dirty="0"/>
              <a:t> for </a:t>
            </a:r>
            <a:r>
              <a:rPr lang="fr-CH" sz="2000" b="1" dirty="0" err="1"/>
              <a:t>tribological</a:t>
            </a:r>
            <a:r>
              <a:rPr lang="fr-CH" sz="2000" b="1" dirty="0"/>
              <a:t> </a:t>
            </a:r>
            <a:r>
              <a:rPr lang="fr-CH" sz="2000" b="1" dirty="0" err="1"/>
              <a:t>caracteristics</a:t>
            </a:r>
            <a:r>
              <a:rPr lang="fr-CH" sz="2000" b="1" dirty="0"/>
              <a:t>  </a:t>
            </a:r>
            <a:br>
              <a:rPr lang="fr-CH" sz="2000" b="1" dirty="0"/>
            </a:br>
            <a:r>
              <a:rPr lang="fr-CH" sz="2000" b="1" dirty="0"/>
              <a:t>		</a:t>
            </a:r>
            <a:r>
              <a:rPr lang="fr-CH" sz="1600" b="1" dirty="0" err="1"/>
              <a:t>TiN</a:t>
            </a:r>
            <a:r>
              <a:rPr lang="fr-CH" sz="1600" b="1" dirty="0"/>
              <a:t>, </a:t>
            </a:r>
            <a:r>
              <a:rPr lang="fr-CH" sz="1600" b="1" dirty="0" err="1"/>
              <a:t>TiCN</a:t>
            </a:r>
            <a:r>
              <a:rPr lang="fr-CH" sz="1600" b="1" dirty="0"/>
              <a:t>, </a:t>
            </a:r>
            <a:r>
              <a:rPr lang="fr-CH" sz="1600" b="1" dirty="0" err="1"/>
              <a:t>TiAlN</a:t>
            </a:r>
            <a:r>
              <a:rPr lang="fr-CH" sz="1600" b="1" dirty="0"/>
              <a:t>, </a:t>
            </a:r>
            <a:r>
              <a:rPr lang="fr-CH" sz="1600" b="1" dirty="0" err="1"/>
              <a:t>CrN</a:t>
            </a:r>
            <a:r>
              <a:rPr lang="fr-CH" sz="1600" b="1" dirty="0"/>
              <a:t>, BN in </a:t>
            </a:r>
            <a:r>
              <a:rPr lang="fr-CH" sz="1600" b="1" dirty="0" err="1"/>
              <a:t>machining</a:t>
            </a:r>
            <a:r>
              <a:rPr lang="fr-CH" sz="1600" b="1" dirty="0"/>
              <a:t> application, </a:t>
            </a:r>
            <a:r>
              <a:rPr lang="fr-CH" sz="1600" b="1" dirty="0" err="1"/>
              <a:t>molded</a:t>
            </a:r>
            <a:r>
              <a:rPr lang="fr-CH" sz="1600" b="1" dirty="0"/>
              <a:t> plastic application</a:t>
            </a:r>
          </a:p>
          <a:p>
            <a:br>
              <a:rPr lang="fr-CH" sz="2000" b="1" dirty="0"/>
            </a:br>
            <a:r>
              <a:rPr lang="fr-CH" sz="2000" b="1" dirty="0"/>
              <a:t>	-PVD </a:t>
            </a:r>
            <a:r>
              <a:rPr lang="fr-CH" sz="2000" b="1" dirty="0" err="1"/>
              <a:t>coating</a:t>
            </a:r>
            <a:r>
              <a:rPr lang="fr-CH" sz="2000" b="1" dirty="0"/>
              <a:t> for </a:t>
            </a:r>
            <a:r>
              <a:rPr lang="fr-CH" sz="2000" b="1" dirty="0" err="1"/>
              <a:t>decorative</a:t>
            </a:r>
            <a:r>
              <a:rPr lang="fr-CH" sz="2000" b="1" dirty="0"/>
              <a:t> application </a:t>
            </a:r>
            <a:br>
              <a:rPr lang="fr-CH" sz="2000" b="1" dirty="0"/>
            </a:br>
            <a:r>
              <a:rPr lang="fr-CH" sz="2000" b="1" dirty="0"/>
              <a:t>		</a:t>
            </a:r>
            <a:r>
              <a:rPr lang="fr-CH" sz="1600" b="1" dirty="0"/>
              <a:t>TiO2, Cr, Au, Ni</a:t>
            </a:r>
          </a:p>
          <a:p>
            <a:br>
              <a:rPr lang="fr-CH" sz="2000" b="1" dirty="0"/>
            </a:br>
            <a:r>
              <a:rPr lang="fr-CH" sz="2000" b="1" dirty="0"/>
              <a:t>	-PECVD </a:t>
            </a:r>
            <a:r>
              <a:rPr lang="fr-CH" sz="2000" b="1" dirty="0" err="1"/>
              <a:t>coating</a:t>
            </a:r>
            <a:r>
              <a:rPr lang="fr-CH" sz="2000" b="1" dirty="0"/>
              <a:t> </a:t>
            </a:r>
            <a:r>
              <a:rPr lang="fr-CH" sz="2000" b="1" dirty="0" err="1"/>
              <a:t>like</a:t>
            </a:r>
            <a:r>
              <a:rPr lang="fr-CH" sz="2000" b="1" dirty="0"/>
              <a:t> DLC in </a:t>
            </a:r>
            <a:r>
              <a:rPr lang="fr-CH" sz="2000" b="1" dirty="0" err="1"/>
              <a:t>automotive</a:t>
            </a:r>
            <a:r>
              <a:rPr lang="fr-CH" sz="2000" b="1" dirty="0"/>
              <a:t> application</a:t>
            </a:r>
          </a:p>
          <a:p>
            <a:br>
              <a:rPr lang="fr-CH" sz="2000" b="1" dirty="0"/>
            </a:br>
            <a:r>
              <a:rPr lang="fr-CH" sz="2000" b="1" dirty="0"/>
              <a:t>	-Surface activation of </a:t>
            </a:r>
            <a:r>
              <a:rPr lang="fr-CH" sz="2000" b="1" dirty="0" err="1"/>
              <a:t>polymer</a:t>
            </a:r>
            <a:r>
              <a:rPr lang="fr-CH" sz="2000" b="1" dirty="0"/>
              <a:t> by </a:t>
            </a:r>
            <a:r>
              <a:rPr lang="fr-CH" sz="2000" b="1" dirty="0" err="1"/>
              <a:t>Reactive</a:t>
            </a:r>
            <a:r>
              <a:rPr lang="fr-CH" sz="2000" b="1" dirty="0"/>
              <a:t> Plasma RF</a:t>
            </a:r>
          </a:p>
          <a:p>
            <a:br>
              <a:rPr lang="fr-CH" sz="2000" b="1" dirty="0"/>
            </a:br>
            <a:r>
              <a:rPr lang="fr-CH" sz="2000" b="1" dirty="0"/>
              <a:t>	-</a:t>
            </a:r>
            <a:r>
              <a:rPr lang="fr-CH" sz="2000" b="1" dirty="0" err="1"/>
              <a:t>Etching</a:t>
            </a:r>
            <a:r>
              <a:rPr lang="fr-CH" sz="2000" b="1" dirty="0"/>
              <a:t> and </a:t>
            </a:r>
            <a:r>
              <a:rPr lang="fr-CH" sz="2000" b="1" dirty="0" err="1"/>
              <a:t>reactive</a:t>
            </a:r>
            <a:r>
              <a:rPr lang="fr-CH" sz="2000" b="1" dirty="0"/>
              <a:t> </a:t>
            </a:r>
            <a:r>
              <a:rPr lang="fr-CH" sz="2000" b="1" dirty="0" err="1"/>
              <a:t>etching</a:t>
            </a:r>
            <a:r>
              <a:rPr lang="fr-CH" sz="2000" b="1" dirty="0"/>
              <a:t> on </a:t>
            </a:r>
            <a:r>
              <a:rPr lang="fr-CH" sz="2000" b="1" dirty="0" err="1"/>
              <a:t>polymer</a:t>
            </a:r>
            <a:r>
              <a:rPr lang="fr-CH" sz="2000" b="1" dirty="0"/>
              <a:t> and </a:t>
            </a:r>
            <a:r>
              <a:rPr lang="fr-CH" sz="2000" b="1" dirty="0" err="1"/>
              <a:t>metal</a:t>
            </a:r>
            <a:r>
              <a:rPr lang="fr-CH" sz="2000" b="1" dirty="0"/>
              <a:t> </a:t>
            </a:r>
          </a:p>
          <a:p>
            <a:br>
              <a:rPr lang="fr-CH" sz="2000" b="1" dirty="0"/>
            </a:br>
            <a:r>
              <a:rPr lang="fr-CH" sz="2000" b="1" dirty="0"/>
              <a:t>	-</a:t>
            </a:r>
            <a:r>
              <a:rPr lang="fr-CH" sz="2000" b="1" dirty="0" err="1"/>
              <a:t>Preparation</a:t>
            </a:r>
            <a:r>
              <a:rPr lang="fr-CH" sz="2000" b="1" dirty="0"/>
              <a:t> by plasma </a:t>
            </a:r>
            <a:br>
              <a:rPr lang="fr-CH" sz="2000" b="1" dirty="0"/>
            </a:br>
            <a:r>
              <a:rPr lang="fr-CH" sz="2000" b="1" dirty="0"/>
              <a:t>		</a:t>
            </a:r>
            <a:r>
              <a:rPr lang="fr-CH" sz="1600" b="1" dirty="0" err="1"/>
              <a:t>Grafting</a:t>
            </a:r>
            <a:r>
              <a:rPr lang="fr-CH" sz="1600" b="1" dirty="0"/>
              <a:t> </a:t>
            </a:r>
            <a:r>
              <a:rPr lang="fr-CH" sz="1600" b="1" dirty="0" err="1"/>
              <a:t>molecule</a:t>
            </a:r>
            <a:r>
              <a:rPr lang="fr-CH" sz="1600" b="1" dirty="0"/>
              <a:t>  </a:t>
            </a:r>
            <a:r>
              <a:rPr lang="fr-CH" sz="1600" b="1" dirty="0" err="1"/>
              <a:t>Polyvinyl-pyrolidone</a:t>
            </a:r>
            <a:r>
              <a:rPr lang="fr-CH" sz="1600" b="1" dirty="0"/>
              <a:t> on implant </a:t>
            </a:r>
            <a:r>
              <a:rPr lang="fr-CH" sz="1600" b="1" dirty="0" err="1"/>
              <a:t>medical</a:t>
            </a:r>
            <a:endParaRPr lang="en-GB" sz="24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7B92DDA-B0E4-42AA-9C14-B721C2045DC7}"/>
              </a:ext>
            </a:extLst>
          </p:cNvPr>
          <p:cNvSpPr txBox="1">
            <a:spLocks/>
          </p:cNvSpPr>
          <p:nvPr/>
        </p:nvSpPr>
        <p:spPr>
          <a:xfrm>
            <a:off x="1409480" y="124706"/>
            <a:ext cx="9297798" cy="7232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u="sng" dirty="0" err="1"/>
              <a:t>Coating</a:t>
            </a:r>
            <a:r>
              <a:rPr lang="fr-FR" b="1" u="sng" dirty="0"/>
              <a:t> Machine Project</a:t>
            </a:r>
          </a:p>
        </p:txBody>
      </p:sp>
    </p:spTree>
    <p:extLst>
      <p:ext uri="{BB962C8B-B14F-4D97-AF65-F5344CB8AC3E}">
        <p14:creationId xmlns:p14="http://schemas.microsoft.com/office/powerpoint/2010/main" val="3690464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B92DDA-B0E4-42AA-9C14-B721C204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6371" y="441229"/>
            <a:ext cx="9297798" cy="723215"/>
          </a:xfrm>
        </p:spPr>
        <p:txBody>
          <a:bodyPr>
            <a:normAutofit fontScale="90000"/>
          </a:bodyPr>
          <a:lstStyle/>
          <a:p>
            <a:r>
              <a:rPr lang="fr-FR" b="1" u="sng" dirty="0" err="1"/>
              <a:t>Coating</a:t>
            </a:r>
            <a:r>
              <a:rPr lang="fr-FR" b="1" u="sng" dirty="0"/>
              <a:t> Machine Project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91BD0BE-A75E-4BA7-8A0D-BB30A6BAC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6481" y="1058936"/>
            <a:ext cx="9138407" cy="810572"/>
          </a:xfrm>
          <a:ln w="76200">
            <a:noFill/>
          </a:ln>
        </p:spPr>
        <p:txBody>
          <a:bodyPr>
            <a:normAutofit fontScale="92500" lnSpcReduction="20000"/>
          </a:bodyPr>
          <a:lstStyle/>
          <a:p>
            <a:pPr algn="l"/>
            <a:endParaRPr lang="fr-FR" dirty="0"/>
          </a:p>
          <a:p>
            <a:pPr algn="l"/>
            <a:r>
              <a:rPr lang="fr-FR" sz="3300" dirty="0"/>
              <a:t>		</a:t>
            </a:r>
            <a:r>
              <a:rPr lang="fr-FR" sz="3300" b="1" u="sng" dirty="0" err="1"/>
              <a:t>Expected</a:t>
            </a:r>
            <a:r>
              <a:rPr lang="fr-FR" sz="3300" b="1" u="sng" dirty="0"/>
              <a:t> </a:t>
            </a:r>
            <a:r>
              <a:rPr lang="fr-FR" sz="3300" b="1" u="sng" dirty="0" err="1"/>
              <a:t>capabilities</a:t>
            </a:r>
            <a:endParaRPr lang="fr-FR" sz="3300" b="1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CA8536-B1C9-47A0-9971-F64425312844}"/>
              </a:ext>
            </a:extLst>
          </p:cNvPr>
          <p:cNvSpPr txBox="1"/>
          <p:nvPr/>
        </p:nvSpPr>
        <p:spPr>
          <a:xfrm>
            <a:off x="1392573" y="2405804"/>
            <a:ext cx="96053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 </a:t>
            </a:r>
            <a:r>
              <a:rPr lang="fr-FR" dirty="0" err="1"/>
              <a:t>Deposition</a:t>
            </a:r>
            <a:r>
              <a:rPr lang="fr-FR" dirty="0"/>
              <a:t> by HPCVD DC </a:t>
            </a:r>
            <a:r>
              <a:rPr lang="fr-FR" dirty="0" err="1"/>
              <a:t>magnetron</a:t>
            </a:r>
            <a:endParaRPr lang="fr-FR" dirty="0"/>
          </a:p>
          <a:p>
            <a:r>
              <a:rPr lang="fr-FR" dirty="0"/>
              <a:t> 	</a:t>
            </a:r>
            <a:r>
              <a:rPr lang="fr-FR" sz="1400" dirty="0"/>
              <a:t>-DLC , Cu, Cr , Al, B4C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-Backing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-Cleaning </a:t>
            </a:r>
          </a:p>
          <a:p>
            <a:r>
              <a:rPr lang="fr-FR" dirty="0"/>
              <a:t>	</a:t>
            </a:r>
            <a:r>
              <a:rPr lang="fr-FR" sz="1400" dirty="0"/>
              <a:t>-reverse </a:t>
            </a:r>
            <a:r>
              <a:rPr lang="fr-FR" sz="1400" dirty="0" err="1"/>
              <a:t>sputtering</a:t>
            </a:r>
            <a:r>
              <a:rPr lang="fr-FR" sz="1400" dirty="0"/>
              <a:t> of the </a:t>
            </a:r>
            <a:r>
              <a:rPr lang="fr-FR" sz="1400" dirty="0" err="1"/>
              <a:t>substrate</a:t>
            </a:r>
            <a:r>
              <a:rPr lang="fr-FR" sz="1400" dirty="0"/>
              <a:t> (RF plasma for </a:t>
            </a:r>
            <a:r>
              <a:rPr lang="fr-FR" sz="1400" dirty="0" err="1"/>
              <a:t>dielectrics</a:t>
            </a:r>
            <a:r>
              <a:rPr lang="fr-FR" sz="1400" dirty="0"/>
              <a:t>)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 </a:t>
            </a:r>
            <a:r>
              <a:rPr lang="fr-FR" dirty="0" err="1"/>
              <a:t>Sputtering</a:t>
            </a:r>
            <a:r>
              <a:rPr lang="fr-FR" dirty="0"/>
              <a:t> / Co-</a:t>
            </a:r>
            <a:r>
              <a:rPr lang="fr-FR" dirty="0" err="1"/>
              <a:t>sputtering</a:t>
            </a:r>
            <a:endParaRPr lang="fr-FR" dirty="0"/>
          </a:p>
          <a:p>
            <a:r>
              <a:rPr lang="fr-FR" dirty="0"/>
              <a:t>	</a:t>
            </a:r>
            <a:r>
              <a:rPr lang="fr-FR" sz="1400" dirty="0"/>
              <a:t>-</a:t>
            </a:r>
            <a:r>
              <a:rPr lang="fr-FR" sz="1400" dirty="0" err="1"/>
              <a:t>adjustable</a:t>
            </a:r>
            <a:r>
              <a:rPr lang="fr-FR" sz="1400" dirty="0"/>
              <a:t> gradient of </a:t>
            </a:r>
            <a:r>
              <a:rPr lang="fr-FR" sz="1400" dirty="0" err="1"/>
              <a:t>material</a:t>
            </a:r>
            <a:r>
              <a:rPr lang="fr-FR" sz="1400" dirty="0"/>
              <a:t> or layer by layer </a:t>
            </a:r>
            <a:r>
              <a:rPr lang="fr-FR" sz="1400" dirty="0" err="1"/>
              <a:t>coating</a:t>
            </a:r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-Reactive </a:t>
            </a:r>
            <a:r>
              <a:rPr lang="fr-FR" dirty="0" err="1"/>
              <a:t>sputtering</a:t>
            </a:r>
            <a:r>
              <a:rPr lang="fr-FR" dirty="0"/>
              <a:t> </a:t>
            </a:r>
          </a:p>
          <a:p>
            <a:r>
              <a:rPr lang="fr-FR" dirty="0"/>
              <a:t>	-</a:t>
            </a:r>
            <a:r>
              <a:rPr lang="fr-FR" sz="1400" dirty="0" err="1"/>
              <a:t>adding</a:t>
            </a:r>
            <a:r>
              <a:rPr lang="fr-FR" sz="1400" dirty="0"/>
              <a:t> H2, N2, CH4, C4H10, Ne to Argon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-Large </a:t>
            </a:r>
            <a:r>
              <a:rPr lang="fr-FR" dirty="0" err="1"/>
              <a:t>coating</a:t>
            </a:r>
            <a:r>
              <a:rPr lang="fr-FR" dirty="0"/>
              <a:t> area</a:t>
            </a:r>
          </a:p>
          <a:p>
            <a:r>
              <a:rPr lang="fr-FR" dirty="0"/>
              <a:t>	</a:t>
            </a:r>
            <a:r>
              <a:rPr lang="fr-FR" sz="1400" dirty="0"/>
              <a:t>-</a:t>
            </a:r>
            <a:r>
              <a:rPr lang="fr-FR" sz="1400" dirty="0" err="1"/>
              <a:t>with</a:t>
            </a:r>
            <a:r>
              <a:rPr lang="fr-FR" sz="1400" dirty="0"/>
              <a:t> a good </a:t>
            </a:r>
            <a:r>
              <a:rPr lang="fr-FR" sz="1400" dirty="0" err="1"/>
              <a:t>homogeneity</a:t>
            </a:r>
            <a:r>
              <a:rPr lang="fr-FR" sz="1400" dirty="0"/>
              <a:t> of </a:t>
            </a:r>
            <a:r>
              <a:rPr lang="fr-FR" sz="1400" dirty="0" err="1"/>
              <a:t>thickness</a:t>
            </a:r>
            <a:r>
              <a:rPr lang="fr-FR" sz="1400" dirty="0"/>
              <a:t> to </a:t>
            </a:r>
            <a:r>
              <a:rPr lang="fr-FR" sz="1400" dirty="0" err="1"/>
              <a:t>garanty</a:t>
            </a:r>
            <a:r>
              <a:rPr lang="fr-FR" sz="1400" dirty="0"/>
              <a:t> </a:t>
            </a:r>
            <a:r>
              <a:rPr lang="fr-FR" sz="1400" dirty="0" err="1"/>
              <a:t>resistance</a:t>
            </a:r>
            <a:r>
              <a:rPr lang="fr-FR" sz="1400" dirty="0"/>
              <a:t> </a:t>
            </a:r>
            <a:r>
              <a:rPr lang="fr-FR" sz="1400" dirty="0" err="1"/>
              <a:t>homogeneity</a:t>
            </a:r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dirty="0"/>
              <a:t>-due to </a:t>
            </a:r>
            <a:r>
              <a:rPr lang="fr-FR" dirty="0" err="1"/>
              <a:t>Cost</a:t>
            </a:r>
            <a:r>
              <a:rPr lang="fr-FR" dirty="0"/>
              <a:t> restriction </a:t>
            </a:r>
            <a:r>
              <a:rPr lang="fr-FR" dirty="0" err="1"/>
              <a:t>we</a:t>
            </a:r>
            <a:r>
              <a:rPr lang="fr-FR" dirty="0"/>
              <a:t> have </a:t>
            </a:r>
            <a:r>
              <a:rPr lang="fr-FR" dirty="0" err="1"/>
              <a:t>selected</a:t>
            </a:r>
            <a:r>
              <a:rPr lang="fr-FR" dirty="0"/>
              <a:t> an </a:t>
            </a:r>
            <a:r>
              <a:rPr lang="fr-FR" dirty="0" err="1"/>
              <a:t>existing</a:t>
            </a:r>
            <a:r>
              <a:rPr lang="fr-FR" dirty="0"/>
              <a:t> machine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480791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49556FB-00E6-4E5B-91E7-FC463484F971}"/>
              </a:ext>
            </a:extLst>
          </p:cNvPr>
          <p:cNvSpPr txBox="1"/>
          <p:nvPr/>
        </p:nvSpPr>
        <p:spPr>
          <a:xfrm>
            <a:off x="2637535" y="202224"/>
            <a:ext cx="710992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DECORA 760+</a:t>
            </a:r>
          </a:p>
          <a:p>
            <a:endParaRPr lang="fr-FR" dirty="0"/>
          </a:p>
        </p:txBody>
      </p:sp>
      <p:pic>
        <p:nvPicPr>
          <p:cNvPr id="4" name="Image 3" descr="Une image contenant blanc, petit, assis, cuisine&#10;&#10;Description générée automatiquement">
            <a:extLst>
              <a:ext uri="{FF2B5EF4-FFF2-40B4-BE49-F238E27FC236}">
                <a16:creationId xmlns:a16="http://schemas.microsoft.com/office/drawing/2014/main" id="{FA9E0FDA-FADC-419B-A9FA-D084E2612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01" y="1835701"/>
            <a:ext cx="2540000" cy="2346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10" name="Straight Arrow Connector 9"/>
          <p:cNvCxnSpPr>
            <a:endCxn id="3" idx="1"/>
          </p:cNvCxnSpPr>
          <p:nvPr/>
        </p:nvCxnSpPr>
        <p:spPr>
          <a:xfrm>
            <a:off x="3497627" y="3276606"/>
            <a:ext cx="345836" cy="34189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3843463" y="1708001"/>
            <a:ext cx="7281217" cy="5149999"/>
            <a:chOff x="3840837" y="1519828"/>
            <a:chExt cx="7281217" cy="514999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0837" y="1519828"/>
              <a:ext cx="4129420" cy="320558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67619" y="1616844"/>
              <a:ext cx="2754435" cy="265114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4463935" y="4838007"/>
              <a:ext cx="31089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Chamber</a:t>
              </a:r>
              <a:r>
                <a:rPr lang="fr-CH" dirty="0"/>
                <a:t>  </a:t>
              </a:r>
              <a:r>
                <a:rPr lang="fr-CH" dirty="0" err="1"/>
                <a:t>treatment</a:t>
              </a:r>
              <a:r>
                <a:rPr lang="fr-CH" dirty="0"/>
                <a:t>: </a:t>
              </a:r>
            </a:p>
            <a:p>
              <a:r>
                <a:rPr lang="fr-CH" dirty="0"/>
                <a:t>800mm x diam 760mm</a:t>
              </a:r>
            </a:p>
            <a:p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46225" y="4638502"/>
              <a:ext cx="275982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/>
                <a:t>Pumping</a:t>
              </a:r>
              <a:r>
                <a:rPr lang="fr-CH" dirty="0"/>
                <a:t> system :</a:t>
              </a:r>
            </a:p>
            <a:p>
              <a:r>
                <a:rPr lang="fr-CH" dirty="0"/>
                <a:t>-1 dry </a:t>
              </a:r>
              <a:r>
                <a:rPr lang="fr-CH" dirty="0" err="1"/>
                <a:t>pump</a:t>
              </a:r>
              <a:endParaRPr lang="fr-CH" dirty="0"/>
            </a:p>
            <a:p>
              <a:r>
                <a:rPr lang="fr-CH" dirty="0"/>
                <a:t>-2 </a:t>
              </a:r>
              <a:r>
                <a:rPr lang="fr-CH" dirty="0" err="1"/>
                <a:t>turbomolecular</a:t>
              </a:r>
              <a:r>
                <a:rPr lang="fr-CH" dirty="0"/>
                <a:t> </a:t>
              </a:r>
              <a:r>
                <a:rPr lang="fr-CH" dirty="0" err="1"/>
                <a:t>pump</a:t>
              </a:r>
              <a:endParaRPr lang="fr-CH" dirty="0"/>
            </a:p>
            <a:p>
              <a:endParaRPr lang="fr-CH" dirty="0"/>
            </a:p>
            <a:p>
              <a:r>
                <a:rPr lang="fr-CH" dirty="0"/>
                <a:t>Pressure </a:t>
              </a:r>
              <a:r>
                <a:rPr lang="fr-CH" dirty="0" err="1"/>
                <a:t>limit</a:t>
              </a:r>
              <a:r>
                <a:rPr lang="fr-CH" dirty="0"/>
                <a:t> 5.10-7mbar</a:t>
              </a:r>
            </a:p>
            <a:p>
              <a:r>
                <a:rPr lang="fr-CH" dirty="0"/>
                <a:t>Getter </a:t>
              </a:r>
              <a:r>
                <a:rPr lang="fr-CH" dirty="0" err="1"/>
                <a:t>effect</a:t>
              </a:r>
              <a:r>
                <a:rPr lang="fr-CH" dirty="0"/>
                <a:t> if </a:t>
              </a:r>
              <a:r>
                <a:rPr lang="fr-CH" dirty="0" err="1"/>
                <a:t>necessary</a:t>
              </a:r>
              <a:r>
                <a:rPr lang="fr-CH" dirty="0"/>
                <a:t> by </a:t>
              </a:r>
              <a:r>
                <a:rPr lang="fr-CH" dirty="0" err="1"/>
                <a:t>metal</a:t>
              </a:r>
              <a:r>
                <a:rPr lang="fr-CH" dirty="0"/>
                <a:t> </a:t>
              </a:r>
              <a:r>
                <a:rPr lang="fr-CH" dirty="0" err="1"/>
                <a:t>emission</a:t>
              </a:r>
              <a:endParaRPr lang="fr-CH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793971" y="3724102"/>
              <a:ext cx="1778924" cy="10013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64182" y="4131425"/>
              <a:ext cx="1047403" cy="59399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7572895" y="1616844"/>
              <a:ext cx="0" cy="203244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620472" y="4151421"/>
              <a:ext cx="1219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/>
                <a:t>2911mm</a:t>
              </a:r>
              <a:endParaRPr lang="en-GB" sz="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78422" y="4366865"/>
              <a:ext cx="1219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/>
                <a:t>2147mm</a:t>
              </a:r>
              <a:endParaRPr lang="en-GB" sz="8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484072" y="2340686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2376mm</a:t>
            </a:r>
            <a:endParaRPr lang="en-GB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1006527" y="1434507"/>
            <a:ext cx="248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Standard configuration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529234" y="1116596"/>
            <a:ext cx="459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Upgrade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21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639818" y="903200"/>
            <a:ext cx="4555644" cy="4509107"/>
            <a:chOff x="796955" y="164263"/>
            <a:chExt cx="4555644" cy="4509107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A7B2028E-6410-4F87-AACC-7CAEC6B81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955" y="713823"/>
              <a:ext cx="4035526" cy="353961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5444C1C-8D6C-4815-ACD6-62C9A9A1F249}"/>
                </a:ext>
              </a:extLst>
            </p:cNvPr>
            <p:cNvSpPr txBox="1"/>
            <p:nvPr/>
          </p:nvSpPr>
          <p:spPr>
            <a:xfrm>
              <a:off x="1071051" y="164263"/>
              <a:ext cx="1115735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Carbon cathode 1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75B0264-C51F-4961-8D9A-A7A62437CE34}"/>
                </a:ext>
              </a:extLst>
            </p:cNvPr>
            <p:cNvSpPr txBox="1"/>
            <p:nvPr/>
          </p:nvSpPr>
          <p:spPr>
            <a:xfrm>
              <a:off x="796955" y="4027039"/>
              <a:ext cx="1234082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Chromium</a:t>
              </a:r>
              <a:r>
                <a:rPr lang="fr-FR" dirty="0"/>
                <a:t> cathode 5</a:t>
              </a:r>
            </a:p>
          </p:txBody>
        </p: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4FB53CA1-495E-4BAC-9EA3-79E63C2BEB1C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H="1" flipV="1">
              <a:off x="3693151" y="2473979"/>
              <a:ext cx="1045004" cy="517456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9787F46F-7A50-4CEC-99D9-D45FEF0A95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17236" y="3345867"/>
              <a:ext cx="1001758" cy="664745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2946360" y="2079228"/>
              <a:ext cx="382099" cy="72829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2359885" y="2515889"/>
              <a:ext cx="382099" cy="728296"/>
            </a:xfrm>
            <a:prstGeom prst="rect">
              <a:avLst/>
            </a:prstGeom>
          </p:spPr>
        </p:pic>
        <p:sp>
          <p:nvSpPr>
            <p:cNvPr id="20" name="ZoneTexte 4">
              <a:extLst>
                <a:ext uri="{FF2B5EF4-FFF2-40B4-BE49-F238E27FC236}">
                  <a16:creationId xmlns:a16="http://schemas.microsoft.com/office/drawing/2014/main" id="{B5444C1C-8D6C-4815-ACD6-62C9A9A1F249}"/>
                </a:ext>
              </a:extLst>
            </p:cNvPr>
            <p:cNvSpPr txBox="1"/>
            <p:nvPr/>
          </p:nvSpPr>
          <p:spPr>
            <a:xfrm>
              <a:off x="3936991" y="276907"/>
              <a:ext cx="122888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 cathode 2</a:t>
              </a:r>
            </a:p>
          </p:txBody>
        </p:sp>
        <p:sp>
          <p:nvSpPr>
            <p:cNvPr id="21" name="ZoneTexte 4">
              <a:extLst>
                <a:ext uri="{FF2B5EF4-FFF2-40B4-BE49-F238E27FC236}">
                  <a16:creationId xmlns:a16="http://schemas.microsoft.com/office/drawing/2014/main" id="{B5444C1C-8D6C-4815-ACD6-62C9A9A1F249}"/>
                </a:ext>
              </a:extLst>
            </p:cNvPr>
            <p:cNvSpPr txBox="1"/>
            <p:nvPr/>
          </p:nvSpPr>
          <p:spPr>
            <a:xfrm>
              <a:off x="3135281" y="3902813"/>
              <a:ext cx="111573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/>
                <a:t>cathode 4</a:t>
              </a:r>
            </a:p>
          </p:txBody>
        </p:sp>
        <p:cxnSp>
          <p:nvCxnSpPr>
            <p:cNvPr id="22" name="Connecteur droit avec flèche 8">
              <a:extLst>
                <a:ext uri="{FF2B5EF4-FFF2-40B4-BE49-F238E27FC236}">
                  <a16:creationId xmlns:a16="http://schemas.microsoft.com/office/drawing/2014/main" id="{353D9099-3706-4BBE-B19F-4BEF02D9DE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2459" y="654452"/>
              <a:ext cx="1385552" cy="1440403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cteur droit avec flèche 8">
              <a:extLst>
                <a:ext uri="{FF2B5EF4-FFF2-40B4-BE49-F238E27FC236}">
                  <a16:creationId xmlns:a16="http://schemas.microsoft.com/office/drawing/2014/main" id="{353D9099-3706-4BBE-B19F-4BEF02D9DE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3684" y="3059019"/>
              <a:ext cx="1043307" cy="827368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FDF611E-B8C6-42D2-A8C4-DE76E1CF1E57}"/>
                </a:ext>
              </a:extLst>
            </p:cNvPr>
            <p:cNvSpPr txBox="1"/>
            <p:nvPr/>
          </p:nvSpPr>
          <p:spPr>
            <a:xfrm>
              <a:off x="4123711" y="2991435"/>
              <a:ext cx="1228888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/>
                <a:t>Cupper</a:t>
              </a:r>
              <a:r>
                <a:rPr lang="fr-FR" dirty="0"/>
                <a:t> cathode 3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A54BDBF6-6AE4-4700-9094-65A73D0A1A92}"/>
              </a:ext>
            </a:extLst>
          </p:cNvPr>
          <p:cNvSpPr txBox="1"/>
          <p:nvPr/>
        </p:nvSpPr>
        <p:spPr>
          <a:xfrm>
            <a:off x="838240" y="5059768"/>
            <a:ext cx="76906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/>
              <a:t>5 Cathodes for SPUTTERING  : </a:t>
            </a:r>
          </a:p>
          <a:p>
            <a:r>
              <a:rPr lang="fr-FR" dirty="0"/>
              <a:t>	</a:t>
            </a:r>
            <a:r>
              <a:rPr lang="fr-FR" sz="1600" dirty="0"/>
              <a:t>usable </a:t>
            </a:r>
            <a:r>
              <a:rPr lang="fr-FR" sz="1600" dirty="0" err="1"/>
              <a:t>with</a:t>
            </a:r>
            <a:r>
              <a:rPr lang="fr-FR" sz="1600" dirty="0"/>
              <a:t> all </a:t>
            </a:r>
            <a:r>
              <a:rPr lang="fr-FR" sz="1600" dirty="0" err="1"/>
              <a:t>material</a:t>
            </a:r>
            <a:r>
              <a:rPr lang="fr-FR" sz="1600" dirty="0"/>
              <a:t> ,</a:t>
            </a:r>
            <a:r>
              <a:rPr lang="fr-FR" sz="1600" dirty="0" err="1"/>
              <a:t>like</a:t>
            </a:r>
            <a:r>
              <a:rPr lang="fr-FR" sz="1600" dirty="0"/>
              <a:t> </a:t>
            </a:r>
            <a:r>
              <a:rPr lang="fr-FR" sz="1600" dirty="0" err="1"/>
              <a:t>carbon</a:t>
            </a:r>
            <a:r>
              <a:rPr lang="fr-FR" sz="1600" dirty="0"/>
              <a:t>, </a:t>
            </a:r>
            <a:r>
              <a:rPr lang="fr-FR" sz="1600" dirty="0" err="1"/>
              <a:t>metallic</a:t>
            </a:r>
            <a:r>
              <a:rPr lang="fr-FR" sz="1600" dirty="0"/>
              <a:t>, </a:t>
            </a:r>
            <a:r>
              <a:rPr lang="fr-FR" sz="1600" dirty="0" err="1"/>
              <a:t>alloy</a:t>
            </a:r>
            <a:r>
              <a:rPr lang="fr-FR" sz="1600" dirty="0"/>
              <a:t>, B4C or </a:t>
            </a:r>
            <a:r>
              <a:rPr lang="fr-FR" sz="1600" dirty="0" err="1"/>
              <a:t>segmented</a:t>
            </a:r>
            <a:r>
              <a:rPr lang="fr-FR" sz="1600" dirty="0"/>
              <a:t>  cathode…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/>
              <a:t>Different</a:t>
            </a:r>
            <a:r>
              <a:rPr lang="fr-FR" dirty="0"/>
              <a:t> configurations, </a:t>
            </a:r>
            <a:r>
              <a:rPr lang="fr-FR" dirty="0" err="1"/>
              <a:t>step</a:t>
            </a:r>
            <a:r>
              <a:rPr lang="fr-FR" dirty="0"/>
              <a:t> by </a:t>
            </a:r>
            <a:r>
              <a:rPr lang="fr-FR" dirty="0" err="1"/>
              <a:t>step</a:t>
            </a:r>
            <a:r>
              <a:rPr lang="fr-FR" dirty="0"/>
              <a:t> layer, </a:t>
            </a:r>
            <a:r>
              <a:rPr lang="fr-FR" dirty="0" err="1"/>
              <a:t>co-sputtering</a:t>
            </a:r>
            <a:r>
              <a:rPr lang="fr-FR" dirty="0"/>
              <a:t> and </a:t>
            </a:r>
            <a:r>
              <a:rPr lang="fr-FR" dirty="0" err="1"/>
              <a:t>without</a:t>
            </a:r>
            <a:r>
              <a:rPr lang="fr-FR" dirty="0"/>
              <a:t> machine output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/>
              <a:t> </a:t>
            </a:r>
            <a:r>
              <a:rPr lang="fr-FR" dirty="0" err="1"/>
              <a:t>Heater</a:t>
            </a:r>
            <a:r>
              <a:rPr lang="fr-FR" dirty="0"/>
              <a:t> : 300 </a:t>
            </a:r>
            <a:r>
              <a:rPr lang="fr-FR" dirty="0" err="1"/>
              <a:t>deg</a:t>
            </a:r>
            <a:r>
              <a:rPr lang="fr-FR" dirty="0"/>
              <a:t> maximum, </a:t>
            </a:r>
            <a:r>
              <a:rPr lang="fr-FR" dirty="0" err="1"/>
              <a:t>degazing</a:t>
            </a:r>
            <a:r>
              <a:rPr lang="fr-FR" dirty="0"/>
              <a:t> </a:t>
            </a:r>
            <a:r>
              <a:rPr lang="fr-FR" dirty="0" err="1"/>
              <a:t>material</a:t>
            </a:r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353D9099-3706-4BBE-B19F-4BEF02D9DE82}"/>
              </a:ext>
            </a:extLst>
          </p:cNvPr>
          <p:cNvCxnSpPr>
            <a:cxnSpLocks/>
          </p:cNvCxnSpPr>
          <p:nvPr/>
        </p:nvCxnSpPr>
        <p:spPr>
          <a:xfrm>
            <a:off x="8379940" y="1549531"/>
            <a:ext cx="761944" cy="741369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246812" y="-729004"/>
            <a:ext cx="4744095" cy="673834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cxnSp>
        <p:nvCxnSpPr>
          <p:cNvPr id="31" name="Straight Arrow Connector 30"/>
          <p:cNvCxnSpPr/>
          <p:nvPr/>
        </p:nvCxnSpPr>
        <p:spPr>
          <a:xfrm>
            <a:off x="4683542" y="2290900"/>
            <a:ext cx="2812899" cy="63891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52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95035" y="285595"/>
            <a:ext cx="6762965" cy="6108965"/>
            <a:chOff x="5301517" y="-498176"/>
            <a:chExt cx="6762965" cy="61089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25662" y="974539"/>
              <a:ext cx="2017184" cy="299888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17" name="Group 16"/>
            <p:cNvGrpSpPr/>
            <p:nvPr/>
          </p:nvGrpSpPr>
          <p:grpSpPr>
            <a:xfrm>
              <a:off x="5301517" y="-498176"/>
              <a:ext cx="6762965" cy="6108965"/>
              <a:chOff x="5301517" y="-498176"/>
              <a:chExt cx="6762965" cy="610896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4444" y="164263"/>
                <a:ext cx="2864401" cy="469698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209313" y="4133461"/>
                <a:ext cx="2694511" cy="14773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fr-FR" dirty="0"/>
                  <a:t>Gas </a:t>
                </a:r>
                <a:r>
                  <a:rPr lang="fr-FR" dirty="0" err="1"/>
                  <a:t>injector</a:t>
                </a:r>
                <a:r>
                  <a:rPr lang="fr-FR" dirty="0"/>
                  <a:t> close up of </a:t>
                </a:r>
                <a:r>
                  <a:rPr lang="fr-FR" dirty="0" err="1"/>
                  <a:t>each</a:t>
                </a:r>
                <a:r>
                  <a:rPr lang="fr-FR" dirty="0"/>
                  <a:t> cathode, mono pur </a:t>
                </a:r>
                <a:r>
                  <a:rPr lang="fr-FR" dirty="0" err="1"/>
                  <a:t>gases</a:t>
                </a:r>
                <a:r>
                  <a:rPr lang="fr-FR" dirty="0"/>
                  <a:t> or mixed </a:t>
                </a:r>
                <a:r>
                  <a:rPr lang="fr-FR" dirty="0" err="1"/>
                  <a:t>gases</a:t>
                </a:r>
                <a:r>
                  <a:rPr lang="fr-FR" dirty="0"/>
                  <a:t> (H2, N2, CH4….)</a:t>
                </a:r>
              </a:p>
              <a:p>
                <a:endParaRPr lang="en-GB" dirty="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5301517" y="-498176"/>
                <a:ext cx="6762965" cy="4631637"/>
                <a:chOff x="5301517" y="-498176"/>
                <a:chExt cx="6762965" cy="4631637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5301517" y="1487710"/>
                  <a:ext cx="62049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/>
                    <a:t>800mm</a:t>
                  </a:r>
                  <a:endParaRPr lang="en-GB" dirty="0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8830256" y="1551963"/>
                  <a:ext cx="987075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/>
                    <a:t>cathode</a:t>
                  </a:r>
                  <a:endParaRPr lang="en-GB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714792" y="2202873"/>
                  <a:ext cx="1102540" cy="9233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dirty="0" err="1"/>
                    <a:t>Substrate</a:t>
                  </a:r>
                  <a:r>
                    <a:rPr lang="fr-CH" dirty="0"/>
                    <a:t> </a:t>
                  </a:r>
                  <a:r>
                    <a:rPr lang="fr-CH" dirty="0" err="1"/>
                    <a:t>holder</a:t>
                  </a:r>
                  <a:r>
                    <a:rPr lang="fr-CH" dirty="0"/>
                    <a:t> </a:t>
                  </a:r>
                </a:p>
                <a:p>
                  <a:r>
                    <a:rPr lang="fr-CH" dirty="0" err="1"/>
                    <a:t>polarised</a:t>
                  </a:r>
                  <a:endParaRPr lang="fr-CH" dirty="0"/>
                </a:p>
              </p:txBody>
            </p:sp>
            <p:cxnSp>
              <p:nvCxnSpPr>
                <p:cNvPr id="9" name="Connecteur droit avec flèche 8">
                  <a:extLst>
                    <a:ext uri="{FF2B5EF4-FFF2-40B4-BE49-F238E27FC236}">
                      <a16:creationId xmlns:a16="http://schemas.microsoft.com/office/drawing/2014/main" id="{353D9099-3706-4BBE-B19F-4BEF02D9DE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40234" y="1736629"/>
                  <a:ext cx="990022" cy="364894"/>
                </a:xfrm>
                <a:prstGeom prst="straightConnector1">
                  <a:avLst/>
                </a:prstGeom>
                <a:ln w="41275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8222522" y="-498176"/>
                  <a:ext cx="38419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2400" dirty="0"/>
                    <a:t>INTERNAL VIEW</a:t>
                  </a:r>
                  <a:endParaRPr lang="en-GB" sz="2400" dirty="0"/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5822302" y="220461"/>
                  <a:ext cx="4702629" cy="3913000"/>
                  <a:chOff x="5822302" y="220461"/>
                  <a:chExt cx="4702629" cy="3913000"/>
                </a:xfrm>
              </p:grpSpPr>
              <p:cxnSp>
                <p:nvCxnSpPr>
                  <p:cNvPr id="12" name="Connecteur droit avec flèche 8">
                    <a:extLst>
                      <a:ext uri="{FF2B5EF4-FFF2-40B4-BE49-F238E27FC236}">
                        <a16:creationId xmlns:a16="http://schemas.microsoft.com/office/drawing/2014/main" id="{353D9099-3706-4BBE-B19F-4BEF02D9DE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95722" y="3637766"/>
                    <a:ext cx="429209" cy="495695"/>
                  </a:xfrm>
                  <a:prstGeom prst="straightConnector1">
                    <a:avLst/>
                  </a:prstGeom>
                  <a:ln w="41275">
                    <a:solidFill>
                      <a:srgbClr val="FF0000"/>
                    </a:solidFill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Arrow Connector 12"/>
                  <p:cNvCxnSpPr/>
                  <p:nvPr/>
                </p:nvCxnSpPr>
                <p:spPr>
                  <a:xfrm flipH="1" flipV="1">
                    <a:off x="5822302" y="810594"/>
                    <a:ext cx="9331" cy="2535274"/>
                  </a:xfrm>
                  <a:prstGeom prst="straightConnector1">
                    <a:avLst/>
                  </a:prstGeom>
                  <a:ln w="2222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Arrow Connector 13"/>
                  <p:cNvCxnSpPr/>
                  <p:nvPr/>
                </p:nvCxnSpPr>
                <p:spPr>
                  <a:xfrm>
                    <a:off x="5863864" y="615820"/>
                    <a:ext cx="2394568" cy="0"/>
                  </a:xfrm>
                  <a:prstGeom prst="straightConnector1">
                    <a:avLst/>
                  </a:prstGeom>
                  <a:ln w="28575"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6610598" y="220461"/>
                    <a:ext cx="89609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760mm</a:t>
                    </a:r>
                    <a:endParaRPr lang="en-GB" dirty="0"/>
                  </a:p>
                </p:txBody>
              </p:sp>
            </p:grpSp>
          </p:grpSp>
        </p:grpSp>
      </p:grpSp>
      <p:grpSp>
        <p:nvGrpSpPr>
          <p:cNvPr id="20" name="Group 19"/>
          <p:cNvGrpSpPr/>
          <p:nvPr/>
        </p:nvGrpSpPr>
        <p:grpSpPr>
          <a:xfrm>
            <a:off x="7138448" y="1373564"/>
            <a:ext cx="5957172" cy="5348820"/>
            <a:chOff x="770495" y="1302249"/>
            <a:chExt cx="5957172" cy="5348820"/>
          </a:xfrm>
        </p:grpSpPr>
        <p:pic>
          <p:nvPicPr>
            <p:cNvPr id="21" name="Image 1">
              <a:extLst>
                <a:ext uri="{FF2B5EF4-FFF2-40B4-BE49-F238E27FC236}">
                  <a16:creationId xmlns:a16="http://schemas.microsoft.com/office/drawing/2014/main" id="{67B57EFA-3C3F-48FC-B1F0-12F4A1A11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520477" y="1561686"/>
              <a:ext cx="3871492" cy="335261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22" name="ZoneTexte 15">
              <a:extLst>
                <a:ext uri="{FF2B5EF4-FFF2-40B4-BE49-F238E27FC236}">
                  <a16:creationId xmlns:a16="http://schemas.microsoft.com/office/drawing/2014/main" id="{62987100-1570-4D38-87AA-A1CC35B80200}"/>
                </a:ext>
              </a:extLst>
            </p:cNvPr>
            <p:cNvSpPr txBox="1"/>
            <p:nvPr/>
          </p:nvSpPr>
          <p:spPr>
            <a:xfrm>
              <a:off x="770495" y="5173741"/>
              <a:ext cx="59571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-Surface </a:t>
              </a:r>
              <a:r>
                <a:rPr lang="fr-FR" dirty="0" err="1"/>
                <a:t>treatment</a:t>
              </a:r>
              <a:r>
                <a:rPr lang="fr-FR" dirty="0"/>
                <a:t> of foil :</a:t>
              </a:r>
            </a:p>
            <a:p>
              <a:r>
                <a:rPr lang="fr-FR" dirty="0"/>
                <a:t>	</a:t>
              </a:r>
              <a:r>
                <a:rPr lang="fr-FR" dirty="0" err="1"/>
                <a:t>external</a:t>
              </a:r>
              <a:r>
                <a:rPr lang="fr-FR" dirty="0"/>
                <a:t> face = 1,7m x 0,6m</a:t>
              </a:r>
            </a:p>
            <a:p>
              <a:r>
                <a:rPr lang="fr-FR" dirty="0"/>
                <a:t>	</a:t>
              </a:r>
              <a:r>
                <a:rPr lang="fr-FR" dirty="0" err="1"/>
                <a:t>Internal</a:t>
              </a:r>
              <a:r>
                <a:rPr lang="fr-FR" dirty="0"/>
                <a:t> face = 3 segments of 0.5m x 0,6m</a:t>
              </a:r>
            </a:p>
            <a:p>
              <a:endParaRPr lang="fr-FR" dirty="0"/>
            </a:p>
            <a:p>
              <a:endParaRPr lang="fr-FR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2456223" y="3516923"/>
              <a:ext cx="11723" cy="1500554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324991" y="3090178"/>
              <a:ext cx="293077" cy="1600438"/>
            </a:xfrm>
            <a:prstGeom prst="rect">
              <a:avLst/>
            </a:prstGeom>
            <a:noFill/>
            <a:ln>
              <a:solidFill>
                <a:srgbClr val="EAEAEA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/>
                <a:t>CATHODE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006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">
            <a:extLst>
              <a:ext uri="{FF2B5EF4-FFF2-40B4-BE49-F238E27FC236}">
                <a16:creationId xmlns:a16="http://schemas.microsoft.com/office/drawing/2014/main" id="{14040B85-38BC-47B4-94A6-FBB49FBC6281}"/>
              </a:ext>
            </a:extLst>
          </p:cNvPr>
          <p:cNvSpPr txBox="1"/>
          <p:nvPr/>
        </p:nvSpPr>
        <p:spPr>
          <a:xfrm>
            <a:off x="1052884" y="1850398"/>
            <a:ext cx="57188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Homogeneity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cathode 500mm </a:t>
            </a:r>
            <a:r>
              <a:rPr lang="fr-FR" sz="2000" dirty="0" err="1"/>
              <a:t>length</a:t>
            </a:r>
            <a:r>
              <a:rPr lang="fr-FR" sz="2000" dirty="0"/>
              <a:t> x 127mm </a:t>
            </a:r>
            <a:r>
              <a:rPr lang="fr-FR" sz="2000" dirty="0" err="1"/>
              <a:t>width</a:t>
            </a:r>
            <a:endParaRPr lang="fr-FR" sz="2000" dirty="0"/>
          </a:p>
          <a:p>
            <a:r>
              <a:rPr lang="fr-FR" dirty="0"/>
              <a:t>	</a:t>
            </a:r>
          </a:p>
          <a:p>
            <a:r>
              <a:rPr lang="fr-FR" dirty="0"/>
              <a:t>	</a:t>
            </a:r>
            <a:r>
              <a:rPr lang="fr-FR" sz="1400" dirty="0"/>
              <a:t>+/-4% = 360mm </a:t>
            </a:r>
            <a:r>
              <a:rPr lang="fr-FR" sz="1400" dirty="0" err="1"/>
              <a:t>width</a:t>
            </a:r>
            <a:endParaRPr lang="fr-FR" sz="1400" dirty="0"/>
          </a:p>
          <a:p>
            <a:r>
              <a:rPr lang="fr-FR" sz="1400" dirty="0"/>
              <a:t>	+/-30% = 450mm </a:t>
            </a:r>
            <a:r>
              <a:rPr lang="fr-FR" sz="1400" dirty="0" err="1"/>
              <a:t>width</a:t>
            </a:r>
            <a:endParaRPr lang="fr-FR" sz="1400" dirty="0"/>
          </a:p>
          <a:p>
            <a:r>
              <a:rPr lang="fr-FR" sz="1400" dirty="0"/>
              <a:t>	+/-50% = 470mm </a:t>
            </a:r>
            <a:r>
              <a:rPr lang="fr-FR" sz="1400" dirty="0" err="1"/>
              <a:t>width</a:t>
            </a:r>
            <a:endParaRPr lang="fr-FR" sz="1400" dirty="0"/>
          </a:p>
          <a:p>
            <a:r>
              <a:rPr lang="fr-FR" dirty="0"/>
              <a:t>	</a:t>
            </a:r>
          </a:p>
          <a:p>
            <a:r>
              <a:rPr lang="fr-FR" dirty="0" err="1"/>
              <a:t>Theorical</a:t>
            </a:r>
            <a:r>
              <a:rPr lang="fr-FR" dirty="0"/>
              <a:t> </a:t>
            </a:r>
            <a:r>
              <a:rPr lang="fr-FR" dirty="0" err="1"/>
              <a:t>capacity</a:t>
            </a:r>
            <a:r>
              <a:rPr lang="fr-FR" dirty="0"/>
              <a:t> of </a:t>
            </a:r>
            <a:r>
              <a:rPr lang="fr-FR" dirty="0" err="1"/>
              <a:t>coating</a:t>
            </a:r>
            <a:r>
              <a:rPr lang="fr-FR" dirty="0"/>
              <a:t> : 1 foil 1.7mx 0.6m per batch</a:t>
            </a:r>
          </a:p>
          <a:p>
            <a:endParaRPr lang="fr-FR" dirty="0"/>
          </a:p>
          <a:p>
            <a:r>
              <a:rPr lang="fr-FR" dirty="0" err="1"/>
              <a:t>Cost</a:t>
            </a:r>
            <a:r>
              <a:rPr lang="fr-FR" dirty="0"/>
              <a:t> : </a:t>
            </a:r>
            <a:r>
              <a:rPr lang="fr-FR" dirty="0" err="1"/>
              <a:t>around</a:t>
            </a:r>
            <a:r>
              <a:rPr lang="fr-FR" dirty="0"/>
              <a:t> 500kEuro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2751" y="1008635"/>
            <a:ext cx="5723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 err="1"/>
              <a:t>Homogeneity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065" y="1410854"/>
            <a:ext cx="4853601" cy="3240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48738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040B85-38BC-47B4-94A6-FBB49FBC6281}"/>
              </a:ext>
            </a:extLst>
          </p:cNvPr>
          <p:cNvSpPr txBox="1"/>
          <p:nvPr/>
        </p:nvSpPr>
        <p:spPr>
          <a:xfrm>
            <a:off x="4231010" y="718456"/>
            <a:ext cx="5070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/>
              <a:t>Implementation</a:t>
            </a:r>
            <a:r>
              <a:rPr lang="fr-FR" sz="2800" dirty="0"/>
              <a:t> in 107 Building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5833533" y="3835400"/>
            <a:ext cx="590550" cy="368300"/>
          </a:xfrm>
          <a:prstGeom prst="rect">
            <a:avLst/>
          </a:prstGeom>
          <a:pattFill prst="open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710" y="1266527"/>
            <a:ext cx="8648196" cy="5506046"/>
          </a:xfrm>
          <a:prstGeom prst="rect">
            <a:avLst/>
          </a:prstGeom>
          <a:pattFill prst="trellis">
            <a:fgClr>
              <a:schemeClr val="tx1"/>
            </a:fgClr>
            <a:bgClr>
              <a:schemeClr val="bg1"/>
            </a:bgClr>
          </a:pattFill>
        </p:spPr>
      </p:pic>
      <p:sp>
        <p:nvSpPr>
          <p:cNvPr id="4" name="Rectangle 3"/>
          <p:cNvSpPr/>
          <p:nvPr/>
        </p:nvSpPr>
        <p:spPr>
          <a:xfrm>
            <a:off x="2662103" y="2950084"/>
            <a:ext cx="791633" cy="397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85904" y="2264285"/>
            <a:ext cx="791633" cy="685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62103" y="2298151"/>
            <a:ext cx="715434" cy="215444"/>
          </a:xfrm>
          <a:prstGeom prst="rect">
            <a:avLst/>
          </a:prstGeom>
          <a:pattFill prst="openDmnd">
            <a:fgClr>
              <a:schemeClr val="tx1"/>
            </a:fgClr>
            <a:bgClr>
              <a:schemeClr val="bg1"/>
            </a:bgClr>
          </a:pattFill>
          <a:ln>
            <a:solidFill>
              <a:schemeClr val="tx1">
                <a:alpha val="78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800" dirty="0"/>
              <a:t>UV scanner</a:t>
            </a:r>
            <a:endParaRPr lang="en-GB" sz="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861645" y="2852717"/>
            <a:ext cx="2515892" cy="981835"/>
            <a:chOff x="861645" y="2852717"/>
            <a:chExt cx="2515892" cy="981835"/>
          </a:xfrm>
        </p:grpSpPr>
        <p:sp>
          <p:nvSpPr>
            <p:cNvPr id="9" name="TextBox 8"/>
            <p:cNvSpPr txBox="1"/>
            <p:nvPr/>
          </p:nvSpPr>
          <p:spPr>
            <a:xfrm>
              <a:off x="2725603" y="2852717"/>
              <a:ext cx="651934" cy="369332"/>
            </a:xfrm>
            <a:prstGeom prst="rect">
              <a:avLst/>
            </a:prstGeom>
            <a:pattFill prst="openDmnd">
              <a:fgClr>
                <a:schemeClr val="accent1"/>
              </a:fgClr>
              <a:bgClr>
                <a:schemeClr val="bg1"/>
              </a:bgClr>
            </a:pattFill>
            <a:ln w="28575">
              <a:solidFill>
                <a:schemeClr val="accent1">
                  <a:shade val="50000"/>
                  <a:alpha val="5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900" b="1" dirty="0"/>
                <a:t>DLC machine</a:t>
              </a:r>
              <a:endParaRPr lang="en-GB" sz="900" b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861645" y="3037383"/>
              <a:ext cx="1800458" cy="79716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400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67B92DDA-B0E4-42AA-9C14-B721C2045DC7}"/>
              </a:ext>
            </a:extLst>
          </p:cNvPr>
          <p:cNvSpPr txBox="1">
            <a:spLocks/>
          </p:cNvSpPr>
          <p:nvPr/>
        </p:nvSpPr>
        <p:spPr>
          <a:xfrm>
            <a:off x="1546371" y="441229"/>
            <a:ext cx="9297798" cy="7232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5400" b="1" u="sng" dirty="0" err="1"/>
              <a:t>Coating</a:t>
            </a:r>
            <a:r>
              <a:rPr lang="fr-FR" sz="5400" b="1" u="sng" dirty="0"/>
              <a:t> Machine Project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75453" y="1380931"/>
            <a:ext cx="97411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i="1" dirty="0" err="1"/>
              <a:t>Experiences</a:t>
            </a:r>
            <a:r>
              <a:rPr lang="fr-CH" sz="3600" b="1" i="1" dirty="0"/>
              <a:t>		</a:t>
            </a:r>
          </a:p>
          <a:p>
            <a:r>
              <a:rPr lang="fr-CH" sz="3600" b="1" i="1" dirty="0"/>
              <a:t>Machine</a:t>
            </a:r>
          </a:p>
          <a:p>
            <a:r>
              <a:rPr lang="fr-CH" sz="3600" b="1" i="1" dirty="0" err="1"/>
              <a:t>Implementation</a:t>
            </a:r>
            <a:endParaRPr lang="fr-CH" sz="3600" b="1" i="1" dirty="0"/>
          </a:p>
          <a:p>
            <a:r>
              <a:rPr lang="fr-CH" sz="3600" b="1" i="1" dirty="0" err="1"/>
              <a:t>Funding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08" y="1496145"/>
            <a:ext cx="429210" cy="429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08" y="2040568"/>
            <a:ext cx="429210" cy="429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08" y="2584991"/>
            <a:ext cx="429210" cy="429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408" y="3103047"/>
            <a:ext cx="429210" cy="429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ounded Rectangle 5"/>
          <p:cNvSpPr/>
          <p:nvPr/>
        </p:nvSpPr>
        <p:spPr>
          <a:xfrm>
            <a:off x="5331408" y="3136439"/>
            <a:ext cx="429210" cy="3600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3816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464</Words>
  <Application>Microsoft Office PowerPoint</Application>
  <PresentationFormat>Grand écran</PresentationFormat>
  <Paragraphs>80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Coating Machine Project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DLC Coating Machine</dc:title>
  <dc:creator>serge ferry</dc:creator>
  <cp:lastModifiedBy>serge ferry</cp:lastModifiedBy>
  <cp:revision>54</cp:revision>
  <dcterms:created xsi:type="dcterms:W3CDTF">2020-02-09T15:45:12Z</dcterms:created>
  <dcterms:modified xsi:type="dcterms:W3CDTF">2020-02-12T17:03:30Z</dcterms:modified>
</cp:coreProperties>
</file>