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63" r:id="rId4"/>
    <p:sldId id="261" r:id="rId5"/>
    <p:sldId id="260" r:id="rId6"/>
    <p:sldId id="265" r:id="rId7"/>
    <p:sldId id="264" r:id="rId8"/>
    <p:sldId id="259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53"/>
    <p:restoredTop sz="92585"/>
  </p:normalViewPr>
  <p:slideViewPr>
    <p:cSldViewPr snapToGrid="0" snapToObjects="1">
      <p:cViewPr varScale="1">
        <p:scale>
          <a:sx n="123" d="100"/>
          <a:sy n="123" d="100"/>
        </p:scale>
        <p:origin x="23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A126B-8954-9244-A049-90A99BE93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FED0BA-44C4-0847-A88D-FAD41646C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37C25-C579-B14C-8339-CC6BB0F15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9683F-46FC-924E-BA32-346702CE5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1EA7B-084A-2E4D-8D84-9F26EB78C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361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87E37-B5BE-2D46-87CC-843077DB7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539B23-49C2-F94F-A010-05A80A41FE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71DD0-5A46-6F44-A29B-8383D2252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27BE99-3AEE-E04B-8C39-0CD358903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383F4-4350-5B4F-8247-54E9EF862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703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325CBF-8B70-0E40-BBFC-78403BB807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60B1F1-B178-7947-A320-C1A45CC402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E7707-E8C3-8D45-B687-47D918532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52B09-643D-764F-987B-1564FF82A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EA768-8EEA-A14B-902B-6A79FCDD1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85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8BA79-847F-5147-8B4C-9333BC6DB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01187-FBC7-284E-A4AA-E005406310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72989-7B02-5F42-99B3-95184636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32612-F97F-7041-9D69-9A78929CD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97657-7AD2-BB44-9065-49928ED8D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4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9F897-0639-B24C-83FC-6151A1D37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686BD1-C6E0-D24D-8B56-519C37E2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2DBD0-3FE7-9140-B32B-3DB21128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37BBA-2CB6-544F-8F55-B3837D63D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656BC-FC61-084A-A12F-B1F4EC4F2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0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8BB1-BD6C-3846-9CBE-D1E2EC5C2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28ED3-A23F-7B45-AF06-4C04F681E1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92BA62-6D6B-9E40-944D-E8F103881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E41300-04C6-894C-B4F3-5FBC9D108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493E54-B0A1-C543-B410-CF10247A8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1C2B8-D4D2-CB43-ABE1-BCBA3B36A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733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06B1A-BB42-D146-8C6C-78D91F045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FC8F1-5FA2-CD47-B44B-009B5F45D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DA54EC-06F9-534D-BF48-3CBF2A46D1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F2422E-3F07-3A42-AD2E-7E34E10D08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2E592A-8BED-0E49-9283-B7DFCF4470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555E31-6292-D84C-AA7E-8E6369EE0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2598EE-758C-4E4F-88F0-E9660D118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193FF4-69F2-CF4D-BD40-5BACAE392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00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9F449-C0A0-C44D-93C5-8B8388FE2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00FB21-019B-3545-921B-1D32C577C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7276DC-81A1-5240-A8A1-201410C16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991E02-F391-6F4B-BC34-34217C95B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51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9CB082-0062-764F-B9B4-565DD1F00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02D18D-E90D-5F4C-B9D9-7291C0226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874136-044C-3D44-A752-0C0FD3FFE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689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58D53-A12A-7844-93DA-3D10E6BB7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5A780-0B8A-634E-AECC-AD15B472D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C16759-F359-9E40-9138-393D1C90EE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AAE29-CC90-BE44-8009-284307BC3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D5D7DA-DF51-2340-AC9C-BC24310C9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148E8A-9709-CE40-8C98-09D0D5A27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606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97EA4-534A-5545-B916-E70618C8C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286454-D7B4-4147-A9AB-FAFB433BBD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CAFE4E-F843-754E-A0E6-36C5BC444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77EE5-531F-1E4D-97A5-205D2E9C5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ECD009-8FB4-084D-BD6B-D0D33F1C9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0E98BF-3F45-F94C-8F83-9F2A3B4A4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90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4853B1-8F3D-744C-8B2B-0CCB56035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904EC6-59E1-E141-B9EE-20E29EC06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F2FA0-2BD7-3548-80F5-74FAFA183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2E18D-A0CB-2E4C-A183-BE36A919F6AC}" type="datetimeFigureOut">
              <a:rPr lang="en-US" smtClean="0"/>
              <a:t>2/11/20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80E08-D933-B64C-A86C-778E476A1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DA9A6-7AA1-A348-80D7-9278437B62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2CAB0-CC80-4547-AB1F-12C10D07A4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3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969ED06-5E2B-BB40-8069-D54D4584D9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6" t="14595" r="16892" b="20735"/>
          <a:stretch/>
        </p:blipFill>
        <p:spPr>
          <a:xfrm>
            <a:off x="0" y="728651"/>
            <a:ext cx="12157960" cy="540069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936E84-7EAF-C947-AA9F-52F6E2EA2AFE}"/>
              </a:ext>
            </a:extLst>
          </p:cNvPr>
          <p:cNvSpPr/>
          <p:nvPr/>
        </p:nvSpPr>
        <p:spPr>
          <a:xfrm>
            <a:off x="3848854" y="212123"/>
            <a:ext cx="3409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>
                <a:latin typeface="Times" pitchFamily="2" charset="0"/>
              </a:rPr>
              <a:t>2020 RD51 </a:t>
            </a:r>
            <a:r>
              <a:rPr lang="es-ES" u="sng" dirty="0" err="1">
                <a:latin typeface="Times" pitchFamily="2" charset="0"/>
              </a:rPr>
              <a:t>Collaboration</a:t>
            </a:r>
            <a:r>
              <a:rPr lang="es-ES" u="sng" dirty="0">
                <a:latin typeface="Times" pitchFamily="2" charset="0"/>
              </a:rPr>
              <a:t> Meeting</a:t>
            </a:r>
            <a:endParaRPr lang="en-US" u="sng" dirty="0">
              <a:latin typeface="Times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402AFB-E458-904A-944A-A5CC028FCBA7}"/>
              </a:ext>
            </a:extLst>
          </p:cNvPr>
          <p:cNvSpPr txBox="1"/>
          <p:nvPr/>
        </p:nvSpPr>
        <p:spPr>
          <a:xfrm>
            <a:off x="2891479" y="6312927"/>
            <a:ext cx="5592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D. González-Díaz (on behalf of the organizing committee)</a:t>
            </a:r>
          </a:p>
        </p:txBody>
      </p:sp>
    </p:spTree>
    <p:extLst>
      <p:ext uri="{BB962C8B-B14F-4D97-AF65-F5344CB8AC3E}">
        <p14:creationId xmlns:p14="http://schemas.microsoft.com/office/powerpoint/2010/main" val="3395946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6828E7-BB3B-CA4E-9A9E-4FEF87B3F0A4}"/>
              </a:ext>
            </a:extLst>
          </p:cNvPr>
          <p:cNvSpPr/>
          <p:nvPr/>
        </p:nvSpPr>
        <p:spPr>
          <a:xfrm>
            <a:off x="4472149" y="212123"/>
            <a:ext cx="2258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>
                <a:latin typeface="Times" pitchFamily="2" charset="0"/>
              </a:rPr>
              <a:t>dates and </a:t>
            </a:r>
            <a:r>
              <a:rPr lang="es-ES" u="sng" dirty="0" err="1">
                <a:latin typeface="Times" pitchFamily="2" charset="0"/>
              </a:rPr>
              <a:t>organization</a:t>
            </a:r>
            <a:endParaRPr lang="en-US" u="sng" dirty="0">
              <a:latin typeface="Times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2184FB-7B12-4F43-B013-A3F0B29A22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93" t="8479" r="2273" b="20000"/>
          <a:stretch/>
        </p:blipFill>
        <p:spPr>
          <a:xfrm>
            <a:off x="0" y="753345"/>
            <a:ext cx="8287341" cy="457719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8619F7A-F82A-9549-A206-4ACB339FB482}"/>
              </a:ext>
            </a:extLst>
          </p:cNvPr>
          <p:cNvSpPr/>
          <p:nvPr/>
        </p:nvSpPr>
        <p:spPr>
          <a:xfrm>
            <a:off x="-1" y="3318382"/>
            <a:ext cx="5922819" cy="65094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644F64-2692-0C48-8D32-C0EA41E405E2}"/>
              </a:ext>
            </a:extLst>
          </p:cNvPr>
          <p:cNvSpPr txBox="1"/>
          <p:nvPr/>
        </p:nvSpPr>
        <p:spPr>
          <a:xfrm>
            <a:off x="8416638" y="2007385"/>
            <a:ext cx="36991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dirty="0">
                <a:latin typeface="Times" pitchFamily="2" charset="0"/>
              </a:rPr>
              <a:t>A. </a:t>
            </a:r>
            <a:r>
              <a:rPr lang="en-US" dirty="0" err="1">
                <a:latin typeface="Times" pitchFamily="2" charset="0"/>
              </a:rPr>
              <a:t>Gallas</a:t>
            </a:r>
            <a:r>
              <a:rPr lang="en-US" dirty="0">
                <a:latin typeface="Times" pitchFamily="2" charset="0"/>
              </a:rPr>
              <a:t> (</a:t>
            </a:r>
            <a:r>
              <a:rPr lang="en-US" dirty="0" err="1">
                <a:latin typeface="Times" pitchFamily="2" charset="0"/>
              </a:rPr>
              <a:t>LHCb</a:t>
            </a:r>
            <a:r>
              <a:rPr lang="en-US" dirty="0">
                <a:latin typeface="Times" pitchFamily="2" charset="0"/>
              </a:rPr>
              <a:t>)</a:t>
            </a:r>
          </a:p>
          <a:p>
            <a:pPr marL="285750" indent="-285750" algn="just">
              <a:buFontTx/>
              <a:buChar char="-"/>
            </a:pPr>
            <a:r>
              <a:rPr lang="en-US" dirty="0">
                <a:latin typeface="Times" pitchFamily="2" charset="0"/>
              </a:rPr>
              <a:t>J. A. Garzón </a:t>
            </a:r>
            <a:r>
              <a:rPr lang="en-US" dirty="0" err="1">
                <a:latin typeface="Times" pitchFamily="2" charset="0"/>
              </a:rPr>
              <a:t>Heydt</a:t>
            </a:r>
            <a:r>
              <a:rPr lang="en-US" dirty="0">
                <a:latin typeface="Times" pitchFamily="2" charset="0"/>
              </a:rPr>
              <a:t> (HADES)</a:t>
            </a:r>
          </a:p>
          <a:p>
            <a:pPr marL="285750" indent="-285750" algn="just">
              <a:buFontTx/>
              <a:buChar char="-"/>
            </a:pPr>
            <a:r>
              <a:rPr lang="en-US" dirty="0">
                <a:latin typeface="Times" pitchFamily="2" charset="0"/>
              </a:rPr>
              <a:t>A. </a:t>
            </a:r>
            <a:r>
              <a:rPr lang="en-US" dirty="0" err="1">
                <a:latin typeface="Times" pitchFamily="2" charset="0"/>
              </a:rPr>
              <a:t>Saa</a:t>
            </a:r>
            <a:r>
              <a:rPr lang="en-US" dirty="0">
                <a:latin typeface="Times" pitchFamily="2" charset="0"/>
              </a:rPr>
              <a:t>-Hernández (NEXT/DUNE)</a:t>
            </a:r>
          </a:p>
          <a:p>
            <a:pPr marL="285750" indent="-285750" algn="just">
              <a:buFontTx/>
              <a:buChar char="-"/>
            </a:pPr>
            <a:r>
              <a:rPr lang="en-US" dirty="0">
                <a:latin typeface="Times" pitchFamily="2" charset="0"/>
              </a:rPr>
              <a:t>D. González-Díaz (NEXT/DUNE)</a:t>
            </a:r>
          </a:p>
          <a:p>
            <a:pPr marL="285750" indent="-285750" algn="just">
              <a:buFontTx/>
              <a:buChar char="-"/>
            </a:pPr>
            <a:r>
              <a:rPr lang="en-US" dirty="0">
                <a:latin typeface="Times" pitchFamily="2" charset="0"/>
              </a:rPr>
              <a:t>J. </a:t>
            </a:r>
            <a:r>
              <a:rPr lang="en-US" dirty="0" err="1">
                <a:latin typeface="Times" pitchFamily="2" charset="0"/>
              </a:rPr>
              <a:t>Benlliure</a:t>
            </a:r>
            <a:r>
              <a:rPr lang="en-US" dirty="0">
                <a:latin typeface="Times" pitchFamily="2" charset="0"/>
              </a:rPr>
              <a:t> (FAIR/</a:t>
            </a:r>
            <a:r>
              <a:rPr lang="en-US" dirty="0" err="1">
                <a:latin typeface="Times" pitchFamily="2" charset="0"/>
              </a:rPr>
              <a:t>LaserPET</a:t>
            </a:r>
            <a:r>
              <a:rPr lang="en-US" dirty="0">
                <a:latin typeface="Times" pitchFamily="2" charset="0"/>
              </a:rPr>
              <a:t>)</a:t>
            </a:r>
          </a:p>
          <a:p>
            <a:pPr marL="285750" indent="-285750" algn="just">
              <a:buFontTx/>
              <a:buChar char="-"/>
            </a:pPr>
            <a:r>
              <a:rPr lang="en-US" dirty="0">
                <a:latin typeface="Times" pitchFamily="2" charset="0"/>
              </a:rPr>
              <a:t>D. Cortina (FAIR)</a:t>
            </a:r>
          </a:p>
          <a:p>
            <a:pPr marL="285750" indent="-285750" algn="just">
              <a:buFontTx/>
              <a:buChar char="-"/>
            </a:pPr>
            <a:r>
              <a:rPr lang="en-US" dirty="0">
                <a:latin typeface="Times" pitchFamily="2" charset="0"/>
              </a:rPr>
              <a:t>M. </a:t>
            </a:r>
            <a:r>
              <a:rPr lang="en-US" dirty="0" err="1">
                <a:latin typeface="Times" pitchFamily="2" charset="0"/>
              </a:rPr>
              <a:t>Seco</a:t>
            </a:r>
            <a:r>
              <a:rPr lang="en-US" dirty="0">
                <a:latin typeface="Times" pitchFamily="2" charset="0"/>
              </a:rPr>
              <a:t> (technical support)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0CC028-6BA9-E845-B987-6D5D193306B8}"/>
              </a:ext>
            </a:extLst>
          </p:cNvPr>
          <p:cNvSpPr/>
          <p:nvPr/>
        </p:nvSpPr>
        <p:spPr>
          <a:xfrm>
            <a:off x="9397437" y="1344733"/>
            <a:ext cx="1665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>
                <a:latin typeface="Times" pitchFamily="2" charset="0"/>
              </a:rPr>
              <a:t>local </a:t>
            </a:r>
            <a:r>
              <a:rPr lang="es-ES" u="sng" dirty="0" err="1">
                <a:latin typeface="Times" pitchFamily="2" charset="0"/>
              </a:rPr>
              <a:t>committee</a:t>
            </a:r>
            <a:endParaRPr lang="en-US" u="sng" dirty="0">
              <a:latin typeface="Times" pitchFamily="2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4071A5C-61C4-194A-AA7E-D5E4F465E61B}"/>
              </a:ext>
            </a:extLst>
          </p:cNvPr>
          <p:cNvSpPr/>
          <p:nvPr/>
        </p:nvSpPr>
        <p:spPr>
          <a:xfrm>
            <a:off x="0" y="753345"/>
            <a:ext cx="1174173" cy="2961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559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F0A904E-3A64-934E-8BF3-2278575202FB}"/>
              </a:ext>
            </a:extLst>
          </p:cNvPr>
          <p:cNvSpPr/>
          <p:nvPr/>
        </p:nvSpPr>
        <p:spPr>
          <a:xfrm>
            <a:off x="5178516" y="3924310"/>
            <a:ext cx="1853514" cy="82408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E28297A-1D94-324A-AC5E-172BFC40D84C}"/>
              </a:ext>
            </a:extLst>
          </p:cNvPr>
          <p:cNvSpPr/>
          <p:nvPr/>
        </p:nvSpPr>
        <p:spPr>
          <a:xfrm>
            <a:off x="1183163" y="1029633"/>
            <a:ext cx="1853514" cy="201251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417E386-C3EB-DA46-8FF8-C1571431F2FC}"/>
              </a:ext>
            </a:extLst>
          </p:cNvPr>
          <p:cNvSpPr/>
          <p:nvPr/>
        </p:nvSpPr>
        <p:spPr>
          <a:xfrm>
            <a:off x="3184959" y="1029208"/>
            <a:ext cx="1853514" cy="201251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790E6FD-1767-5842-828B-EA7150336DF1}"/>
              </a:ext>
            </a:extLst>
          </p:cNvPr>
          <p:cNvSpPr/>
          <p:nvPr/>
        </p:nvSpPr>
        <p:spPr>
          <a:xfrm>
            <a:off x="3184959" y="3157056"/>
            <a:ext cx="1853514" cy="23090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E682111-5822-B04C-B94D-2DEC658E3144}"/>
              </a:ext>
            </a:extLst>
          </p:cNvPr>
          <p:cNvSpPr/>
          <p:nvPr/>
        </p:nvSpPr>
        <p:spPr>
          <a:xfrm>
            <a:off x="5178516" y="1410888"/>
            <a:ext cx="1853514" cy="16308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1CEFC0B-16D8-9E4D-A1ED-94FF3CFCE4D9}"/>
              </a:ext>
            </a:extLst>
          </p:cNvPr>
          <p:cNvSpPr/>
          <p:nvPr/>
        </p:nvSpPr>
        <p:spPr>
          <a:xfrm>
            <a:off x="7173979" y="1029207"/>
            <a:ext cx="1853514" cy="201251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E4C3315-F57B-3140-B538-3307B66BEEC6}"/>
              </a:ext>
            </a:extLst>
          </p:cNvPr>
          <p:cNvSpPr/>
          <p:nvPr/>
        </p:nvSpPr>
        <p:spPr>
          <a:xfrm>
            <a:off x="1183163" y="3151903"/>
            <a:ext cx="1853514" cy="231423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8ACC75D-95E3-A142-A953-C6BFBD7F8618}"/>
              </a:ext>
            </a:extLst>
          </p:cNvPr>
          <p:cNvSpPr/>
          <p:nvPr/>
        </p:nvSpPr>
        <p:spPr>
          <a:xfrm>
            <a:off x="9187918" y="4107654"/>
            <a:ext cx="1853514" cy="135333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FC1313-B5CE-7F47-A442-AFFD5552EA02}"/>
              </a:ext>
            </a:extLst>
          </p:cNvPr>
          <p:cNvSpPr txBox="1"/>
          <p:nvPr/>
        </p:nvSpPr>
        <p:spPr>
          <a:xfrm>
            <a:off x="1628009" y="67960"/>
            <a:ext cx="9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Monday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901A76-2B29-5D48-9CD7-EEDAD62AA085}"/>
              </a:ext>
            </a:extLst>
          </p:cNvPr>
          <p:cNvSpPr txBox="1"/>
          <p:nvPr/>
        </p:nvSpPr>
        <p:spPr>
          <a:xfrm>
            <a:off x="3657517" y="84435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Tuesday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2D8346-E8F4-CD4E-983A-1D611D747E66}"/>
              </a:ext>
            </a:extLst>
          </p:cNvPr>
          <p:cNvSpPr txBox="1"/>
          <p:nvPr/>
        </p:nvSpPr>
        <p:spPr>
          <a:xfrm>
            <a:off x="5485772" y="92327"/>
            <a:ext cx="1277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Wednesday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59B7A4-5360-EE4B-B82C-3BE13EDE728B}"/>
              </a:ext>
            </a:extLst>
          </p:cNvPr>
          <p:cNvSpPr txBox="1"/>
          <p:nvPr/>
        </p:nvSpPr>
        <p:spPr>
          <a:xfrm>
            <a:off x="7554578" y="9232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Thursday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DD7AA45-4766-0249-9809-7F6C716CC198}"/>
              </a:ext>
            </a:extLst>
          </p:cNvPr>
          <p:cNvSpPr/>
          <p:nvPr/>
        </p:nvSpPr>
        <p:spPr>
          <a:xfrm>
            <a:off x="5169624" y="6017622"/>
            <a:ext cx="1853514" cy="7604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2514C53-D7A2-694E-AAA3-648EE025B8AD}"/>
              </a:ext>
            </a:extLst>
          </p:cNvPr>
          <p:cNvSpPr/>
          <p:nvPr/>
        </p:nvSpPr>
        <p:spPr>
          <a:xfrm>
            <a:off x="3194287" y="5552380"/>
            <a:ext cx="1853514" cy="64633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67A844-8D67-8140-8EEB-C6BF3DE4F345}"/>
              </a:ext>
            </a:extLst>
          </p:cNvPr>
          <p:cNvSpPr txBox="1"/>
          <p:nvPr/>
        </p:nvSpPr>
        <p:spPr>
          <a:xfrm>
            <a:off x="3235183" y="5576206"/>
            <a:ext cx="1804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old town tour theatrical show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B8CC583-2638-1449-B935-C7FEB2968B5C}"/>
              </a:ext>
            </a:extLst>
          </p:cNvPr>
          <p:cNvSpPr/>
          <p:nvPr/>
        </p:nvSpPr>
        <p:spPr>
          <a:xfrm>
            <a:off x="7147225" y="3151903"/>
            <a:ext cx="1880267" cy="23090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9F09E4-C012-3C49-8544-0E4E572F819A}"/>
              </a:ext>
            </a:extLst>
          </p:cNvPr>
          <p:cNvSpPr txBox="1"/>
          <p:nvPr/>
        </p:nvSpPr>
        <p:spPr>
          <a:xfrm>
            <a:off x="5253593" y="6087875"/>
            <a:ext cx="1656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collaboration </a:t>
            </a:r>
          </a:p>
          <a:p>
            <a:pPr algn="ctr"/>
            <a:r>
              <a:rPr lang="en-US" dirty="0">
                <a:latin typeface="Times" pitchFamily="2" charset="0"/>
              </a:rPr>
              <a:t>board meeting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C62C836-6344-FD45-A18E-B25197E9EDCE}"/>
              </a:ext>
            </a:extLst>
          </p:cNvPr>
          <p:cNvSpPr/>
          <p:nvPr/>
        </p:nvSpPr>
        <p:spPr>
          <a:xfrm>
            <a:off x="1176545" y="5552380"/>
            <a:ext cx="1853514" cy="122289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6A1DA29D-3CC2-D344-A149-79D0D411EBCF}"/>
              </a:ext>
            </a:extLst>
          </p:cNvPr>
          <p:cNvSpPr/>
          <p:nvPr/>
        </p:nvSpPr>
        <p:spPr>
          <a:xfrm>
            <a:off x="9163250" y="1028603"/>
            <a:ext cx="1853514" cy="201251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AC607E-A44C-0A4F-93E3-D20221A77126}"/>
              </a:ext>
            </a:extLst>
          </p:cNvPr>
          <p:cNvSpPr txBox="1"/>
          <p:nvPr/>
        </p:nvSpPr>
        <p:spPr>
          <a:xfrm>
            <a:off x="9774128" y="7860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Friday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0027783-5CEC-414A-8CCC-358B0314D4AB}"/>
              </a:ext>
            </a:extLst>
          </p:cNvPr>
          <p:cNvSpPr/>
          <p:nvPr/>
        </p:nvSpPr>
        <p:spPr>
          <a:xfrm>
            <a:off x="5173142" y="3172686"/>
            <a:ext cx="1853514" cy="6735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539298-9A6C-F649-82DE-99A88122E612}"/>
              </a:ext>
            </a:extLst>
          </p:cNvPr>
          <p:cNvSpPr txBox="1"/>
          <p:nvPr/>
        </p:nvSpPr>
        <p:spPr>
          <a:xfrm>
            <a:off x="1319281" y="5854290"/>
            <a:ext cx="1588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welcome cocktail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74E02C-04E6-8B43-AB24-44621BFFAB29}"/>
              </a:ext>
            </a:extLst>
          </p:cNvPr>
          <p:cNvSpPr txBox="1"/>
          <p:nvPr/>
        </p:nvSpPr>
        <p:spPr>
          <a:xfrm>
            <a:off x="1299649" y="1859648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RD51-session I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AB5C7B-4607-0B4A-AE9F-AC42F566AA15}"/>
              </a:ext>
            </a:extLst>
          </p:cNvPr>
          <p:cNvSpPr txBox="1"/>
          <p:nvPr/>
        </p:nvSpPr>
        <p:spPr>
          <a:xfrm>
            <a:off x="1277456" y="4108258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RD51-session II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88CE7E1-F041-C64D-A37B-4088A1564DFA}"/>
              </a:ext>
            </a:extLst>
          </p:cNvPr>
          <p:cNvSpPr txBox="1"/>
          <p:nvPr/>
        </p:nvSpPr>
        <p:spPr>
          <a:xfrm>
            <a:off x="3239557" y="1843651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RD51-session III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56394B-2BFE-B347-B76D-3EF7929EB4C4}"/>
              </a:ext>
            </a:extLst>
          </p:cNvPr>
          <p:cNvSpPr txBox="1"/>
          <p:nvPr/>
        </p:nvSpPr>
        <p:spPr>
          <a:xfrm>
            <a:off x="3261329" y="4112108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RD51-session IV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55E650F-A3E8-6C47-B1B5-8284508D2352}"/>
              </a:ext>
            </a:extLst>
          </p:cNvPr>
          <p:cNvSpPr txBox="1"/>
          <p:nvPr/>
        </p:nvSpPr>
        <p:spPr>
          <a:xfrm>
            <a:off x="5259282" y="1854125"/>
            <a:ext cx="170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RD51-session V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7E23D68-F7AF-AB45-A9E7-513F37993935}"/>
              </a:ext>
            </a:extLst>
          </p:cNvPr>
          <p:cNvSpPr txBox="1"/>
          <p:nvPr/>
        </p:nvSpPr>
        <p:spPr>
          <a:xfrm>
            <a:off x="9078019" y="4342299"/>
            <a:ext cx="2023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>
              <a:latin typeface="Times" pitchFamily="2" charset="0"/>
            </a:endParaRPr>
          </a:p>
          <a:p>
            <a:pPr algn="ctr"/>
            <a:r>
              <a:rPr lang="en-US" dirty="0">
                <a:latin typeface="Times" pitchFamily="2" charset="0"/>
              </a:rPr>
              <a:t>departure</a:t>
            </a:r>
          </a:p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4046A4C-5D09-B943-8A8B-E178AAA28FBF}"/>
              </a:ext>
            </a:extLst>
          </p:cNvPr>
          <p:cNvSpPr txBox="1"/>
          <p:nvPr/>
        </p:nvSpPr>
        <p:spPr>
          <a:xfrm>
            <a:off x="7365395" y="1836822"/>
            <a:ext cx="2023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WI-session II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46DC9D7-8100-684B-A1C3-C705403FB0C6}"/>
              </a:ext>
            </a:extLst>
          </p:cNvPr>
          <p:cNvSpPr txBox="1"/>
          <p:nvPr/>
        </p:nvSpPr>
        <p:spPr>
          <a:xfrm>
            <a:off x="7307651" y="4107654"/>
            <a:ext cx="2023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WI-session III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202891C-6B06-C349-9949-5E32931118E3}"/>
              </a:ext>
            </a:extLst>
          </p:cNvPr>
          <p:cNvSpPr txBox="1"/>
          <p:nvPr/>
        </p:nvSpPr>
        <p:spPr>
          <a:xfrm>
            <a:off x="9348181" y="1851738"/>
            <a:ext cx="2023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WI-session IV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F8B895A-FC33-734F-9A20-7FCBF544777F}"/>
              </a:ext>
            </a:extLst>
          </p:cNvPr>
          <p:cNvSpPr txBox="1"/>
          <p:nvPr/>
        </p:nvSpPr>
        <p:spPr>
          <a:xfrm>
            <a:off x="7782791" y="6103623"/>
            <a:ext cx="432059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WI: topical workshop on instrumentation.</a:t>
            </a:r>
          </a:p>
          <a:p>
            <a:r>
              <a:rPr lang="en-US" i="1" dirty="0">
                <a:latin typeface="Times" pitchFamily="2" charset="0"/>
              </a:rPr>
              <a:t>New Horizons for TPCs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7E8B948B-05AE-0E4A-B607-582152D65190}"/>
              </a:ext>
            </a:extLst>
          </p:cNvPr>
          <p:cNvSpPr/>
          <p:nvPr/>
        </p:nvSpPr>
        <p:spPr>
          <a:xfrm>
            <a:off x="1180164" y="483293"/>
            <a:ext cx="1853514" cy="449513"/>
          </a:xfrm>
          <a:prstGeom prst="roundRect">
            <a:avLst>
              <a:gd name="adj" fmla="val 3978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32E885-1D21-AB4A-8AA6-49F2A59B0123}"/>
              </a:ext>
            </a:extLst>
          </p:cNvPr>
          <p:cNvSpPr txBox="1"/>
          <p:nvPr/>
        </p:nvSpPr>
        <p:spPr>
          <a:xfrm>
            <a:off x="1299649" y="538556"/>
            <a:ext cx="1588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registration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0A80FD-8D24-634E-9F44-A32BE71A6312}"/>
              </a:ext>
            </a:extLst>
          </p:cNvPr>
          <p:cNvSpPr txBox="1"/>
          <p:nvPr/>
        </p:nvSpPr>
        <p:spPr>
          <a:xfrm>
            <a:off x="5155582" y="4029793"/>
            <a:ext cx="1900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WI-session I</a:t>
            </a:r>
          </a:p>
          <a:p>
            <a:pPr algn="ctr"/>
            <a:r>
              <a:rPr lang="en-US" dirty="0">
                <a:latin typeface="Times" pitchFamily="2" charset="0"/>
              </a:rPr>
              <a:t>introductory talks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12318B3-59C2-F34F-877C-5F1255B05395}"/>
              </a:ext>
            </a:extLst>
          </p:cNvPr>
          <p:cNvSpPr txBox="1"/>
          <p:nvPr/>
        </p:nvSpPr>
        <p:spPr>
          <a:xfrm>
            <a:off x="5349349" y="3341644"/>
            <a:ext cx="151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RD51-closing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8EC2D74-11CC-4645-997B-E605C08262C6}"/>
              </a:ext>
            </a:extLst>
          </p:cNvPr>
          <p:cNvSpPr/>
          <p:nvPr/>
        </p:nvSpPr>
        <p:spPr>
          <a:xfrm>
            <a:off x="5169623" y="4808261"/>
            <a:ext cx="1876515" cy="115512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1647F4-EE20-C94D-A4CB-5DF7CA9B98CF}"/>
              </a:ext>
            </a:extLst>
          </p:cNvPr>
          <p:cNvSpPr txBox="1"/>
          <p:nvPr/>
        </p:nvSpPr>
        <p:spPr>
          <a:xfrm>
            <a:off x="5137197" y="5072876"/>
            <a:ext cx="1955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visit to IGFAE and USC Facilities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6D40258A-C69D-C444-A54C-3398C23505F0}"/>
              </a:ext>
            </a:extLst>
          </p:cNvPr>
          <p:cNvSpPr/>
          <p:nvPr/>
        </p:nvSpPr>
        <p:spPr>
          <a:xfrm>
            <a:off x="9187918" y="3151903"/>
            <a:ext cx="1853514" cy="83895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C9555A7-69EC-2A4A-9660-3FAB6ACC6A87}"/>
              </a:ext>
            </a:extLst>
          </p:cNvPr>
          <p:cNvSpPr txBox="1"/>
          <p:nvPr/>
        </p:nvSpPr>
        <p:spPr>
          <a:xfrm>
            <a:off x="9394121" y="3409757"/>
            <a:ext cx="139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WI-closing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DBF6DFB9-F2B0-3C45-8B76-8598BC59659C}"/>
              </a:ext>
            </a:extLst>
          </p:cNvPr>
          <p:cNvSpPr/>
          <p:nvPr/>
        </p:nvSpPr>
        <p:spPr>
          <a:xfrm>
            <a:off x="3179254" y="6253043"/>
            <a:ext cx="1877034" cy="5222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365BFA5-DE6C-E34F-8650-F4009E20A8C1}"/>
              </a:ext>
            </a:extLst>
          </p:cNvPr>
          <p:cNvSpPr txBox="1"/>
          <p:nvPr/>
        </p:nvSpPr>
        <p:spPr>
          <a:xfrm>
            <a:off x="3201956" y="6208435"/>
            <a:ext cx="1804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collaboration dinner</a:t>
            </a:r>
          </a:p>
        </p:txBody>
      </p:sp>
    </p:spTree>
    <p:extLst>
      <p:ext uri="{BB962C8B-B14F-4D97-AF65-F5344CB8AC3E}">
        <p14:creationId xmlns:p14="http://schemas.microsoft.com/office/powerpoint/2010/main" val="2238165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567669-18DE-E14F-8363-6EA60B6D9D96}"/>
              </a:ext>
            </a:extLst>
          </p:cNvPr>
          <p:cNvSpPr txBox="1"/>
          <p:nvPr/>
        </p:nvSpPr>
        <p:spPr>
          <a:xfrm>
            <a:off x="370698" y="619643"/>
            <a:ext cx="115906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Times" pitchFamily="2" charset="0"/>
              </a:rPr>
              <a:t>- 150€, including 5day-meals, (buffet based on typical products).</a:t>
            </a:r>
          </a:p>
          <a:p>
            <a:pPr algn="just"/>
            <a:r>
              <a:rPr lang="en-US" dirty="0">
                <a:latin typeface="Times" pitchFamily="2" charset="0"/>
              </a:rPr>
              <a:t>+ Conference dinner and social event (45 €).</a:t>
            </a:r>
          </a:p>
          <a:p>
            <a:pPr algn="just"/>
            <a:endParaRPr lang="en-US" dirty="0">
              <a:latin typeface="Times" pitchFamily="2" charset="0"/>
            </a:endParaRPr>
          </a:p>
          <a:p>
            <a:pPr algn="just"/>
            <a:r>
              <a:rPr lang="en-US" dirty="0">
                <a:latin typeface="Times" pitchFamily="2" charset="0"/>
              </a:rPr>
              <a:t>Tariff per accompanying person:</a:t>
            </a:r>
          </a:p>
          <a:p>
            <a:pPr algn="just"/>
            <a:r>
              <a:rPr lang="en-US" dirty="0">
                <a:latin typeface="Times" pitchFamily="2" charset="0"/>
              </a:rPr>
              <a:t>- 55€, including welcome cocktail.</a:t>
            </a:r>
          </a:p>
          <a:p>
            <a:pPr algn="just"/>
            <a:r>
              <a:rPr lang="en-US" dirty="0">
                <a:latin typeface="Times" pitchFamily="2" charset="0"/>
              </a:rPr>
              <a:t>- 110€, including also 5day-meals.</a:t>
            </a:r>
          </a:p>
          <a:p>
            <a:pPr algn="just"/>
            <a:r>
              <a:rPr lang="en-US" dirty="0">
                <a:latin typeface="Times" pitchFamily="2" charset="0"/>
              </a:rPr>
              <a:t>+ Conference dinner and social event (45 €).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6828E7-BB3B-CA4E-9A9E-4FEF87B3F0A4}"/>
              </a:ext>
            </a:extLst>
          </p:cNvPr>
          <p:cNvSpPr/>
          <p:nvPr/>
        </p:nvSpPr>
        <p:spPr>
          <a:xfrm>
            <a:off x="5442875" y="76196"/>
            <a:ext cx="556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 err="1">
                <a:latin typeface="Times" pitchFamily="2" charset="0"/>
              </a:rPr>
              <a:t>fees</a:t>
            </a:r>
            <a:endParaRPr lang="en-US" u="sng" dirty="0">
              <a:latin typeface="Times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95B016-5738-BC42-B425-EAF8809C1174}"/>
              </a:ext>
            </a:extLst>
          </p:cNvPr>
          <p:cNvSpPr/>
          <p:nvPr/>
        </p:nvSpPr>
        <p:spPr>
          <a:xfrm>
            <a:off x="5399628" y="3521192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Times" pitchFamily="2" charset="0"/>
              </a:rPr>
              <a:t>venue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E33C50-FE0D-ED49-BDC5-A68F66F39FF5}"/>
              </a:ext>
            </a:extLst>
          </p:cNvPr>
          <p:cNvSpPr txBox="1"/>
          <p:nvPr/>
        </p:nvSpPr>
        <p:spPr>
          <a:xfrm>
            <a:off x="296556" y="3968895"/>
            <a:ext cx="7319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Times" pitchFamily="2" charset="0"/>
              </a:rPr>
              <a:t>The talks will take place at the premises of IGFAE/USC, inside the campus.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5BCA4E-3192-F443-8BD9-C2C284FE3D77}"/>
              </a:ext>
            </a:extLst>
          </p:cNvPr>
          <p:cNvSpPr/>
          <p:nvPr/>
        </p:nvSpPr>
        <p:spPr>
          <a:xfrm>
            <a:off x="4731142" y="5367313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Times" pitchFamily="2" charset="0"/>
              </a:rPr>
              <a:t>grants and other extras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DBAE1A-3300-014F-AB1C-B0D56E120BF1}"/>
              </a:ext>
            </a:extLst>
          </p:cNvPr>
          <p:cNvSpPr txBox="1"/>
          <p:nvPr/>
        </p:nvSpPr>
        <p:spPr>
          <a:xfrm>
            <a:off x="293091" y="5815016"/>
            <a:ext cx="1159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Times" pitchFamily="2" charset="0"/>
              </a:rPr>
              <a:t>There will be limited support for students, that will be announced in an upcoming circular.</a:t>
            </a:r>
          </a:p>
        </p:txBody>
      </p:sp>
    </p:spTree>
    <p:extLst>
      <p:ext uri="{BB962C8B-B14F-4D97-AF65-F5344CB8AC3E}">
        <p14:creationId xmlns:p14="http://schemas.microsoft.com/office/powerpoint/2010/main" val="258912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C92D68-16AB-0344-9E91-C420B79351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25" t="21982" r="28446" b="22523"/>
          <a:stretch/>
        </p:blipFill>
        <p:spPr>
          <a:xfrm>
            <a:off x="2110352" y="654564"/>
            <a:ext cx="7625306" cy="599131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984D8A1-C0A9-2445-A8C9-60754C375C92}"/>
              </a:ext>
            </a:extLst>
          </p:cNvPr>
          <p:cNvSpPr/>
          <p:nvPr/>
        </p:nvSpPr>
        <p:spPr>
          <a:xfrm>
            <a:off x="3910628" y="149777"/>
            <a:ext cx="3897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 err="1">
                <a:latin typeface="Times" pitchFamily="2" charset="0"/>
              </a:rPr>
              <a:t>cocktail</a:t>
            </a:r>
            <a:r>
              <a:rPr lang="es-ES" u="sng" dirty="0">
                <a:latin typeface="Times" pitchFamily="2" charset="0"/>
              </a:rPr>
              <a:t> (</a:t>
            </a:r>
            <a:r>
              <a:rPr lang="es-ES" u="sng" dirty="0" err="1">
                <a:latin typeface="Times" pitchFamily="2" charset="0"/>
              </a:rPr>
              <a:t>on</a:t>
            </a:r>
            <a:r>
              <a:rPr lang="es-ES" u="sng" dirty="0">
                <a:latin typeface="Times" pitchFamily="2" charset="0"/>
              </a:rPr>
              <a:t> </a:t>
            </a:r>
            <a:r>
              <a:rPr lang="es-ES" u="sng" dirty="0" err="1">
                <a:latin typeface="Times" pitchFamily="2" charset="0"/>
              </a:rPr>
              <a:t>the</a:t>
            </a:r>
            <a:r>
              <a:rPr lang="es-ES" u="sng" dirty="0">
                <a:latin typeface="Times" pitchFamily="2" charset="0"/>
              </a:rPr>
              <a:t> </a:t>
            </a:r>
            <a:r>
              <a:rPr lang="es-ES" u="sng" dirty="0" err="1">
                <a:latin typeface="Times" pitchFamily="2" charset="0"/>
              </a:rPr>
              <a:t>evening</a:t>
            </a:r>
            <a:r>
              <a:rPr lang="es-ES" u="sng" dirty="0">
                <a:latin typeface="Times" pitchFamily="2" charset="0"/>
              </a:rPr>
              <a:t> of </a:t>
            </a:r>
            <a:r>
              <a:rPr lang="es-ES" u="sng" dirty="0" err="1">
                <a:latin typeface="Times" pitchFamily="2" charset="0"/>
              </a:rPr>
              <a:t>the</a:t>
            </a:r>
            <a:r>
              <a:rPr lang="es-ES" u="sng" dirty="0">
                <a:latin typeface="Times" pitchFamily="2" charset="0"/>
              </a:rPr>
              <a:t> </a:t>
            </a:r>
            <a:r>
              <a:rPr lang="es-ES" u="sng" dirty="0" err="1">
                <a:latin typeface="Times" pitchFamily="2" charset="0"/>
              </a:rPr>
              <a:t>first</a:t>
            </a:r>
            <a:r>
              <a:rPr lang="es-ES" u="sng" dirty="0">
                <a:latin typeface="Times" pitchFamily="2" charset="0"/>
              </a:rPr>
              <a:t> </a:t>
            </a:r>
            <a:r>
              <a:rPr lang="es-ES" u="sng" dirty="0" err="1">
                <a:latin typeface="Times" pitchFamily="2" charset="0"/>
              </a:rPr>
              <a:t>day</a:t>
            </a:r>
            <a:r>
              <a:rPr lang="es-ES" u="sng" dirty="0">
                <a:latin typeface="Times" pitchFamily="2" charset="0"/>
              </a:rPr>
              <a:t>)</a:t>
            </a:r>
            <a:endParaRPr lang="en-US" u="sng" dirty="0">
              <a:latin typeface="Times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537566-4595-AF49-8D39-5574CCAEE5E0}"/>
              </a:ext>
            </a:extLst>
          </p:cNvPr>
          <p:cNvSpPr txBox="1"/>
          <p:nvPr/>
        </p:nvSpPr>
        <p:spPr>
          <a:xfrm>
            <a:off x="7961017" y="4967416"/>
            <a:ext cx="976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(octopus)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D482A29-2910-0847-87D8-3B3F6D903921}"/>
              </a:ext>
            </a:extLst>
          </p:cNvPr>
          <p:cNvCxnSpPr>
            <a:cxnSpLocks/>
          </p:cNvCxnSpPr>
          <p:nvPr/>
        </p:nvCxnSpPr>
        <p:spPr>
          <a:xfrm>
            <a:off x="3249827" y="5128054"/>
            <a:ext cx="4711190" cy="17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75BF393-52FA-F246-9749-2695544FBB15}"/>
              </a:ext>
            </a:extLst>
          </p:cNvPr>
          <p:cNvCxnSpPr>
            <a:cxnSpLocks/>
          </p:cNvCxnSpPr>
          <p:nvPr/>
        </p:nvCxnSpPr>
        <p:spPr>
          <a:xfrm>
            <a:off x="3645243" y="5343041"/>
            <a:ext cx="28750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3DB8C99-B0EF-8744-B62A-32DD6EF61EF4}"/>
              </a:ext>
            </a:extLst>
          </p:cNvPr>
          <p:cNvSpPr txBox="1"/>
          <p:nvPr/>
        </p:nvSpPr>
        <p:spPr>
          <a:xfrm>
            <a:off x="6588424" y="5160028"/>
            <a:ext cx="970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(mussels)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A6821A8-B0CB-864C-B4D7-8DBAFE885F6E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3249827" y="5527135"/>
            <a:ext cx="4758351" cy="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DD10F4F-FC26-0F41-8DAC-533B34EC57DD}"/>
              </a:ext>
            </a:extLst>
          </p:cNvPr>
          <p:cNvSpPr txBox="1"/>
          <p:nvPr/>
        </p:nvSpPr>
        <p:spPr>
          <a:xfrm>
            <a:off x="8008178" y="5357858"/>
            <a:ext cx="88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(scallop)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2DAAAA1-FF4A-7E43-A226-736C9B5F8C62}"/>
              </a:ext>
            </a:extLst>
          </p:cNvPr>
          <p:cNvCxnSpPr>
            <a:cxnSpLocks/>
          </p:cNvCxnSpPr>
          <p:nvPr/>
        </p:nvCxnSpPr>
        <p:spPr>
          <a:xfrm>
            <a:off x="5931243" y="5708769"/>
            <a:ext cx="45511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81A7A11-0D66-5548-A117-E76A6B18BE0C}"/>
              </a:ext>
            </a:extLst>
          </p:cNvPr>
          <p:cNvSpPr txBox="1"/>
          <p:nvPr/>
        </p:nvSpPr>
        <p:spPr>
          <a:xfrm>
            <a:off x="10573112" y="5526960"/>
            <a:ext cx="1252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(mini-steaks)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1463B67-9BB0-ED47-AE72-BA1FB2B9B874}"/>
              </a:ext>
            </a:extLst>
          </p:cNvPr>
          <p:cNvCxnSpPr>
            <a:cxnSpLocks/>
          </p:cNvCxnSpPr>
          <p:nvPr/>
        </p:nvCxnSpPr>
        <p:spPr>
          <a:xfrm>
            <a:off x="4261391" y="5923072"/>
            <a:ext cx="24742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BA054D8-7896-5340-98C1-D3D1153B6042}"/>
              </a:ext>
            </a:extLst>
          </p:cNvPr>
          <p:cNvSpPr txBox="1"/>
          <p:nvPr/>
        </p:nvSpPr>
        <p:spPr>
          <a:xfrm>
            <a:off x="6735635" y="5773757"/>
            <a:ext cx="3538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(pork leg with cabbage (traditional style)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6657AC7-DBE9-044C-B5B2-63852FC1ED5F}"/>
              </a:ext>
            </a:extLst>
          </p:cNvPr>
          <p:cNvCxnSpPr>
            <a:cxnSpLocks/>
          </p:cNvCxnSpPr>
          <p:nvPr/>
        </p:nvCxnSpPr>
        <p:spPr>
          <a:xfrm>
            <a:off x="3538152" y="6322607"/>
            <a:ext cx="31715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7C70B26-E7F1-9549-BF17-A50B98BD7D88}"/>
              </a:ext>
            </a:extLst>
          </p:cNvPr>
          <p:cNvSpPr txBox="1"/>
          <p:nvPr/>
        </p:nvSpPr>
        <p:spPr>
          <a:xfrm>
            <a:off x="6741682" y="6160613"/>
            <a:ext cx="1385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(typical wines)</a:t>
            </a:r>
          </a:p>
        </p:txBody>
      </p:sp>
    </p:spTree>
    <p:extLst>
      <p:ext uri="{BB962C8B-B14F-4D97-AF65-F5344CB8AC3E}">
        <p14:creationId xmlns:p14="http://schemas.microsoft.com/office/powerpoint/2010/main" val="4034540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984D8A1-C0A9-2445-A8C9-60754C375C92}"/>
              </a:ext>
            </a:extLst>
          </p:cNvPr>
          <p:cNvSpPr/>
          <p:nvPr/>
        </p:nvSpPr>
        <p:spPr>
          <a:xfrm>
            <a:off x="1241571" y="307653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Times" pitchFamily="2" charset="0"/>
              </a:rPr>
              <a:t>social event &amp; theatrical representation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58EB2E-4F91-534C-A871-ED1A74B003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78" t="25766" r="33934" b="12432"/>
          <a:stretch/>
        </p:blipFill>
        <p:spPr>
          <a:xfrm>
            <a:off x="383059" y="807419"/>
            <a:ext cx="5514073" cy="559194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3C75EB8-D9D9-8846-9DF2-44BB401DF5B8}"/>
              </a:ext>
            </a:extLst>
          </p:cNvPr>
          <p:cNvSpPr/>
          <p:nvPr/>
        </p:nvSpPr>
        <p:spPr>
          <a:xfrm>
            <a:off x="8172681" y="332367"/>
            <a:ext cx="2101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Times" pitchFamily="2" charset="0"/>
              </a:rPr>
              <a:t>collaboration dinner</a:t>
            </a:r>
          </a:p>
        </p:txBody>
      </p:sp>
      <p:pic>
        <p:nvPicPr>
          <p:cNvPr id="21" name="Imagen 28">
            <a:extLst>
              <a:ext uri="{FF2B5EF4-FFF2-40B4-BE49-F238E27FC236}">
                <a16:creationId xmlns:a16="http://schemas.microsoft.com/office/drawing/2014/main" id="{C9FA71D0-B3F2-B449-A458-8EF976B2B6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410" y="944100"/>
            <a:ext cx="4790303" cy="5382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0522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A76136-A00B-3A4B-87C8-94C70DC78D5C}"/>
              </a:ext>
            </a:extLst>
          </p:cNvPr>
          <p:cNvSpPr/>
          <p:nvPr/>
        </p:nvSpPr>
        <p:spPr>
          <a:xfrm>
            <a:off x="1517073" y="6164651"/>
            <a:ext cx="9227127" cy="6933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28FED5-3BB8-F449-BDA2-651085A46559}"/>
              </a:ext>
            </a:extLst>
          </p:cNvPr>
          <p:cNvSpPr/>
          <p:nvPr/>
        </p:nvSpPr>
        <p:spPr>
          <a:xfrm>
            <a:off x="5317080" y="0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 err="1">
                <a:latin typeface="Times" pitchFamily="2" charset="0"/>
              </a:rPr>
              <a:t>accomodation</a:t>
            </a:r>
            <a:endParaRPr lang="en-US" u="sng" dirty="0">
              <a:latin typeface="Times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91BDD1-B9F2-3342-BFC9-5CBF4E88E0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5" t="14055" r="4542" b="4864"/>
          <a:stretch/>
        </p:blipFill>
        <p:spPr>
          <a:xfrm>
            <a:off x="1527461" y="1073819"/>
            <a:ext cx="9223425" cy="49886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F37C831-D6C6-AA46-8348-4263F7ADEF8E}"/>
              </a:ext>
            </a:extLst>
          </p:cNvPr>
          <p:cNvSpPr/>
          <p:nvPr/>
        </p:nvSpPr>
        <p:spPr>
          <a:xfrm>
            <a:off x="1777773" y="693349"/>
            <a:ext cx="8100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Times" pitchFamily="2" charset="0"/>
              </a:rPr>
              <a:t>35-90</a:t>
            </a:r>
            <a:r>
              <a:rPr lang="en-US" dirty="0">
                <a:latin typeface="Times" pitchFamily="2" charset="0"/>
              </a:rPr>
              <a:t>€/night, typical</a:t>
            </a:r>
            <a:r>
              <a:rPr lang="es-ES" dirty="0">
                <a:latin typeface="Times" pitchFamily="2" charset="0"/>
              </a:rPr>
              <a:t> (</a:t>
            </a:r>
            <a:r>
              <a:rPr lang="es-ES" dirty="0" err="1">
                <a:latin typeface="Times" pitchFamily="2" charset="0"/>
              </a:rPr>
              <a:t>maximum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is</a:t>
            </a:r>
            <a:r>
              <a:rPr lang="es-ES" dirty="0">
                <a:latin typeface="Times" pitchFamily="2" charset="0"/>
              </a:rPr>
              <a:t> 200</a:t>
            </a:r>
            <a:r>
              <a:rPr lang="en-US" dirty="0">
                <a:latin typeface="Times" pitchFamily="2" charset="0"/>
              </a:rPr>
              <a:t>€/night</a:t>
            </a:r>
            <a:r>
              <a:rPr lang="es-ES" dirty="0">
                <a:latin typeface="Times" pitchFamily="2" charset="0"/>
              </a:rPr>
              <a:t> in </a:t>
            </a:r>
            <a:r>
              <a:rPr lang="es-ES" dirty="0" err="1">
                <a:latin typeface="Times" pitchFamily="2" charset="0"/>
              </a:rPr>
              <a:t>the</a:t>
            </a:r>
            <a:r>
              <a:rPr lang="es-ES" dirty="0">
                <a:latin typeface="Times" pitchFamily="2" charset="0"/>
              </a:rPr>
              <a:t> Hostal de los Reyes Católicos)</a:t>
            </a:r>
            <a:endParaRPr lang="en-US" dirty="0">
              <a:latin typeface="Times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066383-C5E3-784F-A73D-C130F53734C2}"/>
              </a:ext>
            </a:extLst>
          </p:cNvPr>
          <p:cNvSpPr/>
          <p:nvPr/>
        </p:nvSpPr>
        <p:spPr>
          <a:xfrm>
            <a:off x="3266918" y="324017"/>
            <a:ext cx="5243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>
                <a:latin typeface="Times" pitchFamily="2" charset="0"/>
              </a:rPr>
              <a:t>there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is</a:t>
            </a:r>
            <a:r>
              <a:rPr lang="es-ES" dirty="0">
                <a:latin typeface="Times" pitchFamily="2" charset="0"/>
              </a:rPr>
              <a:t> a </a:t>
            </a:r>
            <a:r>
              <a:rPr lang="es-ES" dirty="0" err="1">
                <a:latin typeface="Times" pitchFamily="2" charset="0"/>
              </a:rPr>
              <a:t>broad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range</a:t>
            </a:r>
            <a:r>
              <a:rPr lang="es-ES" dirty="0">
                <a:latin typeface="Times" pitchFamily="2" charset="0"/>
              </a:rPr>
              <a:t> of Hotel </a:t>
            </a:r>
            <a:r>
              <a:rPr lang="es-ES" dirty="0" err="1">
                <a:latin typeface="Times" pitchFamily="2" charset="0"/>
              </a:rPr>
              <a:t>types</a:t>
            </a:r>
            <a:r>
              <a:rPr lang="es-ES" dirty="0">
                <a:latin typeface="Times" pitchFamily="2" charset="0"/>
              </a:rPr>
              <a:t>, </a:t>
            </a:r>
            <a:r>
              <a:rPr lang="es-ES" dirty="0" err="1">
                <a:latin typeface="Times" pitchFamily="2" charset="0"/>
              </a:rPr>
              <a:t>styles</a:t>
            </a:r>
            <a:r>
              <a:rPr lang="es-ES" dirty="0">
                <a:latin typeface="Times" pitchFamily="2" charset="0"/>
              </a:rPr>
              <a:t> and </a:t>
            </a:r>
            <a:r>
              <a:rPr lang="es-ES" dirty="0" err="1">
                <a:latin typeface="Times" pitchFamily="2" charset="0"/>
              </a:rPr>
              <a:t>prices</a:t>
            </a:r>
            <a:r>
              <a:rPr lang="es-ES" dirty="0">
                <a:latin typeface="Times" pitchFamily="2" charset="0"/>
              </a:rPr>
              <a:t>:</a:t>
            </a:r>
            <a:endParaRPr lang="en-US" dirty="0">
              <a:latin typeface="Times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B5F29F-7A44-C441-812D-07D7DE362EA2}"/>
              </a:ext>
            </a:extLst>
          </p:cNvPr>
          <p:cNvSpPr txBox="1"/>
          <p:nvPr/>
        </p:nvSpPr>
        <p:spPr>
          <a:xfrm>
            <a:off x="1901536" y="6178631"/>
            <a:ext cx="769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- Due to the high Hotel occupancy in June, we recommend and early registration.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432F54-BC9F-AE45-9DE1-70CBA7032A12}"/>
              </a:ext>
            </a:extLst>
          </p:cNvPr>
          <p:cNvSpPr txBox="1"/>
          <p:nvPr/>
        </p:nvSpPr>
        <p:spPr>
          <a:xfrm>
            <a:off x="1901536" y="6517942"/>
            <a:ext cx="839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- Pre-reservations have been made at Eurostar Gran Hotel Santiago (1 min from campus).</a:t>
            </a:r>
          </a:p>
        </p:txBody>
      </p:sp>
    </p:spTree>
    <p:extLst>
      <p:ext uri="{BB962C8B-B14F-4D97-AF65-F5344CB8AC3E}">
        <p14:creationId xmlns:p14="http://schemas.microsoft.com/office/powerpoint/2010/main" val="360121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116E26-D719-0446-8440-EADB0E24D183}"/>
              </a:ext>
            </a:extLst>
          </p:cNvPr>
          <p:cNvSpPr/>
          <p:nvPr/>
        </p:nvSpPr>
        <p:spPr>
          <a:xfrm>
            <a:off x="4902544" y="76196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 err="1">
                <a:latin typeface="Times" pitchFamily="2" charset="0"/>
              </a:rPr>
              <a:t>access</a:t>
            </a:r>
            <a:r>
              <a:rPr lang="es-ES" u="sng" dirty="0">
                <a:latin typeface="Times" pitchFamily="2" charset="0"/>
              </a:rPr>
              <a:t> and </a:t>
            </a:r>
            <a:r>
              <a:rPr lang="es-ES" u="sng" dirty="0" err="1">
                <a:latin typeface="Times" pitchFamily="2" charset="0"/>
              </a:rPr>
              <a:t>information</a:t>
            </a:r>
            <a:endParaRPr lang="en-US" u="sng" dirty="0">
              <a:latin typeface="Times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6C54AE-41A9-B44E-B661-C8026AD5D127}"/>
              </a:ext>
            </a:extLst>
          </p:cNvPr>
          <p:cNvSpPr txBox="1"/>
          <p:nvPr/>
        </p:nvSpPr>
        <p:spPr>
          <a:xfrm>
            <a:off x="370698" y="671598"/>
            <a:ext cx="110904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System Font Regular"/>
              <a:buChar char="-"/>
            </a:pPr>
            <a:r>
              <a:rPr lang="en-US" dirty="0">
                <a:latin typeface="Times" pitchFamily="2" charset="0"/>
              </a:rPr>
              <a:t>Santiago has a well-connected international airport with regular direct flights to Geneva, Basel, Amsterdam, Dublin, Frankfurt, London, Rome and Paris.</a:t>
            </a:r>
          </a:p>
          <a:p>
            <a:pPr marL="285750" indent="-285750" algn="just">
              <a:buFont typeface="System Font Regular"/>
              <a:buChar char="-"/>
            </a:pPr>
            <a:endParaRPr lang="en-US" dirty="0">
              <a:highlight>
                <a:srgbClr val="FF0000"/>
              </a:highlight>
              <a:latin typeface="Times" pitchFamily="2" charset="0"/>
            </a:endParaRPr>
          </a:p>
          <a:p>
            <a:pPr marL="285750" indent="-285750" algn="just">
              <a:buFont typeface="System Font Regular"/>
              <a:buChar char="-"/>
            </a:pPr>
            <a:r>
              <a:rPr lang="en-US" dirty="0">
                <a:latin typeface="Times" pitchFamily="2" charset="0"/>
              </a:rPr>
              <a:t>The connection to Madrid and Barcelona is very good (several flights/day) so access by connecting flights is convenient as well, usually.</a:t>
            </a:r>
          </a:p>
          <a:p>
            <a:pPr marL="285750" indent="-285750" algn="just">
              <a:buFont typeface="System Font Regular"/>
              <a:buChar char="-"/>
            </a:pPr>
            <a:endParaRPr lang="en-US" dirty="0">
              <a:latin typeface="Times" pitchFamily="2" charset="0"/>
            </a:endParaRPr>
          </a:p>
          <a:p>
            <a:pPr marL="285750" indent="-285750" algn="just">
              <a:buFont typeface="System Font Regular"/>
              <a:buChar char="-"/>
            </a:pPr>
            <a:r>
              <a:rPr lang="en-US" dirty="0">
                <a:latin typeface="Times" pitchFamily="2" charset="0"/>
              </a:rPr>
              <a:t>There are regular shuttles from the airport to the city (3€, every 30min), and a taxi drive is 21€. Inside the city, most places of interest are within walking distance.</a:t>
            </a:r>
          </a:p>
          <a:p>
            <a:pPr algn="just"/>
            <a:endParaRPr lang="en-US" dirty="0">
              <a:latin typeface="Times" pitchFamily="2" charset="0"/>
            </a:endParaRPr>
          </a:p>
          <a:p>
            <a:pPr marL="285750" indent="-285750" algn="just">
              <a:buFont typeface="System Font Regular"/>
              <a:buChar char="-"/>
            </a:pPr>
            <a:r>
              <a:rPr lang="en-US" dirty="0">
                <a:latin typeface="Times" pitchFamily="2" charset="0"/>
              </a:rPr>
              <a:t>Information will be provided up to the beginning of the collaboration meeting, in the form of timely circulars.</a:t>
            </a:r>
          </a:p>
        </p:txBody>
      </p:sp>
    </p:spTree>
    <p:extLst>
      <p:ext uri="{BB962C8B-B14F-4D97-AF65-F5344CB8AC3E}">
        <p14:creationId xmlns:p14="http://schemas.microsoft.com/office/powerpoint/2010/main" val="2142417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3065</TotalTime>
  <Words>449</Words>
  <Application>Microsoft Macintosh PowerPoint</Application>
  <PresentationFormat>Widescreen</PresentationFormat>
  <Paragraphs>73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System Font Regular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GONZALEZ DIAZ DIEGO</dc:creator>
  <cp:lastModifiedBy>GONZALEZ DIAZ DIEGO</cp:lastModifiedBy>
  <cp:revision>97</cp:revision>
  <dcterms:created xsi:type="dcterms:W3CDTF">2019-09-14T17:40:21Z</dcterms:created>
  <dcterms:modified xsi:type="dcterms:W3CDTF">2020-02-12T08:06:43Z</dcterms:modified>
</cp:coreProperties>
</file>