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8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0" r:id="rId22"/>
    <p:sldId id="282" r:id="rId23"/>
    <p:sldId id="276" r:id="rId24"/>
    <p:sldId id="275" r:id="rId25"/>
    <p:sldId id="277" r:id="rId26"/>
    <p:sldId id="278" r:id="rId27"/>
    <p:sldId id="279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8" autoAdjust="0"/>
    <p:restoredTop sz="86398" autoAdjust="0"/>
  </p:normalViewPr>
  <p:slideViewPr>
    <p:cSldViewPr>
      <p:cViewPr varScale="1">
        <p:scale>
          <a:sx n="89" d="100"/>
          <a:sy n="89" d="100"/>
        </p:scale>
        <p:origin x="-11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eaderBlu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FooterBlu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00850"/>
            <a:ext cx="9144000" cy="6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doe_blac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495800"/>
            <a:ext cx="6400800" cy="175260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696200" cy="1752600"/>
          </a:xfr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lideFooterBlu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3412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SlideHeaderBlu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3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fld id="{F7D604BD-8A53-4B5C-B1DE-F7F706D44818}" type="datetimeFigureOut">
              <a:rPr lang="en-US" smtClean="0"/>
              <a:pPr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1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BFBFBF"/>
                </a:solidFill>
                <a:latin typeface="Calibri" pitchFamily="-112" charset="0"/>
              </a:defRPr>
            </a:lvl1pPr>
          </a:lstStyle>
          <a:p>
            <a:fld id="{D5AE603A-C5DE-4C8C-870F-6C8BF722A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1F497D"/>
          </a:solidFill>
          <a:latin typeface="Trebuchet MS"/>
          <a:ea typeface="ＭＳ Ｐゴシック" pitchFamily="-112" charset="-128"/>
          <a:cs typeface="Trebuchet M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•"/>
        <a:defRPr kern="1200">
          <a:solidFill>
            <a:srgbClr val="7F7F7F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6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•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 kern="1200">
          <a:solidFill>
            <a:srgbClr val="7F7F7F"/>
          </a:solidFill>
          <a:latin typeface="+mn-lt"/>
          <a:ea typeface="ＭＳ Ｐゴシック" pitchFamily="-11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AtlasProtected/AthenaROOTAcces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1F497D"/>
                </a:solidFill>
                <a:latin typeface="Trebuchet MS"/>
                <a:cs typeface="Trebuchet MS"/>
              </a:rPr>
              <a:t>Peter van Gemmeren (ANL): ANL Analysis Jamboree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base" hangingPunct="1"/>
            <a:r>
              <a:rPr lang="en-US" sz="3000" b="1" kern="1200" dirty="0" smtClean="0">
                <a:solidFill>
                  <a:srgbClr val="1F497D"/>
                </a:solidFill>
                <a:latin typeface="Trebuchet MS"/>
                <a:ea typeface="ＭＳ Ｐゴシック" pitchFamily="-112" charset="-128"/>
                <a:cs typeface="Trebuchet MS"/>
              </a:rPr>
              <a:t>The ATLAS Data Model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StoreGate storing </a:t>
            </a:r>
            <a:r>
              <a:rPr lang="en-US" b="1" dirty="0" err="1" smtClean="0"/>
              <a:t>DataObjects</a:t>
            </a:r>
            <a:r>
              <a:rPr lang="en-US" b="1" dirty="0" smtClean="0"/>
              <a:t>:	retrieve()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Object</a:t>
            </a:r>
            <a:r>
              <a:rPr lang="en-US" b="1" dirty="0" smtClean="0"/>
              <a:t> (example):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// Most objects are recorded as const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/*const*/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MissingET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met;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-&gt;retrieve(met, key);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met-&gt;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setEtSum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	// works only if not const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met-&gt;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getEx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	// should always be OK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Container</a:t>
            </a:r>
            <a:r>
              <a:rPr lang="en-US" b="1" dirty="0" smtClean="0"/>
              <a:t> (example):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const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TrackCollection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-&gt;retrieve(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key);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for (it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-&gt;begin(),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itEnd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-&gt;end(); it !=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itEnd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 it++)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do something with (*it), which is a Track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StoreGate:	</a:t>
            </a:r>
            <a:r>
              <a:rPr lang="en-US" b="1" dirty="0" err="1" smtClean="0"/>
              <a:t>SymLinks</a:t>
            </a:r>
            <a:r>
              <a:rPr lang="en-US" b="1" dirty="0" smtClean="0"/>
              <a:t> and Aliases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StoreGate supports base-class and derived-class retrieval via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symLinks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e.g.: </a:t>
            </a:r>
            <a:r>
              <a:rPr lang="en-US" b="1" dirty="0" err="1" smtClean="0"/>
              <a:t>CaloCell</a:t>
            </a:r>
            <a:r>
              <a:rPr lang="en-US" dirty="0" smtClean="0"/>
              <a:t> is base class to </a:t>
            </a:r>
            <a:r>
              <a:rPr lang="en-US" b="1" dirty="0" err="1" smtClean="0"/>
              <a:t>TileCell</a:t>
            </a:r>
            <a:r>
              <a:rPr lang="en-US" dirty="0" smtClean="0"/>
              <a:t>:</a:t>
            </a:r>
          </a:p>
          <a:p>
            <a:pPr lvl="2">
              <a:buNone/>
            </a:pP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 =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symLink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2">
              <a:buNone/>
            </a:pP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 =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symLink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ClassID_traits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TileCell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&gt;::ID(), key,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ClassID_traits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CaloCell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&gt;::ID());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 smtClean="0"/>
              <a:t>Creates </a:t>
            </a:r>
            <a:r>
              <a:rPr lang="en-US" dirty="0" err="1" smtClean="0"/>
              <a:t>symlink</a:t>
            </a:r>
            <a:r>
              <a:rPr lang="en-US" dirty="0" smtClean="0"/>
              <a:t> from </a:t>
            </a:r>
            <a:r>
              <a:rPr lang="en-US" b="1" dirty="0" err="1" smtClean="0"/>
              <a:t>TileCell</a:t>
            </a:r>
            <a:r>
              <a:rPr lang="en-US" b="1" dirty="0" smtClean="0"/>
              <a:t> </a:t>
            </a:r>
            <a:r>
              <a:rPr lang="en-US" dirty="0" smtClean="0"/>
              <a:t>to its base class and allows:</a:t>
            </a:r>
          </a:p>
          <a:p>
            <a:pPr lvl="2">
              <a:buNone/>
            </a:pP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const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CaloCell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CaloCell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 // works for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LAr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and Tile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2">
              <a:buNone/>
            </a:pP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-&gt;retrieve(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key);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2">
              <a:buNone/>
            </a:pP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// check status…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2">
              <a:buNone/>
            </a:pP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cellE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bCell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-&gt;energy();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0"/>
            <a:r>
              <a:rPr lang="en-US" dirty="0" smtClean="0"/>
              <a:t>StoreGate supports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key aliases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setAlias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tCell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PetersFavorite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Persistency: From StoreGate to Eternity… (and back)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The only thing more exciting than finding the Higgs is writing it to disk!</a:t>
            </a:r>
            <a:endParaRPr lang="en-US" dirty="0" smtClean="0"/>
          </a:p>
          <a:p>
            <a:pPr lvl="1"/>
            <a:r>
              <a:rPr lang="en-US" dirty="0" smtClean="0"/>
              <a:t>Ok maybe not. Anyway, it still needs to be done.</a:t>
            </a:r>
          </a:p>
          <a:p>
            <a:pPr lvl="0"/>
            <a:r>
              <a:rPr lang="en-US" dirty="0" smtClean="0"/>
              <a:t>Items in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StoreGate</a:t>
            </a:r>
            <a:r>
              <a:rPr lang="en-US" dirty="0" smtClean="0"/>
              <a:t> can be written to POOL/ROOT file using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Athena/Pool I/O infrastructure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my day job</a:t>
            </a:r>
            <a:r>
              <a:rPr lang="en-US" dirty="0" smtClean="0"/>
              <a:t>).</a:t>
            </a:r>
          </a:p>
          <a:p>
            <a:pPr lvl="0"/>
            <a:r>
              <a:rPr lang="en-US" dirty="0" smtClean="0"/>
              <a:t>Existing types (like for </a:t>
            </a:r>
            <a:r>
              <a:rPr lang="en-US" b="1" dirty="0" smtClean="0"/>
              <a:t>example</a:t>
            </a:r>
            <a:r>
              <a:rPr lang="en-US" dirty="0" smtClean="0"/>
              <a:t> </a:t>
            </a:r>
            <a:r>
              <a:rPr lang="en-US" b="1" dirty="0" smtClean="0"/>
              <a:t>Jet</a:t>
            </a:r>
            <a:r>
              <a:rPr lang="en-US" dirty="0" smtClean="0"/>
              <a:t>, </a:t>
            </a:r>
            <a:r>
              <a:rPr lang="en-US" b="1" dirty="0" smtClean="0"/>
              <a:t>Track</a:t>
            </a:r>
            <a:r>
              <a:rPr lang="en-US" dirty="0" smtClean="0"/>
              <a:t> or </a:t>
            </a:r>
            <a:r>
              <a:rPr lang="en-US" b="1" dirty="0" smtClean="0"/>
              <a:t>Cell</a:t>
            </a:r>
            <a:r>
              <a:rPr lang="en-US" dirty="0" smtClean="0"/>
              <a:t>) can be written to disk by adding</a:t>
            </a: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OutputStream.ItemList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+= [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JetCollection#PetersFavorite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 ].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800" dirty="0" smtClean="0"/>
              <a:t>to the </a:t>
            </a:r>
            <a:r>
              <a:rPr lang="en-US" sz="1800" dirty="0" err="1" smtClean="0"/>
              <a:t>jobOptions</a:t>
            </a:r>
            <a:r>
              <a:rPr lang="en-US" sz="1800" dirty="0" smtClean="0"/>
              <a:t> file.</a:t>
            </a:r>
          </a:p>
          <a:p>
            <a:r>
              <a:rPr lang="en-US" dirty="0" smtClean="0"/>
              <a:t>New types need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converter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persistent state representation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(</a:t>
            </a:r>
            <a:r>
              <a:rPr lang="en-US" i="1" dirty="0" smtClean="0"/>
              <a:t>somewhat harder, did I mention my email?</a:t>
            </a:r>
            <a:r>
              <a:rPr lang="en-US" dirty="0" smtClean="0"/>
              <a:t>).</a:t>
            </a:r>
          </a:p>
          <a:p>
            <a:r>
              <a:rPr lang="en-US" dirty="0" smtClean="0"/>
              <a:t>Check: </a:t>
            </a:r>
            <a:r>
              <a:rPr lang="en-US" b="1" dirty="0" smtClean="0"/>
              <a:t>Database/AthenaPOOL/</a:t>
            </a:r>
            <a:r>
              <a:rPr lang="en-US" b="1" dirty="0" err="1" smtClean="0"/>
              <a:t>AthenaPoolExample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Algorithms (1):	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want to do a more complex analysis, you will want to use Athena and need to provide an algorithm.</a:t>
            </a:r>
          </a:p>
          <a:p>
            <a:r>
              <a:rPr lang="en-US" dirty="0" smtClean="0"/>
              <a:t>Algorithms perform a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well-defined</a:t>
            </a:r>
            <a:r>
              <a:rPr lang="en-US" dirty="0" smtClean="0"/>
              <a:t> but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configurable</a:t>
            </a:r>
            <a:r>
              <a:rPr lang="en-US" dirty="0" smtClean="0"/>
              <a:t> operation on some input data and may produce output data.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Common interface</a:t>
            </a:r>
            <a:r>
              <a:rPr lang="en-US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smtClean="0"/>
              <a:t>provided by Gaudi: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IAlgorithm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/>
              <a:t>Implemented in Gaudi/Athena as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Algorithm</a:t>
            </a:r>
            <a:r>
              <a:rPr lang="en-US" dirty="0" smtClean="0"/>
              <a:t>, the common base class for Algorithms.</a:t>
            </a:r>
          </a:p>
          <a:p>
            <a:r>
              <a:rPr lang="en-US" dirty="0" smtClean="0"/>
              <a:t>Can use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</a:t>
            </a:r>
            <a:r>
              <a:rPr lang="en-US" dirty="0" smtClean="0"/>
              <a:t> (e.g., </a:t>
            </a:r>
            <a:r>
              <a:rPr lang="en-US" b="1" dirty="0" err="1" smtClean="0"/>
              <a:t>StoreGateSvc</a:t>
            </a:r>
            <a:r>
              <a:rPr lang="en-US" dirty="0" smtClean="0"/>
              <a:t>) and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AlgTools</a:t>
            </a:r>
            <a:r>
              <a:rPr lang="en-US" dirty="0" smtClean="0"/>
              <a:t> via ‘Handles’.</a:t>
            </a:r>
          </a:p>
          <a:p>
            <a:r>
              <a:rPr lang="en-US" dirty="0" smtClean="0"/>
              <a:t>Next slide </a:t>
            </a:r>
            <a:r>
              <a:rPr lang="en-US" b="1" dirty="0" smtClean="0"/>
              <a:t>example</a:t>
            </a:r>
            <a:r>
              <a:rPr lang="en-US" dirty="0" smtClean="0"/>
              <a:t>: </a:t>
            </a:r>
            <a:r>
              <a:rPr lang="en-US" b="1" dirty="0" err="1" smtClean="0"/>
              <a:t>JetMaker</a:t>
            </a:r>
            <a:r>
              <a:rPr lang="en-US" dirty="0" smtClean="0"/>
              <a:t> -&gt;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Algorithms (2):	Implementation header (in </a:t>
            </a:r>
            <a:r>
              <a:rPr lang="en-US" b="1" dirty="0" err="1" smtClean="0"/>
              <a:t>src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GaudiKernel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Algorithm.h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GaudiKernel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ServiceHandle.h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	// Forward declaration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: public Algorithm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public: /// Gaudi boilerplate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/// Constructor with parameters: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(const std::string&amp; name,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ISvcLocator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pSvcLocator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/// Destructor: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virtual ~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virtual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initialize();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virtual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finalize();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virtual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execute();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private: /// Handle to use services e.g., StoreGate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ServiceHandle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///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cutOff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(e.g.) property, configurable by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jobOptions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DoubleProperty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m_cutOff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Algorithms (3):	Implementation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(const std::string&amp; name,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ISvcLocator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pSvcLocator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 :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	Algorithm(name,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pSvcLocator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", name)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Property declaration (label, variable, description)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declareProperty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CutOff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m_cutOff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"KT Jet cut off parameter");}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::~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 {}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::initialize()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Get handle for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and cache it: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m_storeGate.retrieve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check status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if (!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status.isSuccess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// get message service and log error message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MsgStream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log(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msgSvc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(), name());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log &lt;&lt; MSG::ERROR &lt;&lt; "Unable to retrieve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 &lt;&lt;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endreq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return(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::FAILURE);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return(status);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Algorithms (4):	Implementation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::finalize()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m_storeGate.release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return(status);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::execute()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Do the real work once for each event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const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TrackCollection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-&gt;retrieve(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trackColl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key);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Let’s use those tracks to make our very own jets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JetCollection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JetCollection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pushing Jets into a container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-&gt;record(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PetersFavorite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return(status);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</a:t>
            </a:r>
            <a:r>
              <a:rPr lang="en-US" b="1" dirty="0" err="1" smtClean="0"/>
              <a:t>AlgTools</a:t>
            </a:r>
            <a:r>
              <a:rPr lang="en-US" b="1" dirty="0" smtClean="0"/>
              <a:t> (1):		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AlgTools</a:t>
            </a:r>
            <a:r>
              <a:rPr lang="en-US" dirty="0" smtClean="0"/>
              <a:t> operate on </a:t>
            </a:r>
            <a:r>
              <a:rPr lang="en-US" b="1" dirty="0" smtClean="0"/>
              <a:t>input data</a:t>
            </a:r>
            <a:r>
              <a:rPr lang="en-US" dirty="0" smtClean="0"/>
              <a:t> and can generate </a:t>
            </a:r>
            <a:r>
              <a:rPr lang="en-US" b="1" dirty="0" smtClean="0"/>
              <a:t>output data</a:t>
            </a:r>
            <a:r>
              <a:rPr lang="en-US" dirty="0" smtClean="0"/>
              <a:t>, it can be </a:t>
            </a:r>
            <a:r>
              <a:rPr lang="en-US" b="1" dirty="0" smtClean="0"/>
              <a:t>executed multiple times per event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Can be called by an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Algorithm</a:t>
            </a:r>
            <a:r>
              <a:rPr lang="en-US" dirty="0" smtClean="0"/>
              <a:t> using an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interface</a:t>
            </a:r>
            <a:r>
              <a:rPr lang="en-US" dirty="0" smtClean="0"/>
              <a:t> </a:t>
            </a:r>
            <a:r>
              <a:rPr lang="en-US" b="1" dirty="0" smtClean="0"/>
              <a:t>I&lt;</a:t>
            </a:r>
            <a:r>
              <a:rPr lang="en-US" b="1" dirty="0" err="1" smtClean="0"/>
              <a:t>AlgToolName</a:t>
            </a:r>
            <a:r>
              <a:rPr lang="en-US" b="1" dirty="0" smtClean="0"/>
              <a:t>&gt;</a:t>
            </a:r>
            <a:endParaRPr lang="en-US" dirty="0" smtClean="0"/>
          </a:p>
          <a:p>
            <a:pPr lvl="0"/>
            <a:r>
              <a:rPr lang="en-US" dirty="0" smtClean="0"/>
              <a:t>There can be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multiple implementations </a:t>
            </a:r>
            <a:r>
              <a:rPr lang="en-US" dirty="0" smtClean="0"/>
              <a:t>of the same interface.</a:t>
            </a:r>
          </a:p>
          <a:p>
            <a:pPr lvl="1"/>
            <a:r>
              <a:rPr lang="en-US" dirty="0" smtClean="0"/>
              <a:t>E.g.: an </a:t>
            </a:r>
            <a:r>
              <a:rPr lang="en-US" b="1" dirty="0" err="1" smtClean="0"/>
              <a:t>IJetMakerTool</a:t>
            </a:r>
            <a:r>
              <a:rPr lang="en-US" dirty="0" smtClean="0"/>
              <a:t> could have two concrete implementation as </a:t>
            </a:r>
            <a:r>
              <a:rPr lang="en-US" b="1" dirty="0" err="1" smtClean="0"/>
              <a:t>KTJetMakerTool</a:t>
            </a:r>
            <a:r>
              <a:rPr lang="en-US" dirty="0" smtClean="0"/>
              <a:t> and </a:t>
            </a:r>
            <a:r>
              <a:rPr lang="en-US" b="1" dirty="0" err="1" smtClean="0"/>
              <a:t>ConeJetMakerTool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Using the interface will allow the Algorithm to be configured to use either KT or Cone.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</a:t>
            </a:r>
            <a:r>
              <a:rPr lang="en-US" b="1" dirty="0" err="1" smtClean="0"/>
              <a:t>AlgTools</a:t>
            </a:r>
            <a:r>
              <a:rPr lang="en-US" b="1" dirty="0" smtClean="0"/>
              <a:t> (2):		Implementation header (in </a:t>
            </a:r>
            <a:r>
              <a:rPr lang="en-US" b="1" dirty="0" err="1" smtClean="0"/>
              <a:t>src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GaudiKernel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"&lt;dir&gt;/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: virtual public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public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public: /// Gaudi boilerplate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/// Constructor with parameters: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(const std::string&amp; type, const std::string&amp; name, const 		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IInterface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parent);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virtual ~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initialize();	// called once, at start of job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finalize();	// called once, at end of job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public: //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functionality to be implemented by all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virtual double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helpWork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(double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 const;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private: /// Handle to use services e.g., StoreGate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ServiceHandle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</a:t>
            </a:r>
            <a:r>
              <a:rPr lang="en-US" b="1" dirty="0" err="1" smtClean="0"/>
              <a:t>AlgTools</a:t>
            </a:r>
            <a:r>
              <a:rPr lang="en-US" b="1" dirty="0" smtClean="0"/>
              <a:t> (3):		Implementation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#include 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GaudiKernel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IToolSvc.h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(const std::string&amp; type, const std::string&amp; name, 		const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IInterface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parent) :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(type, name, parent), 			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", name)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Property declaration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Declare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interface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declareInterface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&gt;(this);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::~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 {}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::initialize() {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::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::initialize();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Get handle for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StoreGateSvc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and cache it: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m_storeGate.retrieve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return(status);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kern="1200" dirty="0" smtClean="0">
                <a:solidFill>
                  <a:srgbClr val="1F497D"/>
                </a:solidFill>
                <a:latin typeface="Trebuchet MS"/>
                <a:ea typeface="ＭＳ Ｐゴシック" pitchFamily="-112" charset="-128"/>
                <a:cs typeface="Trebuchet MS"/>
              </a:rPr>
              <a:t>Data Flow at ATLAS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RAW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ByteStream</a:t>
            </a:r>
            <a:r>
              <a:rPr lang="en-US" dirty="0" smtClean="0"/>
              <a:t> format.</a:t>
            </a:r>
          </a:p>
          <a:p>
            <a:pPr lvl="1"/>
            <a:r>
              <a:rPr lang="en-US" dirty="0" smtClean="0"/>
              <a:t>Original data at </a:t>
            </a:r>
            <a:r>
              <a:rPr lang="en-US" b="1" dirty="0" smtClean="0"/>
              <a:t>Tier-0</a:t>
            </a:r>
            <a:r>
              <a:rPr lang="en-US" dirty="0" smtClean="0"/>
              <a:t> with Complete replica distributed among all </a:t>
            </a:r>
            <a:r>
              <a:rPr lang="en-US" b="1" dirty="0" smtClean="0"/>
              <a:t>Tier-1</a:t>
            </a:r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ESD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POOL/ROOT</a:t>
            </a:r>
            <a:r>
              <a:rPr lang="en-US" dirty="0" smtClean="0"/>
              <a:t> format.</a:t>
            </a:r>
          </a:p>
          <a:p>
            <a:pPr lvl="1"/>
            <a:r>
              <a:rPr lang="en-US" dirty="0" smtClean="0"/>
              <a:t>ESDs produced by primary reconstruction reside at </a:t>
            </a:r>
            <a:r>
              <a:rPr lang="en-US" b="1" dirty="0" smtClean="0"/>
              <a:t>Tier-0</a:t>
            </a:r>
            <a:r>
              <a:rPr lang="en-US" dirty="0" smtClean="0"/>
              <a:t> and are exported to 2 </a:t>
            </a:r>
            <a:r>
              <a:rPr lang="en-US" b="1" dirty="0" smtClean="0"/>
              <a:t>Tier-1s</a:t>
            </a:r>
            <a:endParaRPr lang="en-US" dirty="0" smtClean="0"/>
          </a:p>
          <a:p>
            <a:pPr lvl="2"/>
            <a:r>
              <a:rPr lang="en-US" dirty="0" smtClean="0"/>
              <a:t>Subsequent versions of ESDs, produced at </a:t>
            </a:r>
            <a:r>
              <a:rPr lang="en-US" b="1" dirty="0" smtClean="0"/>
              <a:t>Tier-1s</a:t>
            </a:r>
            <a:r>
              <a:rPr lang="en-US" dirty="0" smtClean="0"/>
              <a:t> (each one processing its own RAW), are stored locally and replicated to another </a:t>
            </a:r>
            <a:r>
              <a:rPr lang="en-US" b="1" dirty="0" smtClean="0"/>
              <a:t>Tier-1</a:t>
            </a:r>
            <a:r>
              <a:rPr lang="en-US" dirty="0" smtClean="0"/>
              <a:t>, to have globally 2 copies on disk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AOD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Completely replicated at each </a:t>
            </a:r>
            <a:r>
              <a:rPr lang="en-US" b="1" dirty="0" smtClean="0"/>
              <a:t>Tier-1</a:t>
            </a:r>
            <a:r>
              <a:rPr lang="en-US" dirty="0" smtClean="0"/>
              <a:t> and partially replicated to </a:t>
            </a:r>
            <a:r>
              <a:rPr lang="en-US" b="1" dirty="0" smtClean="0"/>
              <a:t>Tier-2s</a:t>
            </a:r>
            <a:r>
              <a:rPr lang="en-US" dirty="0" smtClean="0"/>
              <a:t> so as to have at least a complete set in the </a:t>
            </a:r>
            <a:r>
              <a:rPr lang="en-US" b="1" dirty="0" smtClean="0"/>
              <a:t>Tier-2s</a:t>
            </a:r>
            <a:r>
              <a:rPr lang="en-US" dirty="0" smtClean="0"/>
              <a:t> associated to each </a:t>
            </a:r>
            <a:r>
              <a:rPr lang="en-US" b="1" dirty="0" smtClean="0"/>
              <a:t>Tier-1</a:t>
            </a:r>
            <a:endParaRPr lang="en-US" dirty="0" smtClean="0"/>
          </a:p>
          <a:p>
            <a:pPr lvl="2"/>
            <a:r>
              <a:rPr lang="en-US" dirty="0" smtClean="0"/>
              <a:t>Every </a:t>
            </a:r>
            <a:r>
              <a:rPr lang="en-US" b="1" dirty="0" smtClean="0"/>
              <a:t>Tier-2</a:t>
            </a:r>
            <a:r>
              <a:rPr lang="en-US" dirty="0" smtClean="0"/>
              <a:t> specifies which datasets are most interesting for their reference community; the rest are distributed according to capacity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TAG</a:t>
            </a:r>
            <a:r>
              <a:rPr lang="en-US" b="1" dirty="0" smtClean="0"/>
              <a:t>:</a:t>
            </a:r>
          </a:p>
          <a:p>
            <a:pPr lvl="1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ROOT/Oracle </a:t>
            </a:r>
            <a:r>
              <a:rPr lang="en-US" dirty="0" smtClean="0"/>
              <a:t>format.</a:t>
            </a:r>
          </a:p>
          <a:p>
            <a:pPr lvl="1"/>
            <a:r>
              <a:rPr lang="en-US" dirty="0" smtClean="0"/>
              <a:t>TAG files or databases are replicated to all </a:t>
            </a:r>
            <a:r>
              <a:rPr lang="en-US" b="1" dirty="0" smtClean="0"/>
              <a:t>Tier-1s</a:t>
            </a:r>
            <a:r>
              <a:rPr lang="en-US" dirty="0" smtClean="0"/>
              <a:t> partial replicas of the TAG will be distributed to </a:t>
            </a:r>
            <a:r>
              <a:rPr lang="en-US" b="1" dirty="0" smtClean="0"/>
              <a:t>Tier-2</a:t>
            </a:r>
            <a:r>
              <a:rPr lang="en-US" dirty="0" smtClean="0"/>
              <a:t> as Root files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 </a:t>
            </a:r>
            <a:r>
              <a:rPr lang="en-US" b="1" dirty="0" err="1" smtClean="0"/>
              <a:t>AlgTools</a:t>
            </a:r>
            <a:r>
              <a:rPr lang="en-US" b="1" dirty="0" smtClean="0"/>
              <a:t> (4):	Implementation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::finalize() {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m_storeGate.release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check status…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…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return(::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::finalize());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helpWork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(double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Do the real work each time called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// Use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to retrieve/record data objects to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EventStore</a:t>
            </a:r>
            <a:endParaRPr lang="en-US" sz="1400" b="1" i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…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return(status);</a:t>
            </a:r>
          </a:p>
          <a:p>
            <a:pPr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lvl="0"/>
            <a:r>
              <a:rPr lang="en-US" dirty="0" smtClean="0"/>
              <a:t>Using </a:t>
            </a:r>
            <a:r>
              <a:rPr lang="en-US" dirty="0" err="1" smtClean="0"/>
              <a:t>AlgTools</a:t>
            </a:r>
            <a:r>
              <a:rPr lang="en-US" dirty="0" smtClean="0"/>
              <a:t> in Algorithms is similar to using Services:</a:t>
            </a:r>
          </a:p>
          <a:p>
            <a:pPr>
              <a:buNone/>
            </a:pPr>
            <a:r>
              <a:rPr lang="en-US" b="1" i="1" dirty="0" smtClean="0"/>
              <a:t>.h:				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ToolHandle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m_helper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 // Hold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ToolHandle</a:t>
            </a:r>
            <a:endParaRPr lang="en-US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b="1" i="1" dirty="0" smtClean="0"/>
              <a:t>.</a:t>
            </a:r>
            <a:r>
              <a:rPr lang="en-US" b="1" i="1" dirty="0" err="1" smtClean="0"/>
              <a:t>cxx</a:t>
            </a:r>
            <a:r>
              <a:rPr lang="en-US" b="1" i="1" dirty="0" smtClean="0"/>
              <a:t>, </a:t>
            </a:r>
            <a:r>
              <a:rPr lang="en-US" b="1" i="1" dirty="0" err="1" smtClean="0"/>
              <a:t>c’tor</a:t>
            </a:r>
            <a:r>
              <a:rPr lang="en-US" b="1" i="1" dirty="0" smtClean="0"/>
              <a:t>:	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m_helper</a:t>
            </a: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MyJetHelper</a:t>
            </a: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"),	// Init to default 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AlgTool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		// Allow 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jobOption</a:t>
            </a: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to configure any 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IJetHelper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		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declareProperty</a:t>
            </a: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HelperTool</a:t>
            </a: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", </a:t>
            </a:r>
            <a:r>
              <a:rPr lang="en-US" sz="1400" b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m_helper</a:t>
            </a:r>
            <a:r>
              <a:rPr lang="en-US" sz="1400" b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Athena</a:t>
            </a:r>
            <a:r>
              <a:rPr lang="en-US" dirty="0" smtClean="0"/>
              <a:t> </a:t>
            </a:r>
            <a:r>
              <a:rPr lang="en-US" dirty="0" smtClean="0"/>
              <a:t>is very well suited complex analyses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Provides common Services and Tools:</a:t>
            </a:r>
          </a:p>
          <a:p>
            <a:pPr lvl="1"/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StoreGate</a:t>
            </a:r>
            <a:r>
              <a:rPr lang="en-US" i="1" dirty="0" smtClean="0"/>
              <a:t> helps you exchanging data.</a:t>
            </a:r>
            <a:endParaRPr lang="en-US" dirty="0" smtClean="0"/>
          </a:p>
          <a:p>
            <a:pPr lvl="1"/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Persistency</a:t>
            </a:r>
            <a:r>
              <a:rPr lang="en-US" i="1" dirty="0" smtClean="0"/>
              <a:t> allows you to easily store complex data objects (and read them back even after a possible change of the class).</a:t>
            </a:r>
            <a:endParaRPr lang="en-US" dirty="0" smtClean="0"/>
          </a:p>
          <a:p>
            <a:pPr lvl="1"/>
            <a:r>
              <a:rPr lang="en-US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MessageSvc</a:t>
            </a:r>
            <a:r>
              <a:rPr lang="en-US" i="1" dirty="0" smtClean="0"/>
              <a:t>,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Auditors</a:t>
            </a:r>
            <a:r>
              <a:rPr lang="en-US" i="1" dirty="0" smtClean="0"/>
              <a:t>, </a:t>
            </a:r>
            <a:r>
              <a:rPr lang="en-US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ChronoStatSvc</a:t>
            </a:r>
            <a:r>
              <a:rPr lang="en-US" i="1" dirty="0" smtClean="0"/>
              <a:t>, etc. help you to design efficient, robust and well performing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Algorithm</a:t>
            </a:r>
            <a:r>
              <a:rPr lang="en-US" i="1" dirty="0" smtClean="0"/>
              <a:t> to do your analysis task.</a:t>
            </a:r>
            <a:endParaRPr lang="en-US" dirty="0" smtClean="0"/>
          </a:p>
          <a:p>
            <a:r>
              <a:rPr lang="en-US" dirty="0" smtClean="0"/>
              <a:t>Establishes Event Data Model:</a:t>
            </a:r>
          </a:p>
          <a:p>
            <a:pPr lvl="1"/>
            <a:r>
              <a:rPr lang="en-US" i="1" dirty="0" smtClean="0"/>
              <a:t>Many classes for physics objects are defined for you.</a:t>
            </a:r>
            <a:endParaRPr lang="en-US" dirty="0" smtClean="0"/>
          </a:p>
          <a:p>
            <a:pPr lvl="2"/>
            <a:r>
              <a:rPr lang="en-US" dirty="0" smtClean="0"/>
              <a:t>Including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Dictionary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Converter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persistent state representation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Lots of functionality to help physicists develop their analysis</a:t>
            </a:r>
          </a:p>
          <a:p>
            <a:pPr lvl="1"/>
            <a:r>
              <a:rPr lang="en-US" i="1" dirty="0" smtClean="0"/>
              <a:t>Can be overwhelming, so start out with the basics only.</a:t>
            </a: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DPD and </a:t>
            </a:r>
            <a:r>
              <a:rPr lang="en-US" dirty="0" err="1" smtClean="0"/>
              <a:t>AthenaROOTAccess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BackUp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Skimming, Thinning, Slimming…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Skimming</a:t>
            </a:r>
            <a:r>
              <a:rPr lang="en-US" b="1" dirty="0" smtClean="0"/>
              <a:t> is writing a sub-set of events</a:t>
            </a:r>
          </a:p>
          <a:p>
            <a:pPr lvl="1"/>
            <a:r>
              <a:rPr lang="en-US" dirty="0" smtClean="0"/>
              <a:t>e.g., all </a:t>
            </a:r>
            <a:r>
              <a:rPr lang="en-US" b="1" dirty="0" smtClean="0"/>
              <a:t>events</a:t>
            </a:r>
            <a:r>
              <a:rPr lang="en-US" dirty="0" smtClean="0"/>
              <a:t> containing 1 or 2 </a:t>
            </a:r>
            <a:r>
              <a:rPr lang="en-US" b="1" dirty="0" smtClean="0"/>
              <a:t>electrons</a:t>
            </a:r>
            <a:r>
              <a:rPr lang="en-US" dirty="0" smtClean="0"/>
              <a:t> within a certain eta and with a minimum </a:t>
            </a:r>
            <a:r>
              <a:rPr lang="en-US" dirty="0" err="1" smtClean="0"/>
              <a:t>pT.</a:t>
            </a:r>
            <a:endParaRPr lang="en-US" dirty="0" smtClean="0"/>
          </a:p>
          <a:p>
            <a:pPr lvl="1"/>
            <a:r>
              <a:rPr lang="en-US" dirty="0" smtClean="0"/>
              <a:t>Done using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TAGs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Thinning</a:t>
            </a:r>
            <a:r>
              <a:rPr lang="en-US" b="1" baseline="300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1</a:t>
            </a:r>
            <a:r>
              <a:rPr lang="en-US" b="1" dirty="0" smtClean="0"/>
              <a:t> (aka “poor mans’ Thinning”) is removing collections</a:t>
            </a:r>
          </a:p>
          <a:p>
            <a:pPr lvl="1"/>
            <a:r>
              <a:rPr lang="en-US" dirty="0" smtClean="0"/>
              <a:t>e.g., keep only </a:t>
            </a:r>
            <a:r>
              <a:rPr lang="en-US" b="1" dirty="0" smtClean="0"/>
              <a:t>electron</a:t>
            </a:r>
            <a:r>
              <a:rPr lang="en-US" dirty="0" smtClean="0"/>
              <a:t> </a:t>
            </a:r>
            <a:r>
              <a:rPr lang="en-US" b="1" dirty="0" smtClean="0"/>
              <a:t>container</a:t>
            </a:r>
            <a:r>
              <a:rPr lang="en-US" dirty="0" smtClean="0"/>
              <a:t> but not </a:t>
            </a:r>
            <a:r>
              <a:rPr lang="en-US" b="1" dirty="0" err="1" smtClean="0"/>
              <a:t>muons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Here one would modify the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ItemList</a:t>
            </a:r>
            <a:r>
              <a:rPr lang="en-US" b="1" dirty="0" smtClean="0"/>
              <a:t> </a:t>
            </a:r>
            <a:r>
              <a:rPr lang="en-US" dirty="0" smtClean="0"/>
              <a:t>(in the </a:t>
            </a:r>
            <a:r>
              <a:rPr lang="en-US" dirty="0" err="1" smtClean="0"/>
              <a:t>jobOptions</a:t>
            </a:r>
            <a:r>
              <a:rPr lang="en-US" dirty="0" smtClean="0"/>
              <a:t>).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Thinning</a:t>
            </a:r>
            <a:r>
              <a:rPr lang="en-US" b="1" dirty="0" smtClean="0"/>
              <a:t> is removing objects from a container</a:t>
            </a:r>
          </a:p>
          <a:p>
            <a:pPr lvl="1"/>
            <a:r>
              <a:rPr lang="en-US" dirty="0" smtClean="0"/>
              <a:t>e.g., keep only good </a:t>
            </a:r>
            <a:r>
              <a:rPr lang="en-US" b="1" dirty="0" smtClean="0"/>
              <a:t>electron</a:t>
            </a:r>
            <a:r>
              <a:rPr lang="en-US" dirty="0" smtClean="0"/>
              <a:t> </a:t>
            </a:r>
            <a:r>
              <a:rPr lang="en-US" b="1" dirty="0" smtClean="0"/>
              <a:t>objects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Done using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ThinnigSvc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Slimming</a:t>
            </a:r>
            <a:r>
              <a:rPr lang="en-US" b="1" dirty="0" smtClean="0"/>
              <a:t> is removing quantities or sub-objects from an object</a:t>
            </a:r>
          </a:p>
          <a:p>
            <a:pPr lvl="1"/>
            <a:r>
              <a:rPr lang="en-US" dirty="0" smtClean="0"/>
              <a:t>e.g., keep only eta and </a:t>
            </a:r>
            <a:r>
              <a:rPr lang="en-US" dirty="0" err="1" smtClean="0"/>
              <a:t>pT.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All kinds of D</a:t>
            </a:r>
            <a:r>
              <a:rPr lang="en-US" b="1" baseline="30000" dirty="0" smtClean="0"/>
              <a:t>N</a:t>
            </a:r>
            <a:r>
              <a:rPr lang="en-US" b="1" dirty="0" smtClean="0"/>
              <a:t>PD…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Primary D</a:t>
            </a:r>
            <a:r>
              <a:rPr lang="en-US" b="1" baseline="300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1</a:t>
            </a:r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PD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POOL-based DPD produced by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GRID production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system. There are expected to be O(10) primary DPDs, so the contents will not be very specific to an analysis. It is expected to be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skimmed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slimmed</a:t>
            </a:r>
            <a:r>
              <a:rPr lang="en-US" dirty="0" smtClean="0"/>
              <a:t>, 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thinned</a:t>
            </a:r>
            <a:r>
              <a:rPr lang="en-US" dirty="0" smtClean="0"/>
              <a:t> compared to the AOD.</a:t>
            </a:r>
          </a:p>
          <a:p>
            <a:pPr lvl="2"/>
            <a:r>
              <a:rPr lang="en-US" dirty="0" smtClean="0"/>
              <a:t>An Example Job Options file AODtoDPD.py (see SVN)</a:t>
            </a:r>
          </a:p>
          <a:p>
            <a:pPr lvl="2"/>
            <a:r>
              <a:rPr lang="en-US" dirty="0" err="1" smtClean="0"/>
              <a:t>TauDPDMaker</a:t>
            </a:r>
            <a:endParaRPr lang="en-US" dirty="0" smtClean="0"/>
          </a:p>
          <a:p>
            <a:pPr lvl="2"/>
            <a:r>
              <a:rPr lang="en-US" dirty="0" err="1" smtClean="0"/>
              <a:t>BPhysicsDPDMaker</a:t>
            </a:r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Secondary D</a:t>
            </a:r>
            <a:r>
              <a:rPr lang="en-US" b="1" baseline="300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PD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POOL-based DPD with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more analysis-specific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information. Typically, this is produced from Primary DPD and may be created using an Athena tool like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EventView</a:t>
            </a:r>
            <a:r>
              <a:rPr lang="en-US" dirty="0" smtClean="0"/>
              <a:t>.</a:t>
            </a:r>
          </a:p>
          <a:p>
            <a:pPr lvl="2"/>
            <a:r>
              <a:rPr lang="en-US" dirty="0" err="1" smtClean="0"/>
              <a:t>SimpleThinningExample</a:t>
            </a:r>
            <a:endParaRPr lang="en-US" dirty="0" smtClean="0"/>
          </a:p>
          <a:p>
            <a:pPr lvl="2"/>
            <a:r>
              <a:rPr lang="en-US" dirty="0" err="1" smtClean="0"/>
              <a:t>HighPtViewDPDThinningTutorial</a:t>
            </a:r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Tertiary D</a:t>
            </a:r>
            <a:r>
              <a:rPr lang="en-US" b="1" baseline="30000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3</a:t>
            </a:r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PD</a:t>
            </a:r>
            <a:r>
              <a:rPr lang="en-US" b="1" dirty="0" smtClean="0"/>
              <a:t>:</a:t>
            </a:r>
          </a:p>
          <a:p>
            <a:pPr lvl="1"/>
            <a:r>
              <a:rPr lang="en-US" dirty="0" smtClean="0"/>
              <a:t>Does not need to be POOL-based, it includes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flat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ntuples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err="1" smtClean="0"/>
              <a:t>AthenaROOTAccess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reading an </a:t>
            </a:r>
            <a:r>
              <a:rPr lang="en-US" b="1" dirty="0" smtClean="0"/>
              <a:t>AOD in ROOT</a:t>
            </a:r>
            <a:r>
              <a:rPr lang="en-US" dirty="0" smtClean="0"/>
              <a:t> like you would read a normal </a:t>
            </a:r>
            <a:r>
              <a:rPr lang="en-US" dirty="0" err="1" smtClean="0"/>
              <a:t>ntuple</a:t>
            </a:r>
            <a:r>
              <a:rPr lang="en-US" dirty="0" smtClean="0"/>
              <a:t> (without using Athena).</a:t>
            </a:r>
          </a:p>
          <a:p>
            <a:pPr lvl="1"/>
            <a:r>
              <a:rPr lang="en-US" dirty="0" smtClean="0"/>
              <a:t>However it uses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transient classes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converters</a:t>
            </a:r>
            <a:r>
              <a:rPr lang="en-US" dirty="0" smtClean="0"/>
              <a:t> of the ATLAS software so a portion of the offline is needed.</a:t>
            </a:r>
          </a:p>
          <a:p>
            <a:pPr lvl="1"/>
            <a:r>
              <a:rPr lang="en-US" dirty="0" smtClean="0"/>
              <a:t>A ~1GB distribution including Athena libraries .</a:t>
            </a:r>
          </a:p>
          <a:p>
            <a:pPr lvl="1"/>
            <a:r>
              <a:rPr lang="en-US" b="1" dirty="0" smtClean="0"/>
              <a:t>Not all Athena classes</a:t>
            </a:r>
            <a:r>
              <a:rPr lang="en-US" dirty="0" smtClean="0"/>
              <a:t> can be called from ROOT: </a:t>
            </a:r>
            <a:r>
              <a:rPr lang="en-US" dirty="0" err="1" smtClean="0"/>
              <a:t>jobOptions</a:t>
            </a:r>
            <a:r>
              <a:rPr lang="en-US" dirty="0" smtClean="0"/>
              <a:t>, </a:t>
            </a:r>
            <a:r>
              <a:rPr lang="en-US" dirty="0" err="1" smtClean="0"/>
              <a:t>configurables</a:t>
            </a:r>
            <a:r>
              <a:rPr lang="en-US" dirty="0" smtClean="0"/>
              <a:t>, databases, geometry etc. are not reachable from ROOT - so </a:t>
            </a:r>
            <a:r>
              <a:rPr lang="en-US" dirty="0" err="1" smtClean="0"/>
              <a:t>athena</a:t>
            </a:r>
            <a:r>
              <a:rPr lang="en-US" dirty="0" smtClean="0"/>
              <a:t> code access has to be limited to all those classes not requiring configuration, </a:t>
            </a:r>
            <a:r>
              <a:rPr lang="en-US" b="1" dirty="0" smtClean="0"/>
              <a:t>Detector Description etc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user can also write </a:t>
            </a:r>
            <a:r>
              <a:rPr lang="en-US" b="1" dirty="0" smtClean="0"/>
              <a:t>Athena tools</a:t>
            </a:r>
            <a:r>
              <a:rPr lang="en-US" dirty="0" smtClean="0"/>
              <a:t>, applications that read the AOD which appears now as a </a:t>
            </a:r>
            <a:r>
              <a:rPr lang="en-US" b="1" dirty="0" smtClean="0"/>
              <a:t>ROOT tree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One can use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identical code/tools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to run on ESDs, AODs, DPDs.</a:t>
            </a:r>
          </a:p>
          <a:p>
            <a:r>
              <a:rPr lang="en-US" dirty="0" smtClean="0"/>
              <a:t>One can use any Analysis Framework to access the DPDs (ROOT, Athena batch, Athena interactive)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names of the variables</a:t>
            </a:r>
            <a:r>
              <a:rPr lang="en-US" dirty="0" smtClean="0"/>
              <a:t> in the AOD ROOT tree are the same as in the AOD.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b="1" dirty="0" err="1" smtClean="0"/>
              <a:t>AthenaROOTAccess</a:t>
            </a:r>
            <a:r>
              <a:rPr lang="en-GB" b="1" dirty="0" smtClean="0"/>
              <a:t>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CINT macros</a:t>
            </a:r>
          </a:p>
          <a:p>
            <a:pPr lvl="1"/>
            <a:r>
              <a:rPr lang="en-US" b="1" dirty="0" smtClean="0"/>
              <a:t>Easy development</a:t>
            </a:r>
            <a:r>
              <a:rPr lang="en-US" dirty="0" smtClean="0"/>
              <a:t> (change code and run),</a:t>
            </a:r>
          </a:p>
          <a:p>
            <a:pPr lvl="1"/>
            <a:r>
              <a:rPr lang="en-US" dirty="0" smtClean="0"/>
              <a:t>Run time is </a:t>
            </a:r>
            <a:r>
              <a:rPr lang="en-US" b="1" dirty="0" smtClean="0"/>
              <a:t>slow</a:t>
            </a:r>
            <a:r>
              <a:rPr lang="en-US" dirty="0" smtClean="0"/>
              <a:t> ~x10 C++ compiled code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C++ compiled code</a:t>
            </a:r>
          </a:p>
          <a:p>
            <a:pPr lvl="1"/>
            <a:r>
              <a:rPr lang="en-US" b="1" dirty="0" smtClean="0"/>
              <a:t>Slower development</a:t>
            </a:r>
            <a:r>
              <a:rPr lang="en-US" dirty="0" smtClean="0"/>
              <a:t> (change code, recompile, cannot reload </a:t>
            </a:r>
            <a:r>
              <a:rPr lang="en-US" dirty="0" err="1" smtClean="0"/>
              <a:t>libs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Fastest runtime</a:t>
            </a:r>
            <a:endParaRPr lang="en-US" dirty="0" smtClean="0"/>
          </a:p>
          <a:p>
            <a:pPr lvl="1"/>
            <a:r>
              <a:rPr lang="en-US" b="1" dirty="0" smtClean="0"/>
              <a:t>Integrates easily</a:t>
            </a:r>
            <a:r>
              <a:rPr lang="en-US" dirty="0" smtClean="0"/>
              <a:t> back into Athena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Python scripts</a:t>
            </a:r>
          </a:p>
          <a:p>
            <a:pPr lvl="1"/>
            <a:r>
              <a:rPr lang="en-US" b="1" dirty="0" smtClean="0"/>
              <a:t>Easy development</a:t>
            </a:r>
            <a:r>
              <a:rPr lang="en-US" dirty="0" smtClean="0"/>
              <a:t> (change code, reload and run)</a:t>
            </a:r>
          </a:p>
          <a:p>
            <a:pPr lvl="2"/>
            <a:r>
              <a:rPr lang="en-US" i="1" dirty="0" smtClean="0"/>
              <a:t>But no help from the compiler to find bugs either!</a:t>
            </a:r>
            <a:endParaRPr lang="en-US" dirty="0" smtClean="0"/>
          </a:p>
          <a:p>
            <a:pPr lvl="1"/>
            <a:r>
              <a:rPr lang="en-US" dirty="0" smtClean="0"/>
              <a:t>Simple example shows runtime ~x3 C++ compiled code</a:t>
            </a:r>
          </a:p>
          <a:p>
            <a:pPr lvl="2"/>
            <a:r>
              <a:rPr lang="en-US" i="1" dirty="0" smtClean="0"/>
              <a:t>May be able to compile Python</a:t>
            </a:r>
            <a:endParaRPr lang="en-US" dirty="0" smtClean="0"/>
          </a:p>
          <a:p>
            <a:pPr lvl="1"/>
            <a:r>
              <a:rPr lang="en-US" b="1" dirty="0" smtClean="0"/>
              <a:t>Integration</a:t>
            </a:r>
            <a:r>
              <a:rPr lang="en-US" dirty="0" smtClean="0"/>
              <a:t> of developed code into Athena?</a:t>
            </a:r>
          </a:p>
          <a:p>
            <a:r>
              <a:rPr lang="en-US" b="1" dirty="0" smtClean="0"/>
              <a:t>Examples on </a:t>
            </a:r>
            <a:r>
              <a:rPr lang="en-US" b="1" dirty="0" err="1" smtClean="0"/>
              <a:t>TWiKi</a:t>
            </a:r>
            <a:r>
              <a:rPr lang="en-US" b="1" dirty="0" smtClean="0"/>
              <a:t> and in Release:</a:t>
            </a:r>
          </a:p>
          <a:p>
            <a:pPr lvl="1"/>
            <a:r>
              <a:rPr lang="en-US" u="sng" dirty="0" smtClean="0">
                <a:hlinkClick r:id="rId2"/>
              </a:rPr>
              <a:t>https://twiki.cern.ch/twiki/bin/view/AtlasProtected/AthenaROOTAccess</a:t>
            </a:r>
            <a:endParaRPr lang="en-US" dirty="0" smtClean="0"/>
          </a:p>
          <a:p>
            <a:pPr lvl="1"/>
            <a:r>
              <a:rPr lang="en-US" dirty="0" err="1" smtClean="0"/>
              <a:t>PhysicsAnalysis</a:t>
            </a:r>
            <a:r>
              <a:rPr lang="en-US" dirty="0" smtClean="0"/>
              <a:t>/</a:t>
            </a:r>
            <a:r>
              <a:rPr lang="en-US" dirty="0" err="1" smtClean="0"/>
              <a:t>AthenaROOTAccessExamples</a:t>
            </a: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err="1" smtClean="0"/>
              <a:t>PhysicsAnalysis</a:t>
            </a:r>
            <a:r>
              <a:rPr lang="en-US" b="1" dirty="0" smtClean="0"/>
              <a:t>/</a:t>
            </a:r>
            <a:r>
              <a:rPr lang="en-US" b="1" dirty="0" err="1" smtClean="0"/>
              <a:t>AthenaROOTAccessExamples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Need </a:t>
            </a:r>
            <a:r>
              <a:rPr lang="en-US" b="1" dirty="0" smtClean="0"/>
              <a:t>python</a:t>
            </a:r>
            <a:r>
              <a:rPr lang="en-US" dirty="0" smtClean="0"/>
              <a:t> script to </a:t>
            </a:r>
            <a:r>
              <a:rPr lang="en-US" b="1" dirty="0" smtClean="0"/>
              <a:t>open file</a:t>
            </a:r>
            <a:r>
              <a:rPr lang="en-US" dirty="0" smtClean="0"/>
              <a:t> and </a:t>
            </a:r>
            <a:r>
              <a:rPr lang="en-US" b="1" dirty="0" smtClean="0"/>
              <a:t>setup transient tree</a:t>
            </a:r>
            <a:r>
              <a:rPr lang="en-US" dirty="0" smtClean="0"/>
              <a:t>:</a:t>
            </a:r>
          </a:p>
          <a:p>
            <a:pPr lvl="1"/>
            <a:r>
              <a:rPr lang="en-US" b="1" i="1" dirty="0" err="1" smtClean="0"/>
              <a:t>lxplus</a:t>
            </a:r>
            <a:r>
              <a:rPr lang="en-US" b="1" i="1" dirty="0" smtClean="0"/>
              <a:t>:~&gt; </a:t>
            </a:r>
            <a:r>
              <a:rPr lang="en-US" b="1" i="1" dirty="0" err="1" smtClean="0"/>
              <a:t>get_files</a:t>
            </a:r>
            <a:r>
              <a:rPr lang="en-US" b="1" i="1" dirty="0" smtClean="0"/>
              <a:t> </a:t>
            </a:r>
            <a:r>
              <a:rPr lang="en-US" b="1" i="1" dirty="0" err="1" smtClean="0"/>
              <a:t>AthenaROOTAccess</a:t>
            </a:r>
            <a:r>
              <a:rPr lang="en-US" b="1" i="1" dirty="0" smtClean="0"/>
              <a:t>/test.py</a:t>
            </a:r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Compiled C++ Example</a:t>
            </a:r>
            <a:r>
              <a:rPr lang="en-US" b="1" dirty="0" smtClean="0"/>
              <a:t>:</a:t>
            </a: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lxplus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:~&gt; root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[0]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TPython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::Exec("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execfile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('test.py')");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[1]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				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TTree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*)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gROOT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-&gt;Get("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[2]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ClusterExample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 // Example class in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AthenaROOTAccessExamples</a:t>
            </a:r>
            <a:endParaRPr lang="en-US" sz="1400" b="1" i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[3]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ce.plot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[4]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TruthInfo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ti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[5]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ti.truth_info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test.py</a:t>
            </a:r>
            <a:r>
              <a:rPr lang="en-US" dirty="0" smtClean="0"/>
              <a:t> script takes about ~20 seconds to load necessary dictionaries</a:t>
            </a:r>
          </a:p>
          <a:p>
            <a:r>
              <a:rPr lang="en-US" dirty="0" smtClean="0"/>
              <a:t>One can recompile and then restart from the beginning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err="1" smtClean="0"/>
              <a:t>PhysicsAnalysis</a:t>
            </a:r>
            <a:r>
              <a:rPr lang="en-US" b="1" dirty="0" smtClean="0"/>
              <a:t>/</a:t>
            </a:r>
            <a:r>
              <a:rPr lang="en-US" b="1" dirty="0" err="1" smtClean="0"/>
              <a:t>AthenaROOTAccessExamples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CINT Example</a:t>
            </a:r>
            <a:r>
              <a:rPr lang="en-US" b="1" dirty="0" smtClean="0"/>
              <a:t>:</a:t>
            </a: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lxplus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:~&gt; root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[0]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TPython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::Exec("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execfile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('test.py')");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[1]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TTree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*)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gROOT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-&gt;Get("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[2]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gROOT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LoadMacro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AthenaROOTAccessExamples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/macros/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cluster_example.C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");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root [3] plot(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CollectionTree_trans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pPr lvl="1"/>
            <a:r>
              <a:rPr lang="en-US" dirty="0" smtClean="0"/>
              <a:t>One can now edit </a:t>
            </a:r>
            <a:r>
              <a:rPr lang="en-US" b="1" dirty="0" err="1" smtClean="0"/>
              <a:t>cluster_example.C</a:t>
            </a:r>
            <a:r>
              <a:rPr lang="en-US" dirty="0" smtClean="0"/>
              <a:t> and re-run </a:t>
            </a:r>
            <a:r>
              <a:rPr lang="en-US" dirty="0" err="1" smtClean="0"/>
              <a:t>LoadMacro</a:t>
            </a:r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Python Example</a:t>
            </a:r>
            <a:r>
              <a:rPr lang="en-US" b="1" dirty="0" smtClean="0"/>
              <a:t>:</a:t>
            </a: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lxplus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:~&gt; python -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test.py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&gt;&gt;&gt; import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AthenaROOTAccessExamples.cluster_example</a:t>
            </a:r>
            <a:endParaRPr lang="en-US" sz="1400" b="1" i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&gt;&gt;&gt;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AthenaROOTAccessExamples.cluster_example.plot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One can now edit cluster_example.py and re-run: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&gt;&gt;&gt; reload(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AthenaROOTAccessExamples.cluster_example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&gt;&gt;&gt;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AthenaROOTAccessExamples.cluster_example.plot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tt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of the ATLAS </a:t>
            </a:r>
            <a:r>
              <a:rPr lang="en-US" dirty="0" smtClean="0"/>
              <a:t>Data </a:t>
            </a:r>
            <a:r>
              <a:rPr lang="en-US" dirty="0" smtClean="0"/>
              <a:t>F</a:t>
            </a:r>
            <a:r>
              <a:rPr lang="en-US" dirty="0" smtClean="0"/>
              <a:t>low</a:t>
            </a:r>
            <a:endParaRPr lang="en-US" dirty="0"/>
          </a:p>
        </p:txBody>
      </p:sp>
      <p:grpSp>
        <p:nvGrpSpPr>
          <p:cNvPr id="4" name="Content Placeholder 3"/>
          <p:cNvGrpSpPr>
            <a:grpSpLocks noGrp="1"/>
          </p:cNvGrpSpPr>
          <p:nvPr>
            <p:ph idx="1"/>
          </p:nvPr>
        </p:nvGrpSpPr>
        <p:grpSpPr>
          <a:xfrm>
            <a:off x="457200" y="1600200"/>
            <a:ext cx="8229600" cy="4525963"/>
            <a:chOff x="914400" y="685800"/>
            <a:chExt cx="5943600" cy="3429000"/>
          </a:xfrm>
        </p:grpSpPr>
        <p:pic>
          <p:nvPicPr>
            <p:cNvPr id="5" name="Picture 4" descr="ATLAS_Silver_White_MK_UC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0" y="685800"/>
              <a:ext cx="1413674" cy="914400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2743200" y="685800"/>
              <a:ext cx="228600" cy="27432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371600" y="1600200"/>
              <a:ext cx="685800" cy="228600"/>
            </a:xfrm>
            <a:prstGeom prst="flowChartProcess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SFO</a:t>
              </a:r>
              <a:endParaRPr lang="en-US" sz="10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371600" y="2057400"/>
              <a:ext cx="685800" cy="228600"/>
            </a:xfrm>
            <a:prstGeom prst="flowChartProcess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SFO</a:t>
              </a:r>
              <a:endParaRPr lang="en-US" sz="10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1371600" y="2743200"/>
              <a:ext cx="685800" cy="228600"/>
            </a:xfrm>
            <a:prstGeom prst="flowChartProcess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SFO</a:t>
              </a:r>
              <a:endParaRPr lang="en-US" sz="10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2743200" y="9144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lowchart: Magnetic Disk 14"/>
            <p:cNvSpPr/>
            <p:nvPr/>
          </p:nvSpPr>
          <p:spPr>
            <a:xfrm>
              <a:off x="2895600" y="10668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lowchart: Magnetic Disk 11"/>
            <p:cNvSpPr/>
            <p:nvPr/>
          </p:nvSpPr>
          <p:spPr>
            <a:xfrm>
              <a:off x="3200400" y="13716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48000" y="1371600"/>
              <a:ext cx="152400" cy="93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…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Elbow Connector 25"/>
            <p:cNvCxnSpPr>
              <a:stCxn id="7" idx="3"/>
              <a:endCxn id="10" idx="2"/>
            </p:cNvCxnSpPr>
            <p:nvPr/>
          </p:nvCxnSpPr>
          <p:spPr>
            <a:xfrm flipV="1">
              <a:off x="2057400" y="1066800"/>
              <a:ext cx="685800" cy="6477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25"/>
            <p:cNvCxnSpPr>
              <a:stCxn id="7" idx="3"/>
              <a:endCxn id="11" idx="2"/>
            </p:cNvCxnSpPr>
            <p:nvPr/>
          </p:nvCxnSpPr>
          <p:spPr>
            <a:xfrm flipV="1">
              <a:off x="2057400" y="1219200"/>
              <a:ext cx="838200" cy="4953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25"/>
            <p:cNvCxnSpPr>
              <a:stCxn id="7" idx="3"/>
              <a:endCxn id="12" idx="2"/>
            </p:cNvCxnSpPr>
            <p:nvPr/>
          </p:nvCxnSpPr>
          <p:spPr>
            <a:xfrm flipV="1">
              <a:off x="2057400" y="1524000"/>
              <a:ext cx="1143000" cy="1905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429000" y="685800"/>
              <a:ext cx="1600200" cy="1469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4300" indent="-114300">
                <a:buFont typeface="+mj-lt"/>
                <a:buAutoNum type="arabicPeriod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SFO stream RAW  (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ByteStream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format) data into ~10 physics streams. Files will be written on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lumi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-block boundaries.</a:t>
              </a:r>
            </a:p>
            <a:p>
              <a:pPr marL="114300" indent="-114300">
                <a:buFont typeface="Arial" pitchFamily="34" charset="0"/>
                <a:buChar char="•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lumi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-block is a collection of events taken in a period (~1 min. / ~12,000 events) of  data taking for which  common attributes (e.g. trigger settings) are constant.</a:t>
              </a:r>
            </a:p>
            <a:p>
              <a:pPr marL="114300" indent="-114300">
                <a:buFont typeface="Arial" pitchFamily="34" charset="0"/>
                <a:buChar char="•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Certain metadata is associated to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lumi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-blocks.</a:t>
              </a:r>
            </a:p>
            <a:p>
              <a:pPr marL="114300" indent="-114300">
                <a:buFont typeface="Arial" pitchFamily="34" charset="0"/>
                <a:buChar char="•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For physics all events of a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lumi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-block and stream have to be processed (at some stage) or the entire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lumi</a:t>
              </a:r>
              <a:r>
                <a:rPr lang="en-US" sz="800" dirty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block has to be disregarded (calculation of delivered luminosity).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lowchart: Magnetic Disk 17"/>
            <p:cNvSpPr/>
            <p:nvPr/>
          </p:nvSpPr>
          <p:spPr>
            <a:xfrm>
              <a:off x="2743200" y="18288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lowchart: Magnetic Disk 18"/>
            <p:cNvSpPr/>
            <p:nvPr/>
          </p:nvSpPr>
          <p:spPr>
            <a:xfrm>
              <a:off x="2895600" y="19812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lowchart: Magnetic Disk 19"/>
            <p:cNvSpPr/>
            <p:nvPr/>
          </p:nvSpPr>
          <p:spPr>
            <a:xfrm>
              <a:off x="3200400" y="22860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48000" y="2286000"/>
              <a:ext cx="152400" cy="93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…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lowchart: Magnetic Disk 21"/>
            <p:cNvSpPr/>
            <p:nvPr/>
          </p:nvSpPr>
          <p:spPr>
            <a:xfrm>
              <a:off x="2743200" y="27432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lowchart: Magnetic Disk 22"/>
            <p:cNvSpPr/>
            <p:nvPr/>
          </p:nvSpPr>
          <p:spPr>
            <a:xfrm>
              <a:off x="2895600" y="28956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lowchart: Magnetic Disk 23"/>
            <p:cNvSpPr/>
            <p:nvPr/>
          </p:nvSpPr>
          <p:spPr>
            <a:xfrm>
              <a:off x="3200400" y="32004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48000" y="3200400"/>
              <a:ext cx="152400" cy="93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…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Elbow Connector 25"/>
            <p:cNvCxnSpPr>
              <a:stCxn id="8" idx="3"/>
              <a:endCxn id="19" idx="2"/>
            </p:cNvCxnSpPr>
            <p:nvPr/>
          </p:nvCxnSpPr>
          <p:spPr>
            <a:xfrm flipV="1">
              <a:off x="2057400" y="2133600"/>
              <a:ext cx="838200" cy="381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5"/>
            <p:cNvCxnSpPr>
              <a:stCxn id="8" idx="3"/>
              <a:endCxn id="18" idx="2"/>
            </p:cNvCxnSpPr>
            <p:nvPr/>
          </p:nvCxnSpPr>
          <p:spPr>
            <a:xfrm flipV="1">
              <a:off x="2057400" y="1981200"/>
              <a:ext cx="685800" cy="1905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lbow Connector 25"/>
            <p:cNvCxnSpPr>
              <a:stCxn id="8" idx="3"/>
              <a:endCxn id="20" idx="2"/>
            </p:cNvCxnSpPr>
            <p:nvPr/>
          </p:nvCxnSpPr>
          <p:spPr>
            <a:xfrm>
              <a:off x="2057400" y="2171700"/>
              <a:ext cx="1143000" cy="2667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lowchart: Merge 28"/>
            <p:cNvSpPr/>
            <p:nvPr/>
          </p:nvSpPr>
          <p:spPr>
            <a:xfrm>
              <a:off x="2743200" y="3505200"/>
              <a:ext cx="228600" cy="228600"/>
            </a:xfrm>
            <a:prstGeom prst="flowChartMerge">
              <a:avLst/>
            </a:prstGeom>
            <a:solidFill>
              <a:schemeClr val="accent3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0" name="Flowchart: Magnetic Disk 29"/>
            <p:cNvSpPr/>
            <p:nvPr/>
          </p:nvSpPr>
          <p:spPr>
            <a:xfrm>
              <a:off x="2743200" y="3810000"/>
              <a:ext cx="228600" cy="304800"/>
            </a:xfrm>
            <a:prstGeom prst="flowChartMagneticDisk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RAW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895600" y="3505200"/>
              <a:ext cx="1143000" cy="349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4300" indent="-114300">
                <a:buFont typeface="+mj-lt"/>
                <a:buAutoNum type="arabicPeriod" startAt="2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Merge all SFO into single file for each stream (~1000 – 1500 events).</a:t>
              </a:r>
            </a:p>
          </p:txBody>
        </p:sp>
        <p:sp>
          <p:nvSpPr>
            <p:cNvPr id="32" name="Flowchart: Predefined Process 31"/>
            <p:cNvSpPr/>
            <p:nvPr/>
          </p:nvSpPr>
          <p:spPr>
            <a:xfrm>
              <a:off x="5486400" y="3657600"/>
              <a:ext cx="914400" cy="457200"/>
            </a:xfrm>
            <a:prstGeom prst="flowChartPredefinedProcess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Reconstruction</a:t>
              </a:r>
              <a:endParaRPr lang="en-US" sz="1000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~100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GFlop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/ event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71600" y="2438400"/>
              <a:ext cx="685800" cy="209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…</a:t>
              </a:r>
              <a:endParaRPr lang="en-US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" name="Elbow Connector 25"/>
            <p:cNvCxnSpPr>
              <a:stCxn id="9" idx="3"/>
              <a:endCxn id="22" idx="2"/>
            </p:cNvCxnSpPr>
            <p:nvPr/>
          </p:nvCxnSpPr>
          <p:spPr>
            <a:xfrm>
              <a:off x="2057400" y="2857500"/>
              <a:ext cx="685800" cy="381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25"/>
            <p:cNvCxnSpPr>
              <a:stCxn id="9" idx="3"/>
              <a:endCxn id="23" idx="2"/>
            </p:cNvCxnSpPr>
            <p:nvPr/>
          </p:nvCxnSpPr>
          <p:spPr>
            <a:xfrm>
              <a:off x="2057400" y="2857500"/>
              <a:ext cx="838200" cy="1905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Elbow Connector 25"/>
            <p:cNvCxnSpPr>
              <a:stCxn id="9" idx="3"/>
              <a:endCxn id="24" idx="2"/>
            </p:cNvCxnSpPr>
            <p:nvPr/>
          </p:nvCxnSpPr>
          <p:spPr>
            <a:xfrm>
              <a:off x="2057400" y="2857500"/>
              <a:ext cx="1143000" cy="4953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25"/>
            <p:cNvCxnSpPr>
              <a:stCxn id="30" idx="4"/>
              <a:endCxn id="32" idx="1"/>
            </p:cNvCxnSpPr>
            <p:nvPr/>
          </p:nvCxnSpPr>
          <p:spPr>
            <a:xfrm flipV="1">
              <a:off x="2971800" y="3886200"/>
              <a:ext cx="2514600" cy="762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2"/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114800" y="2971800"/>
              <a:ext cx="1371600" cy="909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4300" indent="-114300">
                <a:buFont typeface="+mj-lt"/>
                <a:buAutoNum type="arabicPeriod" startAt="3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Reconstruction job reads single input file. Writes reconstructed objects (tracks, cluster, …) into output ESD file  (POOL/ROOT format, ~700 KB / event).</a:t>
              </a:r>
            </a:p>
            <a:p>
              <a:pPr marL="114300" indent="-114300">
                <a:buFont typeface="Arial" pitchFamily="34" charset="0"/>
                <a:buChar char="•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AOD files (~150 KB / event) can also be produced at this step (can also be produced separately using ESD as input).</a:t>
              </a:r>
            </a:p>
          </p:txBody>
        </p:sp>
        <p:sp>
          <p:nvSpPr>
            <p:cNvPr id="39" name="Flowchart: Magnetic Disk 38"/>
            <p:cNvSpPr/>
            <p:nvPr/>
          </p:nvSpPr>
          <p:spPr>
            <a:xfrm>
              <a:off x="5715000" y="2971800"/>
              <a:ext cx="228600" cy="304800"/>
            </a:xfrm>
            <a:prstGeom prst="flowChartMagneticDisk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ESD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5715000" y="2362200"/>
              <a:ext cx="228600" cy="304800"/>
            </a:xfrm>
            <a:prstGeom prst="flowChartMagneticDisk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AOD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Elbow Connector 25"/>
            <p:cNvCxnSpPr>
              <a:stCxn id="32" idx="0"/>
              <a:endCxn id="40" idx="2"/>
            </p:cNvCxnSpPr>
            <p:nvPr/>
          </p:nvCxnSpPr>
          <p:spPr>
            <a:xfrm rot="16200000" flipV="1">
              <a:off x="5257800" y="2971800"/>
              <a:ext cx="1143000" cy="228600"/>
            </a:xfrm>
            <a:prstGeom prst="curvedConnector4">
              <a:avLst>
                <a:gd name="adj1" fmla="val 22564"/>
                <a:gd name="adj2" fmla="val 219231"/>
              </a:avLst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25"/>
            <p:cNvCxnSpPr>
              <a:stCxn id="32" idx="3"/>
              <a:endCxn id="39" idx="4"/>
            </p:cNvCxnSpPr>
            <p:nvPr/>
          </p:nvCxnSpPr>
          <p:spPr>
            <a:xfrm flipH="1" flipV="1">
              <a:off x="5943600" y="3124200"/>
              <a:ext cx="457200" cy="762000"/>
            </a:xfrm>
            <a:prstGeom prst="curvedConnector3">
              <a:avLst>
                <a:gd name="adj1" fmla="val -50000"/>
              </a:avLst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urved Connector 62"/>
            <p:cNvCxnSpPr>
              <a:stCxn id="40" idx="3"/>
              <a:endCxn id="39" idx="1"/>
            </p:cNvCxnSpPr>
            <p:nvPr/>
          </p:nvCxnSpPr>
          <p:spPr>
            <a:xfrm rot="5400000">
              <a:off x="5676900" y="2819400"/>
              <a:ext cx="304800" cy="1588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6"/>
              </a:solidFill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lowchart: Predefined Process 43"/>
            <p:cNvSpPr/>
            <p:nvPr/>
          </p:nvSpPr>
          <p:spPr>
            <a:xfrm>
              <a:off x="5486400" y="1600200"/>
              <a:ext cx="914400" cy="457200"/>
            </a:xfrm>
            <a:prstGeom prst="flowChartPredefinedProcess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Analysis</a:t>
              </a:r>
            </a:p>
            <a:p>
              <a:pPr algn="ctr"/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~1-5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GFlop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/ event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Flowchart: Magnetic Disk 44"/>
            <p:cNvSpPr/>
            <p:nvPr/>
          </p:nvSpPr>
          <p:spPr>
            <a:xfrm>
              <a:off x="6019800" y="2667000"/>
              <a:ext cx="228600" cy="304800"/>
            </a:xfrm>
            <a:prstGeom prst="flowChartMagneticDisk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AOD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lowchart: Magnetic Disk 45"/>
            <p:cNvSpPr/>
            <p:nvPr/>
          </p:nvSpPr>
          <p:spPr>
            <a:xfrm>
              <a:off x="6172200" y="2819400"/>
              <a:ext cx="228600" cy="304800"/>
            </a:xfrm>
            <a:prstGeom prst="flowChartMagneticDisk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AOD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867400" y="2667000"/>
              <a:ext cx="152400" cy="932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…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" name="Elbow Connector 25"/>
            <p:cNvCxnSpPr>
              <a:stCxn id="45" idx="1"/>
              <a:endCxn id="44" idx="2"/>
            </p:cNvCxnSpPr>
            <p:nvPr/>
          </p:nvCxnSpPr>
          <p:spPr>
            <a:xfrm rot="16200000" flipV="1">
              <a:off x="5734050" y="2266950"/>
              <a:ext cx="609600" cy="1905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lbow Connector 25"/>
            <p:cNvCxnSpPr>
              <a:stCxn id="46" idx="1"/>
              <a:endCxn id="44" idx="2"/>
            </p:cNvCxnSpPr>
            <p:nvPr/>
          </p:nvCxnSpPr>
          <p:spPr>
            <a:xfrm rot="16200000" flipV="1">
              <a:off x="5734050" y="2266950"/>
              <a:ext cx="762000" cy="3429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Elbow Connector 25"/>
            <p:cNvCxnSpPr>
              <a:stCxn id="40" idx="1"/>
              <a:endCxn id="44" idx="2"/>
            </p:cNvCxnSpPr>
            <p:nvPr/>
          </p:nvCxnSpPr>
          <p:spPr>
            <a:xfrm rot="5400000" flipH="1" flipV="1">
              <a:off x="5734050" y="2152650"/>
              <a:ext cx="304800" cy="1143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6142567" y="2057400"/>
              <a:ext cx="715433" cy="536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4300" indent="-114300"/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AOD files from additional 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Reconstruction 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jobs (different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lumi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-blocks)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86400" y="685800"/>
              <a:ext cx="1143000" cy="629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5888" indent="-115888">
                <a:buFont typeface="+mj-lt"/>
                <a:buAutoNum type="arabicPeriod" startAt="4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Analysis, can read in one or multiple AOD (or ESD) files .</a:t>
              </a:r>
            </a:p>
            <a:p>
              <a:pPr marL="114300" indent="-114300">
                <a:buFont typeface="Arial" pitchFamily="34" charset="0"/>
                <a:buChar char="•"/>
              </a:pP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The analysis may de-select events, and uses meta data for bookkeeping.</a:t>
              </a:r>
            </a:p>
          </p:txBody>
        </p:sp>
        <p:sp>
          <p:nvSpPr>
            <p:cNvPr id="53" name="Flowchart: Magnetic Disk 52"/>
            <p:cNvSpPr/>
            <p:nvPr/>
          </p:nvSpPr>
          <p:spPr>
            <a:xfrm>
              <a:off x="6629400" y="1143000"/>
              <a:ext cx="228600" cy="304800"/>
            </a:xfrm>
            <a:prstGeom prst="flowChartMagneticDisk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DPD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4" name="Elbow Connector 25"/>
            <p:cNvCxnSpPr>
              <a:stCxn id="44" idx="3"/>
              <a:endCxn id="53" idx="3"/>
            </p:cNvCxnSpPr>
            <p:nvPr/>
          </p:nvCxnSpPr>
          <p:spPr>
            <a:xfrm flipV="1">
              <a:off x="6400800" y="1447800"/>
              <a:ext cx="342900" cy="381000"/>
            </a:xfrm>
            <a:prstGeom prst="curvedConnector2">
              <a:avLst/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lowchart: Predefined Process 54"/>
            <p:cNvSpPr/>
            <p:nvPr/>
          </p:nvSpPr>
          <p:spPr>
            <a:xfrm>
              <a:off x="914400" y="3657600"/>
              <a:ext cx="914400" cy="457200"/>
            </a:xfrm>
            <a:prstGeom prst="flowChartPredefinedProcess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Simulation</a:t>
              </a:r>
            </a:p>
            <a:p>
              <a:pPr algn="ctr"/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~5000 </a:t>
              </a:r>
              <a:r>
                <a:rPr lang="en-US" sz="800" dirty="0" err="1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GFlop</a:t>
              </a:r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/ event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Flowchart: Magnetic Disk 55"/>
            <p:cNvSpPr/>
            <p:nvPr/>
          </p:nvSpPr>
          <p:spPr>
            <a:xfrm>
              <a:off x="2362200" y="3581400"/>
              <a:ext cx="228600" cy="304800"/>
            </a:xfrm>
            <a:prstGeom prst="flowChartMagneticDisk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RDO</a:t>
              </a:r>
              <a:endParaRPr lang="en-US" sz="6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7" name="Elbow Connector 25"/>
            <p:cNvCxnSpPr>
              <a:stCxn id="56" idx="4"/>
              <a:endCxn id="32" idx="1"/>
            </p:cNvCxnSpPr>
            <p:nvPr/>
          </p:nvCxnSpPr>
          <p:spPr>
            <a:xfrm>
              <a:off x="2590800" y="3733800"/>
              <a:ext cx="2895600" cy="1524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3">
                  <a:lumMod val="50000"/>
                </a:schemeClr>
              </a:solidFill>
              <a:prstDash val="dash"/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lbow Connector 25"/>
            <p:cNvCxnSpPr>
              <a:stCxn id="55" idx="3"/>
              <a:endCxn id="56" idx="2"/>
            </p:cNvCxnSpPr>
            <p:nvPr/>
          </p:nvCxnSpPr>
          <p:spPr>
            <a:xfrm flipV="1">
              <a:off x="1828800" y="3733800"/>
              <a:ext cx="533400" cy="15240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accent3">
                  <a:lumMod val="50000"/>
                </a:schemeClr>
              </a:solidFill>
              <a:tailEnd type="stealth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914400" y="3200400"/>
              <a:ext cx="1371600" cy="4430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14300" indent="-114300"/>
              <a:r>
                <a:rPr lang="en-US" sz="800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Alternatively, simulated events can be produced using Monte Carlo techniques and GEANT detector simulation</a:t>
              </a:r>
              <a:endParaRPr lang="en-US" sz="800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743200" y="2514600"/>
              <a:ext cx="762000" cy="2098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…</a:t>
              </a:r>
              <a:endParaRPr lang="en-US" dirty="0">
                <a:solidFill>
                  <a:schemeClr val="tx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Bent-Up Arrow 60"/>
            <p:cNvSpPr/>
            <p:nvPr/>
          </p:nvSpPr>
          <p:spPr>
            <a:xfrm rot="5400000">
              <a:off x="419100" y="2095500"/>
              <a:ext cx="1371600" cy="381000"/>
            </a:xfrm>
            <a:prstGeom prst="bent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62" name="Bent-Up Arrow 61"/>
            <p:cNvSpPr/>
            <p:nvPr/>
          </p:nvSpPr>
          <p:spPr>
            <a:xfrm rot="5400000">
              <a:off x="838200" y="1676400"/>
              <a:ext cx="533400" cy="381000"/>
            </a:xfrm>
            <a:prstGeom prst="bentUpArrow">
              <a:avLst>
                <a:gd name="adj1" fmla="val 25000"/>
                <a:gd name="adj2" fmla="val 50000"/>
                <a:gd name="adj3" fmla="val 25000"/>
              </a:avLst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Analyzing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Inside </a:t>
            </a:r>
            <a:r>
              <a:rPr lang="en-US" b="1" dirty="0" smtClean="0"/>
              <a:t>Athena (RAW, RDO, ESD, AOD, DPD, TAG)</a:t>
            </a:r>
            <a:endParaRPr lang="en-US" dirty="0" smtClean="0"/>
          </a:p>
          <a:p>
            <a:pPr lvl="1"/>
            <a:r>
              <a:rPr lang="en-US" dirty="0" smtClean="0"/>
              <a:t>Interactive OR batch using C++, python code.</a:t>
            </a:r>
          </a:p>
          <a:p>
            <a:pPr lvl="1"/>
            <a:r>
              <a:rPr lang="en-US" dirty="0" smtClean="0"/>
              <a:t>Provides </a:t>
            </a:r>
            <a:r>
              <a:rPr lang="en-US" b="1" dirty="0" smtClean="0"/>
              <a:t>full access</a:t>
            </a:r>
            <a:r>
              <a:rPr lang="en-US" dirty="0" smtClean="0"/>
              <a:t> to all tools and services.</a:t>
            </a:r>
          </a:p>
          <a:p>
            <a:pPr lvl="1"/>
            <a:r>
              <a:rPr lang="en-US" dirty="0" smtClean="0"/>
              <a:t>Can submit to the </a:t>
            </a:r>
            <a:r>
              <a:rPr lang="en-US" b="1" dirty="0" smtClean="0"/>
              <a:t>grid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Outside </a:t>
            </a:r>
            <a:r>
              <a:rPr lang="en-US" b="1" dirty="0" smtClean="0"/>
              <a:t>Athena (DPD, and to some degree ESD, AOD)</a:t>
            </a:r>
            <a:endParaRPr lang="en-US" dirty="0" smtClean="0"/>
          </a:p>
          <a:p>
            <a:pPr lvl="1"/>
            <a:r>
              <a:rPr lang="en-US" dirty="0" smtClean="0"/>
              <a:t>using </a:t>
            </a:r>
            <a:r>
              <a:rPr lang="en-US" b="1" dirty="0" smtClean="0"/>
              <a:t>ROOT</a:t>
            </a:r>
            <a:r>
              <a:rPr lang="en-US" dirty="0" smtClean="0"/>
              <a:t> (to at least read)</a:t>
            </a:r>
          </a:p>
          <a:p>
            <a:pPr lvl="1"/>
            <a:r>
              <a:rPr lang="en-US" b="1" dirty="0" smtClean="0"/>
              <a:t>CINT</a:t>
            </a:r>
            <a:r>
              <a:rPr lang="en-US" dirty="0" smtClean="0"/>
              <a:t>, or using python, or compiled C++ code.</a:t>
            </a:r>
          </a:p>
          <a:p>
            <a:pPr lvl="1"/>
            <a:r>
              <a:rPr lang="en-US" dirty="0" smtClean="0"/>
              <a:t>Does </a:t>
            </a:r>
            <a:r>
              <a:rPr lang="en-US" b="1" dirty="0" smtClean="0"/>
              <a:t>not need full Athena</a:t>
            </a:r>
            <a:r>
              <a:rPr lang="en-US" dirty="0" smtClean="0"/>
              <a:t> installation (expected 1GB)</a:t>
            </a:r>
          </a:p>
          <a:p>
            <a:pPr lvl="1"/>
            <a:r>
              <a:rPr lang="en-US" b="1" dirty="0" smtClean="0"/>
              <a:t>Not all classes</a:t>
            </a:r>
            <a:r>
              <a:rPr lang="en-US" dirty="0" smtClean="0"/>
              <a:t> are available (example, </a:t>
            </a:r>
            <a:r>
              <a:rPr lang="en-US" dirty="0" err="1" smtClean="0"/>
              <a:t>calo</a:t>
            </a:r>
            <a:r>
              <a:rPr lang="en-US" dirty="0" smtClean="0"/>
              <a:t>-Cells)</a:t>
            </a:r>
          </a:p>
          <a:p>
            <a:r>
              <a:rPr lang="en-US" b="1" dirty="0" smtClean="0"/>
              <a:t>Important</a:t>
            </a:r>
            <a:r>
              <a:rPr lang="en-US" dirty="0" smtClean="0"/>
              <a:t>: both methods use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same files as input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Athena/Gaudi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levels of processing of ATLAS data, from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high-level trigger </a:t>
            </a:r>
            <a:r>
              <a:rPr lang="en-US" dirty="0" smtClean="0"/>
              <a:t>to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event simulation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reconstruction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analysis</a:t>
            </a:r>
            <a:r>
              <a:rPr lang="en-US" dirty="0" smtClean="0"/>
              <a:t>, can take place within the </a:t>
            </a:r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Athena framework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major components </a:t>
            </a:r>
            <a:r>
              <a:rPr lang="en-US" dirty="0" smtClean="0"/>
              <a:t>of Athena are: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Services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Service</a:t>
            </a:r>
            <a:r>
              <a:rPr lang="en-US" dirty="0" smtClean="0"/>
              <a:t> provides services needed by the Algorithms. In general these are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high-level, designed </a:t>
            </a:r>
            <a:r>
              <a:rPr lang="en-US" dirty="0" smtClean="0"/>
              <a:t>to support the needs of the physicist. Examples are the message-reporting system, different persistency services, random-number generators, etc.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Algorithms</a:t>
            </a:r>
          </a:p>
          <a:p>
            <a:pPr lvl="1"/>
            <a:r>
              <a:rPr lang="en-US" dirty="0" smtClean="0"/>
              <a:t>Algorithms share a common interface and provide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basic per-event processing </a:t>
            </a:r>
            <a:r>
              <a:rPr lang="en-US" dirty="0" smtClean="0"/>
              <a:t>capability of the framework. Each </a:t>
            </a:r>
            <a:r>
              <a:rPr lang="en-US" b="1" dirty="0" smtClean="0"/>
              <a:t>Algorithm</a:t>
            </a:r>
            <a:r>
              <a:rPr lang="en-US" dirty="0" smtClean="0"/>
              <a:t> performs a well-defined but configurable operation on some input data, in many cases producing some output data.</a:t>
            </a:r>
          </a:p>
          <a:p>
            <a:r>
              <a:rPr lang="en-US" b="1" dirty="0" err="1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AlgTools</a:t>
            </a:r>
            <a:endParaRPr lang="en-US" b="1" dirty="0" smtClean="0">
              <a:solidFill>
                <a:schemeClr val="accent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dirty="0" smtClean="0"/>
              <a:t>An </a:t>
            </a:r>
            <a:r>
              <a:rPr lang="en-US" b="1" dirty="0" err="1" smtClean="0"/>
              <a:t>AlgTool</a:t>
            </a:r>
            <a:r>
              <a:rPr lang="en-US" dirty="0" smtClean="0"/>
              <a:t> is similar to an </a:t>
            </a:r>
            <a:r>
              <a:rPr lang="en-US" b="1" dirty="0" smtClean="0"/>
              <a:t>Algorithm</a:t>
            </a:r>
            <a:r>
              <a:rPr lang="en-US" dirty="0" smtClean="0"/>
              <a:t> in that it operates on input data and can generate output data, but differs in that it can be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executed multiple times per event</a:t>
            </a:r>
            <a:r>
              <a:rPr lang="en-US" dirty="0" smtClean="0"/>
              <a:t>. Each instance of a </a:t>
            </a:r>
            <a:r>
              <a:rPr lang="en-US" b="1" dirty="0" err="1" smtClean="0"/>
              <a:t>AlgTool</a:t>
            </a:r>
            <a:r>
              <a:rPr lang="en-US" dirty="0" smtClean="0"/>
              <a:t> is owned, either by an </a:t>
            </a:r>
            <a:r>
              <a:rPr lang="en-US" b="1" dirty="0" smtClean="0"/>
              <a:t>Algorithm</a:t>
            </a:r>
            <a:r>
              <a:rPr lang="en-US" dirty="0" smtClean="0"/>
              <a:t>, a </a:t>
            </a:r>
            <a:r>
              <a:rPr lang="en-US" b="1" dirty="0" smtClean="0"/>
              <a:t>Service</a:t>
            </a:r>
            <a:r>
              <a:rPr lang="en-US" dirty="0" smtClean="0"/>
              <a:t>, or by default by the </a:t>
            </a:r>
            <a:r>
              <a:rPr lang="en-US" b="1" dirty="0" err="1" smtClean="0"/>
              <a:t>ToolSvc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Common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quite a few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Services</a:t>
            </a:r>
            <a:r>
              <a:rPr lang="en-US" dirty="0" smtClean="0"/>
              <a:t> in Athena to help you: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Job Option Service</a:t>
            </a:r>
            <a:r>
              <a:rPr lang="en-US" b="1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err="1" smtClean="0"/>
              <a:t>JobOptionSvc</a:t>
            </a:r>
            <a:r>
              <a:rPr lang="en-US" dirty="0" smtClean="0"/>
              <a:t> is a catalogue of user-modifiable properties of Algorithms, </a:t>
            </a:r>
            <a:r>
              <a:rPr lang="en-US" dirty="0" err="1" smtClean="0"/>
              <a:t>AlgTools</a:t>
            </a:r>
            <a:r>
              <a:rPr lang="en-US" dirty="0" smtClean="0"/>
              <a:t> and Services. As an </a:t>
            </a:r>
            <a:r>
              <a:rPr lang="en-US" b="1" dirty="0" smtClean="0"/>
              <a:t>example</a:t>
            </a:r>
            <a:r>
              <a:rPr lang="en-US" dirty="0" smtClean="0"/>
              <a:t>, the value of a property called "</a:t>
            </a:r>
            <a:r>
              <a:rPr lang="en-US" b="1" dirty="0" err="1" smtClean="0"/>
              <a:t>CutOff</a:t>
            </a:r>
            <a:r>
              <a:rPr lang="en-US" dirty="0" smtClean="0"/>
              <a:t>" in the </a:t>
            </a:r>
            <a:r>
              <a:rPr lang="en-US" b="1" dirty="0" err="1" smtClean="0"/>
              <a:t>JetMaker</a:t>
            </a:r>
            <a:r>
              <a:rPr lang="en-US" b="1" dirty="0" smtClean="0"/>
              <a:t> </a:t>
            </a:r>
            <a:r>
              <a:rPr lang="en-US" dirty="0" smtClean="0"/>
              <a:t>can be set either from a job-option file or from the Athena interactive prompt by:</a:t>
            </a:r>
          </a:p>
          <a:p>
            <a:pPr lvl="2">
              <a:buNone/>
            </a:pP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JetMaker.CutOff</a:t>
            </a:r>
            <a:r>
              <a:rPr lang="en-US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0.7</a:t>
            </a:r>
          </a:p>
          <a:p>
            <a:pPr lvl="1"/>
            <a:r>
              <a:rPr lang="en-US" dirty="0" smtClean="0"/>
              <a:t>Default values are set in the Algorithms, </a:t>
            </a:r>
            <a:r>
              <a:rPr lang="en-US" dirty="0" err="1" smtClean="0"/>
              <a:t>AlgTools</a:t>
            </a:r>
            <a:r>
              <a:rPr lang="en-US" dirty="0" smtClean="0"/>
              <a:t> or Services itself.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Logging</a:t>
            </a:r>
            <a:r>
              <a:rPr lang="en-US" b="1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err="1" smtClean="0"/>
              <a:t>MessageSvc</a:t>
            </a:r>
            <a:r>
              <a:rPr lang="en-US" dirty="0" smtClean="0"/>
              <a:t> controls the output of messages sent by the developers using a </a:t>
            </a:r>
            <a:r>
              <a:rPr lang="en-US" b="1" dirty="0" err="1" smtClean="0"/>
              <a:t>MsgStream</a:t>
            </a:r>
            <a:r>
              <a:rPr lang="en-US" dirty="0" smtClean="0"/>
              <a:t>. The developer specifies the source of the message (its name) and the message verbosity level. The </a:t>
            </a:r>
            <a:r>
              <a:rPr lang="en-US" dirty="0" err="1" smtClean="0"/>
              <a:t>MessageSvc</a:t>
            </a:r>
            <a:r>
              <a:rPr lang="en-US" dirty="0" smtClean="0"/>
              <a:t> can be configured to filter out messages coming from certain sources or having a high verbosity level.</a:t>
            </a: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Performance Monitoring</a:t>
            </a:r>
            <a:r>
              <a:rPr lang="en-US" b="1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err="1" smtClean="0"/>
              <a:t>AuditorSvc</a:t>
            </a:r>
            <a:r>
              <a:rPr lang="en-US" dirty="0" smtClean="0"/>
              <a:t> and the </a:t>
            </a:r>
            <a:r>
              <a:rPr lang="en-US" b="1" dirty="0" err="1" smtClean="0"/>
              <a:t>ChronoStatSvc</a:t>
            </a:r>
            <a:r>
              <a:rPr lang="en-US" dirty="0" smtClean="0"/>
              <a:t> manage and report the results of a number of Auditor objects, providing statistics on the CPU and memory usage (including potential memory leaks) of Algorithms and Services.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And of course, StoreGate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StoreGate</a:t>
            </a:r>
            <a:r>
              <a:rPr lang="en-US" dirty="0" smtClean="0"/>
              <a:t> is the Athena implementation of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blackboard</a:t>
            </a:r>
            <a:r>
              <a:rPr lang="en-US" dirty="0" smtClean="0"/>
              <a:t>.</a:t>
            </a:r>
          </a:p>
          <a:p>
            <a:r>
              <a:rPr lang="en-US" dirty="0" smtClean="0"/>
              <a:t>StoreGate allows a module (such as an algorithm, service or tool) to use a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 object</a:t>
            </a:r>
            <a:r>
              <a:rPr lang="en-US" b="1" dirty="0" smtClean="0"/>
              <a:t> </a:t>
            </a:r>
            <a:r>
              <a:rPr lang="en-US" dirty="0" smtClean="0"/>
              <a:t>(like for </a:t>
            </a:r>
            <a:r>
              <a:rPr lang="en-US" b="1" dirty="0" smtClean="0"/>
              <a:t>example</a:t>
            </a:r>
            <a:r>
              <a:rPr lang="en-US" dirty="0" smtClean="0"/>
              <a:t> </a:t>
            </a:r>
            <a:r>
              <a:rPr lang="en-US" b="1" dirty="0" smtClean="0"/>
              <a:t>Jet</a:t>
            </a:r>
            <a:r>
              <a:rPr lang="en-US" dirty="0" smtClean="0"/>
              <a:t>, </a:t>
            </a:r>
            <a:r>
              <a:rPr lang="en-US" b="1" dirty="0" smtClean="0"/>
              <a:t>Track</a:t>
            </a:r>
            <a:r>
              <a:rPr lang="en-US" dirty="0" smtClean="0"/>
              <a:t> or </a:t>
            </a:r>
            <a:r>
              <a:rPr lang="en-US" b="1" dirty="0" smtClean="0"/>
              <a:t>Cell</a:t>
            </a:r>
            <a:r>
              <a:rPr lang="en-US" dirty="0" smtClean="0"/>
              <a:t>)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created by an upstream module </a:t>
            </a:r>
            <a:r>
              <a:rPr lang="en-US" dirty="0" smtClean="0"/>
              <a:t>or </a:t>
            </a:r>
            <a:r>
              <a:rPr lang="en-US" b="1" dirty="0" smtClean="0"/>
              <a:t>read from disk </a:t>
            </a:r>
            <a:r>
              <a:rPr lang="en-US" dirty="0" smtClean="0"/>
              <a:t>transparently.</a:t>
            </a:r>
          </a:p>
          <a:p>
            <a:pPr lvl="1"/>
            <a:r>
              <a:rPr lang="en-US" strike="sngStrike" dirty="0" smtClean="0"/>
              <a:t>A proxy defines and hides the cache-fault mechanism: upon request, a missing data object instance can be transparently created and added to the transient data store, retrieving it from persistent storage on demand.</a:t>
            </a:r>
          </a:p>
          <a:p>
            <a:pPr lvl="2"/>
            <a:r>
              <a:rPr lang="en-US" i="1" dirty="0" smtClean="0"/>
              <a:t>On second thought I am sure you don’t want to know this.</a:t>
            </a:r>
            <a:endParaRPr lang="en-US" dirty="0" smtClean="0"/>
          </a:p>
          <a:p>
            <a:r>
              <a:rPr lang="en-US" dirty="0" smtClean="0"/>
              <a:t>StoreGate allows object identification via data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type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key</a:t>
            </a:r>
            <a:r>
              <a:rPr lang="en-US" dirty="0" smtClean="0"/>
              <a:t> string.</a:t>
            </a:r>
          </a:p>
          <a:p>
            <a:pPr lvl="1"/>
            <a:r>
              <a:rPr lang="en-US" dirty="0" smtClean="0"/>
              <a:t>In ATLAS data objects like </a:t>
            </a:r>
            <a:r>
              <a:rPr lang="en-US" b="1" dirty="0" smtClean="0"/>
              <a:t>Jet</a:t>
            </a:r>
            <a:r>
              <a:rPr lang="en-US" dirty="0" smtClean="0"/>
              <a:t>, </a:t>
            </a:r>
            <a:r>
              <a:rPr lang="en-US" b="1" dirty="0" smtClean="0"/>
              <a:t>Track</a:t>
            </a:r>
            <a:r>
              <a:rPr lang="en-US" dirty="0" smtClean="0"/>
              <a:t> or </a:t>
            </a:r>
            <a:r>
              <a:rPr lang="en-US" b="1" dirty="0" smtClean="0"/>
              <a:t>Cell</a:t>
            </a:r>
            <a:r>
              <a:rPr lang="en-US" dirty="0" smtClean="0"/>
              <a:t> are stored in container (</a:t>
            </a:r>
            <a:r>
              <a:rPr lang="en-US" i="1" dirty="0" smtClean="0"/>
              <a:t>think STL vector, or fancy array</a:t>
            </a:r>
            <a:r>
              <a:rPr lang="en-US" dirty="0" smtClean="0"/>
              <a:t>) called </a:t>
            </a:r>
            <a:r>
              <a:rPr lang="en-US" b="1" dirty="0" err="1" smtClean="0"/>
              <a:t>JetCollection</a:t>
            </a:r>
            <a:r>
              <a:rPr lang="en-US" b="1" dirty="0" smtClean="0"/>
              <a:t> </a:t>
            </a:r>
            <a:r>
              <a:rPr lang="en-US" dirty="0" smtClean="0"/>
              <a:t>or </a:t>
            </a:r>
            <a:r>
              <a:rPr lang="en-US" b="1" dirty="0" err="1" smtClean="0"/>
              <a:t>TrackCollection</a:t>
            </a:r>
            <a:r>
              <a:rPr lang="en-US" dirty="0" smtClean="0"/>
              <a:t> .</a:t>
            </a:r>
          </a:p>
          <a:p>
            <a:r>
              <a:rPr lang="en-US" dirty="0" smtClean="0"/>
              <a:t>StoreGate supports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base-class and derived-class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retrieval,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key aliases</a:t>
            </a:r>
            <a:r>
              <a:rPr lang="en-US" dirty="0" smtClean="0"/>
              <a:t>, and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inter-object references</a:t>
            </a:r>
            <a:r>
              <a:rPr lang="en-US" dirty="0" smtClean="0"/>
              <a:t>.</a:t>
            </a:r>
          </a:p>
          <a:p>
            <a:pPr lvl="2"/>
            <a:r>
              <a:rPr lang="en-US" i="1" dirty="0" smtClean="0"/>
              <a:t>Just say “Wow!”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Navigational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ATLAS </a:t>
            </a:r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event store </a:t>
            </a:r>
            <a:r>
              <a:rPr lang="en-US" dirty="0" smtClean="0"/>
              <a:t>provides an advanced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navigational infrastructure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Data objects (e.g., </a:t>
            </a:r>
            <a:r>
              <a:rPr lang="en-US" b="1" dirty="0" smtClean="0"/>
              <a:t>jet</a:t>
            </a:r>
            <a:r>
              <a:rPr lang="en-US" dirty="0" smtClean="0"/>
              <a:t>) may contain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constituents of generic type</a:t>
            </a:r>
            <a:r>
              <a:rPr lang="en-US" dirty="0" smtClean="0"/>
              <a:t>, without exposing their concrete type (e.g., cluster). Clients need to be able to retrieve constituents of specific concrete type using constituent navigation.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data object (e.g., </a:t>
            </a:r>
            <a:r>
              <a:rPr lang="en-US" b="1" dirty="0" smtClean="0"/>
              <a:t>muon</a:t>
            </a:r>
            <a:r>
              <a:rPr lang="en-US" dirty="0" smtClean="0"/>
              <a:t>) can be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associated with another </a:t>
            </a:r>
            <a:r>
              <a:rPr lang="en-US" dirty="0" smtClean="0"/>
              <a:t>(e.g., </a:t>
            </a:r>
            <a:r>
              <a:rPr lang="en-US" b="1" dirty="0" smtClean="0"/>
              <a:t>jet</a:t>
            </a:r>
            <a:r>
              <a:rPr lang="en-US" dirty="0" smtClean="0"/>
              <a:t>) without belonging to that data object (for example, one may wish to associate a muon to a jet for the purpose of </a:t>
            </a:r>
            <a:r>
              <a:rPr lang="en-US" b="1" dirty="0" smtClean="0"/>
              <a:t>b-tagging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data object (e.g., </a:t>
            </a:r>
            <a:r>
              <a:rPr lang="en-US" b="1" dirty="0" smtClean="0"/>
              <a:t>Z-boson</a:t>
            </a:r>
            <a:r>
              <a:rPr lang="en-US" dirty="0" smtClean="0"/>
              <a:t>) may be a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composite of other data objects </a:t>
            </a:r>
            <a:r>
              <a:rPr lang="en-US" dirty="0" smtClean="0"/>
              <a:t>(e.g., </a:t>
            </a:r>
            <a:r>
              <a:rPr lang="en-US" b="1" dirty="0" smtClean="0"/>
              <a:t>electron-positron pair</a:t>
            </a:r>
            <a:r>
              <a:rPr lang="en-US" dirty="0" smtClean="0"/>
              <a:t>) with all the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constituent navigation features </a:t>
            </a:r>
            <a:r>
              <a:rPr lang="en-US" dirty="0" smtClean="0"/>
              <a:t>to the constituents of its components (e.g., calorimeter clusters of the electrons).</a:t>
            </a:r>
          </a:p>
          <a:p>
            <a:pPr lvl="1"/>
            <a:r>
              <a:rPr lang="en-US" dirty="0" smtClean="0"/>
              <a:t>Not </a:t>
            </a:r>
            <a:r>
              <a:rPr lang="en-US" dirty="0" smtClean="0"/>
              <a:t>all the objects that the user might need are available in each data product. When the requested object is not found in the current input,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back navigation </a:t>
            </a:r>
            <a:r>
              <a:rPr lang="en-US" dirty="0" smtClean="0"/>
              <a:t>supports retrieval of the object from upstream data products.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 smtClean="0"/>
              <a:t>StoreGate storing </a:t>
            </a:r>
            <a:r>
              <a:rPr lang="en-US" b="1" dirty="0" err="1" smtClean="0"/>
              <a:t>DataObjects</a:t>
            </a:r>
            <a:r>
              <a:rPr lang="en-US" b="1" dirty="0" smtClean="0"/>
              <a:t>:	record()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Object</a:t>
            </a:r>
            <a:r>
              <a:rPr lang="en-US" b="1" dirty="0" smtClean="0"/>
              <a:t> (example):</a:t>
            </a: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MissingET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met = new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MissingET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met-&gt;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setEtSum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-&gt;record(met, key</a:t>
            </a:r>
            <a:r>
              <a:rPr lang="en-US" sz="1400" b="1" i="1" baseline="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/*,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allowMods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true */);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  <a:lumOff val="50000"/>
                  </a:schemeClr>
                </a:solidFill>
              </a:rPr>
              <a:t>Container</a:t>
            </a:r>
            <a:r>
              <a:rPr lang="en-US" b="1" dirty="0" smtClean="0"/>
              <a:t> (example):</a:t>
            </a: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jet1 = new Jet();	// create new Jet objects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MyJet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jet2 = new Jet();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jet1-&gt;set4Mom(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	// setting the attributes of the Jets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jet2-&gt;set4Mom(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arg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JetCollection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= new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JetCollection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push_back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(jet1);	// pushing Jets into a container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push_back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(jet2);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StatusCode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 status = 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m_storeGate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-&gt;record(</a:t>
            </a:r>
            <a:r>
              <a:rPr lang="en-US" sz="1400" b="1" i="1" dirty="0" err="1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jetColl</a:t>
            </a: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, key, false); // locked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// check status…</a:t>
            </a:r>
            <a:endParaRPr lang="en-US" sz="1400" b="1" dirty="0" smtClean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ue">
  <a:themeElements>
    <a:clrScheme name="ANL_2009">
      <a:dk1>
        <a:srgbClr val="7F7F7F"/>
      </a:dk1>
      <a:lt1>
        <a:sysClr val="window" lastClr="FFFFFF"/>
      </a:lt1>
      <a:dk2>
        <a:srgbClr val="1F497D"/>
      </a:dk2>
      <a:lt2>
        <a:srgbClr val="EEECE1"/>
      </a:lt2>
      <a:accent1>
        <a:srgbClr val="5C0426"/>
      </a:accent1>
      <a:accent2>
        <a:srgbClr val="9D7D9E"/>
      </a:accent2>
      <a:accent3>
        <a:srgbClr val="BF5C28"/>
      </a:accent3>
      <a:accent4>
        <a:srgbClr val="3D203B"/>
      </a:accent4>
      <a:accent5>
        <a:srgbClr val="666B66"/>
      </a:accent5>
      <a:accent6>
        <a:srgbClr val="D6AC29"/>
      </a:accent6>
      <a:hlink>
        <a:srgbClr val="253D51"/>
      </a:hlink>
      <a:folHlink>
        <a:srgbClr val="1B154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ANL-blue</Template>
  <TotalTime>228</TotalTime>
  <Words>2426</Words>
  <Application>Microsoft Office PowerPoint</Application>
  <PresentationFormat>On-screen Show (4:3)</PresentationFormat>
  <Paragraphs>371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blue</vt:lpstr>
      <vt:lpstr>The ATLAS Data Model </vt:lpstr>
      <vt:lpstr>Data Flow at ATLAS</vt:lpstr>
      <vt:lpstr>Diagram of the ATLAS Data Flow</vt:lpstr>
      <vt:lpstr>Analyzing the Data</vt:lpstr>
      <vt:lpstr>Athena/Gaudi components</vt:lpstr>
      <vt:lpstr>Common Services</vt:lpstr>
      <vt:lpstr>And of course, StoreGate</vt:lpstr>
      <vt:lpstr>Navigational Infrastructure</vt:lpstr>
      <vt:lpstr>StoreGate storing DataObjects: record()</vt:lpstr>
      <vt:lpstr>StoreGate storing DataObjects: retrieve()</vt:lpstr>
      <vt:lpstr>StoreGate: SymLinks and Aliases</vt:lpstr>
      <vt:lpstr>Persistency: From StoreGate to Eternity… (and back)</vt:lpstr>
      <vt:lpstr>Athena Algorithms (1): Interface</vt:lpstr>
      <vt:lpstr>Athena Algorithms (2): Implementation header (in src)</vt:lpstr>
      <vt:lpstr>Athena Algorithms (3): Implementation source</vt:lpstr>
      <vt:lpstr>Athena Algorithms (4): Implementation source</vt:lpstr>
      <vt:lpstr>Athena AlgTools (1):  Interface</vt:lpstr>
      <vt:lpstr>Athena AlgTools (2):  Implementation header (in src)</vt:lpstr>
      <vt:lpstr>Athena AlgTools (3):  Implementation source</vt:lpstr>
      <vt:lpstr>Athena AlgTools (4): Implementation source</vt:lpstr>
      <vt:lpstr>Conclusion</vt:lpstr>
      <vt:lpstr>BackUp</vt:lpstr>
      <vt:lpstr>Skimming, Thinning, Slimming… :</vt:lpstr>
      <vt:lpstr>All kinds of DNPD…</vt:lpstr>
      <vt:lpstr>AthenaROOTAccess</vt:lpstr>
      <vt:lpstr>AthenaROOTAccess Examples</vt:lpstr>
      <vt:lpstr>PhysicsAnalysis/AthenaROOTAccessExamples</vt:lpstr>
      <vt:lpstr>PhysicsAnalysis/AthenaROOTAccessExamples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ATLAS Data Model</dc:title>
  <dc:creator>Peter van Gemmeren</dc:creator>
  <cp:lastModifiedBy>Peter van Gemmeren</cp:lastModifiedBy>
  <cp:revision>21</cp:revision>
  <dcterms:created xsi:type="dcterms:W3CDTF">2010-01-08T19:24:10Z</dcterms:created>
  <dcterms:modified xsi:type="dcterms:W3CDTF">2010-03-29T20:17:13Z</dcterms:modified>
</cp:coreProperties>
</file>