
<file path=[Content_Types].xml><?xml version="1.0" encoding="utf-8"?>
<Types xmlns="http://schemas.openxmlformats.org/package/2006/content-types">
  <Default Extension="png" ContentType="image/png"/>
  <Override PartName="/docProps/core.xml" ContentType="application/vnd.openxmlformats-package.core-properties+xml"/>
  <Default Extension="gif" ContentType="image/gif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2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86C00F4-1F12-4D42-AD8F-710092F7A217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270D2-D6AC-4E4E-B0F8-C357438C1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8D3A51-97C8-478F-9A6B-AB46EC267543}" type="slidenum">
              <a:rPr lang="en-US">
                <a:ea typeface="ＭＳ Ｐゴシック" pitchFamily="-60" charset="-128"/>
                <a:cs typeface="ＭＳ Ｐゴシック" pitchFamily="-6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ea typeface="ＭＳ Ｐゴシック" pitchFamily="-60" charset="-128"/>
              <a:cs typeface="ＭＳ Ｐゴシック" pitchFamily="-6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3A53D-F771-42E6-A23D-3AFF09C9E707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DC44B-1CAA-4AA3-A58E-480A1B8F0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40EB-1F5E-40FB-B17D-6FB01B40E1EA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37B8F-A9CE-4E6E-B658-E03F637A8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BA029-44B2-4241-B6FB-C7A3E582CFB1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7C03E-C6AF-4289-96EE-E5DA67599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4826-CFBB-4A39-AB90-5011C918584E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A8654-243D-4964-9FFC-E89DE7D71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1D73D-42C3-4F9C-8736-780CDA827FD4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46190-590C-4EF3-A813-D59F68750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F76F4-11A8-4EE2-B376-79016AC5FBAA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E535F-474E-4DAC-82AD-A2B6BDEBE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5515-F848-41B4-87DA-2D3EDCE3482D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4DC9-AE74-4544-8CE7-A064A3E39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41368-3C6E-4C39-8C48-86F899FD0183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FBE15-68AA-4BFE-8BBC-066C0800F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0BC9-5622-449D-9858-0DC498AEF8B8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08E3F-AC1A-4C6E-ACC8-9E69611C6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CEF29-126E-45DF-A04B-8FB2AA5CFE54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6D492-F663-46E5-8049-6AB1C9C49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1CF63-A443-4D9A-B73B-DB7F18ABD7BE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C9216-169C-4C0D-9B4B-C8906CFBC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Mastertitelformat bearbeiten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5A4B42-81DE-4847-B505-F24B2CAF9439}" type="datetimeFigureOut">
              <a:rPr lang="en-US"/>
              <a:pPr>
                <a:defRPr/>
              </a:pPr>
              <a:t>3/4/10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57021D-9B68-4208-9C05-183498894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0" charset="-128"/>
          <a:cs typeface="ＭＳ Ｐゴシック" pitchFamily="-60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3200" kern="1200">
          <a:solidFill>
            <a:schemeClr val="tx1"/>
          </a:solidFill>
          <a:latin typeface="+mn-lt"/>
          <a:ea typeface="ＭＳ Ｐゴシック" pitchFamily="-60" charset="-128"/>
          <a:cs typeface="ＭＳ Ｐゴシック" pitchFamily="-60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8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24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»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indico.cern.ch/conferenceOtherViews.py?view=standard&amp;confId=67839" TargetMode="External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04800" y="381000"/>
            <a:ext cx="6543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Task Force for Energy Upgrade of the CERN PS Booster from </a:t>
            </a:r>
          </a:p>
          <a:p>
            <a:r>
              <a:rPr lang="en-US" sz="2000" b="1">
                <a:latin typeface="Calibri" pitchFamily="-60" charset="0"/>
              </a:rPr>
              <a:t>presently 1.4 GeV to ~2 GeV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04800" y="1219200"/>
            <a:ext cx="75787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60" charset="0"/>
              </a:rPr>
              <a:t>Follow-up of the 2010 LHC performance workshop at Chamonix</a:t>
            </a:r>
          </a:p>
          <a:p>
            <a:endParaRPr lang="en-US">
              <a:latin typeface="Calibri" pitchFamily="-60" charset="0"/>
            </a:endParaRPr>
          </a:p>
          <a:p>
            <a:r>
              <a:rPr lang="en-US">
                <a:latin typeface="Calibri" pitchFamily="-60" charset="0"/>
                <a:hlinkClick r:id="rId2"/>
              </a:rPr>
              <a:t>http://indico.cern.ch/conferenceOtherViews.py?view=standard&amp;confId=67839</a:t>
            </a:r>
            <a:endParaRPr lang="en-US">
              <a:latin typeface="Calibri" pitchFamily="-60" charset="0"/>
            </a:endParaRPr>
          </a:p>
          <a:p>
            <a:endParaRPr lang="en-US">
              <a:latin typeface="Calibri" pitchFamily="-60" charset="0"/>
            </a:endParaRPr>
          </a:p>
          <a:p>
            <a:pPr>
              <a:buFontTx/>
              <a:buChar char="-"/>
            </a:pPr>
            <a:r>
              <a:rPr lang="en-US">
                <a:latin typeface="Calibri" pitchFamily="-60" charset="0"/>
              </a:rPr>
              <a:t> remove bottlenecks in the LHC injector chain</a:t>
            </a:r>
          </a:p>
          <a:p>
            <a:pPr>
              <a:buFontTx/>
              <a:buChar char="-"/>
            </a:pPr>
            <a:r>
              <a:rPr lang="en-US">
                <a:latin typeface="Calibri" pitchFamily="-60" charset="0"/>
              </a:rPr>
              <a:t> consolidation of the injectors is necessary anyway</a:t>
            </a:r>
          </a:p>
          <a:p>
            <a:endParaRPr lang="en-US">
              <a:latin typeface="Calibri" pitchFamily="-6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340" name="Picture 4" descr="boos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9" descr="CERNblu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304800" y="381000"/>
            <a:ext cx="1150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Mandate</a:t>
            </a:r>
          </a:p>
        </p:txBody>
      </p:sp>
      <p:pic>
        <p:nvPicPr>
          <p:cNvPr id="15362" name="Picture 2" descr="boost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304800" y="1219200"/>
            <a:ext cx="852328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60" charset="0"/>
              </a:rPr>
              <a:t>The aim of the study is to evaluate the technical feasibility of an increase in beam </a:t>
            </a:r>
          </a:p>
          <a:p>
            <a:r>
              <a:rPr lang="en-US">
                <a:latin typeface="Calibri" pitchFamily="-60" charset="0"/>
              </a:rPr>
              <a:t>energy of the CERN PS Booster from presently 1.4 GeV to about 2 GeV as proposed </a:t>
            </a:r>
          </a:p>
          <a:p>
            <a:r>
              <a:rPr lang="en-US">
                <a:latin typeface="Calibri" pitchFamily="-60" charset="0"/>
              </a:rPr>
              <a:t>at the Chamonix 2010 workshop.</a:t>
            </a:r>
          </a:p>
          <a:p>
            <a:endParaRPr lang="en-US">
              <a:latin typeface="Calibri" pitchFamily="-60" charset="0"/>
            </a:endParaRPr>
          </a:p>
          <a:p>
            <a:r>
              <a:rPr lang="en-US" u="sng">
                <a:latin typeface="Calibri" pitchFamily="-60" charset="0"/>
              </a:rPr>
              <a:t>The study comprises:</a:t>
            </a:r>
          </a:p>
          <a:p>
            <a:pPr>
              <a:buFont typeface="Arial" pitchFamily="-60" charset="0"/>
              <a:buChar char="•"/>
            </a:pPr>
            <a:r>
              <a:rPr lang="en-US">
                <a:latin typeface="Calibri" pitchFamily="-60" charset="0"/>
              </a:rPr>
              <a:t> Confirm the potential gain in terms of intensity and brilliance for LHC-type beams as </a:t>
            </a:r>
          </a:p>
          <a:p>
            <a:r>
              <a:rPr lang="en-US">
                <a:latin typeface="Calibri" pitchFamily="-60" charset="0"/>
              </a:rPr>
              <a:t>presented at the Chamonix 2010 workshop.</a:t>
            </a:r>
          </a:p>
          <a:p>
            <a:r>
              <a:rPr lang="en-US">
                <a:latin typeface="Calibri" pitchFamily="-60" charset="0"/>
              </a:rPr>
              <a:t> </a:t>
            </a:r>
          </a:p>
          <a:p>
            <a:pPr>
              <a:buFont typeface="Arial" pitchFamily="-60" charset="0"/>
              <a:buChar char="•"/>
            </a:pPr>
            <a:r>
              <a:rPr lang="en-US">
                <a:latin typeface="Calibri" pitchFamily="-60" charset="0"/>
              </a:rPr>
              <a:t> Confirm the technical feasibility. Identify accelerator components and equipment </a:t>
            </a:r>
          </a:p>
          <a:p>
            <a:r>
              <a:rPr lang="en-US">
                <a:latin typeface="Calibri" pitchFamily="-60" charset="0"/>
              </a:rPr>
              <a:t>that need to be upgraded or exchanged. Identify potential showstoppers and point out </a:t>
            </a:r>
          </a:p>
          <a:p>
            <a:r>
              <a:rPr lang="en-US">
                <a:latin typeface="Calibri" pitchFamily="-60" charset="0"/>
              </a:rPr>
              <a:t>solutions. Assign the responsible groups/units. Provide first rough time estimates for the </a:t>
            </a:r>
          </a:p>
          <a:p>
            <a:r>
              <a:rPr lang="en-US">
                <a:latin typeface="Calibri" pitchFamily="-60" charset="0"/>
              </a:rPr>
              <a:t>various interventions needed.</a:t>
            </a:r>
          </a:p>
          <a:p>
            <a:r>
              <a:rPr lang="en-US">
                <a:latin typeface="Calibri" pitchFamily="-60" charset="0"/>
              </a:rPr>
              <a:t> </a:t>
            </a:r>
          </a:p>
          <a:p>
            <a:pPr>
              <a:buFont typeface="Arial" pitchFamily="-60" charset="0"/>
              <a:buChar char="•"/>
            </a:pPr>
            <a:r>
              <a:rPr lang="en-US">
                <a:latin typeface="Calibri" pitchFamily="-60" charset="0"/>
              </a:rPr>
              <a:t> Provide a first estimate of material and personnel resources needed to complete </a:t>
            </a:r>
          </a:p>
          <a:p>
            <a:r>
              <a:rPr lang="en-US">
                <a:latin typeface="Calibri" pitchFamily="-60" charset="0"/>
              </a:rPr>
              <a:t>the upgrade. Draft a project break-down into work packages, in preparation for a project </a:t>
            </a:r>
          </a:p>
          <a:p>
            <a:r>
              <a:rPr lang="en-US">
                <a:latin typeface="Calibri" pitchFamily="-60" charset="0"/>
              </a:rPr>
              <a:t>to be launched by the director of accelerators.</a:t>
            </a:r>
          </a:p>
          <a:p>
            <a:endParaRPr lang="en-US">
              <a:latin typeface="Calibri" pitchFamily="-60" charset="0"/>
            </a:endParaRPr>
          </a:p>
        </p:txBody>
      </p:sp>
      <p:pic>
        <p:nvPicPr>
          <p:cNvPr id="15364" name="Picture 49" descr="CERNbl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304800" y="381000"/>
            <a:ext cx="321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Working Group Organisation</a:t>
            </a:r>
          </a:p>
        </p:txBody>
      </p:sp>
      <p:pic>
        <p:nvPicPr>
          <p:cNvPr id="16386" name="Picture 2" descr="boost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9" descr="CERNbl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00400" y="2468563"/>
          <a:ext cx="2743200" cy="1920875"/>
        </p:xfrm>
        <a:graphic>
          <a:graphicData uri="http://schemas.openxmlformats.org/drawingml/2006/table">
            <a:tbl>
              <a:tblPr/>
              <a:tblGrid>
                <a:gridCol w="1828800"/>
                <a:gridCol w="91440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CERN Task Force Leader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K. Hanke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Scientific Secretary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T. Hermanns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US LARP Representative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/>
                        <a:t>E. Prebys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711325"/>
          <a:ext cx="7239000" cy="4537075"/>
        </p:xfrm>
        <a:graphic>
          <a:graphicData uri="http://schemas.openxmlformats.org/drawingml/2006/table">
            <a:tbl>
              <a:tblPr/>
              <a:tblGrid>
                <a:gridCol w="361950"/>
                <a:gridCol w="2895600"/>
                <a:gridCol w="2895600"/>
                <a:gridCol w="1085849"/>
              </a:tblGrid>
              <a:tr h="2501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Work-Package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Responsible (confirmed)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Unit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Beam Dynamics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G. Rumolo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Magnets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D. Tommasini, A. Newborough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TE/MCS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RF System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A. Findlay, </a:t>
                      </a:r>
                      <a:r>
                        <a:rPr lang="en-US" sz="1400" dirty="0" err="1" smtClean="0"/>
                        <a:t>M.Paoluzzi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BE/RF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Beam Intercepting Devices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O. Aberle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EN/STI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Power Converters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S. Pittet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TE/EPC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Vacuum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E. Mahner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TE/VSC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Instrumentation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Commissioning 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B. Mikulec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BE/OP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9.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Extraction and Transfer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J. Borburgh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TE/ABT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PS Injection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Controls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M. Gourber-Pace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BE/CO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Electrical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Cooling and Ventilation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M. Nonis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EN/CV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RP and Safety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T. Otto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DGS/RP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Transport and Handling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I. Ruehl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EN/HE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Survey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Linkperson Consolidation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D. Macfarlane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EN/MEF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46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>
              <a:latin typeface="Calibri" pitchFamily="-60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930275"/>
          <a:ext cx="2895600" cy="639763"/>
        </p:xfrm>
        <a:graphic>
          <a:graphicData uri="http://schemas.openxmlformats.org/drawingml/2006/table">
            <a:tbl>
              <a:tblPr/>
              <a:tblGrid>
                <a:gridCol w="1930400"/>
                <a:gridCol w="9652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CERN Task Force Leader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K. Hanke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Scientific Secretary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T. Hermanns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US LARP Representative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60" charset="0"/>
                          <a:ea typeface="ＭＳ Ｐゴシック" pitchFamily="-60" charset="-128"/>
                          <a:cs typeface="ＭＳ Ｐゴシック" pitchFamily="-60" charset="-128"/>
                        </a:rPr>
                        <a:t>E. Prebys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04800" y="381000"/>
            <a:ext cx="1311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Time Lines</a:t>
            </a:r>
          </a:p>
        </p:txBody>
      </p:sp>
      <p:pic>
        <p:nvPicPr>
          <p:cNvPr id="17410" name="Picture 2" descr="boost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219200"/>
            <a:ext cx="6953250" cy="3694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Identify showstoppers: rapidly; </a:t>
            </a:r>
            <a:r>
              <a:rPr lang="en-US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1-2 months from now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first approximate cost estimate (still with large error bars):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</a:t>
            </a:r>
            <a:r>
              <a:rPr lang="en-US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end April / beginning of May 2010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by then inventory of equipment, ballpark estimate but no design yet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Enter in MTP in </a:t>
            </a:r>
            <a:r>
              <a:rPr lang="en-US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May 2010</a:t>
            </a:r>
            <a:r>
              <a:rPr lang="en-US" dirty="0">
                <a:latin typeface="+mn-lt"/>
                <a:ea typeface="+mn-ea"/>
                <a:cs typeface="+mn-cs"/>
              </a:rPr>
              <a:t>, in time for council meeting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The actual work will be constrained by the shutdowns.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LHC off 2012, possibly short run of the injectors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2013 long LHC run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2014/15 long LHC shutdown (connection of Linac4)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17412" name="Picture 49" descr="CERNbl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04800" y="381000"/>
            <a:ext cx="2654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Meetings &amp; Homework</a:t>
            </a:r>
          </a:p>
        </p:txBody>
      </p:sp>
      <p:pic>
        <p:nvPicPr>
          <p:cNvPr id="18434" name="Picture 2" descr="boost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9" descr="CERNbl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219200"/>
            <a:ext cx="7934325" cy="3140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In the first phase (to identify showstoppers) suggest </a:t>
            </a:r>
            <a:r>
              <a:rPr lang="en-US" u="sng" dirty="0">
                <a:latin typeface="+mn-lt"/>
                <a:ea typeface="+mn-ea"/>
                <a:cs typeface="+mn-cs"/>
              </a:rPr>
              <a:t>weekly</a:t>
            </a:r>
            <a:r>
              <a:rPr lang="en-US" dirty="0">
                <a:latin typeface="+mn-lt"/>
                <a:ea typeface="+mn-ea"/>
                <a:cs typeface="+mn-cs"/>
              </a:rPr>
              <a:t> meetings (i.e.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come back with a first survey of showstoppers next week)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In a second phase, when we do the “real work”, probably go to bi-weekly meetings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Time slot Thursday 16:00 convenient for FNAL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Other possible time slot Wednesday, same time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19200"/>
            <a:ext cx="8432800" cy="5035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1. </a:t>
            </a:r>
            <a:r>
              <a:rPr lang="en-US" u="sng" dirty="0">
                <a:latin typeface="+mn-lt"/>
                <a:ea typeface="+mn-ea"/>
                <a:cs typeface="+mn-cs"/>
              </a:rPr>
              <a:t>Beam Dynamics: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identify showstoppers &amp; bottlenecks, confirm the gain that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we can expect (primarily for LHC type beams), do we hit other bottlenecks,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look particularly into PS injection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2. </a:t>
            </a:r>
            <a:r>
              <a:rPr lang="en-US" u="sng" dirty="0">
                <a:latin typeface="+mn-lt"/>
                <a:ea typeface="+mn-ea"/>
                <a:cs typeface="+mn-cs"/>
              </a:rPr>
              <a:t>Magnets: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what field (energy) can be realistically achieved (assume around 2 </a:t>
            </a:r>
            <a:r>
              <a:rPr lang="en-US" dirty="0" err="1">
                <a:latin typeface="+mn-lt"/>
                <a:ea typeface="+mn-ea"/>
                <a:cs typeface="+mn-cs"/>
              </a:rPr>
              <a:t>GeV</a:t>
            </a:r>
            <a:r>
              <a:rPr lang="en-US" dirty="0">
                <a:latin typeface="+mn-lt"/>
                <a:ea typeface="+mn-ea"/>
                <a:cs typeface="+mn-cs"/>
              </a:rPr>
              <a:t> but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to be confirmed; can the magnets run like this 7/7 24/24; can the magnets run like this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only for certain users (~1/3 of the beams)?; what are the modifications needed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3. </a:t>
            </a:r>
            <a:r>
              <a:rPr lang="en-US" u="sng" dirty="0">
                <a:latin typeface="+mn-lt"/>
                <a:ea typeface="+mn-ea"/>
                <a:cs typeface="+mn-cs"/>
              </a:rPr>
              <a:t>RF: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Biggest uncertainty for me; do we need to re-build an </a:t>
            </a:r>
            <a:r>
              <a:rPr lang="en-US" dirty="0" err="1">
                <a:latin typeface="+mn-lt"/>
                <a:ea typeface="+mn-ea"/>
                <a:cs typeface="+mn-cs"/>
              </a:rPr>
              <a:t>rf</a:t>
            </a:r>
            <a:r>
              <a:rPr lang="en-US" dirty="0">
                <a:latin typeface="+mn-lt"/>
                <a:ea typeface="+mn-ea"/>
                <a:cs typeface="+mn-cs"/>
              </a:rPr>
              <a:t> system or can we </a:t>
            </a:r>
            <a:r>
              <a:rPr lang="en-US" dirty="0" err="1">
                <a:latin typeface="+mn-lt"/>
                <a:ea typeface="+mn-ea"/>
                <a:cs typeface="+mn-cs"/>
              </a:rPr>
              <a:t>consoli</a:t>
            </a:r>
            <a:r>
              <a:rPr lang="en-US" dirty="0">
                <a:latin typeface="+mn-lt"/>
                <a:ea typeface="+mn-ea"/>
                <a:cs typeface="+mn-cs"/>
              </a:rPr>
              <a:t>-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date the existing one?; it is on the consolidation list anyway.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4. </a:t>
            </a:r>
            <a:r>
              <a:rPr lang="en-US" u="sng" dirty="0">
                <a:latin typeface="+mn-lt"/>
                <a:ea typeface="+mn-ea"/>
                <a:cs typeface="+mn-cs"/>
              </a:rPr>
              <a:t>Beam intercepting devices: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Inventory of all devices; does the dump withstand this?;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the dump is being looked into anyway; spare situation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1362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Homework</a:t>
            </a:r>
          </a:p>
        </p:txBody>
      </p:sp>
      <p:pic>
        <p:nvPicPr>
          <p:cNvPr id="19459" name="Picture 3" descr="boos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9" descr="CERNblu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19200"/>
            <a:ext cx="8847138" cy="5078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5. </a:t>
            </a:r>
            <a:r>
              <a:rPr lang="en-US" u="sng" dirty="0">
                <a:latin typeface="+mn-lt"/>
                <a:ea typeface="+mn-ea"/>
                <a:cs typeface="+mn-cs"/>
              </a:rPr>
              <a:t>Power converters: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MPS; other power converters, which ones need to be replaced; is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there a fundamental problem with ramping up to 2 </a:t>
            </a:r>
            <a:r>
              <a:rPr lang="en-US" dirty="0" err="1">
                <a:latin typeface="+mn-lt"/>
                <a:ea typeface="+mn-ea"/>
                <a:cs typeface="+mn-cs"/>
              </a:rPr>
              <a:t>GeV</a:t>
            </a:r>
            <a:r>
              <a:rPr lang="en-US" dirty="0">
                <a:latin typeface="+mn-lt"/>
                <a:ea typeface="+mn-ea"/>
                <a:cs typeface="+mn-cs"/>
              </a:rPr>
              <a:t> within 1.2 s?; keep the 600ms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option for ISOLDE (presumably at 1.4 </a:t>
            </a:r>
            <a:r>
              <a:rPr lang="en-US" dirty="0" err="1">
                <a:latin typeface="+mn-lt"/>
                <a:ea typeface="+mn-ea"/>
                <a:cs typeface="+mn-cs"/>
              </a:rPr>
              <a:t>GeV</a:t>
            </a:r>
            <a:r>
              <a:rPr lang="en-US" dirty="0">
                <a:latin typeface="+mn-lt"/>
                <a:ea typeface="+mn-ea"/>
                <a:cs typeface="+mn-cs"/>
              </a:rPr>
              <a:t>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6. </a:t>
            </a:r>
            <a:r>
              <a:rPr lang="en-US" u="sng" dirty="0">
                <a:latin typeface="+mn-lt"/>
                <a:ea typeface="+mn-ea"/>
                <a:cs typeface="+mn-cs"/>
              </a:rPr>
              <a:t>Vacuum: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Assume no showstopper but a lot of activity.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7. </a:t>
            </a:r>
            <a:r>
              <a:rPr lang="en-US" u="sng" dirty="0">
                <a:latin typeface="+mn-lt"/>
                <a:ea typeface="+mn-ea"/>
                <a:cs typeface="+mn-cs"/>
              </a:rPr>
              <a:t>Instrumentation: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Assume no showstopper, but confirm (e.g. intercepting devices)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8. </a:t>
            </a:r>
            <a:r>
              <a:rPr lang="en-US" u="sng" dirty="0">
                <a:latin typeface="+mn-lt"/>
                <a:ea typeface="+mn-ea"/>
                <a:cs typeface="+mn-cs"/>
              </a:rPr>
              <a:t>Commissioning: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Main issue will be tight planning, constrained by the (few) shutdowns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9. </a:t>
            </a:r>
            <a:r>
              <a:rPr lang="en-US" u="sng" dirty="0">
                <a:latin typeface="+mn-lt"/>
                <a:ea typeface="+mn-ea"/>
                <a:cs typeface="+mn-cs"/>
              </a:rPr>
              <a:t>Extraction and transfer: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Need to go through all the kickers, septa etc and confirm which ones need to be changed;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include the corresponding power supplies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1362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Homework</a:t>
            </a:r>
          </a:p>
        </p:txBody>
      </p:sp>
      <p:pic>
        <p:nvPicPr>
          <p:cNvPr id="21507" name="Picture 49" descr="CERN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boos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19200"/>
            <a:ext cx="8870950" cy="5908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10. </a:t>
            </a:r>
            <a:r>
              <a:rPr lang="en-US" u="sng" dirty="0">
                <a:latin typeface="+mn-lt"/>
                <a:ea typeface="+mn-ea"/>
                <a:cs typeface="+mn-cs"/>
              </a:rPr>
              <a:t>PS injection: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probably part of 9.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11. </a:t>
            </a:r>
            <a:r>
              <a:rPr lang="en-US" u="sng" dirty="0">
                <a:latin typeface="+mn-lt"/>
                <a:ea typeface="+mn-ea"/>
                <a:cs typeface="+mn-cs"/>
              </a:rPr>
              <a:t>Controls: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Do not expect showstoppers but confirm.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12. </a:t>
            </a:r>
            <a:r>
              <a:rPr lang="en-US" u="sng" dirty="0">
                <a:latin typeface="+mn-lt"/>
                <a:ea typeface="+mn-ea"/>
                <a:cs typeface="+mn-cs"/>
              </a:rPr>
              <a:t>Electrical Systems: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Confirm whether electrical systems are appropriate or need to be upgraded; for this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need power consumption.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13. </a:t>
            </a:r>
            <a:r>
              <a:rPr lang="en-US" u="sng" dirty="0">
                <a:latin typeface="+mn-lt"/>
                <a:ea typeface="+mn-ea"/>
                <a:cs typeface="+mn-cs"/>
              </a:rPr>
              <a:t>Cooling &amp; Ventilation: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Confirm whether present cooling (water station etc) is appropriate, or need to be up-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graded; need to estimate power dissipation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14"/>
              <a:defRPr/>
            </a:pPr>
            <a:r>
              <a:rPr lang="en-US" u="sng" dirty="0">
                <a:latin typeface="+mn-lt"/>
                <a:ea typeface="+mn-ea"/>
                <a:cs typeface="+mn-cs"/>
              </a:rPr>
              <a:t>RP and Safety: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Identify showstoppers (shielding, existing buildings etc); look in particular at PS injection.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1362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Homework</a:t>
            </a:r>
          </a:p>
        </p:txBody>
      </p:sp>
      <p:pic>
        <p:nvPicPr>
          <p:cNvPr id="22531" name="Picture 49" descr="CERN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boos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19200"/>
            <a:ext cx="8728075" cy="3694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15. </a:t>
            </a:r>
            <a:r>
              <a:rPr lang="en-US" u="sng" dirty="0">
                <a:latin typeface="+mn-lt"/>
                <a:ea typeface="+mn-ea"/>
                <a:cs typeface="+mn-cs"/>
              </a:rPr>
              <a:t>Transport and Handling: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Look into existing equipment (cranes etc), confirm whether operational to do major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interventions.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16. </a:t>
            </a:r>
            <a:r>
              <a:rPr lang="en-US" u="sng" dirty="0">
                <a:latin typeface="+mn-lt"/>
                <a:ea typeface="+mn-ea"/>
                <a:cs typeface="+mn-cs"/>
              </a:rPr>
              <a:t>Survey: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Expect no showstoppers.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17. </a:t>
            </a:r>
            <a:r>
              <a:rPr lang="en-US" u="sng" dirty="0">
                <a:latin typeface="+mn-lt"/>
                <a:ea typeface="+mn-ea"/>
                <a:cs typeface="+mn-cs"/>
              </a:rPr>
              <a:t>Consolidation: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Ensure that consolidation takes into account the energy increase;  at a later stage need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       to share the tasks (and the budget)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1362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pitchFamily="-60" charset="0"/>
              </a:rPr>
              <a:t>Homework</a:t>
            </a:r>
          </a:p>
        </p:txBody>
      </p:sp>
      <p:pic>
        <p:nvPicPr>
          <p:cNvPr id="23555" name="Picture 49" descr="CERN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457200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boos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26988"/>
            <a:ext cx="1771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26338" y="6488113"/>
            <a:ext cx="16176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KH 04/03/2010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804</Words>
  <Application>Microsoft Office PowerPoint</Application>
  <PresentationFormat>On-screen Show (4:3)</PresentationFormat>
  <Paragraphs>210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Calibri</vt:lpstr>
      <vt:lpstr>ＭＳ Ｐゴシック</vt:lpstr>
      <vt:lpstr>Arial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Thomas Hermanns</cp:lastModifiedBy>
  <cp:revision>33</cp:revision>
  <cp:lastPrinted>2010-03-04T09:02:39Z</cp:lastPrinted>
  <dcterms:created xsi:type="dcterms:W3CDTF">2006-08-16T00:00:00Z</dcterms:created>
  <dcterms:modified xsi:type="dcterms:W3CDTF">2010-03-04T09:04:24Z</dcterms:modified>
</cp:coreProperties>
</file>