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9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9" r:id="rId3"/>
    <p:sldId id="281" r:id="rId4"/>
    <p:sldId id="298" r:id="rId5"/>
    <p:sldId id="299" r:id="rId6"/>
    <p:sldId id="292" r:id="rId7"/>
    <p:sldId id="295" r:id="rId8"/>
    <p:sldId id="283" r:id="rId9"/>
    <p:sldId id="296" r:id="rId10"/>
    <p:sldId id="269" r:id="rId11"/>
    <p:sldId id="277" r:id="rId12"/>
    <p:sldId id="297" r:id="rId13"/>
    <p:sldId id="270" r:id="rId14"/>
    <p:sldId id="264" r:id="rId15"/>
    <p:sldId id="260" r:id="rId16"/>
    <p:sldId id="267" r:id="rId17"/>
    <p:sldId id="278" r:id="rId18"/>
  </p:sldIdLst>
  <p:sldSz cx="9144000" cy="6858000" type="screen4x3"/>
  <p:notesSz cx="7099300" cy="102346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A7F12F"/>
    <a:srgbClr val="90F828"/>
    <a:srgbClr val="FFFF99"/>
    <a:srgbClr val="FFFF66"/>
    <a:srgbClr val="04A8AC"/>
    <a:srgbClr val="24AB99"/>
    <a:srgbClr val="CCCC00"/>
    <a:srgbClr val="FFFFCC"/>
    <a:srgbClr val="62618D"/>
    <a:srgbClr val="6984A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83022" autoAdjust="0"/>
  </p:normalViewPr>
  <p:slideViewPr>
    <p:cSldViewPr>
      <p:cViewPr varScale="1">
        <p:scale>
          <a:sx n="59" d="100"/>
          <a:sy n="59" d="100"/>
        </p:scale>
        <p:origin x="-118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096" y="-84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image" Target="../media/image2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1"/>
          </a:xfrm>
          <a:prstGeom prst="rect">
            <a:avLst/>
          </a:prstGeom>
        </p:spPr>
        <p:txBody>
          <a:bodyPr vert="horz" lIns="99037" tIns="49519" rIns="99037" bIns="49519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5" y="1"/>
            <a:ext cx="3076363" cy="511731"/>
          </a:xfrm>
          <a:prstGeom prst="rect">
            <a:avLst/>
          </a:prstGeom>
        </p:spPr>
        <p:txBody>
          <a:bodyPr vert="horz" lIns="99037" tIns="49519" rIns="99037" bIns="49519" rtlCol="0"/>
          <a:lstStyle>
            <a:lvl1pPr algn="r">
              <a:defRPr sz="1300"/>
            </a:lvl1pPr>
          </a:lstStyle>
          <a:p>
            <a:fld id="{514F22AB-9544-49E9-9E58-08CDFE351BD5}" type="datetimeFigureOut">
              <a:rPr lang="en-US" smtClean="0"/>
              <a:pPr/>
              <a:t>4/28/2010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9037" tIns="49519" rIns="99037" bIns="49519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5" y="9721106"/>
            <a:ext cx="3076363" cy="511731"/>
          </a:xfrm>
          <a:prstGeom prst="rect">
            <a:avLst/>
          </a:prstGeom>
        </p:spPr>
        <p:txBody>
          <a:bodyPr vert="horz" lIns="99037" tIns="49519" rIns="99037" bIns="49519" rtlCol="0" anchor="b"/>
          <a:lstStyle>
            <a:lvl1pPr algn="r">
              <a:defRPr sz="1300"/>
            </a:lvl1pPr>
          </a:lstStyle>
          <a:p>
            <a:fld id="{7814DC48-375C-4C48-B8BE-1F29E80AE10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37" tIns="49519" rIns="99037" bIns="49519" numCol="1" anchor="t" anchorCtr="0" compatLnSpc="1">
            <a:prstTxWarp prst="textNoShape">
              <a:avLst/>
            </a:prstTxWarp>
          </a:bodyPr>
          <a:lstStyle>
            <a:lvl1pPr>
              <a:defRPr sz="1300"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938" y="1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37" tIns="49519" rIns="99037" bIns="49519" numCol="1" anchor="t" anchorCtr="0" compatLnSpc="1">
            <a:prstTxWarp prst="textNoShape">
              <a:avLst/>
            </a:prstTxWarp>
          </a:bodyPr>
          <a:lstStyle>
            <a:lvl1pPr algn="r">
              <a:defRPr sz="1300"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575" y="4861441"/>
            <a:ext cx="5206153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37" tIns="49519" rIns="99037" bIns="495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2882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37" tIns="49519" rIns="99037" bIns="49519" numCol="1" anchor="b" anchorCtr="0" compatLnSpc="1">
            <a:prstTxWarp prst="textNoShape">
              <a:avLst/>
            </a:prstTxWarp>
          </a:bodyPr>
          <a:lstStyle>
            <a:lvl1pPr>
              <a:defRPr sz="1300"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938" y="9722882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37" tIns="49519" rIns="99037" bIns="49519" numCol="1" anchor="b" anchorCtr="0" compatLnSpc="1">
            <a:prstTxWarp prst="textNoShape">
              <a:avLst/>
            </a:prstTxWarp>
          </a:bodyPr>
          <a:lstStyle>
            <a:lvl1pPr algn="r">
              <a:defRPr sz="1300" b="1"/>
            </a:lvl1pPr>
          </a:lstStyle>
          <a:p>
            <a:pPr>
              <a:defRPr/>
            </a:pPr>
            <a:fld id="{169C9736-8028-0A49-8695-76A650F613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0E1FD4-3623-2A45-A3F7-E6189393D495}" type="slidenum">
              <a:rPr lang="en-GB"/>
              <a:pPr/>
              <a:t>1</a:t>
            </a:fld>
            <a:endParaRPr lang="en-GB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Ct</a:t>
            </a:r>
            <a:r>
              <a:rPr lang="en-GB" baseline="0" dirty="0" smtClean="0"/>
              <a:t> morphological high resolution</a:t>
            </a:r>
          </a:p>
          <a:p>
            <a:r>
              <a:rPr lang="en-GB" baseline="0" dirty="0" smtClean="0"/>
              <a:t>Pet functional medium res metabolism-related</a:t>
            </a:r>
          </a:p>
          <a:p>
            <a:r>
              <a:rPr lang="en-GB" baseline="0" dirty="0" smtClean="0"/>
              <a:t>Together is ideal!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C9736-8028-0A49-8695-76A650F613F1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89803D-85B7-4652-B0F3-89A542C7273E}" type="slidenum">
              <a:rPr lang="en-US"/>
              <a:pPr/>
              <a:t>11</a:t>
            </a:fld>
            <a:endParaRPr lang="en-US"/>
          </a:p>
        </p:txBody>
      </p:sp>
      <p:sp>
        <p:nvSpPr>
          <p:cNvPr id="253954" name="Rectangle 7"/>
          <p:cNvSpPr txBox="1">
            <a:spLocks noGrp="1" noChangeArrowheads="1"/>
          </p:cNvSpPr>
          <p:nvPr/>
        </p:nvSpPr>
        <p:spPr bwMode="auto">
          <a:xfrm>
            <a:off x="4022938" y="9724660"/>
            <a:ext cx="3076363" cy="509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314" tIns="50157" rIns="100314" bIns="50157" anchor="b"/>
          <a:lstStyle/>
          <a:p>
            <a:pPr algn="r" defTabSz="1002406"/>
            <a:fld id="{80581313-EB1B-4BDB-9CD5-7CA339344201}" type="slidenum">
              <a:rPr lang="en-US" sz="1300">
                <a:latin typeface="Times" pitchFamily="18" charset="0"/>
              </a:rPr>
              <a:pPr algn="r" defTabSz="1002406"/>
              <a:t>11</a:t>
            </a:fld>
            <a:endParaRPr lang="en-US" sz="1300" dirty="0">
              <a:latin typeface="Times" pitchFamily="18" charset="0"/>
            </a:endParaRPr>
          </a:p>
        </p:txBody>
      </p:sp>
      <p:sp>
        <p:nvSpPr>
          <p:cNvPr id="253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71525"/>
            <a:ext cx="5114925" cy="3835400"/>
          </a:xfrm>
          <a:ln/>
        </p:spPr>
      </p:sp>
      <p:sp>
        <p:nvSpPr>
          <p:cNvPr id="2539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575" y="4861442"/>
            <a:ext cx="5206153" cy="4602022"/>
          </a:xfrm>
        </p:spPr>
        <p:txBody>
          <a:bodyPr lIns="100314" tIns="50157" rIns="100314" bIns="50157"/>
          <a:lstStyle/>
          <a:p>
            <a:r>
              <a:rPr lang="en-GB" dirty="0" smtClean="0"/>
              <a:t>Fast electronics (photon counting chips for silicon strip </a:t>
            </a:r>
            <a:r>
              <a:rPr lang="en-GB" baseline="0" dirty="0" smtClean="0"/>
              <a:t> detectors at the LHC) is instrumental for CT counting mode (colour mode)</a:t>
            </a:r>
            <a:endParaRPr lang="en-GB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C9736-8028-0A49-8695-76A650F613F1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C9736-8028-0A49-8695-76A650F613F1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Ct</a:t>
            </a:r>
            <a:r>
              <a:rPr lang="en-GB" baseline="0" dirty="0" smtClean="0"/>
              <a:t> morphological high resolution</a:t>
            </a:r>
          </a:p>
          <a:p>
            <a:r>
              <a:rPr lang="en-GB" baseline="0" dirty="0" smtClean="0"/>
              <a:t>Pet functional medium res metabolism-related</a:t>
            </a:r>
          </a:p>
          <a:p>
            <a:r>
              <a:rPr lang="en-GB" baseline="0" dirty="0" smtClean="0"/>
              <a:t>Together is ideal!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39A419-92FF-4ED7-A18B-041A1032FC1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0" i="1" u="none" strike="noStrike" dirty="0" smtClean="0"/>
              <a:t>Protons, like all charged particles, slow down as they travel through a material as a result of electromagnetic interactions. The slower they move, the more efficient they are at ionizing atoms in their path and the more likely they are to interact with atomic nuclei. </a:t>
            </a:r>
            <a:r>
              <a:rPr lang="en-GB" b="0" i="1" u="none" strike="noStrike" smtClean="0"/>
              <a:t>This means that the highest radiation dose is delivered at the point in the body at which they stop - the so-called Bragg peak - while the dose elsewhere is low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C9736-8028-0A49-8695-76A650F613F1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Presentation in TT case </a:t>
            </a:r>
            <a:r>
              <a:rPr lang="en-GB" dirty="0" err="1" smtClean="0"/>
              <a:t>Mammogrid</a:t>
            </a:r>
            <a:r>
              <a:rPr lang="en-GB" dirty="0" smtClean="0"/>
              <a:t>/presentations  (41)..........</a:t>
            </a:r>
          </a:p>
          <a:p>
            <a:r>
              <a:rPr lang="en-GB" dirty="0" smtClean="0"/>
              <a:t>1 out of 8 women will develop breast cancer</a:t>
            </a:r>
          </a:p>
          <a:p>
            <a:r>
              <a:rPr lang="en-GB" dirty="0" smtClean="0"/>
              <a:t>Systematic</a:t>
            </a:r>
            <a:r>
              <a:rPr lang="en-GB" baseline="0" dirty="0" smtClean="0"/>
              <a:t> screening needed</a:t>
            </a:r>
          </a:p>
          <a:p>
            <a:r>
              <a:rPr lang="en-GB" baseline="0" dirty="0" smtClean="0"/>
              <a:t>Analysis of images in hospital – small reference database – </a:t>
            </a:r>
            <a:r>
              <a:rPr lang="en-GB" baseline="0" dirty="0" err="1" smtClean="0"/>
              <a:t>pb</a:t>
            </a:r>
            <a:r>
              <a:rPr lang="en-GB" baseline="0" dirty="0" smtClean="0"/>
              <a:t> of false positive </a:t>
            </a:r>
            <a:r>
              <a:rPr lang="en-GB" baseline="0" dirty="0" smtClean="0">
                <a:sym typeface="Wingdings" pitchFamily="2" charset="2"/>
              </a:rPr>
              <a:t> need several comparison to improve analysis</a:t>
            </a:r>
          </a:p>
          <a:p>
            <a:r>
              <a:rPr lang="en-GB" baseline="0" dirty="0" smtClean="0">
                <a:sym typeface="Wingdings" pitchFamily="2" charset="2"/>
              </a:rPr>
              <a:t>Give each CP access to thousands of diagnosed images across Europe</a:t>
            </a:r>
          </a:p>
          <a:p>
            <a:r>
              <a:rPr lang="en-GB" baseline="0" dirty="0" err="1" smtClean="0">
                <a:sym typeface="Wingdings" pitchFamily="2" charset="2"/>
              </a:rPr>
              <a:t>Mammogrid</a:t>
            </a:r>
            <a:r>
              <a:rPr lang="en-GB" baseline="0" dirty="0" smtClean="0">
                <a:sym typeface="Wingdings" pitchFamily="2" charset="2"/>
              </a:rPr>
              <a:t> (2002-2005) implements a distributed mammogram database ---  CERN put Grid middleware  ---lhs density analysis, </a:t>
            </a:r>
            <a:r>
              <a:rPr lang="en-GB" baseline="0" dirty="0" err="1" smtClean="0">
                <a:sym typeface="Wingdings" pitchFamily="2" charset="2"/>
              </a:rPr>
              <a:t>rhs</a:t>
            </a:r>
            <a:r>
              <a:rPr lang="en-GB" baseline="0" dirty="0" smtClean="0">
                <a:sym typeface="Wingdings" pitchFamily="2" charset="2"/>
              </a:rPr>
              <a:t> pattern recognition for diagnostics </a:t>
            </a:r>
          </a:p>
          <a:p>
            <a:r>
              <a:rPr lang="en-GB" baseline="0" dirty="0" smtClean="0">
                <a:sym typeface="Wingdings" pitchFamily="2" charset="2"/>
              </a:rPr>
              <a:t>Was transferred to Spanish company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B6522D-0951-4D9B-B9FD-605638040653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C9736-8028-0A49-8695-76A650F613F1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C9736-8028-0A49-8695-76A650F613F1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C9736-8028-0A49-8695-76A650F613F1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C9736-8028-0A49-8695-76A650F613F1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C9736-8028-0A49-8695-76A650F613F1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0156B8-C864-9C41-8A57-43A75F89481E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C9736-8028-0A49-8695-76A650F613F1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C9736-8028-0A49-8695-76A650F613F1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39A419-92FF-4ED7-A18B-041A1032FC1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>
              <a:latin typeface="Helvetica" pitchFamily="-112" charset="0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0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 algn="r">
              <a:buFont typeface="Wingdings" pitchFamily="-112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40281B5-010E-0644-9DC5-FD8EB06823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F9B3A-DC77-4944-9D51-9882E229E5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25E83-D845-8644-ACF9-6A6935FEFE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8207633" y="6726238"/>
            <a:ext cx="72768" cy="10464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noProof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593838" y="6726238"/>
            <a:ext cx="197737" cy="104644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A21206-9BBD-4624-9310-DE9DA7093040}" type="slidenum">
              <a:rPr lang="en-US" noProof="0"/>
              <a:pPr>
                <a:defRPr/>
              </a:pPr>
              <a:t>‹#›</a:t>
            </a:fld>
            <a:endParaRPr lang="en-US" noProof="0"/>
          </a:p>
        </p:txBody>
      </p:sp>
      <p:sp>
        <p:nvSpPr>
          <p:cNvPr id="6" name="Footer Placeholder 13"/>
          <p:cNvSpPr>
            <a:spLocks noGrp="1"/>
          </p:cNvSpPr>
          <p:nvPr>
            <p:ph type="ftr" sz="quarter" idx="3"/>
          </p:nvPr>
        </p:nvSpPr>
        <p:spPr>
          <a:xfrm>
            <a:off x="1214414" y="6215063"/>
            <a:ext cx="2895600" cy="479651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GB" sz="1200" b="0" i="0" kern="1200" dirty="0" smtClean="0">
                <a:solidFill>
                  <a:schemeClr val="tx1">
                    <a:tint val="75000"/>
                  </a:schemeClr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endParaRPr lang="en-GB" dirty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40005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2743200" y="6384925"/>
            <a:ext cx="4572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7924800" y="6384925"/>
            <a:ext cx="762000" cy="457200"/>
          </a:xfrm>
        </p:spPr>
        <p:txBody>
          <a:bodyPr/>
          <a:lstStyle>
            <a:lvl1pPr>
              <a:defRPr/>
            </a:lvl1pPr>
          </a:lstStyle>
          <a:p>
            <a:fld id="{C2BE03CB-4D7E-4B95-98FA-642BB018310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>
          <a:xfrm>
            <a:off x="457200" y="638175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F3CD4-AE83-4A4C-BA7A-F0B25ED85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B919D-CD02-1642-B921-EC0CF5ACE8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4808F-3EEA-3F4F-8FA9-78B8726530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95080-2986-F34F-A223-2B84C9A2E5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84E03-C1F2-F44C-88ED-6964088635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29372-8AC1-B24C-9E05-A8FB2DC24A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0FF21-8312-8F40-AFC8-D28C62C9DE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035D0-AF6A-664B-B878-683171697B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00250" y="6400800"/>
            <a:ext cx="510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pitchFamily="-112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+mn-lt"/>
              </a:defRPr>
            </a:lvl1pPr>
          </a:lstStyle>
          <a:p>
            <a:pPr>
              <a:defRPr/>
            </a:pPr>
            <a:fld id="{4C2A16FE-BC4D-AF4E-A9FE-4F3F67D923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>
              <a:latin typeface="Helvetica" pitchFamily="-11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15" r:id="rId2"/>
    <p:sldLayoutId id="2147483916" r:id="rId3"/>
    <p:sldLayoutId id="2147483917" r:id="rId4"/>
    <p:sldLayoutId id="2147483918" r:id="rId5"/>
    <p:sldLayoutId id="2147483919" r:id="rId6"/>
    <p:sldLayoutId id="2147483920" r:id="rId7"/>
    <p:sldLayoutId id="2147483921" r:id="rId8"/>
    <p:sldLayoutId id="2147483922" r:id="rId9"/>
    <p:sldLayoutId id="2147483923" r:id="rId10"/>
    <p:sldLayoutId id="2147483924" r:id="rId11"/>
    <p:sldLayoutId id="2147483925" r:id="rId12"/>
    <p:sldLayoutId id="2147483926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-112" charset="2"/>
        <a:buChar char="n"/>
        <a:defRPr sz="2800">
          <a:solidFill>
            <a:schemeClr val="tx2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-112" charset="2"/>
        <a:buChar char="n"/>
        <a:defRPr sz="2400">
          <a:solidFill>
            <a:schemeClr val="tx2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wmf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E:\Medipix\Mouse_10_proj_rotate_crop.wmv" TargetMode="Externa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wmf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hyperlink" Target="http://cdsware.cern.ch/indico/index.html" TargetMode="External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9463" y="1295400"/>
            <a:ext cx="7678737" cy="1233488"/>
          </a:xfrm>
        </p:spPr>
        <p:txBody>
          <a:bodyPr/>
          <a:lstStyle/>
          <a:p>
            <a:pPr eaLnBrk="1" hangingPunct="1">
              <a:defRPr/>
            </a:pPr>
            <a:r>
              <a:rPr lang="en-GB" sz="4000" dirty="0" smtClean="0"/>
              <a:t>Knowledge &amp; Technology Transfer@ CERN</a:t>
            </a:r>
            <a:endParaRPr lang="en-GB" sz="3200" dirty="0"/>
          </a:p>
        </p:txBody>
      </p:sp>
      <p:pic>
        <p:nvPicPr>
          <p:cNvPr id="14339" name="Picture 17" descr="CERNlogo-bleu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Line 9"/>
          <p:cNvSpPr>
            <a:spLocks noChangeShapeType="1"/>
          </p:cNvSpPr>
          <p:nvPr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117"/>
              </a:srgbClr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962400" y="3529034"/>
            <a:ext cx="4437063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-112" charset="2"/>
              <a:buNone/>
              <a:defRPr/>
            </a:pPr>
            <a:endParaRPr lang="en-GB" kern="0" dirty="0" smtClean="0">
              <a:solidFill>
                <a:schemeClr val="tx2"/>
              </a:solidFill>
              <a:latin typeface="Helvetica" pitchFamily="-112" charset="0"/>
              <a:ea typeface="+mn-ea"/>
              <a:cs typeface="+mn-cs"/>
            </a:endParaRPr>
          </a:p>
          <a:p>
            <a:pPr algn="r"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-112" charset="2"/>
              <a:buNone/>
              <a:defRPr/>
            </a:pPr>
            <a:endParaRPr lang="en-GB" kern="0" dirty="0" smtClean="0">
              <a:solidFill>
                <a:schemeClr val="tx2"/>
              </a:solidFill>
              <a:latin typeface="Helvetica" pitchFamily="-112" charset="0"/>
              <a:ea typeface="+mn-ea"/>
              <a:cs typeface="+mn-cs"/>
            </a:endParaRPr>
          </a:p>
          <a:p>
            <a:pPr algn="r"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-112" charset="2"/>
              <a:buNone/>
              <a:defRPr/>
            </a:pPr>
            <a:endParaRPr lang="en-GB" kern="0" dirty="0" smtClean="0">
              <a:solidFill>
                <a:schemeClr val="tx2"/>
              </a:solidFill>
              <a:latin typeface="Helvetica" pitchFamily="-112" charset="0"/>
              <a:ea typeface="+mn-ea"/>
              <a:cs typeface="+mn-cs"/>
            </a:endParaRPr>
          </a:p>
          <a:p>
            <a:pPr algn="r"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-112" charset="2"/>
              <a:buNone/>
              <a:defRPr/>
            </a:pPr>
            <a:endParaRPr lang="en-GB" kern="0" dirty="0" smtClean="0">
              <a:solidFill>
                <a:schemeClr val="tx2"/>
              </a:solidFill>
              <a:latin typeface="Helvetica" pitchFamily="-112" charset="0"/>
              <a:ea typeface="+mn-ea"/>
              <a:cs typeface="+mn-cs"/>
            </a:endParaRPr>
          </a:p>
          <a:p>
            <a:pPr algn="r"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-112" charset="2"/>
              <a:buNone/>
              <a:defRPr/>
            </a:pPr>
            <a:endParaRPr lang="en-GB" kern="0" dirty="0" smtClean="0">
              <a:solidFill>
                <a:schemeClr val="tx2"/>
              </a:solidFill>
              <a:latin typeface="Helvetica" pitchFamily="-112" charset="0"/>
              <a:ea typeface="+mn-ea"/>
              <a:cs typeface="+mn-cs"/>
            </a:endParaRPr>
          </a:p>
          <a:p>
            <a:pPr algn="r"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-112" charset="2"/>
              <a:buNone/>
              <a:defRPr/>
            </a:pPr>
            <a:r>
              <a:rPr lang="en-GB" kern="0" dirty="0" smtClean="0">
                <a:solidFill>
                  <a:schemeClr val="tx2"/>
                </a:solidFill>
                <a:latin typeface="Helvetica" pitchFamily="-112" charset="0"/>
                <a:ea typeface="+mn-ea"/>
                <a:cs typeface="+mn-cs"/>
              </a:rPr>
              <a:t>Henning Huuse</a:t>
            </a:r>
          </a:p>
          <a:p>
            <a:pPr algn="r"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-112" charset="2"/>
              <a:buNone/>
              <a:defRPr/>
            </a:pPr>
            <a:r>
              <a:rPr lang="en-GB" sz="1400" kern="0" dirty="0" smtClean="0">
                <a:solidFill>
                  <a:schemeClr val="tx2"/>
                </a:solidFill>
                <a:latin typeface="Helvetica" pitchFamily="-112" charset="0"/>
                <a:ea typeface="+mn-ea"/>
                <a:cs typeface="+mn-cs"/>
              </a:rPr>
              <a:t>Patent Portfolio Manager</a:t>
            </a:r>
            <a:endParaRPr lang="en-GB" sz="1400" kern="0" dirty="0">
              <a:solidFill>
                <a:schemeClr val="tx2"/>
              </a:solidFill>
              <a:latin typeface="Helvetica" pitchFamily="-112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152400"/>
            <a:ext cx="8786874" cy="762000"/>
          </a:xfrm>
        </p:spPr>
        <p:txBody>
          <a:bodyPr/>
          <a:lstStyle/>
          <a:p>
            <a:r>
              <a:rPr lang="fr-CH" sz="3200" dirty="0" err="1" smtClean="0"/>
              <a:t>Medical</a:t>
            </a:r>
            <a:r>
              <a:rPr lang="fr-CH" sz="3200" dirty="0" smtClean="0"/>
              <a:t> Imaging </a:t>
            </a:r>
            <a:r>
              <a:rPr lang="en-GB" sz="3200" dirty="0" smtClean="0"/>
              <a:t>– Computed Tomography (CT)</a:t>
            </a:r>
            <a:endParaRPr lang="en-GB" sz="3200" dirty="0"/>
          </a:p>
        </p:txBody>
      </p:sp>
      <p:sp>
        <p:nvSpPr>
          <p:cNvPr id="47" name="Content Placeholder 2"/>
          <p:cNvSpPr>
            <a:spLocks noGrp="1"/>
          </p:cNvSpPr>
          <p:nvPr>
            <p:ph idx="1"/>
          </p:nvPr>
        </p:nvSpPr>
        <p:spPr>
          <a:xfrm>
            <a:off x="301656" y="1137842"/>
            <a:ext cx="8699500" cy="5291554"/>
          </a:xfrm>
        </p:spPr>
        <p:txBody>
          <a:bodyPr/>
          <a:lstStyle/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Morphological</a:t>
            </a:r>
            <a:r>
              <a:rPr lang="en-US" sz="1800" b="1" dirty="0" smtClean="0"/>
              <a:t> Analysis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The X-ray source and the detector array rotate around the body</a:t>
            </a:r>
          </a:p>
          <a:p>
            <a:pPr lvl="1"/>
            <a:r>
              <a:rPr lang="en-US" sz="1600" dirty="0" smtClean="0"/>
              <a:t>The bed supporting the patient moves through the device</a:t>
            </a:r>
          </a:p>
          <a:p>
            <a:pPr lvl="1"/>
            <a:r>
              <a:rPr lang="en-US" sz="1600" dirty="0" smtClean="0"/>
              <a:t>Whole-body 3-D images constructed from 2-D slices in a given bed position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Features:</a:t>
            </a:r>
          </a:p>
          <a:p>
            <a:pPr lvl="1"/>
            <a:r>
              <a:rPr lang="en-US" sz="1600" dirty="0" smtClean="0"/>
              <a:t>Good spatial resolution</a:t>
            </a:r>
          </a:p>
          <a:p>
            <a:pPr lvl="1"/>
            <a:r>
              <a:rPr lang="en-US" sz="1600" dirty="0" smtClean="0"/>
              <a:t>High doses -&gt; limited number of examinations (DNA damage)</a:t>
            </a:r>
          </a:p>
          <a:p>
            <a:pPr lvl="1"/>
            <a:r>
              <a:rPr lang="en-US" sz="1600" dirty="0" smtClean="0"/>
              <a:t>Cannot be used for screening</a:t>
            </a:r>
          </a:p>
          <a:p>
            <a:pPr lvl="1"/>
            <a:r>
              <a:rPr lang="en-US" sz="1600" dirty="0" smtClean="0"/>
              <a:t>Can operate with other modalities such as PET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7010448" y="3429000"/>
            <a:ext cx="2062146" cy="2000248"/>
            <a:chOff x="6661150" y="3468688"/>
            <a:chExt cx="2330450" cy="2246312"/>
          </a:xfrm>
        </p:grpSpPr>
        <p:pic>
          <p:nvPicPr>
            <p:cNvPr id="50" name="Picture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661150" y="3468688"/>
              <a:ext cx="2330450" cy="565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" name="Picture 1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661150" y="4033838"/>
              <a:ext cx="2330450" cy="565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661150" y="4598988"/>
              <a:ext cx="2330450" cy="563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" name="Picture 1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661150" y="5162550"/>
              <a:ext cx="2330450" cy="552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5" name="Picture 2" descr="http://static.howstuffworks.com/gif/cat-scan-pineapple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15206" y="1524000"/>
            <a:ext cx="1636694" cy="1489392"/>
          </a:xfrm>
          <a:prstGeom prst="rect">
            <a:avLst/>
          </a:prstGeom>
          <a:noFill/>
        </p:spPr>
      </p:pic>
      <p:sp>
        <p:nvSpPr>
          <p:cNvPr id="56" name="TextBox 55"/>
          <p:cNvSpPr txBox="1"/>
          <p:nvPr/>
        </p:nvSpPr>
        <p:spPr>
          <a:xfrm>
            <a:off x="4572000" y="5857892"/>
            <a:ext cx="12009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X-ray source</a:t>
            </a:r>
            <a:endParaRPr lang="en-GB" dirty="0"/>
          </a:p>
        </p:txBody>
      </p:sp>
      <p:sp>
        <p:nvSpPr>
          <p:cNvPr id="57" name="TextBox 56"/>
          <p:cNvSpPr txBox="1"/>
          <p:nvPr/>
        </p:nvSpPr>
        <p:spPr>
          <a:xfrm>
            <a:off x="6644772" y="5786454"/>
            <a:ext cx="14991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Banana detector</a:t>
            </a:r>
            <a:endParaRPr lang="en-GB" dirty="0"/>
          </a:p>
        </p:txBody>
      </p:sp>
      <p:cxnSp>
        <p:nvCxnSpPr>
          <p:cNvPr id="58" name="Straight Arrow Connector 57"/>
          <p:cNvCxnSpPr/>
          <p:nvPr/>
        </p:nvCxnSpPr>
        <p:spPr bwMode="auto">
          <a:xfrm flipV="1">
            <a:off x="5429256" y="4857760"/>
            <a:ext cx="1928826" cy="1143008"/>
          </a:xfrm>
          <a:prstGeom prst="straightConnector1">
            <a:avLst/>
          </a:prstGeom>
          <a:solidFill>
            <a:schemeClr val="hlink"/>
          </a:solidFill>
          <a:ln w="2857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9" name="Straight Arrow Connector 58"/>
          <p:cNvCxnSpPr>
            <a:stCxn id="57" idx="0"/>
            <a:endCxn id="51" idx="0"/>
          </p:cNvCxnSpPr>
          <p:nvPr/>
        </p:nvCxnSpPr>
        <p:spPr bwMode="auto">
          <a:xfrm rot="5400000" flipH="1" flipV="1">
            <a:off x="6790823" y="4535757"/>
            <a:ext cx="1854211" cy="647185"/>
          </a:xfrm>
          <a:prstGeom prst="straightConnector1">
            <a:avLst/>
          </a:prstGeom>
          <a:solidFill>
            <a:schemeClr val="hlink"/>
          </a:solidFill>
          <a:ln w="2857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9F3CD4-AE83-4A4C-BA7A-F0B25ED851C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76195"/>
            <a:ext cx="8966200" cy="823913"/>
          </a:xfrm>
        </p:spPr>
        <p:txBody>
          <a:bodyPr lIns="91440" tIns="45720" rIns="91440" bIns="45720"/>
          <a:lstStyle/>
          <a:p>
            <a:r>
              <a:rPr lang="en-GB" sz="2800" dirty="0" smtClean="0"/>
              <a:t>CT Breakthrough from Particle </a:t>
            </a:r>
            <a:r>
              <a:rPr lang="en-GB" sz="2800" dirty="0"/>
              <a:t>D</a:t>
            </a:r>
            <a:r>
              <a:rPr lang="en-GB" sz="2800" dirty="0" smtClean="0"/>
              <a:t>etector Electronics</a:t>
            </a:r>
            <a:endParaRPr lang="en-GB" sz="2800" dirty="0"/>
          </a:p>
        </p:txBody>
      </p:sp>
      <p:sp>
        <p:nvSpPr>
          <p:cNvPr id="152781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14282" y="1947882"/>
            <a:ext cx="4065587" cy="2322513"/>
          </a:xfrm>
        </p:spPr>
        <p:txBody>
          <a:bodyPr lIns="91440" tIns="45720" rIns="91440" bIns="45720"/>
          <a:lstStyle/>
          <a:p>
            <a:pPr eaLnBrk="1" hangingPunct="1">
              <a:buClr>
                <a:schemeClr val="tx2"/>
              </a:buClr>
              <a:buFont typeface="Wingdings" pitchFamily="2" charset="2"/>
              <a:buChar char="q"/>
            </a:pPr>
            <a:r>
              <a:rPr lang="en-GB" sz="2400" u="sng" dirty="0"/>
              <a:t>Current</a:t>
            </a:r>
          </a:p>
          <a:p>
            <a:pPr lvl="1" eaLnBrk="1" hangingPunct="1"/>
            <a:r>
              <a:rPr lang="en-GB" sz="2000" dirty="0"/>
              <a:t>Limited contrast</a:t>
            </a:r>
          </a:p>
          <a:p>
            <a:pPr lvl="1" eaLnBrk="1" hangingPunct="1"/>
            <a:r>
              <a:rPr lang="en-GB" sz="2000" dirty="0"/>
              <a:t>High dose</a:t>
            </a:r>
          </a:p>
          <a:p>
            <a:pPr lvl="2" eaLnBrk="1" hangingPunct="1"/>
            <a:r>
              <a:rPr lang="en-GB" sz="1800" dirty="0"/>
              <a:t>Restricted use for </a:t>
            </a:r>
            <a:r>
              <a:rPr lang="en-GB" sz="1800" dirty="0" smtClean="0"/>
              <a:t>screening</a:t>
            </a:r>
            <a:endParaRPr lang="en-GB" sz="1800" dirty="0"/>
          </a:p>
        </p:txBody>
      </p:sp>
      <p:sp>
        <p:nvSpPr>
          <p:cNvPr id="1527812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286248" y="1871666"/>
            <a:ext cx="4572032" cy="2057400"/>
          </a:xfrm>
        </p:spPr>
        <p:txBody>
          <a:bodyPr lIns="91440" tIns="45720" rIns="91440" bIns="45720"/>
          <a:lstStyle/>
          <a:p>
            <a:pPr eaLnBrk="1" hangingPunct="1">
              <a:buClr>
                <a:schemeClr val="tx2"/>
              </a:buClr>
              <a:buFont typeface="Wingdings" pitchFamily="2" charset="2"/>
              <a:buChar char="q"/>
            </a:pPr>
            <a:r>
              <a:rPr lang="en-GB" sz="2400" u="sng" dirty="0"/>
              <a:t>Counting</a:t>
            </a:r>
          </a:p>
          <a:p>
            <a:pPr lvl="1" eaLnBrk="1" hangingPunct="1">
              <a:buClr>
                <a:srgbClr val="92D050"/>
              </a:buClr>
            </a:pPr>
            <a:r>
              <a:rPr lang="en-GB" sz="2000" dirty="0"/>
              <a:t>High contrast</a:t>
            </a:r>
          </a:p>
          <a:p>
            <a:pPr lvl="1" eaLnBrk="1" hangingPunct="1">
              <a:buClr>
                <a:srgbClr val="92D050"/>
              </a:buClr>
            </a:pPr>
            <a:r>
              <a:rPr lang="en-GB" sz="2000" dirty="0"/>
              <a:t>Colour mode possible</a:t>
            </a:r>
          </a:p>
          <a:p>
            <a:pPr lvl="1" eaLnBrk="1" hangingPunct="1">
              <a:buClr>
                <a:srgbClr val="92D050"/>
              </a:buClr>
            </a:pPr>
            <a:r>
              <a:rPr lang="en-GB" sz="2000" dirty="0"/>
              <a:t>Lower dose (factor of 10)</a:t>
            </a:r>
          </a:p>
          <a:p>
            <a:pPr lvl="2" eaLnBrk="1" hangingPunct="1"/>
            <a:r>
              <a:rPr lang="en-GB" sz="1800" dirty="0"/>
              <a:t>Opportunity for </a:t>
            </a:r>
            <a:r>
              <a:rPr lang="en-GB" sz="1800" dirty="0" smtClean="0"/>
              <a:t>screening </a:t>
            </a:r>
            <a:endParaRPr lang="en-GB" sz="1800" dirty="0"/>
          </a:p>
        </p:txBody>
      </p:sp>
      <p:sp>
        <p:nvSpPr>
          <p:cNvPr id="252935" name="Text Box 7"/>
          <p:cNvSpPr txBox="1">
            <a:spLocks noChangeArrowheads="1"/>
          </p:cNvSpPr>
          <p:nvPr/>
        </p:nvSpPr>
        <p:spPr bwMode="auto">
          <a:xfrm>
            <a:off x="46346" y="1149478"/>
            <a:ext cx="795467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GB" sz="2000" dirty="0">
                <a:solidFill>
                  <a:srgbClr val="1B1B51"/>
                </a:solidFill>
                <a:latin typeface="Helvetica" pitchFamily="34" charset="0"/>
              </a:rPr>
              <a:t>A paradigm shift: </a:t>
            </a:r>
            <a:r>
              <a:rPr lang="en-GB" sz="2000" u="sng" dirty="0">
                <a:solidFill>
                  <a:srgbClr val="1B1B51"/>
                </a:solidFill>
                <a:latin typeface="Helvetica" pitchFamily="34" charset="0"/>
              </a:rPr>
              <a:t>current</a:t>
            </a:r>
            <a:r>
              <a:rPr lang="en-GB" sz="2000" dirty="0">
                <a:solidFill>
                  <a:srgbClr val="1B1B51"/>
                </a:solidFill>
                <a:latin typeface="Helvetica" pitchFamily="34" charset="0"/>
              </a:rPr>
              <a:t> to </a:t>
            </a:r>
            <a:r>
              <a:rPr lang="en-GB" sz="2000" u="sng" dirty="0">
                <a:solidFill>
                  <a:srgbClr val="1B1B51"/>
                </a:solidFill>
                <a:latin typeface="Helvetica" pitchFamily="34" charset="0"/>
              </a:rPr>
              <a:t>counting</a:t>
            </a:r>
            <a:r>
              <a:rPr lang="en-GB" sz="2000" dirty="0">
                <a:solidFill>
                  <a:srgbClr val="1B1B51"/>
                </a:solidFill>
                <a:latin typeface="Helvetica" pitchFamily="34" charset="0"/>
              </a:rPr>
              <a:t> </a:t>
            </a:r>
            <a:r>
              <a:rPr lang="en-GB" sz="2000" dirty="0" smtClean="0">
                <a:solidFill>
                  <a:srgbClr val="1B1B51"/>
                </a:solidFill>
                <a:latin typeface="Helvetica" pitchFamily="34" charset="0"/>
              </a:rPr>
              <a:t>mode thanks to fast electronics </a:t>
            </a:r>
          </a:p>
          <a:p>
            <a:pPr algn="l">
              <a:lnSpc>
                <a:spcPct val="100000"/>
              </a:lnSpc>
            </a:pPr>
            <a:r>
              <a:rPr lang="en-GB" sz="2000" dirty="0" smtClean="0">
                <a:solidFill>
                  <a:srgbClr val="1B1B51"/>
                </a:solidFill>
                <a:latin typeface="Helvetica" pitchFamily="34" charset="0"/>
              </a:rPr>
              <a:t>developed for LHC detectors</a:t>
            </a:r>
            <a:endParaRPr lang="en-GB" sz="2000" dirty="0">
              <a:solidFill>
                <a:srgbClr val="1B1B51"/>
              </a:solidFill>
              <a:latin typeface="Helvetica" pitchFamily="34" charset="0"/>
            </a:endParaRPr>
          </a:p>
        </p:txBody>
      </p:sp>
      <p:sp>
        <p:nvSpPr>
          <p:cNvPr id="252936" name="Text Box 9"/>
          <p:cNvSpPr txBox="1">
            <a:spLocks noChangeArrowheads="1"/>
          </p:cNvSpPr>
          <p:nvPr/>
        </p:nvSpPr>
        <p:spPr bwMode="auto">
          <a:xfrm>
            <a:off x="4089369" y="5970607"/>
            <a:ext cx="2533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fr-FR" sz="1000">
                <a:latin typeface="Arial" charset="0"/>
              </a:rPr>
              <a:t>Courtesy Rabin Medical Center, Israel</a:t>
            </a:r>
          </a:p>
        </p:txBody>
      </p:sp>
      <p:pic>
        <p:nvPicPr>
          <p:cNvPr id="25293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00482" y="4141807"/>
            <a:ext cx="4784725" cy="185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2938" name="Picture 8" descr="cte_cspine_vr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73094" y="4014808"/>
            <a:ext cx="2055813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2939" name="Text Box 9"/>
          <p:cNvSpPr txBox="1">
            <a:spLocks noChangeArrowheads="1"/>
          </p:cNvSpPr>
          <p:nvPr/>
        </p:nvSpPr>
        <p:spPr bwMode="auto">
          <a:xfrm>
            <a:off x="1435069" y="6042045"/>
            <a:ext cx="9175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fr-FR" sz="1000" dirty="0" err="1">
                <a:latin typeface="Arial" charset="0"/>
              </a:rPr>
              <a:t>Courtesy</a:t>
            </a:r>
            <a:r>
              <a:rPr lang="fr-FR" sz="1000" dirty="0">
                <a:latin typeface="Arial" charset="0"/>
              </a:rPr>
              <a:t> GE</a:t>
            </a:r>
          </a:p>
        </p:txBody>
      </p:sp>
      <p:pic>
        <p:nvPicPr>
          <p:cNvPr id="252940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84932" y="5973782"/>
            <a:ext cx="2217737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ight Arrow 12"/>
          <p:cNvSpPr/>
          <p:nvPr/>
        </p:nvSpPr>
        <p:spPr bwMode="auto">
          <a:xfrm>
            <a:off x="1000100" y="3214686"/>
            <a:ext cx="357190" cy="142876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4" name="Right Arrow 13"/>
          <p:cNvSpPr/>
          <p:nvPr/>
        </p:nvSpPr>
        <p:spPr bwMode="auto">
          <a:xfrm>
            <a:off x="5214942" y="3500438"/>
            <a:ext cx="214314" cy="142876"/>
          </a:xfrm>
          <a:prstGeom prst="rightArrow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3D29372-8AC1-B24C-9E05-A8FB2DC24A9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ouse_10_proj_rotate_crop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857488" y="1165403"/>
            <a:ext cx="3000396" cy="4971398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176195"/>
            <a:ext cx="89662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j-lt"/>
                <a:ea typeface="ＭＳ Ｐゴシック" pitchFamily="-112" charset="-128"/>
                <a:cs typeface="ＭＳ Ｐゴシック" pitchFamily="-112" charset="-128"/>
              </a:rPr>
              <a:t>CT Breakthrough from Particle Detector Electronics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6215074" y="6000768"/>
            <a:ext cx="113666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fr-FR" sz="1000" dirty="0" err="1" smtClean="0">
                <a:latin typeface="Arial" charset="0"/>
              </a:rPr>
              <a:t>Courtesy</a:t>
            </a:r>
            <a:r>
              <a:rPr lang="fr-FR" sz="1000" dirty="0" smtClean="0">
                <a:latin typeface="Arial" charset="0"/>
              </a:rPr>
              <a:t> MBI</a:t>
            </a:r>
            <a:endParaRPr lang="fr-FR" sz="1000" dirty="0">
              <a:latin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3D29372-8AC1-B24C-9E05-A8FB2DC24A9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238108"/>
            <a:ext cx="8786874" cy="762000"/>
          </a:xfrm>
        </p:spPr>
        <p:txBody>
          <a:bodyPr/>
          <a:lstStyle/>
          <a:p>
            <a:r>
              <a:rPr lang="fr-CH" sz="2400" dirty="0" err="1" smtClean="0"/>
              <a:t>Medical</a:t>
            </a:r>
            <a:r>
              <a:rPr lang="fr-CH" sz="2400" dirty="0" smtClean="0"/>
              <a:t> Imaging </a:t>
            </a:r>
            <a:r>
              <a:rPr lang="en-GB" sz="2400" dirty="0" smtClean="0"/>
              <a:t>– </a:t>
            </a:r>
            <a:r>
              <a:rPr lang="en-US" sz="2400" dirty="0" smtClean="0"/>
              <a:t>Positron Emission Tomography (PET)</a:t>
            </a:r>
            <a:endParaRPr lang="en-GB" sz="2400" dirty="0"/>
          </a:p>
        </p:txBody>
      </p:sp>
      <p:pic>
        <p:nvPicPr>
          <p:cNvPr id="19" name="Picture 3" descr="PET-schem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2412571"/>
            <a:ext cx="5286412" cy="3873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214282" y="1214422"/>
            <a:ext cx="85725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800" b="1" dirty="0" err="1" smtClean="0">
                <a:solidFill>
                  <a:srgbClr val="FF0000"/>
                </a:solidFill>
              </a:rPr>
              <a:t>Functional</a:t>
            </a:r>
            <a:r>
              <a:rPr lang="fr-CH" sz="1800" b="1" dirty="0" smtClean="0"/>
              <a:t> </a:t>
            </a:r>
            <a:r>
              <a:rPr lang="fr-CH" sz="1800" b="1" dirty="0" err="1" smtClean="0"/>
              <a:t>Analysis</a:t>
            </a:r>
            <a:endParaRPr lang="en-GB" sz="1800" b="1" dirty="0" smtClean="0"/>
          </a:p>
          <a:p>
            <a:endParaRPr lang="en-GB" sz="1800" dirty="0" smtClean="0"/>
          </a:p>
          <a:p>
            <a:r>
              <a:rPr lang="en-GB" sz="1800" dirty="0" smtClean="0"/>
              <a:t>The system detects pairs of gamma rays emitted indirectly by a positron-emitting radionuclide (tracer), which is introduced into the body on a biologically active molecule. </a:t>
            </a:r>
          </a:p>
          <a:p>
            <a:endParaRPr lang="en-GB" sz="1800" dirty="0" smtClean="0"/>
          </a:p>
          <a:p>
            <a:r>
              <a:rPr lang="en-GB" sz="1800" dirty="0" smtClean="0"/>
              <a:t>Images of tracer concentration </a:t>
            </a:r>
          </a:p>
          <a:p>
            <a:r>
              <a:rPr lang="en-GB" sz="1800" dirty="0" smtClean="0"/>
              <a:t>in 3-dimensional space within the </a:t>
            </a:r>
          </a:p>
          <a:p>
            <a:r>
              <a:rPr lang="en-GB" sz="1800" dirty="0" smtClean="0"/>
              <a:t>body are then reconstructed by </a:t>
            </a:r>
          </a:p>
          <a:p>
            <a:r>
              <a:rPr lang="en-GB" sz="1800" dirty="0" smtClean="0"/>
              <a:t>computer analysis.</a:t>
            </a:r>
          </a:p>
          <a:p>
            <a:endParaRPr lang="fr-CH" sz="1800" dirty="0" smtClean="0"/>
          </a:p>
          <a:p>
            <a:r>
              <a:rPr lang="fr-CH" sz="1800" dirty="0" err="1" smtClean="0">
                <a:solidFill>
                  <a:schemeClr val="tx2"/>
                </a:solidFill>
              </a:rPr>
              <a:t>Crystals</a:t>
            </a:r>
            <a:r>
              <a:rPr lang="fr-CH" sz="1800" dirty="0" smtClean="0">
                <a:solidFill>
                  <a:schemeClr val="tx2"/>
                </a:solidFill>
              </a:rPr>
              <a:t> </a:t>
            </a:r>
            <a:r>
              <a:rPr lang="fr-CH" sz="1800" dirty="0" err="1" smtClean="0">
                <a:solidFill>
                  <a:schemeClr val="tx2"/>
                </a:solidFill>
              </a:rPr>
              <a:t>developed</a:t>
            </a:r>
            <a:r>
              <a:rPr lang="fr-CH" sz="1800" dirty="0" smtClean="0">
                <a:solidFill>
                  <a:schemeClr val="tx2"/>
                </a:solidFill>
              </a:rPr>
              <a:t> for LHC </a:t>
            </a:r>
          </a:p>
          <a:p>
            <a:r>
              <a:rPr lang="fr-CH" sz="1800" dirty="0" smtClean="0">
                <a:solidFill>
                  <a:schemeClr val="tx2"/>
                </a:solidFill>
              </a:rPr>
              <a:t>detectors are </a:t>
            </a:r>
            <a:r>
              <a:rPr lang="fr-CH" sz="1800" dirty="0" err="1" smtClean="0">
                <a:solidFill>
                  <a:schemeClr val="tx2"/>
                </a:solidFill>
              </a:rPr>
              <a:t>used</a:t>
            </a:r>
            <a:r>
              <a:rPr lang="fr-CH" sz="1800" dirty="0" smtClean="0">
                <a:solidFill>
                  <a:schemeClr val="tx2"/>
                </a:solidFill>
              </a:rPr>
              <a:t> in PET </a:t>
            </a:r>
          </a:p>
          <a:p>
            <a:r>
              <a:rPr lang="fr-CH" sz="1800" dirty="0" smtClean="0">
                <a:solidFill>
                  <a:schemeClr val="tx2"/>
                </a:solidFill>
              </a:rPr>
              <a:t>Scanners.</a:t>
            </a:r>
            <a:endParaRPr lang="en-GB" sz="1800" dirty="0" smtClean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9F3CD4-AE83-4A4C-BA7A-F0B25ED851C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Image fusion: PET + CT</a:t>
            </a:r>
            <a:endParaRPr lang="en-GB" sz="3200" dirty="0"/>
          </a:p>
        </p:txBody>
      </p:sp>
      <p:sp>
        <p:nvSpPr>
          <p:cNvPr id="31747" name="AutoShape 3"/>
          <p:cNvSpPr>
            <a:spLocks noChangeAspect="1" noChangeArrowheads="1" noTextEdit="1"/>
          </p:cNvSpPr>
          <p:nvPr/>
        </p:nvSpPr>
        <p:spPr bwMode="auto">
          <a:xfrm>
            <a:off x="571472" y="1071546"/>
            <a:ext cx="8040688" cy="505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1762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1305856"/>
            <a:ext cx="1857164" cy="1337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4" name="Picture 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1285860"/>
            <a:ext cx="1857388" cy="1338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9" name="Group 38"/>
          <p:cNvGrpSpPr/>
          <p:nvPr/>
        </p:nvGrpSpPr>
        <p:grpSpPr>
          <a:xfrm>
            <a:off x="3357554" y="2143116"/>
            <a:ext cx="2286016" cy="1571636"/>
            <a:chOff x="5715008" y="1428736"/>
            <a:chExt cx="2106613" cy="1493837"/>
          </a:xfrm>
        </p:grpSpPr>
        <p:pic>
          <p:nvPicPr>
            <p:cNvPr id="31766" name="Picture 2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715008" y="1428736"/>
              <a:ext cx="2106613" cy="747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67" name="Picture 2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715008" y="2176448"/>
              <a:ext cx="2106613" cy="746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1774" name="Rectangle 30"/>
          <p:cNvSpPr>
            <a:spLocks noChangeArrowheads="1"/>
          </p:cNvSpPr>
          <p:nvPr/>
        </p:nvSpPr>
        <p:spPr bwMode="auto">
          <a:xfrm>
            <a:off x="3929058" y="5000636"/>
            <a:ext cx="11747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900" b="0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Helvetica" pitchFamily="34" charset="0"/>
              </a:rPr>
              <a:t>PET + CT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782" name="Rectangle 38"/>
          <p:cNvSpPr>
            <a:spLocks noChangeArrowheads="1"/>
          </p:cNvSpPr>
          <p:nvPr/>
        </p:nvSpPr>
        <p:spPr bwMode="auto">
          <a:xfrm>
            <a:off x="6143636" y="6000768"/>
            <a:ext cx="2489200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Helvetica" pitchFamily="34" charset="0"/>
              </a:rPr>
              <a:t>from University of Pittsburgh &amp; Siemens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0" name="Rectangle 30"/>
          <p:cNvSpPr>
            <a:spLocks noChangeArrowheads="1"/>
          </p:cNvSpPr>
          <p:nvPr/>
        </p:nvSpPr>
        <p:spPr bwMode="auto">
          <a:xfrm>
            <a:off x="857224" y="2643182"/>
            <a:ext cx="1857388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eaLnBrk="1" hangingPunct="1"/>
            <a:r>
              <a:rPr kumimoji="0" lang="en-US" sz="1900" b="0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Helvetica" pitchFamily="34" charset="0"/>
              </a:rPr>
              <a:t>PET - </a:t>
            </a:r>
            <a:r>
              <a:rPr lang="en-US" sz="1800" dirty="0" smtClean="0">
                <a:solidFill>
                  <a:srgbClr val="333399"/>
                </a:solidFill>
                <a:latin typeface="Helvetica" pitchFamily="34" charset="0"/>
              </a:rPr>
              <a:t>Functional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" name="Rectangle 30"/>
          <p:cNvSpPr>
            <a:spLocks noChangeArrowheads="1"/>
          </p:cNvSpPr>
          <p:nvPr/>
        </p:nvSpPr>
        <p:spPr bwMode="auto">
          <a:xfrm>
            <a:off x="6357950" y="2643182"/>
            <a:ext cx="1857388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900" b="0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Helvetica" pitchFamily="34" charset="0"/>
              </a:rPr>
              <a:t>Structural - CT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11"/>
          </p:nvPr>
        </p:nvSpPr>
        <p:spPr>
          <a:xfrm>
            <a:off x="8353481" y="6385100"/>
            <a:ext cx="576237" cy="330048"/>
          </a:xfrm>
        </p:spPr>
        <p:txBody>
          <a:bodyPr/>
          <a:lstStyle/>
          <a:p>
            <a:pPr>
              <a:defRPr/>
            </a:pPr>
            <a:fld id="{97A21206-9BBD-4624-9310-DE9DA7093040}" type="slidenum">
              <a:rPr lang="en-US" noProof="0" smtClean="0"/>
              <a:pPr>
                <a:defRPr/>
              </a:pPr>
              <a:t>14</a:t>
            </a:fld>
            <a:endParaRPr lang="en-US" noProof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9.82659E-7 L -0.30694 0.1361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" y="68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27746E-6 L 0.28889 0.1412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17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6" presetClass="emp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39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74" grpId="0"/>
      <p:bldP spid="40" grpId="0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dirty="0" smtClean="0"/>
              <a:t>Hadron </a:t>
            </a:r>
            <a:r>
              <a:rPr lang="fr-CH" sz="3200" dirty="0" err="1" smtClean="0"/>
              <a:t>Therapy</a:t>
            </a:r>
            <a:endParaRPr lang="en-GB" sz="3200" dirty="0"/>
          </a:p>
        </p:txBody>
      </p:sp>
      <p:grpSp>
        <p:nvGrpSpPr>
          <p:cNvPr id="16" name="Group 3"/>
          <p:cNvGrpSpPr>
            <a:grpSpLocks/>
          </p:cNvGrpSpPr>
          <p:nvPr/>
        </p:nvGrpSpPr>
        <p:grpSpPr bwMode="auto">
          <a:xfrm>
            <a:off x="2325688" y="1085850"/>
            <a:ext cx="6275387" cy="2082800"/>
            <a:chOff x="1497" y="459"/>
            <a:chExt cx="4037" cy="1419"/>
          </a:xfrm>
        </p:grpSpPr>
        <p:graphicFrame>
          <p:nvGraphicFramePr>
            <p:cNvPr id="17" name="Object 4"/>
            <p:cNvGraphicFramePr>
              <a:graphicFrameLocks noChangeAspect="1"/>
            </p:cNvGraphicFramePr>
            <p:nvPr/>
          </p:nvGraphicFramePr>
          <p:xfrm>
            <a:off x="1506" y="459"/>
            <a:ext cx="4028" cy="1419"/>
          </p:xfrm>
          <a:graphic>
            <a:graphicData uri="http://schemas.openxmlformats.org/presentationml/2006/ole">
              <p:oleObj spid="_x0000_s2051" name="Bitmap Image" r:id="rId4" imgW="7000000" imgH="2657846" progId="PBrush">
                <p:embed/>
              </p:oleObj>
            </a:graphicData>
          </a:graphic>
        </p:graphicFrame>
        <p:sp>
          <p:nvSpPr>
            <p:cNvPr id="18" name="Line 5"/>
            <p:cNvSpPr>
              <a:spLocks noChangeShapeType="1"/>
            </p:cNvSpPr>
            <p:nvPr/>
          </p:nvSpPr>
          <p:spPr bwMode="auto">
            <a:xfrm>
              <a:off x="1497" y="731"/>
              <a:ext cx="2939" cy="0"/>
            </a:xfrm>
            <a:prstGeom prst="line">
              <a:avLst/>
            </a:prstGeom>
            <a:noFill/>
            <a:ln w="6350">
              <a:solidFill>
                <a:srgbClr val="FFFF66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19" name="Text Box 6"/>
            <p:cNvSpPr txBox="1">
              <a:spLocks noChangeArrowheads="1"/>
            </p:cNvSpPr>
            <p:nvPr/>
          </p:nvSpPr>
          <p:spPr bwMode="auto">
            <a:xfrm>
              <a:off x="1534" y="1412"/>
              <a:ext cx="1784" cy="43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spcBef>
                  <a:spcPct val="25000"/>
                </a:spcBef>
              </a:pPr>
              <a:r>
                <a:rPr lang="en-US" sz="1600" b="1" dirty="0">
                  <a:solidFill>
                    <a:schemeClr val="folHlink"/>
                  </a:solidFill>
                  <a:latin typeface="Arial" charset="0"/>
                </a:rPr>
                <a:t>charged </a:t>
              </a:r>
              <a:r>
                <a:rPr lang="en-US" sz="1600" b="1" dirty="0" err="1">
                  <a:solidFill>
                    <a:schemeClr val="folHlink"/>
                  </a:solidFill>
                  <a:latin typeface="Arial" charset="0"/>
                </a:rPr>
                <a:t>hadron</a:t>
              </a:r>
              <a:r>
                <a:rPr lang="en-US" sz="1600" b="1" dirty="0">
                  <a:solidFill>
                    <a:schemeClr val="folHlink"/>
                  </a:solidFill>
                  <a:latin typeface="Arial" charset="0"/>
                </a:rPr>
                <a:t> beam</a:t>
              </a:r>
            </a:p>
            <a:p>
              <a:pPr algn="ctr">
                <a:spcBef>
                  <a:spcPct val="25000"/>
                </a:spcBef>
              </a:pPr>
              <a:r>
                <a:rPr lang="en-US" sz="1600" b="1" dirty="0">
                  <a:solidFill>
                    <a:schemeClr val="folHlink"/>
                  </a:solidFill>
                  <a:latin typeface="Arial" charset="0"/>
                </a:rPr>
                <a:t>that loses energy in matter</a:t>
              </a:r>
              <a:endParaRPr lang="en-US" sz="1400" b="1" dirty="0">
                <a:solidFill>
                  <a:schemeClr val="folHlink"/>
                </a:solidFill>
                <a:latin typeface="Arial" charset="0"/>
              </a:endParaRPr>
            </a:p>
          </p:txBody>
        </p:sp>
        <p:sp>
          <p:nvSpPr>
            <p:cNvPr id="20" name="Text Box 7"/>
            <p:cNvSpPr txBox="1">
              <a:spLocks noChangeArrowheads="1"/>
            </p:cNvSpPr>
            <p:nvPr/>
          </p:nvSpPr>
          <p:spPr bwMode="auto">
            <a:xfrm>
              <a:off x="2500" y="528"/>
              <a:ext cx="489" cy="229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folHlink"/>
                  </a:solidFill>
                  <a:latin typeface="Arial" charset="0"/>
                </a:rPr>
                <a:t>28 cm</a:t>
              </a:r>
            </a:p>
          </p:txBody>
        </p:sp>
        <p:sp>
          <p:nvSpPr>
            <p:cNvPr id="21" name="Text Box 8"/>
            <p:cNvSpPr txBox="1">
              <a:spLocks noChangeArrowheads="1"/>
            </p:cNvSpPr>
            <p:nvPr/>
          </p:nvSpPr>
          <p:spPr bwMode="auto">
            <a:xfrm>
              <a:off x="4843" y="709"/>
              <a:ext cx="568" cy="47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 dirty="0" err="1">
                  <a:solidFill>
                    <a:srgbClr val="00FF00"/>
                  </a:solidFill>
                  <a:latin typeface="Arial" charset="0"/>
                </a:rPr>
                <a:t>tumour</a:t>
              </a:r>
              <a:endParaRPr lang="en-US" sz="1600" b="1" dirty="0">
                <a:solidFill>
                  <a:srgbClr val="00FF00"/>
                </a:solidFill>
                <a:latin typeface="Arial" charset="0"/>
              </a:endParaRPr>
            </a:p>
            <a:p>
              <a:pPr algn="ctr">
                <a:spcBef>
                  <a:spcPct val="50000"/>
                </a:spcBef>
              </a:pPr>
              <a:r>
                <a:rPr lang="en-US" sz="1600" b="1" dirty="0">
                  <a:solidFill>
                    <a:srgbClr val="00FF00"/>
                  </a:solidFill>
                  <a:latin typeface="Arial" charset="0"/>
                </a:rPr>
                <a:t>target</a:t>
              </a:r>
            </a:p>
          </p:txBody>
        </p:sp>
      </p:grp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506413" y="1736725"/>
            <a:ext cx="1479550" cy="1158875"/>
          </a:xfrm>
          <a:prstGeom prst="rect">
            <a:avLst/>
          </a:prstGeom>
          <a:solidFill>
            <a:schemeClr val="bg2">
              <a:alpha val="80000"/>
            </a:schemeClr>
          </a:solidFill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65000"/>
              </a:lnSpc>
            </a:pPr>
            <a:r>
              <a:rPr lang="en-US" sz="1800" b="1">
                <a:solidFill>
                  <a:schemeClr val="folHlink"/>
                </a:solidFill>
                <a:latin typeface="Arial" charset="0"/>
              </a:rPr>
              <a:t> </a:t>
            </a:r>
            <a: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200 MeV</a:t>
            </a:r>
          </a:p>
          <a:p>
            <a:pPr algn="ctr">
              <a:lnSpc>
                <a:spcPct val="65000"/>
              </a:lnSpc>
            </a:pPr>
            <a: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protons</a:t>
            </a:r>
          </a:p>
          <a:p>
            <a:pPr algn="ctr">
              <a:lnSpc>
                <a:spcPct val="65000"/>
              </a:lnSpc>
            </a:pPr>
            <a:endParaRPr lang="en-US" sz="18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>
              <a:lnSpc>
                <a:spcPct val="65000"/>
              </a:lnSpc>
            </a:pPr>
            <a:endParaRPr lang="en-US" sz="18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>
              <a:lnSpc>
                <a:spcPct val="65000"/>
              </a:lnSpc>
            </a:pPr>
            <a: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480 MeV</a:t>
            </a:r>
          </a:p>
          <a:p>
            <a:pPr algn="ctr">
              <a:lnSpc>
                <a:spcPct val="65000"/>
              </a:lnSpc>
            </a:pPr>
            <a: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carbon ions</a:t>
            </a:r>
          </a:p>
        </p:txBody>
      </p:sp>
      <p:sp>
        <p:nvSpPr>
          <p:cNvPr id="23" name="Line 10"/>
          <p:cNvSpPr>
            <a:spLocks noChangeShapeType="1"/>
          </p:cNvSpPr>
          <p:nvPr/>
        </p:nvSpPr>
        <p:spPr bwMode="auto">
          <a:xfrm>
            <a:off x="179388" y="2286000"/>
            <a:ext cx="2255837" cy="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GB"/>
          </a:p>
        </p:txBody>
      </p:sp>
      <p:grpSp>
        <p:nvGrpSpPr>
          <p:cNvPr id="24" name="Group 11"/>
          <p:cNvGrpSpPr>
            <a:grpSpLocks/>
          </p:cNvGrpSpPr>
          <p:nvPr/>
        </p:nvGrpSpPr>
        <p:grpSpPr bwMode="auto">
          <a:xfrm>
            <a:off x="4492625" y="3297238"/>
            <a:ext cx="4327525" cy="3048000"/>
            <a:chOff x="2794" y="2304"/>
            <a:chExt cx="2726" cy="1920"/>
          </a:xfrm>
        </p:grpSpPr>
        <p:grpSp>
          <p:nvGrpSpPr>
            <p:cNvPr id="25" name="Group 12"/>
            <p:cNvGrpSpPr>
              <a:grpSpLocks/>
            </p:cNvGrpSpPr>
            <p:nvPr/>
          </p:nvGrpSpPr>
          <p:grpSpPr bwMode="auto">
            <a:xfrm>
              <a:off x="2794" y="2304"/>
              <a:ext cx="2726" cy="1920"/>
              <a:chOff x="1882" y="1872"/>
              <a:chExt cx="2726" cy="1920"/>
            </a:xfrm>
          </p:grpSpPr>
          <p:grpSp>
            <p:nvGrpSpPr>
              <p:cNvPr id="28" name="Group 27"/>
              <p:cNvGrpSpPr>
                <a:grpSpLocks/>
              </p:cNvGrpSpPr>
              <p:nvPr/>
            </p:nvGrpSpPr>
            <p:grpSpPr bwMode="auto">
              <a:xfrm>
                <a:off x="1882" y="1880"/>
                <a:ext cx="2726" cy="1912"/>
                <a:chOff x="1882" y="1880"/>
                <a:chExt cx="3500" cy="2468"/>
              </a:xfrm>
            </p:grpSpPr>
            <p:sp>
              <p:nvSpPr>
                <p:cNvPr id="31" name="Rectangle 14"/>
                <p:cNvSpPr>
                  <a:spLocks noChangeArrowheads="1"/>
                </p:cNvSpPr>
                <p:nvPr/>
              </p:nvSpPr>
              <p:spPr bwMode="auto">
                <a:xfrm>
                  <a:off x="1882" y="1928"/>
                  <a:ext cx="3500" cy="2392"/>
                </a:xfrm>
                <a:prstGeom prst="rect">
                  <a:avLst/>
                </a:prstGeom>
                <a:solidFill>
                  <a:schemeClr val="bg2"/>
                </a:solidFill>
                <a:ln w="2857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GB"/>
                </a:p>
              </p:txBody>
            </p:sp>
            <p:grpSp>
              <p:nvGrpSpPr>
                <p:cNvPr id="32" name="Group 15"/>
                <p:cNvGrpSpPr>
                  <a:grpSpLocks noChangeAspect="1"/>
                </p:cNvGrpSpPr>
                <p:nvPr/>
              </p:nvGrpSpPr>
              <p:grpSpPr bwMode="auto">
                <a:xfrm>
                  <a:off x="2191" y="1935"/>
                  <a:ext cx="3078" cy="2413"/>
                  <a:chOff x="2191" y="1935"/>
                  <a:chExt cx="3078" cy="2413"/>
                </a:xfrm>
              </p:grpSpPr>
              <p:sp>
                <p:nvSpPr>
                  <p:cNvPr id="38" name="AutoShape 16"/>
                  <p:cNvSpPr>
                    <a:spLocks noChangeAspect="1" noChangeArrowheads="1" noTextEdit="1"/>
                  </p:cNvSpPr>
                  <p:nvPr/>
                </p:nvSpPr>
                <p:spPr bwMode="auto">
                  <a:xfrm>
                    <a:off x="2192" y="1936"/>
                    <a:ext cx="3077" cy="233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39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2191" y="1935"/>
                    <a:ext cx="3078" cy="2413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pic>
                <p:nvPicPr>
                  <p:cNvPr id="40" name="Picture 18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2295" y="2365"/>
                    <a:ext cx="1410" cy="147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1" name="Picture 19"/>
                  <p:cNvPicPr>
                    <a:picLocks noChangeAspect="1" noChangeArrowheads="1"/>
                  </p:cNvPicPr>
                  <p:nvPr/>
                </p:nvPicPr>
                <p:blipFill>
                  <a:blip r:embed="rId6"/>
                  <a:srcRect/>
                  <a:stretch>
                    <a:fillRect/>
                  </a:stretch>
                </p:blipFill>
                <p:spPr bwMode="auto">
                  <a:xfrm>
                    <a:off x="3782" y="2365"/>
                    <a:ext cx="1360" cy="147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2" name="Picture 20"/>
                  <p:cNvPicPr>
                    <a:picLocks noChangeAspect="1" noChangeArrowheads="1"/>
                  </p:cNvPicPr>
                  <p:nvPr/>
                </p:nvPicPr>
                <p:blipFill>
                  <a:blip r:embed="rId7"/>
                  <a:srcRect/>
                  <a:stretch>
                    <a:fillRect/>
                  </a:stretch>
                </p:blipFill>
                <p:spPr bwMode="auto">
                  <a:xfrm>
                    <a:off x="3576" y="3518"/>
                    <a:ext cx="390" cy="7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43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2765" y="2120"/>
                    <a:ext cx="461" cy="16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n-US" sz="1300" b="1">
                        <a:solidFill>
                          <a:srgbClr val="FFFFFF"/>
                        </a:solidFill>
                        <a:latin typeface="Times New Roman" pitchFamily="18" charset="0"/>
                      </a:rPr>
                      <a:t>Photons</a:t>
                    </a:r>
                    <a:endParaRPr lang="en-US" sz="1600" b="1">
                      <a:solidFill>
                        <a:schemeClr val="folHlink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44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4180" y="2120"/>
                    <a:ext cx="446" cy="16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n-US" sz="1300" b="1">
                        <a:solidFill>
                          <a:srgbClr val="FFFFFF"/>
                        </a:solidFill>
                        <a:latin typeface="Times New Roman" pitchFamily="18" charset="0"/>
                      </a:rPr>
                      <a:t>Protons</a:t>
                    </a:r>
                    <a:endParaRPr lang="en-US" sz="1600" b="1">
                      <a:solidFill>
                        <a:schemeClr val="folHlink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33" name="Group 23"/>
                <p:cNvGrpSpPr>
                  <a:grpSpLocks/>
                </p:cNvGrpSpPr>
                <p:nvPr/>
              </p:nvGrpSpPr>
              <p:grpSpPr bwMode="auto">
                <a:xfrm>
                  <a:off x="1882" y="1880"/>
                  <a:ext cx="3500" cy="2392"/>
                  <a:chOff x="1920" y="1855"/>
                  <a:chExt cx="3500" cy="2392"/>
                </a:xfrm>
              </p:grpSpPr>
              <p:sp>
                <p:nvSpPr>
                  <p:cNvPr id="36" name="Rectangle 24"/>
                  <p:cNvSpPr>
                    <a:spLocks noChangeArrowheads="1"/>
                  </p:cNvSpPr>
                  <p:nvPr/>
                </p:nvSpPr>
                <p:spPr bwMode="auto">
                  <a:xfrm>
                    <a:off x="1920" y="1855"/>
                    <a:ext cx="3500" cy="2392"/>
                  </a:xfrm>
                  <a:prstGeom prst="rect">
                    <a:avLst/>
                  </a:prstGeom>
                  <a:solidFill>
                    <a:schemeClr val="bg2"/>
                  </a:solidFill>
                  <a:ln w="28575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anchor="ctr">
                    <a:spAutoFit/>
                  </a:bodyPr>
                  <a:lstStyle/>
                  <a:p>
                    <a:endParaRPr lang="en-GB"/>
                  </a:p>
                </p:txBody>
              </p:sp>
              <p:graphicFrame>
                <p:nvGraphicFramePr>
                  <p:cNvPr id="37" name="Object 25"/>
                  <p:cNvGraphicFramePr>
                    <a:graphicFrameLocks noChangeAspect="1"/>
                  </p:cNvGraphicFramePr>
                  <p:nvPr/>
                </p:nvGraphicFramePr>
                <p:xfrm>
                  <a:off x="2230" y="1911"/>
                  <a:ext cx="3077" cy="2336"/>
                </p:xfrm>
                <a:graphic>
                  <a:graphicData uri="http://schemas.openxmlformats.org/presentationml/2006/ole">
                    <p:oleObj spid="_x0000_s2052" name="Slide" r:id="rId8" imgW="5090050" imgH="3395611" progId="PowerPoint.Slide.8">
                      <p:embed/>
                    </p:oleObj>
                  </a:graphicData>
                </a:graphic>
              </p:graphicFrame>
            </p:grpSp>
            <p:sp>
              <p:nvSpPr>
                <p:cNvPr id="34" name="AutoShape 26"/>
                <p:cNvSpPr>
                  <a:spLocks noChangeArrowheads="1"/>
                </p:cNvSpPr>
                <p:nvPr/>
              </p:nvSpPr>
              <p:spPr bwMode="auto">
                <a:xfrm rot="719038">
                  <a:off x="3723" y="2511"/>
                  <a:ext cx="212" cy="470"/>
                </a:xfrm>
                <a:prstGeom prst="parallelogram">
                  <a:avLst>
                    <a:gd name="adj" fmla="val 25000"/>
                  </a:avLst>
                </a:prstGeom>
                <a:solidFill>
                  <a:schemeClr val="bg2"/>
                </a:solidFill>
                <a:ln w="2857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35" name="AutoShape 27"/>
                <p:cNvSpPr>
                  <a:spLocks noChangeArrowheads="1"/>
                </p:cNvSpPr>
                <p:nvPr/>
              </p:nvSpPr>
              <p:spPr bwMode="auto">
                <a:xfrm rot="594400">
                  <a:off x="3795" y="2069"/>
                  <a:ext cx="352" cy="602"/>
                </a:xfrm>
                <a:prstGeom prst="diamond">
                  <a:avLst/>
                </a:prstGeom>
                <a:solidFill>
                  <a:schemeClr val="bg2"/>
                </a:solidFill>
                <a:ln w="2857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GB"/>
                </a:p>
              </p:txBody>
            </p:sp>
          </p:grpSp>
          <p:sp>
            <p:nvSpPr>
              <p:cNvPr id="29" name="Text Box 28"/>
              <p:cNvSpPr txBox="1">
                <a:spLocks noChangeArrowheads="1"/>
              </p:cNvSpPr>
              <p:nvPr/>
            </p:nvSpPr>
            <p:spPr bwMode="auto">
              <a:xfrm>
                <a:off x="2357" y="1872"/>
                <a:ext cx="715" cy="320"/>
              </a:xfrm>
              <a:prstGeom prst="rect">
                <a:avLst/>
              </a:prstGeom>
              <a:solidFill>
                <a:schemeClr val="bg2"/>
              </a:solidFill>
              <a:ln w="2857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lnSpc>
                    <a:spcPct val="70000"/>
                  </a:lnSpc>
                  <a:spcBef>
                    <a:spcPct val="30000"/>
                  </a:spcBef>
                </a:pPr>
                <a:endParaRPr lang="en-US" sz="1600" b="1" dirty="0">
                  <a:solidFill>
                    <a:schemeClr val="accent1"/>
                  </a:solidFill>
                  <a:latin typeface="Arial" charset="0"/>
                </a:endParaRPr>
              </a:p>
              <a:p>
                <a:pPr algn="ctr">
                  <a:lnSpc>
                    <a:spcPct val="70000"/>
                  </a:lnSpc>
                  <a:spcBef>
                    <a:spcPct val="30000"/>
                  </a:spcBef>
                </a:pPr>
                <a:r>
                  <a:rPr lang="en-US" sz="1600" b="1" dirty="0">
                    <a:solidFill>
                      <a:schemeClr val="tx2"/>
                    </a:solidFill>
                    <a:latin typeface="Arial" charset="0"/>
                  </a:rPr>
                  <a:t>X rays</a:t>
                </a:r>
              </a:p>
            </p:txBody>
          </p:sp>
          <p:sp>
            <p:nvSpPr>
              <p:cNvPr id="30" name="Text Box 29"/>
              <p:cNvSpPr txBox="1">
                <a:spLocks noChangeArrowheads="1"/>
              </p:cNvSpPr>
              <p:nvPr/>
            </p:nvSpPr>
            <p:spPr bwMode="auto">
              <a:xfrm>
                <a:off x="3441" y="1920"/>
                <a:ext cx="848" cy="324"/>
              </a:xfrm>
              <a:prstGeom prst="rect">
                <a:avLst/>
              </a:prstGeom>
              <a:solidFill>
                <a:schemeClr val="bg2"/>
              </a:solidFill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70000"/>
                  </a:lnSpc>
                  <a:spcBef>
                    <a:spcPct val="30000"/>
                  </a:spcBef>
                </a:pPr>
                <a:r>
                  <a:rPr lang="en-US" sz="1600" b="1" dirty="0">
                    <a:solidFill>
                      <a:schemeClr val="tx2"/>
                    </a:solidFill>
                    <a:latin typeface="Arial" charset="0"/>
                  </a:rPr>
                  <a:t>protons or</a:t>
                </a:r>
              </a:p>
              <a:p>
                <a:pPr algn="ctr">
                  <a:lnSpc>
                    <a:spcPct val="70000"/>
                  </a:lnSpc>
                  <a:spcBef>
                    <a:spcPct val="30000"/>
                  </a:spcBef>
                </a:pPr>
                <a:r>
                  <a:rPr lang="en-US" sz="1600" b="1" dirty="0">
                    <a:solidFill>
                      <a:schemeClr val="tx2"/>
                    </a:solidFill>
                    <a:latin typeface="Arial" charset="0"/>
                  </a:rPr>
                  <a:t>carbon ions</a:t>
                </a:r>
              </a:p>
            </p:txBody>
          </p:sp>
        </p:grpSp>
        <p:sp>
          <p:nvSpPr>
            <p:cNvPr id="26" name="Line 30"/>
            <p:cNvSpPr>
              <a:spLocks noChangeShapeType="1"/>
            </p:cNvSpPr>
            <p:nvPr/>
          </p:nvSpPr>
          <p:spPr bwMode="auto">
            <a:xfrm>
              <a:off x="4098" y="2978"/>
              <a:ext cx="318" cy="94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27" name="Line 31"/>
            <p:cNvSpPr>
              <a:spLocks noChangeShapeType="1"/>
            </p:cNvSpPr>
            <p:nvPr/>
          </p:nvSpPr>
          <p:spPr bwMode="auto">
            <a:xfrm>
              <a:off x="2898" y="2930"/>
              <a:ext cx="318" cy="94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GB"/>
            </a:p>
          </p:txBody>
        </p:sp>
      </p:grpSp>
      <p:sp>
        <p:nvSpPr>
          <p:cNvPr id="45" name="Text Box 42"/>
          <p:cNvSpPr txBox="1">
            <a:spLocks noChangeArrowheads="1"/>
          </p:cNvSpPr>
          <p:nvPr/>
        </p:nvSpPr>
        <p:spPr bwMode="auto">
          <a:xfrm>
            <a:off x="7935913" y="5824538"/>
            <a:ext cx="708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GB">
                <a:solidFill>
                  <a:schemeClr val="folHlink"/>
                </a:solidFill>
                <a:latin typeface="Arial" charset="0"/>
              </a:rPr>
              <a:t>GSI</a:t>
            </a:r>
          </a:p>
        </p:txBody>
      </p:sp>
      <p:sp>
        <p:nvSpPr>
          <p:cNvPr id="46" name="Text Box 43"/>
          <p:cNvSpPr txBox="1">
            <a:spLocks noChangeArrowheads="1"/>
          </p:cNvSpPr>
          <p:nvPr/>
        </p:nvSpPr>
        <p:spPr bwMode="auto">
          <a:xfrm>
            <a:off x="285720" y="3500438"/>
            <a:ext cx="4206875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 sz="2000" dirty="0">
                <a:solidFill>
                  <a:schemeClr val="tx2"/>
                </a:solidFill>
              </a:rPr>
              <a:t>Hadron </a:t>
            </a:r>
            <a:r>
              <a:rPr lang="fr-FR" sz="2000" dirty="0" err="1">
                <a:solidFill>
                  <a:schemeClr val="tx2"/>
                </a:solidFill>
              </a:rPr>
              <a:t>beams</a:t>
            </a:r>
            <a:r>
              <a:rPr lang="fr-FR" sz="2000" dirty="0">
                <a:solidFill>
                  <a:schemeClr val="tx2"/>
                </a:solidFill>
              </a:rPr>
              <a:t> </a:t>
            </a:r>
            <a:r>
              <a:rPr lang="fr-FR" sz="2000" dirty="0" err="1">
                <a:solidFill>
                  <a:schemeClr val="tx2"/>
                </a:solidFill>
              </a:rPr>
              <a:t>provide</a:t>
            </a:r>
            <a:r>
              <a:rPr lang="fr-FR" sz="2000" dirty="0">
                <a:solidFill>
                  <a:schemeClr val="tx2"/>
                </a:solidFill>
              </a:rPr>
              <a:t> new </a:t>
            </a:r>
            <a:r>
              <a:rPr lang="fr-FR" sz="2000" dirty="0" err="1">
                <a:solidFill>
                  <a:schemeClr val="tx2"/>
                </a:solidFill>
              </a:rPr>
              <a:t>treatment</a:t>
            </a:r>
            <a:r>
              <a:rPr lang="fr-FR" sz="2000" dirty="0">
                <a:solidFill>
                  <a:schemeClr val="tx2"/>
                </a:solidFill>
              </a:rPr>
              <a:t> </a:t>
            </a:r>
            <a:r>
              <a:rPr lang="fr-FR" sz="2000" dirty="0" err="1">
                <a:solidFill>
                  <a:schemeClr val="tx2"/>
                </a:solidFill>
              </a:rPr>
              <a:t>opportunities</a:t>
            </a:r>
            <a:r>
              <a:rPr lang="fr-FR" sz="2000" dirty="0">
                <a:solidFill>
                  <a:schemeClr val="tx2"/>
                </a:solidFill>
              </a:rPr>
              <a:t> for </a:t>
            </a:r>
            <a:endParaRPr lang="fr-FR" sz="2000" dirty="0" smtClean="0">
              <a:solidFill>
                <a:schemeClr val="tx2"/>
              </a:solidFill>
            </a:endParaRPr>
          </a:p>
          <a:p>
            <a:r>
              <a:rPr lang="fr-FR" sz="2000" dirty="0" err="1" smtClean="0">
                <a:solidFill>
                  <a:schemeClr val="tx2"/>
                </a:solidFill>
              </a:rPr>
              <a:t>deep</a:t>
            </a:r>
            <a:r>
              <a:rPr lang="fr-FR" sz="2000" dirty="0" smtClean="0">
                <a:solidFill>
                  <a:schemeClr val="tx2"/>
                </a:solidFill>
              </a:rPr>
              <a:t>-</a:t>
            </a:r>
            <a:r>
              <a:rPr lang="fr-FR" sz="2000" dirty="0" err="1" smtClean="0">
                <a:solidFill>
                  <a:schemeClr val="tx2"/>
                </a:solidFill>
              </a:rPr>
              <a:t>seated</a:t>
            </a:r>
            <a:r>
              <a:rPr lang="fr-FR" sz="2000" dirty="0" smtClean="0">
                <a:solidFill>
                  <a:schemeClr val="tx2"/>
                </a:solidFill>
              </a:rPr>
              <a:t>  </a:t>
            </a:r>
            <a:r>
              <a:rPr lang="fr-FR" sz="2000" dirty="0" err="1">
                <a:solidFill>
                  <a:schemeClr val="tx2"/>
                </a:solidFill>
              </a:rPr>
              <a:t>tumours</a:t>
            </a:r>
            <a:r>
              <a:rPr lang="fr-FR" sz="2000" dirty="0">
                <a:solidFill>
                  <a:schemeClr val="tx2"/>
                </a:solidFill>
              </a:rPr>
              <a:t>.</a:t>
            </a:r>
          </a:p>
          <a:p>
            <a:endParaRPr lang="fr-FR" sz="2000" dirty="0">
              <a:solidFill>
                <a:schemeClr val="tx2"/>
              </a:solidFill>
            </a:endParaRPr>
          </a:p>
          <a:p>
            <a:r>
              <a:rPr lang="fr-FR" sz="2000" dirty="0" smtClean="0">
                <a:solidFill>
                  <a:schemeClr val="tx2"/>
                </a:solidFill>
              </a:rPr>
              <a:t>Hadron </a:t>
            </a:r>
            <a:r>
              <a:rPr lang="fr-FR" sz="2000" dirty="0" err="1" smtClean="0">
                <a:solidFill>
                  <a:schemeClr val="tx2"/>
                </a:solidFill>
              </a:rPr>
              <a:t>beams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>
                <a:solidFill>
                  <a:schemeClr val="tx2"/>
                </a:solidFill>
              </a:rPr>
              <a:t>are more effective </a:t>
            </a:r>
            <a:r>
              <a:rPr lang="fr-FR" sz="2000" dirty="0" err="1">
                <a:solidFill>
                  <a:schemeClr val="tx2"/>
                </a:solidFill>
              </a:rPr>
              <a:t>than</a:t>
            </a:r>
            <a:r>
              <a:rPr lang="fr-FR" sz="2000" dirty="0">
                <a:solidFill>
                  <a:schemeClr val="tx2"/>
                </a:solidFill>
              </a:rPr>
              <a:t> </a:t>
            </a:r>
            <a:r>
              <a:rPr lang="fr-FR" sz="2000" dirty="0" smtClean="0">
                <a:solidFill>
                  <a:schemeClr val="tx2"/>
                </a:solidFill>
              </a:rPr>
              <a:t>X-rays </a:t>
            </a:r>
            <a:r>
              <a:rPr lang="fr-FR" sz="2000" dirty="0">
                <a:solidFill>
                  <a:schemeClr val="tx2"/>
                </a:solidFill>
              </a:rPr>
              <a:t>in </a:t>
            </a:r>
            <a:r>
              <a:rPr lang="fr-FR" sz="2000" dirty="0" err="1">
                <a:solidFill>
                  <a:srgbClr val="FF0000"/>
                </a:solidFill>
              </a:rPr>
              <a:t>destroying</a:t>
            </a:r>
            <a:r>
              <a:rPr lang="fr-FR" sz="2000" dirty="0">
                <a:solidFill>
                  <a:srgbClr val="FF0000"/>
                </a:solidFill>
              </a:rPr>
              <a:t> </a:t>
            </a:r>
            <a:r>
              <a:rPr lang="fr-FR" sz="2000" dirty="0" err="1">
                <a:solidFill>
                  <a:srgbClr val="FF0000"/>
                </a:solidFill>
              </a:rPr>
              <a:t>tumours</a:t>
            </a:r>
            <a:r>
              <a:rPr lang="fr-FR" sz="2000" dirty="0">
                <a:solidFill>
                  <a:srgbClr val="FF0000"/>
                </a:solidFill>
              </a:rPr>
              <a:t> </a:t>
            </a:r>
          </a:p>
          <a:p>
            <a:r>
              <a:rPr lang="fr-FR" sz="2000" dirty="0" err="1">
                <a:solidFill>
                  <a:srgbClr val="FF0000"/>
                </a:solidFill>
              </a:rPr>
              <a:t>while</a:t>
            </a:r>
            <a:r>
              <a:rPr lang="fr-FR" sz="2000" dirty="0">
                <a:solidFill>
                  <a:srgbClr val="FF0000"/>
                </a:solidFill>
              </a:rPr>
              <a:t>  </a:t>
            </a:r>
            <a:r>
              <a:rPr lang="fr-FR" sz="2000" dirty="0" err="1" smtClean="0">
                <a:solidFill>
                  <a:srgbClr val="FF0000"/>
                </a:solidFill>
              </a:rPr>
              <a:t>sparing</a:t>
            </a:r>
            <a:r>
              <a:rPr lang="fr-FR" sz="2000" dirty="0" smtClean="0">
                <a:solidFill>
                  <a:srgbClr val="FF0000"/>
                </a:solidFill>
              </a:rPr>
              <a:t> </a:t>
            </a:r>
            <a:r>
              <a:rPr lang="fr-FR" sz="2000" dirty="0" err="1" smtClean="0">
                <a:solidFill>
                  <a:srgbClr val="FF0000"/>
                </a:solidFill>
              </a:rPr>
              <a:t>healthy</a:t>
            </a:r>
            <a:r>
              <a:rPr lang="fr-FR" sz="2000" dirty="0" smtClean="0">
                <a:solidFill>
                  <a:srgbClr val="FF0000"/>
                </a:solidFill>
              </a:rPr>
              <a:t> </a:t>
            </a:r>
            <a:r>
              <a:rPr lang="fr-FR" sz="2000" dirty="0">
                <a:solidFill>
                  <a:srgbClr val="FF0000"/>
                </a:solidFill>
              </a:rPr>
              <a:t>tissues </a:t>
            </a:r>
            <a:r>
              <a:rPr lang="fr-FR" sz="2000" dirty="0" err="1">
                <a:solidFill>
                  <a:srgbClr val="FF0000"/>
                </a:solidFill>
              </a:rPr>
              <a:t>nearby</a:t>
            </a:r>
            <a:r>
              <a:rPr lang="fr-FR" sz="20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9F3CD4-AE83-4A4C-BA7A-F0B25ED851C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228600" y="400032"/>
            <a:ext cx="6629400" cy="457200"/>
          </a:xfrm>
        </p:spPr>
        <p:txBody>
          <a:bodyPr/>
          <a:lstStyle/>
          <a:p>
            <a:r>
              <a:rPr lang="en-US" sz="3200" dirty="0" smtClean="0"/>
              <a:t>Grid applications</a:t>
            </a:r>
            <a:r>
              <a:rPr lang="en-GB" sz="3200" dirty="0" smtClean="0"/>
              <a:t>:</a:t>
            </a:r>
            <a:r>
              <a:rPr lang="en-US" sz="3200" dirty="0" smtClean="0"/>
              <a:t> </a:t>
            </a:r>
            <a:r>
              <a:rPr lang="en-US" sz="3200" dirty="0" err="1" smtClean="0"/>
              <a:t>MammoGrid</a:t>
            </a:r>
            <a:endParaRPr lang="en-US" sz="4400" dirty="0"/>
          </a:p>
        </p:txBody>
      </p:sp>
      <p:pic>
        <p:nvPicPr>
          <p:cNvPr id="158725" name="Picture 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5486400" y="3657600"/>
            <a:ext cx="3189288" cy="2419350"/>
          </a:xfrm>
          <a:ln/>
        </p:spPr>
      </p:pic>
      <p:sp>
        <p:nvSpPr>
          <p:cNvPr id="158730" name="Text Box 10"/>
          <p:cNvSpPr txBox="1">
            <a:spLocks noChangeArrowheads="1"/>
          </p:cNvSpPr>
          <p:nvPr/>
        </p:nvSpPr>
        <p:spPr bwMode="auto">
          <a:xfrm>
            <a:off x="5786446" y="6019800"/>
            <a:ext cx="2464136" cy="276999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latin typeface="Times" pitchFamily="18" charset="0"/>
              </a:rPr>
              <a:t>Developed by Italian </a:t>
            </a:r>
            <a:r>
              <a:rPr lang="en-US" sz="1200" b="1" dirty="0" smtClean="0">
                <a:solidFill>
                  <a:srgbClr val="FF0000"/>
                </a:solidFill>
                <a:latin typeface="Times" pitchFamily="18" charset="0"/>
              </a:rPr>
              <a:t>University</a:t>
            </a:r>
            <a:endParaRPr lang="en-US" sz="1200" dirty="0">
              <a:solidFill>
                <a:srgbClr val="FF0000"/>
              </a:solidFill>
              <a:latin typeface="Times" pitchFamily="18" charset="0"/>
            </a:endParaRPr>
          </a:p>
        </p:txBody>
      </p:sp>
      <p:sp>
        <p:nvSpPr>
          <p:cNvPr id="158732" name="Text Box 12"/>
          <p:cNvSpPr txBox="1">
            <a:spLocks noChangeArrowheads="1"/>
          </p:cNvSpPr>
          <p:nvPr/>
        </p:nvSpPr>
        <p:spPr bwMode="auto">
          <a:xfrm>
            <a:off x="5257800" y="990600"/>
            <a:ext cx="266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>
              <a:latin typeface="Times" pitchFamily="18" charset="0"/>
            </a:endParaRP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4"/>
          </p:nvPr>
        </p:nvSpPr>
        <p:spPr>
          <a:xfrm>
            <a:off x="285720" y="3214686"/>
            <a:ext cx="5000660" cy="1866900"/>
          </a:xfrm>
        </p:spPr>
        <p:txBody>
          <a:bodyPr/>
          <a:lstStyle/>
          <a:p>
            <a:pPr>
              <a:buNone/>
            </a:pPr>
            <a:r>
              <a:rPr lang="fr-CH" sz="2400" dirty="0" err="1" smtClean="0">
                <a:solidFill>
                  <a:srgbClr val="FF0000"/>
                </a:solidFill>
              </a:rPr>
              <a:t>Mammogrid</a:t>
            </a:r>
            <a:r>
              <a:rPr lang="fr-CH" sz="2400" dirty="0" smtClean="0">
                <a:solidFill>
                  <a:srgbClr val="FF0000"/>
                </a:solidFill>
              </a:rPr>
              <a:t> </a:t>
            </a:r>
            <a:r>
              <a:rPr lang="fr-CH" sz="2400" dirty="0" err="1" smtClean="0">
                <a:solidFill>
                  <a:srgbClr val="FF0000"/>
                </a:solidFill>
              </a:rPr>
              <a:t>project</a:t>
            </a:r>
            <a:endParaRPr lang="fr-CH" sz="2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fr-CH" sz="1600" dirty="0" err="1" smtClean="0"/>
              <a:t>Grid</a:t>
            </a:r>
            <a:r>
              <a:rPr lang="fr-CH" sz="1600" dirty="0" smtClean="0"/>
              <a:t>-</a:t>
            </a:r>
            <a:r>
              <a:rPr lang="fr-CH" sz="1600" dirty="0" err="1" smtClean="0"/>
              <a:t>based</a:t>
            </a:r>
            <a:r>
              <a:rPr lang="fr-CH" sz="1600" dirty="0" smtClean="0"/>
              <a:t> </a:t>
            </a:r>
            <a:r>
              <a:rPr lang="fr-CH" sz="1600" dirty="0" err="1" smtClean="0"/>
              <a:t>implementation</a:t>
            </a:r>
            <a:r>
              <a:rPr lang="fr-CH" sz="1600" dirty="0" smtClean="0"/>
              <a:t> of </a:t>
            </a:r>
            <a:r>
              <a:rPr lang="fr-CH" sz="1600" dirty="0" err="1" smtClean="0"/>
              <a:t>distributed</a:t>
            </a:r>
            <a:r>
              <a:rPr lang="fr-CH" sz="1600" dirty="0" smtClean="0"/>
              <a:t> </a:t>
            </a:r>
          </a:p>
          <a:p>
            <a:pPr>
              <a:buNone/>
            </a:pPr>
            <a:r>
              <a:rPr lang="fr-CH" sz="1600" dirty="0" err="1" smtClean="0"/>
              <a:t>mammogram</a:t>
            </a:r>
            <a:r>
              <a:rPr lang="fr-CH" sz="1600" dirty="0" smtClean="0"/>
              <a:t> </a:t>
            </a:r>
            <a:r>
              <a:rPr lang="fr-CH" sz="1600" dirty="0" err="1" smtClean="0"/>
              <a:t>database</a:t>
            </a:r>
            <a:r>
              <a:rPr lang="fr-CH" sz="1600" dirty="0" smtClean="0"/>
              <a:t> </a:t>
            </a:r>
            <a:r>
              <a:rPr lang="fr-CH" sz="1600" dirty="0" err="1" smtClean="0"/>
              <a:t>across</a:t>
            </a:r>
            <a:r>
              <a:rPr lang="fr-CH" sz="1600" dirty="0" smtClean="0"/>
              <a:t> Europe</a:t>
            </a:r>
          </a:p>
          <a:p>
            <a:pPr lvl="1">
              <a:buNone/>
            </a:pPr>
            <a:endParaRPr lang="fr-CH" sz="1600" dirty="0" smtClean="0"/>
          </a:p>
          <a:p>
            <a:pPr lvl="1"/>
            <a:r>
              <a:rPr lang="fr-CH" sz="1600" dirty="0" err="1" smtClean="0"/>
              <a:t>Give</a:t>
            </a:r>
            <a:r>
              <a:rPr lang="fr-CH" sz="1600" dirty="0" smtClean="0"/>
              <a:t> </a:t>
            </a:r>
            <a:r>
              <a:rPr lang="fr-CH" sz="1600" dirty="0" err="1" smtClean="0"/>
              <a:t>each</a:t>
            </a:r>
            <a:r>
              <a:rPr lang="fr-CH" sz="1600" dirty="0" smtClean="0"/>
              <a:t> GP </a:t>
            </a:r>
            <a:r>
              <a:rPr lang="fr-CH" sz="1600" dirty="0" err="1" smtClean="0"/>
              <a:t>access</a:t>
            </a:r>
            <a:r>
              <a:rPr lang="fr-CH" sz="1600" dirty="0" smtClean="0"/>
              <a:t> to </a:t>
            </a:r>
            <a:r>
              <a:rPr lang="fr-CH" sz="1600" dirty="0" err="1" smtClean="0"/>
              <a:t>thousands</a:t>
            </a:r>
            <a:r>
              <a:rPr lang="fr-CH" sz="1600" dirty="0" smtClean="0"/>
              <a:t> of </a:t>
            </a:r>
            <a:r>
              <a:rPr lang="fr-CH" sz="1600" dirty="0" err="1" smtClean="0"/>
              <a:t>diagnosed</a:t>
            </a:r>
            <a:r>
              <a:rPr lang="fr-CH" sz="1600" dirty="0" smtClean="0"/>
              <a:t> images </a:t>
            </a:r>
          </a:p>
          <a:p>
            <a:pPr lvl="1"/>
            <a:r>
              <a:rPr lang="fr-CH" sz="1600" dirty="0" err="1" smtClean="0"/>
              <a:t>Enable</a:t>
            </a:r>
            <a:r>
              <a:rPr lang="fr-CH" sz="1600" dirty="0" smtClean="0"/>
              <a:t> </a:t>
            </a:r>
            <a:r>
              <a:rPr lang="fr-CH" sz="1600" dirty="0" err="1" smtClean="0"/>
              <a:t>remote</a:t>
            </a:r>
            <a:r>
              <a:rPr lang="fr-CH" sz="1600" dirty="0" smtClean="0"/>
              <a:t> </a:t>
            </a:r>
            <a:r>
              <a:rPr lang="fr-CH" sz="1600" dirty="0" err="1" smtClean="0"/>
              <a:t>diagnosis</a:t>
            </a:r>
            <a:endParaRPr lang="fr-CH" sz="1600" dirty="0" smtClean="0"/>
          </a:p>
          <a:p>
            <a:pPr lvl="1"/>
            <a:r>
              <a:rPr lang="fr-CH" sz="1600" dirty="0" smtClean="0"/>
              <a:t>Software to </a:t>
            </a:r>
            <a:r>
              <a:rPr lang="fr-CH" sz="1600" dirty="0" err="1" smtClean="0"/>
              <a:t>extract</a:t>
            </a:r>
            <a:r>
              <a:rPr lang="fr-CH" sz="1600" dirty="0" smtClean="0"/>
              <a:t> tissue information for </a:t>
            </a:r>
            <a:r>
              <a:rPr lang="fr-CH" sz="1600" dirty="0" err="1" smtClean="0"/>
              <a:t>clinical</a:t>
            </a:r>
            <a:r>
              <a:rPr lang="fr-CH" sz="1600" dirty="0" smtClean="0"/>
              <a:t> </a:t>
            </a:r>
            <a:r>
              <a:rPr lang="fr-CH" sz="1600" dirty="0" err="1" smtClean="0"/>
              <a:t>studies</a:t>
            </a:r>
            <a:r>
              <a:rPr lang="fr-CH" sz="1600" dirty="0" smtClean="0"/>
              <a:t> (pattern recognition </a:t>
            </a:r>
            <a:r>
              <a:rPr lang="fr-CH" sz="1600" dirty="0" err="1" smtClean="0"/>
              <a:t>algorithms</a:t>
            </a:r>
            <a:r>
              <a:rPr lang="fr-CH" sz="1600" dirty="0" smtClean="0"/>
              <a:t>, </a:t>
            </a:r>
            <a:r>
              <a:rPr lang="fr-CH" sz="1600" dirty="0" err="1" smtClean="0"/>
              <a:t>etc</a:t>
            </a:r>
            <a:r>
              <a:rPr lang="fr-CH" sz="1600" dirty="0" smtClean="0"/>
              <a:t>)</a:t>
            </a:r>
            <a:endParaRPr lang="en-GB" sz="1600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214282" y="1133472"/>
            <a:ext cx="7072362" cy="1866900"/>
          </a:xfrm>
        </p:spPr>
        <p:txBody>
          <a:bodyPr/>
          <a:lstStyle/>
          <a:p>
            <a:pPr>
              <a:buNone/>
            </a:pPr>
            <a:r>
              <a:rPr lang="fr-CH" sz="2400" dirty="0" err="1" smtClean="0"/>
              <a:t>Breast</a:t>
            </a:r>
            <a:r>
              <a:rPr lang="fr-CH" sz="2400" dirty="0" smtClean="0"/>
              <a:t> cancer </a:t>
            </a:r>
            <a:r>
              <a:rPr lang="fr-CH" sz="2400" dirty="0" err="1" smtClean="0"/>
              <a:t>is</a:t>
            </a:r>
            <a:r>
              <a:rPr lang="fr-CH" sz="2400" dirty="0" smtClean="0"/>
              <a:t> a </a:t>
            </a:r>
            <a:r>
              <a:rPr lang="fr-CH" sz="2400" dirty="0" err="1" smtClean="0"/>
              <a:t>huge</a:t>
            </a:r>
            <a:r>
              <a:rPr lang="fr-CH" sz="2400" dirty="0" smtClean="0"/>
              <a:t> </a:t>
            </a:r>
            <a:r>
              <a:rPr lang="fr-CH" sz="2400" dirty="0" err="1" smtClean="0"/>
              <a:t>societal</a:t>
            </a:r>
            <a:r>
              <a:rPr lang="fr-CH" sz="2400" dirty="0" smtClean="0"/>
              <a:t> </a:t>
            </a:r>
            <a:r>
              <a:rPr lang="fr-CH" sz="2400" dirty="0" err="1" smtClean="0"/>
              <a:t>problem</a:t>
            </a:r>
            <a:endParaRPr lang="fr-CH" sz="2400" dirty="0" smtClean="0"/>
          </a:p>
          <a:p>
            <a:pPr lvl="1"/>
            <a:r>
              <a:rPr lang="fr-CH" sz="1600" dirty="0" smtClean="0"/>
              <a:t>1 out of 8 </a:t>
            </a:r>
            <a:r>
              <a:rPr lang="fr-CH" sz="1600" dirty="0" err="1" smtClean="0"/>
              <a:t>women</a:t>
            </a:r>
            <a:r>
              <a:rPr lang="fr-CH" sz="1600" dirty="0" smtClean="0"/>
              <a:t> </a:t>
            </a:r>
            <a:r>
              <a:rPr lang="fr-CH" sz="1600" dirty="0" err="1" smtClean="0"/>
              <a:t>will</a:t>
            </a:r>
            <a:r>
              <a:rPr lang="fr-CH" sz="1600" dirty="0" smtClean="0"/>
              <a:t> </a:t>
            </a:r>
            <a:r>
              <a:rPr lang="fr-CH" sz="1600" dirty="0" err="1" smtClean="0"/>
              <a:t>develop</a:t>
            </a:r>
            <a:r>
              <a:rPr lang="fr-CH" sz="1600" dirty="0" smtClean="0"/>
              <a:t> </a:t>
            </a:r>
            <a:r>
              <a:rPr lang="fr-CH" sz="1600" dirty="0" err="1" smtClean="0"/>
              <a:t>breast</a:t>
            </a:r>
            <a:r>
              <a:rPr lang="fr-CH" sz="1600" dirty="0" smtClean="0"/>
              <a:t> cancer</a:t>
            </a:r>
          </a:p>
          <a:p>
            <a:pPr lvl="1"/>
            <a:r>
              <a:rPr lang="fr-CH" sz="1600" dirty="0" err="1" smtClean="0"/>
              <a:t>Systematic</a:t>
            </a:r>
            <a:r>
              <a:rPr lang="fr-CH" sz="1600" dirty="0" smtClean="0"/>
              <a:t> screening </a:t>
            </a:r>
            <a:r>
              <a:rPr lang="fr-CH" sz="1600" dirty="0" err="1" smtClean="0"/>
              <a:t>needed</a:t>
            </a:r>
            <a:r>
              <a:rPr lang="fr-CH" sz="1600" dirty="0" smtClean="0"/>
              <a:t> (mammographies)</a:t>
            </a:r>
          </a:p>
          <a:p>
            <a:pPr lvl="1"/>
            <a:r>
              <a:rPr lang="fr-CH" sz="1600" dirty="0" err="1" smtClean="0"/>
              <a:t>Analysis</a:t>
            </a:r>
            <a:r>
              <a:rPr lang="fr-CH" sz="1600" dirty="0" smtClean="0"/>
              <a:t> of images in </a:t>
            </a:r>
            <a:r>
              <a:rPr lang="fr-CH" sz="1600" dirty="0" err="1" smtClean="0"/>
              <a:t>hospital</a:t>
            </a:r>
            <a:r>
              <a:rPr lang="fr-CH" sz="1600" dirty="0" smtClean="0"/>
              <a:t>: </a:t>
            </a:r>
            <a:r>
              <a:rPr lang="fr-CH" sz="1600" dirty="0" err="1" smtClean="0"/>
              <a:t>small</a:t>
            </a:r>
            <a:r>
              <a:rPr lang="fr-CH" sz="1600" dirty="0" smtClean="0"/>
              <a:t> </a:t>
            </a:r>
            <a:r>
              <a:rPr lang="fr-CH" sz="1600" dirty="0" err="1" smtClean="0"/>
              <a:t>reference</a:t>
            </a:r>
            <a:r>
              <a:rPr lang="fr-CH" sz="1600" dirty="0" smtClean="0"/>
              <a:t> </a:t>
            </a:r>
          </a:p>
          <a:p>
            <a:pPr lvl="1">
              <a:buNone/>
            </a:pPr>
            <a:r>
              <a:rPr lang="fr-CH" sz="1600" dirty="0" smtClean="0"/>
              <a:t>    </a:t>
            </a:r>
            <a:r>
              <a:rPr lang="fr-CH" sz="1600" dirty="0" err="1" smtClean="0"/>
              <a:t>database</a:t>
            </a:r>
            <a:r>
              <a:rPr lang="fr-CH" sz="1600" dirty="0" smtClean="0"/>
              <a:t>, </a:t>
            </a:r>
            <a:r>
              <a:rPr lang="fr-CH" sz="1600" dirty="0" err="1" smtClean="0"/>
              <a:t>diagnosis</a:t>
            </a:r>
            <a:r>
              <a:rPr lang="fr-CH" sz="1600" dirty="0" smtClean="0"/>
              <a:t> </a:t>
            </a:r>
            <a:r>
              <a:rPr lang="fr-CH" sz="1600" dirty="0" err="1" smtClean="0"/>
              <a:t>based</a:t>
            </a:r>
            <a:r>
              <a:rPr lang="fr-CH" sz="1600" dirty="0" smtClean="0"/>
              <a:t> on </a:t>
            </a:r>
            <a:r>
              <a:rPr lang="fr-CH" sz="1600" dirty="0" err="1" smtClean="0"/>
              <a:t>GP’s</a:t>
            </a:r>
            <a:r>
              <a:rPr lang="fr-CH" sz="1600" dirty="0" smtClean="0"/>
              <a:t> </a:t>
            </a:r>
            <a:r>
              <a:rPr lang="fr-CH" sz="1600" dirty="0" err="1" smtClean="0"/>
              <a:t>experience</a:t>
            </a:r>
            <a:r>
              <a:rPr lang="fr-CH" sz="1600" dirty="0" smtClean="0"/>
              <a:t> </a:t>
            </a:r>
            <a:endParaRPr lang="en-GB" sz="1600" dirty="0"/>
          </a:p>
        </p:txBody>
      </p:sp>
      <p:pic>
        <p:nvPicPr>
          <p:cNvPr id="20" name="Picture 7" descr="Federated-Medical-Image-An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16477" y="1571612"/>
            <a:ext cx="2941803" cy="2000264"/>
          </a:xfrm>
          <a:prstGeom prst="rect">
            <a:avLst/>
          </a:prstGeom>
          <a:noFill/>
        </p:spPr>
      </p:pic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167718" y="6286520"/>
            <a:ext cx="762000" cy="457200"/>
          </a:xfrm>
        </p:spPr>
        <p:txBody>
          <a:bodyPr/>
          <a:lstStyle/>
          <a:p>
            <a:fld id="{C2BE03CB-4D7E-4B95-98FA-642BB018310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1538" y="152400"/>
            <a:ext cx="8058180" cy="762000"/>
          </a:xfrm>
        </p:spPr>
        <p:txBody>
          <a:bodyPr/>
          <a:lstStyle/>
          <a:p>
            <a:r>
              <a:rPr lang="fr-CH" sz="3200" dirty="0" err="1" smtClean="0"/>
              <a:t>Summary</a:t>
            </a:r>
            <a:endParaRPr lang="en-GB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1428736"/>
            <a:ext cx="878687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en-GB" dirty="0" smtClean="0">
                <a:solidFill>
                  <a:schemeClr val="tx2"/>
                </a:solidFill>
              </a:rPr>
              <a:t> </a:t>
            </a:r>
            <a:r>
              <a:rPr lang="en-GB" sz="2000" dirty="0" smtClean="0">
                <a:solidFill>
                  <a:schemeClr val="tx2"/>
                </a:solidFill>
              </a:rPr>
              <a:t>Through its technical know-how and its leadership, CERN is driving </a:t>
            </a:r>
          </a:p>
          <a:p>
            <a:pPr>
              <a:buClr>
                <a:schemeClr val="tx2"/>
              </a:buClr>
            </a:pPr>
            <a:r>
              <a:rPr lang="en-GB" sz="2000" dirty="0" smtClean="0">
                <a:solidFill>
                  <a:schemeClr val="tx2"/>
                </a:solidFill>
              </a:rPr>
              <a:t>     </a:t>
            </a:r>
            <a:r>
              <a:rPr lang="en-GB" sz="2000" dirty="0" smtClean="0">
                <a:solidFill>
                  <a:srgbClr val="FF0000"/>
                </a:solidFill>
              </a:rPr>
              <a:t>innovation</a:t>
            </a:r>
            <a:r>
              <a:rPr lang="en-GB" sz="2000" dirty="0" smtClean="0">
                <a:solidFill>
                  <a:schemeClr val="tx2"/>
                </a:solidFill>
              </a:rPr>
              <a:t> in key domains such as life sciences, </a:t>
            </a:r>
            <a:r>
              <a:rPr lang="en-GB" sz="2000" dirty="0" err="1" smtClean="0">
                <a:solidFill>
                  <a:schemeClr val="tx2"/>
                </a:solidFill>
              </a:rPr>
              <a:t>energy&amp;environment</a:t>
            </a:r>
            <a:endParaRPr lang="en-GB" sz="2000" dirty="0" smtClean="0">
              <a:solidFill>
                <a:schemeClr val="tx2"/>
              </a:solidFill>
            </a:endParaRPr>
          </a:p>
          <a:p>
            <a:endParaRPr lang="en-GB" sz="20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GB" sz="2000" dirty="0" smtClean="0">
                <a:solidFill>
                  <a:schemeClr val="tx2"/>
                </a:solidFill>
              </a:rPr>
              <a:t> This is a very illustration of the role of fundamental research as a </a:t>
            </a:r>
          </a:p>
          <a:p>
            <a:r>
              <a:rPr lang="en-GB" sz="2000" dirty="0" smtClean="0">
                <a:solidFill>
                  <a:schemeClr val="tx2"/>
                </a:solidFill>
              </a:rPr>
              <a:t>    driver of technical innovation, delivering tangible benefits to mankind!</a:t>
            </a:r>
          </a:p>
          <a:p>
            <a:endParaRPr lang="en-GB" sz="2000" dirty="0" smtClean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9F3CD4-AE83-4A4C-BA7A-F0B25ED851C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dirty="0" smtClean="0"/>
              <a:t>Introduction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152524"/>
            <a:ext cx="7773987" cy="5062558"/>
          </a:xfrm>
        </p:spPr>
        <p:txBody>
          <a:bodyPr/>
          <a:lstStyle/>
          <a:p>
            <a:pPr lvl="0" algn="ctr">
              <a:lnSpc>
                <a:spcPct val="150000"/>
              </a:lnSpc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CERN is a </a:t>
            </a:r>
            <a:r>
              <a:rPr lang="en-US" b="1" dirty="0" smtClean="0">
                <a:solidFill>
                  <a:srgbClr val="FF0000"/>
                </a:solidFill>
              </a:rPr>
              <a:t>Knowledge Factory.</a:t>
            </a:r>
            <a:endParaRPr lang="en-US" dirty="0" smtClean="0">
              <a:solidFill>
                <a:srgbClr val="FF0000"/>
              </a:solidFill>
            </a:endParaRPr>
          </a:p>
          <a:p>
            <a:pPr lvl="0" algn="just">
              <a:lnSpc>
                <a:spcPct val="150000"/>
              </a:lnSpc>
              <a:defRPr/>
            </a:pPr>
            <a:endParaRPr lang="en-US" dirty="0" smtClean="0">
              <a:solidFill>
                <a:schemeClr val="tx1"/>
              </a:solidFill>
            </a:endParaRPr>
          </a:p>
          <a:p>
            <a:pPr lvl="0" algn="just">
              <a:lnSpc>
                <a:spcPct val="150000"/>
              </a:lnSpc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	Leading-edge</a:t>
            </a:r>
            <a:r>
              <a:rPr lang="en-US" b="1" dirty="0" smtClean="0">
                <a:solidFill>
                  <a:schemeClr val="tx1"/>
                </a:solidFill>
              </a:rPr>
              <a:t> knowledge</a:t>
            </a:r>
            <a:r>
              <a:rPr lang="en-US" dirty="0" smtClean="0">
                <a:solidFill>
                  <a:schemeClr val="tx1"/>
                </a:solidFill>
              </a:rPr>
              <a:t> is generated at CERN all the time, both in fundamental physics and in areas of direct interest to industry and society at large.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9F3CD4-AE83-4A4C-BA7A-F0B25ED85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dirty="0" smtClean="0"/>
              <a:t>KTT Mission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581152"/>
            <a:ext cx="7773987" cy="4205302"/>
          </a:xfrm>
        </p:spPr>
        <p:txBody>
          <a:bodyPr/>
          <a:lstStyle/>
          <a:p>
            <a:pPr marL="457200" indent="-457200" eaLnBrk="1" hangingPunct="1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Identify CERN knowledge which can drive </a:t>
            </a:r>
            <a:r>
              <a:rPr lang="en-US" sz="2400" dirty="0" smtClean="0">
                <a:solidFill>
                  <a:srgbClr val="FF0000"/>
                </a:solidFill>
              </a:rPr>
              <a:t>innovation</a:t>
            </a:r>
            <a:r>
              <a:rPr lang="en-US" sz="2400" dirty="0" smtClean="0">
                <a:solidFill>
                  <a:schemeClr val="tx1"/>
                </a:solidFill>
              </a:rPr>
              <a:t> outside the domain of particle physics.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Enable and facilitate the knowledge and technology transfer process.</a:t>
            </a:r>
            <a:endParaRPr lang="en-US" dirty="0" smtClean="0">
              <a:solidFill>
                <a:schemeClr val="tx1"/>
              </a:solidFill>
            </a:endParaRPr>
          </a:p>
          <a:p>
            <a:pPr marL="457200" indent="-457200" eaLnBrk="1" hangingPunct="1">
              <a:buFont typeface="+mj-lt"/>
              <a:buAutoNum type="arabicPeriod" startAt="3"/>
            </a:pPr>
            <a:r>
              <a:rPr lang="en-US" sz="2400" dirty="0" smtClean="0">
                <a:solidFill>
                  <a:schemeClr val="tx1"/>
                </a:solidFill>
              </a:rPr>
              <a:t>Protect CERN intellectual property whenever appropriate through adequate means.</a:t>
            </a:r>
          </a:p>
          <a:p>
            <a:pPr marL="457200" indent="-457200" algn="just" eaLnBrk="1" hangingPunct="1">
              <a:buFont typeface="+mj-lt"/>
              <a:buAutoNum type="arabicPeriod" startAt="3"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457200" indent="-457200" algn="ctr" eaLnBrk="1" hangingPunct="1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Impact-driven approach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9F3CD4-AE83-4A4C-BA7A-F0B25ED85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KTT in numbers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Staff: </a:t>
            </a:r>
          </a:p>
          <a:p>
            <a:pPr lvl="1"/>
            <a:r>
              <a:rPr lang="en-US" dirty="0" smtClean="0"/>
              <a:t>12 FTE CERN Staff</a:t>
            </a:r>
          </a:p>
          <a:p>
            <a:pPr lvl="1"/>
            <a:r>
              <a:rPr lang="en-US" dirty="0" smtClean="0"/>
              <a:t>2-5 students and young professionals</a:t>
            </a:r>
          </a:p>
          <a:p>
            <a:r>
              <a:rPr lang="en-US" dirty="0" smtClean="0"/>
              <a:t>Portfolio:</a:t>
            </a:r>
          </a:p>
          <a:p>
            <a:pPr lvl="1"/>
            <a:r>
              <a:rPr lang="en-US" dirty="0" smtClean="0"/>
              <a:t>&gt;160 registered cases</a:t>
            </a:r>
          </a:p>
          <a:p>
            <a:pPr lvl="1"/>
            <a:r>
              <a:rPr lang="en-US" dirty="0" smtClean="0"/>
              <a:t>38 patent families, 225 patents</a:t>
            </a:r>
          </a:p>
          <a:p>
            <a:pPr lvl="1"/>
            <a:r>
              <a:rPr lang="en-US" dirty="0" smtClean="0"/>
              <a:t>40% is licensed</a:t>
            </a:r>
          </a:p>
          <a:p>
            <a:r>
              <a:rPr lang="en-US" dirty="0" smtClean="0"/>
              <a:t>Revenue 2009: </a:t>
            </a:r>
          </a:p>
          <a:p>
            <a:pPr lvl="1"/>
            <a:r>
              <a:rPr lang="en-US" dirty="0" smtClean="0"/>
              <a:t>CHF 800k from licensing of CERN IP</a:t>
            </a:r>
          </a:p>
          <a:p>
            <a:pPr lvl="1"/>
            <a:r>
              <a:rPr lang="en-US" dirty="0" smtClean="0"/>
              <a:t>CHF 600k from R&amp;D projects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9F3CD4-AE83-4A4C-BA7A-F0B25ED85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KTT</a:t>
            </a:r>
            <a:r>
              <a:rPr lang="en-US" dirty="0" smtClean="0"/>
              <a:t> </a:t>
            </a:r>
            <a:r>
              <a:rPr lang="en-US" sz="3200" dirty="0" smtClean="0"/>
              <a:t>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Technology Transfer</a:t>
            </a:r>
          </a:p>
          <a:p>
            <a:pPr lvl="1"/>
            <a:r>
              <a:rPr lang="en-US" dirty="0" smtClean="0"/>
              <a:t>IP management and protection</a:t>
            </a:r>
          </a:p>
          <a:p>
            <a:pPr lvl="1"/>
            <a:r>
              <a:rPr lang="en-US" dirty="0" smtClean="0"/>
              <a:t>Licensing of CERN IP</a:t>
            </a:r>
          </a:p>
          <a:p>
            <a:r>
              <a:rPr lang="en-US" dirty="0" err="1" smtClean="0"/>
              <a:t>Hadron</a:t>
            </a:r>
            <a:r>
              <a:rPr lang="en-US" dirty="0" smtClean="0"/>
              <a:t> Therapy</a:t>
            </a:r>
          </a:p>
          <a:p>
            <a:pPr lvl="1"/>
            <a:r>
              <a:rPr lang="en-US" dirty="0" smtClean="0"/>
              <a:t>Coordinates EU projects</a:t>
            </a:r>
          </a:p>
          <a:p>
            <a:pPr lvl="1"/>
            <a:r>
              <a:rPr lang="en-US" dirty="0" smtClean="0"/>
              <a:t>Training networks</a:t>
            </a:r>
          </a:p>
          <a:p>
            <a:r>
              <a:rPr lang="en-US" dirty="0" smtClean="0"/>
              <a:t>CERN Global Network</a:t>
            </a:r>
          </a:p>
          <a:p>
            <a:pPr lvl="1"/>
            <a:r>
              <a:rPr lang="en-US" dirty="0" smtClean="0"/>
              <a:t>Alumni network</a:t>
            </a:r>
          </a:p>
          <a:p>
            <a:pPr lvl="1"/>
            <a:r>
              <a:rPr lang="en-US" dirty="0" smtClean="0"/>
              <a:t>Partner companies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9F3CD4-AE83-4A4C-BA7A-F0B25ED85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8200" y="228600"/>
            <a:ext cx="609974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r>
              <a:rPr lang="en-US" sz="3200" dirty="0" smtClean="0">
                <a:solidFill>
                  <a:schemeClr val="hlink"/>
                </a:solidFill>
                <a:latin typeface="+mj-lt"/>
              </a:rPr>
              <a:t>CERN Technologies - Innovation</a:t>
            </a:r>
            <a:endParaRPr lang="en-US" sz="3200" dirty="0">
              <a:solidFill>
                <a:schemeClr val="hlink"/>
              </a:solidFill>
              <a:latin typeface="+mj-lt"/>
            </a:endParaRPr>
          </a:p>
        </p:txBody>
      </p:sp>
      <p:pic>
        <p:nvPicPr>
          <p:cNvPr id="6" name="Picture 6" descr="Picture 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5901" y="2133600"/>
            <a:ext cx="3394899" cy="2286000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642910" y="1152524"/>
            <a:ext cx="7773987" cy="490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-112" charset="2"/>
              <a:buNone/>
              <a:tabLst/>
              <a:defRPr/>
            </a:pPr>
            <a:r>
              <a:rPr kumimoji="0" lang="en-GB" sz="2800" b="0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ＭＳ Ｐゴシック" pitchFamily="-112" charset="-128"/>
                <a:cs typeface="Arial"/>
              </a:rPr>
              <a:t>Three </a:t>
            </a:r>
            <a:r>
              <a:rPr lang="en-GB" sz="2800" kern="0" dirty="0" smtClean="0">
                <a:solidFill>
                  <a:schemeClr val="tx2"/>
                </a:solidFill>
                <a:latin typeface="Arial"/>
                <a:cs typeface="Arial"/>
              </a:rPr>
              <a:t>main</a:t>
            </a:r>
            <a:r>
              <a:rPr kumimoji="0" lang="en-GB" sz="2800" b="0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ＭＳ Ｐゴシック" pitchFamily="-112" charset="-128"/>
                <a:cs typeface="Arial"/>
              </a:rPr>
              <a:t> technology drivers at CERN</a:t>
            </a:r>
          </a:p>
        </p:txBody>
      </p:sp>
      <p:grpSp>
        <p:nvGrpSpPr>
          <p:cNvPr id="2" name="Group 17"/>
          <p:cNvGrpSpPr/>
          <p:nvPr/>
        </p:nvGrpSpPr>
        <p:grpSpPr>
          <a:xfrm>
            <a:off x="228600" y="1828800"/>
            <a:ext cx="3048000" cy="2338010"/>
            <a:chOff x="228600" y="2057400"/>
            <a:chExt cx="3048000" cy="2338010"/>
          </a:xfrm>
        </p:grpSpPr>
        <p:pic>
          <p:nvPicPr>
            <p:cNvPr id="7" name="Picture 2" descr="Capture-003924web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4800" y="2771392"/>
              <a:ext cx="2363264" cy="16240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11" name="TextBox 10"/>
            <p:cNvSpPr txBox="1"/>
            <p:nvPr/>
          </p:nvSpPr>
          <p:spPr>
            <a:xfrm>
              <a:off x="228600" y="2057400"/>
              <a:ext cx="25146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BE0027"/>
                  </a:solidFill>
                </a:rPr>
                <a:t>Accelerating </a:t>
              </a:r>
            </a:p>
            <a:p>
              <a:pPr algn="ctr"/>
              <a:r>
                <a:rPr lang="en-US" sz="2000" dirty="0" smtClean="0">
                  <a:solidFill>
                    <a:srgbClr val="BE0027"/>
                  </a:solidFill>
                </a:rPr>
                <a:t>particle beams</a:t>
              </a:r>
            </a:p>
          </p:txBody>
        </p:sp>
        <p:sp>
          <p:nvSpPr>
            <p:cNvPr id="14" name="Left-Right Arrow 13"/>
            <p:cNvSpPr/>
            <p:nvPr/>
          </p:nvSpPr>
          <p:spPr bwMode="auto">
            <a:xfrm>
              <a:off x="2438400" y="3352800"/>
              <a:ext cx="838200" cy="484632"/>
            </a:xfrm>
            <a:prstGeom prst="leftRightArrow">
              <a:avLst/>
            </a:prstGeom>
            <a:gradFill flip="none" rotWithShape="1">
              <a:gsLst>
                <a:gs pos="0">
                  <a:schemeClr val="tx2"/>
                </a:gs>
                <a:gs pos="100000">
                  <a:srgbClr val="FF0000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4" name="Group 18"/>
          <p:cNvGrpSpPr/>
          <p:nvPr/>
        </p:nvGrpSpPr>
        <p:grpSpPr>
          <a:xfrm>
            <a:off x="6096000" y="2266890"/>
            <a:ext cx="3048000" cy="1771710"/>
            <a:chOff x="6096000" y="2495490"/>
            <a:chExt cx="3048000" cy="1771710"/>
          </a:xfrm>
        </p:grpSpPr>
        <p:pic>
          <p:nvPicPr>
            <p:cNvPr id="8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657318" y="2895600"/>
              <a:ext cx="2334282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12" name="TextBox 11"/>
            <p:cNvSpPr txBox="1"/>
            <p:nvPr/>
          </p:nvSpPr>
          <p:spPr>
            <a:xfrm>
              <a:off x="6705600" y="2495490"/>
              <a:ext cx="2438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BE0027"/>
                  </a:solidFill>
                </a:rPr>
                <a:t>Detecting </a:t>
              </a:r>
              <a:r>
                <a:rPr lang="en-US" sz="2000" dirty="0" smtClean="0">
                  <a:solidFill>
                    <a:srgbClr val="BE0027"/>
                  </a:solidFill>
                </a:rPr>
                <a:t>particles</a:t>
              </a:r>
            </a:p>
          </p:txBody>
        </p:sp>
        <p:sp>
          <p:nvSpPr>
            <p:cNvPr id="16" name="Left-Right Arrow 15"/>
            <p:cNvSpPr/>
            <p:nvPr/>
          </p:nvSpPr>
          <p:spPr bwMode="auto">
            <a:xfrm>
              <a:off x="6096000" y="3352800"/>
              <a:ext cx="838200" cy="484632"/>
            </a:xfrm>
            <a:prstGeom prst="leftRightArrow">
              <a:avLst/>
            </a:prstGeom>
            <a:gradFill flip="none" rotWithShape="1">
              <a:gsLst>
                <a:gs pos="0">
                  <a:schemeClr val="tx2"/>
                </a:gs>
                <a:gs pos="100000">
                  <a:srgbClr val="FF0000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15" name="Group 19"/>
          <p:cNvGrpSpPr/>
          <p:nvPr/>
        </p:nvGrpSpPr>
        <p:grpSpPr>
          <a:xfrm>
            <a:off x="3200400" y="3938211"/>
            <a:ext cx="5486400" cy="2099732"/>
            <a:chOff x="3200400" y="4166811"/>
            <a:chExt cx="5486400" cy="2099732"/>
          </a:xfrm>
        </p:grpSpPr>
        <p:pic>
          <p:nvPicPr>
            <p:cNvPr id="9" name="Picture 1033" descr="Grid_globe_V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858000" y="4724400"/>
              <a:ext cx="1828800" cy="1542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7"/>
                </a:srgbClr>
              </a:outerShdw>
            </a:effectLst>
          </p:spPr>
        </p:pic>
        <p:sp>
          <p:nvSpPr>
            <p:cNvPr id="13" name="TextBox 12"/>
            <p:cNvSpPr txBox="1"/>
            <p:nvPr/>
          </p:nvSpPr>
          <p:spPr>
            <a:xfrm>
              <a:off x="3200400" y="5619690"/>
              <a:ext cx="3962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BE0027"/>
                  </a:solidFill>
                </a:rPr>
                <a:t>Large-scale </a:t>
              </a:r>
              <a:r>
                <a:rPr lang="en-US" sz="2000" b="1" dirty="0" smtClean="0">
                  <a:solidFill>
                    <a:srgbClr val="BE0027"/>
                  </a:solidFill>
                </a:rPr>
                <a:t>computing</a:t>
              </a:r>
              <a:r>
                <a:rPr lang="en-US" sz="2000" dirty="0" smtClean="0">
                  <a:solidFill>
                    <a:srgbClr val="BE0027"/>
                  </a:solidFill>
                </a:rPr>
                <a:t> (Grid)</a:t>
              </a:r>
            </a:p>
          </p:txBody>
        </p:sp>
        <p:sp>
          <p:nvSpPr>
            <p:cNvPr id="17" name="Left-Right Arrow 16"/>
            <p:cNvSpPr/>
            <p:nvPr/>
          </p:nvSpPr>
          <p:spPr bwMode="auto">
            <a:xfrm rot="16200000">
              <a:off x="7467793" y="4267395"/>
              <a:ext cx="685800" cy="484632"/>
            </a:xfrm>
            <a:prstGeom prst="leftRightArrow">
              <a:avLst/>
            </a:prstGeom>
            <a:gradFill flip="none" rotWithShape="1">
              <a:gsLst>
                <a:gs pos="0">
                  <a:schemeClr val="tx2"/>
                </a:gs>
                <a:gs pos="100000">
                  <a:srgbClr val="FF0000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81000" y="4191000"/>
            <a:ext cx="20194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/>
                </a:solidFill>
              </a:rPr>
              <a:t>Vacuum</a:t>
            </a:r>
          </a:p>
          <a:p>
            <a:r>
              <a:rPr lang="en-US" sz="1800" dirty="0" smtClean="0">
                <a:solidFill>
                  <a:schemeClr val="tx2"/>
                </a:solidFill>
              </a:rPr>
              <a:t>Cryogenics</a:t>
            </a:r>
          </a:p>
          <a:p>
            <a:r>
              <a:rPr lang="en-US" sz="1800" dirty="0" smtClean="0">
                <a:solidFill>
                  <a:schemeClr val="tx2"/>
                </a:solidFill>
              </a:rPr>
              <a:t>Superconductivity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3D29372-8AC1-B24C-9E05-A8FB2DC24A9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dirty="0" err="1" smtClean="0"/>
              <a:t>Technology</a:t>
            </a:r>
            <a:r>
              <a:rPr lang="fr-CH" sz="3200" dirty="0" smtClean="0"/>
              <a:t> Transfer </a:t>
            </a:r>
            <a:r>
              <a:rPr lang="fr-CH" sz="3200" dirty="0" err="1" smtClean="0"/>
              <a:t>Paths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152524"/>
            <a:ext cx="7773987" cy="1633534"/>
          </a:xfrm>
        </p:spPr>
        <p:txBody>
          <a:bodyPr/>
          <a:lstStyle/>
          <a:p>
            <a:pPr marL="514350" lvl="0" indent="-514350">
              <a:buNone/>
              <a:defRPr/>
            </a:pPr>
            <a:r>
              <a:rPr lang="en-GB" sz="2000" dirty="0" smtClean="0">
                <a:solidFill>
                  <a:schemeClr val="tx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CERN has a very diverse and </a:t>
            </a:r>
            <a:r>
              <a:rPr lang="en-GB" sz="2000" dirty="0" smtClean="0">
                <a:solidFill>
                  <a:srgbClr val="FF00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versatile</a:t>
            </a:r>
            <a:r>
              <a:rPr lang="en-GB" sz="2000" dirty="0" smtClean="0">
                <a:solidFill>
                  <a:schemeClr val="tx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technology portfolio, </a:t>
            </a:r>
          </a:p>
          <a:p>
            <a:pPr marL="514350" lvl="0" indent="-514350">
              <a:buNone/>
              <a:defRPr/>
            </a:pPr>
            <a:r>
              <a:rPr lang="en-GB" sz="2000" dirty="0" smtClean="0">
                <a:solidFill>
                  <a:schemeClr val="tx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stemming from its key technology areas.</a:t>
            </a:r>
          </a:p>
          <a:p>
            <a:pPr marL="514350" lvl="0" indent="-514350">
              <a:buNone/>
              <a:defRPr/>
            </a:pPr>
            <a:r>
              <a:rPr lang="en-GB" sz="2000" dirty="0" smtClean="0">
                <a:solidFill>
                  <a:schemeClr val="tx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Main application domains: medical, energy and environment, </a:t>
            </a:r>
          </a:p>
          <a:p>
            <a:pPr marL="514350" lvl="0" indent="-514350">
              <a:buNone/>
              <a:defRPr/>
            </a:pPr>
            <a:r>
              <a:rPr lang="en-GB" sz="2000" dirty="0" smtClean="0">
                <a:solidFill>
                  <a:schemeClr val="tx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Information and Communication Technologies.</a:t>
            </a:r>
            <a:endParaRPr lang="fr-CH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14" descr="cte_cspine_vr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24" y="3143248"/>
            <a:ext cx="862232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Curved Connector 12"/>
          <p:cNvCxnSpPr>
            <a:stCxn id="39" idx="3"/>
            <a:endCxn id="62" idx="1"/>
          </p:cNvCxnSpPr>
          <p:nvPr/>
        </p:nvCxnSpPr>
        <p:spPr bwMode="auto">
          <a:xfrm>
            <a:off x="1357290" y="3157507"/>
            <a:ext cx="3081358" cy="1583778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Curved Connector 16"/>
          <p:cNvCxnSpPr>
            <a:stCxn id="39" idx="3"/>
          </p:cNvCxnSpPr>
          <p:nvPr/>
        </p:nvCxnSpPr>
        <p:spPr bwMode="auto">
          <a:xfrm>
            <a:off x="1357290" y="3157507"/>
            <a:ext cx="3071834" cy="2128881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20" name="Curved Connector 19"/>
          <p:cNvCxnSpPr>
            <a:stCxn id="51" idx="3"/>
          </p:cNvCxnSpPr>
          <p:nvPr/>
        </p:nvCxnSpPr>
        <p:spPr bwMode="auto">
          <a:xfrm flipV="1">
            <a:off x="1571604" y="3214686"/>
            <a:ext cx="2857520" cy="45827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23" name="Curved Connector 22"/>
          <p:cNvCxnSpPr>
            <a:stCxn id="51" idx="3"/>
          </p:cNvCxnSpPr>
          <p:nvPr/>
        </p:nvCxnSpPr>
        <p:spPr bwMode="auto">
          <a:xfrm>
            <a:off x="1571604" y="3672962"/>
            <a:ext cx="2857520" cy="161342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26" name="Curved Connector 25"/>
          <p:cNvCxnSpPr>
            <a:stCxn id="52" idx="3"/>
          </p:cNvCxnSpPr>
          <p:nvPr/>
        </p:nvCxnSpPr>
        <p:spPr bwMode="auto">
          <a:xfrm flipV="1">
            <a:off x="2071670" y="3214686"/>
            <a:ext cx="2357454" cy="958342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27" name="Curved Connector 26"/>
          <p:cNvCxnSpPr>
            <a:stCxn id="52" idx="3"/>
          </p:cNvCxnSpPr>
          <p:nvPr/>
        </p:nvCxnSpPr>
        <p:spPr bwMode="auto">
          <a:xfrm>
            <a:off x="2071670" y="4173028"/>
            <a:ext cx="2357454" cy="111336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30" name="Curved Connector 29"/>
          <p:cNvCxnSpPr>
            <a:stCxn id="53" idx="3"/>
            <a:endCxn id="59" idx="1"/>
          </p:cNvCxnSpPr>
          <p:nvPr/>
        </p:nvCxnSpPr>
        <p:spPr bwMode="auto">
          <a:xfrm flipV="1">
            <a:off x="1338242" y="3188285"/>
            <a:ext cx="3100406" cy="1484809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Curved Connector 33"/>
          <p:cNvCxnSpPr>
            <a:stCxn id="54" idx="3"/>
            <a:endCxn id="60" idx="1"/>
          </p:cNvCxnSpPr>
          <p:nvPr/>
        </p:nvCxnSpPr>
        <p:spPr bwMode="auto">
          <a:xfrm flipV="1">
            <a:off x="1357290" y="3669715"/>
            <a:ext cx="3081358" cy="1602414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Curved Connector 35"/>
          <p:cNvCxnSpPr>
            <a:stCxn id="58" idx="3"/>
            <a:endCxn id="61" idx="1"/>
          </p:cNvCxnSpPr>
          <p:nvPr/>
        </p:nvCxnSpPr>
        <p:spPr bwMode="auto">
          <a:xfrm flipV="1">
            <a:off x="1357290" y="4241219"/>
            <a:ext cx="3081358" cy="153810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Curved Connector 36"/>
          <p:cNvCxnSpPr>
            <a:stCxn id="58" idx="3"/>
            <a:endCxn id="64" idx="1"/>
          </p:cNvCxnSpPr>
          <p:nvPr/>
        </p:nvCxnSpPr>
        <p:spPr bwMode="auto">
          <a:xfrm flipV="1">
            <a:off x="1357290" y="5741417"/>
            <a:ext cx="3081358" cy="37908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Curved Connector 30"/>
          <p:cNvCxnSpPr>
            <a:stCxn id="54" idx="3"/>
            <a:endCxn id="59" idx="1"/>
          </p:cNvCxnSpPr>
          <p:nvPr/>
        </p:nvCxnSpPr>
        <p:spPr bwMode="auto">
          <a:xfrm flipV="1">
            <a:off x="1357290" y="3188285"/>
            <a:ext cx="3081358" cy="2083844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</p:spPr>
      </p:cxnSp>
      <p:pic>
        <p:nvPicPr>
          <p:cNvPr id="20482" name="Picture 2" descr="cdswareim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7585" y="5500702"/>
            <a:ext cx="879237" cy="428628"/>
          </a:xfrm>
          <a:prstGeom prst="rect">
            <a:avLst/>
          </a:prstGeom>
          <a:noFill/>
        </p:spPr>
      </p:pic>
      <p:pic>
        <p:nvPicPr>
          <p:cNvPr id="20484" name="Picture 4" descr="indicoim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50481" y="5500702"/>
            <a:ext cx="879237" cy="428628"/>
          </a:xfrm>
          <a:prstGeom prst="rect">
            <a:avLst/>
          </a:prstGeom>
          <a:noFill/>
        </p:spPr>
      </p:pic>
      <p:cxnSp>
        <p:nvCxnSpPr>
          <p:cNvPr id="48" name="Straight Arrow Connector 47"/>
          <p:cNvCxnSpPr>
            <a:stCxn id="60" idx="3"/>
            <a:endCxn id="7" idx="1"/>
          </p:cNvCxnSpPr>
          <p:nvPr/>
        </p:nvCxnSpPr>
        <p:spPr bwMode="auto">
          <a:xfrm flipV="1">
            <a:off x="6215074" y="3571876"/>
            <a:ext cx="1023950" cy="97839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Straight Arrow Connector 48"/>
          <p:cNvCxnSpPr>
            <a:stCxn id="62" idx="3"/>
            <a:endCxn id="87" idx="1"/>
          </p:cNvCxnSpPr>
          <p:nvPr/>
        </p:nvCxnSpPr>
        <p:spPr bwMode="auto">
          <a:xfrm flipV="1">
            <a:off x="6357950" y="4662810"/>
            <a:ext cx="857256" cy="78475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endCxn id="20482" idx="1"/>
          </p:cNvCxnSpPr>
          <p:nvPr/>
        </p:nvCxnSpPr>
        <p:spPr bwMode="auto">
          <a:xfrm>
            <a:off x="6357950" y="5715016"/>
            <a:ext cx="809635" cy="1588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9" name="TextBox 38"/>
          <p:cNvSpPr txBox="1"/>
          <p:nvPr/>
        </p:nvSpPr>
        <p:spPr>
          <a:xfrm>
            <a:off x="71406" y="2957452"/>
            <a:ext cx="1285884" cy="400110"/>
          </a:xfrm>
          <a:prstGeom prst="rect">
            <a:avLst/>
          </a:prstGeom>
          <a:solidFill>
            <a:srgbClr val="04A8AC"/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lang="en-GB" sz="2000" dirty="0" smtClean="0"/>
              <a:t>Vacuum</a:t>
            </a:r>
            <a:endParaRPr lang="en-GB" dirty="0"/>
          </a:p>
        </p:txBody>
      </p:sp>
      <p:sp>
        <p:nvSpPr>
          <p:cNvPr id="51" name="TextBox 50"/>
          <p:cNvSpPr txBox="1"/>
          <p:nvPr/>
        </p:nvSpPr>
        <p:spPr>
          <a:xfrm>
            <a:off x="80930" y="3488296"/>
            <a:ext cx="1490674" cy="369332"/>
          </a:xfrm>
          <a:prstGeom prst="rect">
            <a:avLst/>
          </a:prstGeom>
          <a:solidFill>
            <a:srgbClr val="04A8AC"/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lang="en-GB" sz="1800" dirty="0" smtClean="0"/>
              <a:t>Cryogenics</a:t>
            </a:r>
            <a:endParaRPr lang="en-GB" dirty="0"/>
          </a:p>
        </p:txBody>
      </p:sp>
      <p:sp>
        <p:nvSpPr>
          <p:cNvPr id="52" name="TextBox 51"/>
          <p:cNvSpPr txBox="1"/>
          <p:nvPr/>
        </p:nvSpPr>
        <p:spPr>
          <a:xfrm>
            <a:off x="71406" y="3988362"/>
            <a:ext cx="2000264" cy="369332"/>
          </a:xfrm>
          <a:prstGeom prst="rect">
            <a:avLst/>
          </a:prstGeom>
          <a:solidFill>
            <a:srgbClr val="04A8AC"/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lang="en-GB" sz="1800" dirty="0" smtClean="0"/>
              <a:t>Superconductivity</a:t>
            </a:r>
            <a:endParaRPr lang="en-GB" sz="2000" dirty="0"/>
          </a:p>
        </p:txBody>
      </p:sp>
      <p:sp>
        <p:nvSpPr>
          <p:cNvPr id="53" name="TextBox 52"/>
          <p:cNvSpPr txBox="1"/>
          <p:nvPr/>
        </p:nvSpPr>
        <p:spPr>
          <a:xfrm>
            <a:off x="71406" y="4473039"/>
            <a:ext cx="1266836" cy="400110"/>
          </a:xfrm>
          <a:prstGeom prst="rect">
            <a:avLst/>
          </a:prstGeom>
          <a:solidFill>
            <a:srgbClr val="04A8AC"/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lang="en-GB" sz="2000" dirty="0" smtClean="0"/>
              <a:t>Beams</a:t>
            </a:r>
            <a:endParaRPr lang="en-GB" dirty="0"/>
          </a:p>
        </p:txBody>
      </p:sp>
      <p:sp>
        <p:nvSpPr>
          <p:cNvPr id="54" name="TextBox 53"/>
          <p:cNvSpPr txBox="1"/>
          <p:nvPr/>
        </p:nvSpPr>
        <p:spPr>
          <a:xfrm>
            <a:off x="71406" y="5072074"/>
            <a:ext cx="1285884" cy="400110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lang="en-GB" sz="2000" dirty="0" smtClean="0"/>
              <a:t>Detectors</a:t>
            </a:r>
            <a:endParaRPr lang="en-GB" sz="2800" dirty="0"/>
          </a:p>
        </p:txBody>
      </p:sp>
      <p:sp>
        <p:nvSpPr>
          <p:cNvPr id="58" name="TextBox 57"/>
          <p:cNvSpPr txBox="1"/>
          <p:nvPr/>
        </p:nvSpPr>
        <p:spPr>
          <a:xfrm>
            <a:off x="71406" y="5572140"/>
            <a:ext cx="1285884" cy="414369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lang="en-GB" sz="2000" dirty="0" smtClean="0"/>
              <a:t>IT/Grid</a:t>
            </a:r>
            <a:endParaRPr lang="en-GB" dirty="0"/>
          </a:p>
        </p:txBody>
      </p:sp>
      <p:sp>
        <p:nvSpPr>
          <p:cNvPr id="59" name="TextBox 58"/>
          <p:cNvSpPr txBox="1"/>
          <p:nvPr/>
        </p:nvSpPr>
        <p:spPr>
          <a:xfrm>
            <a:off x="4438648" y="3019008"/>
            <a:ext cx="1776426" cy="338554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GB" sz="1600" dirty="0" smtClean="0"/>
              <a:t>Hadron Therapy</a:t>
            </a:r>
            <a:endParaRPr lang="en-GB" sz="1800" dirty="0"/>
          </a:p>
        </p:txBody>
      </p:sp>
      <p:sp>
        <p:nvSpPr>
          <p:cNvPr id="60" name="TextBox 59"/>
          <p:cNvSpPr txBox="1"/>
          <p:nvPr/>
        </p:nvSpPr>
        <p:spPr>
          <a:xfrm>
            <a:off x="4438648" y="3500438"/>
            <a:ext cx="1776426" cy="338554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GB" sz="1600" dirty="0" smtClean="0"/>
              <a:t>Medical Imaging</a:t>
            </a:r>
            <a:endParaRPr lang="en-GB" sz="1800" dirty="0"/>
          </a:p>
        </p:txBody>
      </p:sp>
      <p:sp>
        <p:nvSpPr>
          <p:cNvPr id="61" name="TextBox 60"/>
          <p:cNvSpPr txBox="1"/>
          <p:nvPr/>
        </p:nvSpPr>
        <p:spPr>
          <a:xfrm>
            <a:off x="4438648" y="4071942"/>
            <a:ext cx="1776426" cy="338554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GB" sz="1600" dirty="0" smtClean="0"/>
              <a:t>E-health</a:t>
            </a:r>
            <a:endParaRPr lang="en-GB" sz="1800" dirty="0"/>
          </a:p>
        </p:txBody>
      </p:sp>
      <p:sp>
        <p:nvSpPr>
          <p:cNvPr id="62" name="TextBox 61"/>
          <p:cNvSpPr txBox="1"/>
          <p:nvPr/>
        </p:nvSpPr>
        <p:spPr>
          <a:xfrm>
            <a:off x="4438648" y="4572008"/>
            <a:ext cx="1919302" cy="338554"/>
          </a:xfrm>
          <a:prstGeom prst="rect">
            <a:avLst/>
          </a:prstGeom>
          <a:solidFill>
            <a:srgbClr val="A7F12F"/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GB" sz="1600" dirty="0" smtClean="0"/>
              <a:t>Energy Generation</a:t>
            </a:r>
            <a:endParaRPr lang="en-GB" sz="1800" dirty="0"/>
          </a:p>
        </p:txBody>
      </p:sp>
      <p:sp>
        <p:nvSpPr>
          <p:cNvPr id="63" name="TextBox 62"/>
          <p:cNvSpPr txBox="1"/>
          <p:nvPr/>
        </p:nvSpPr>
        <p:spPr>
          <a:xfrm>
            <a:off x="4438648" y="5072074"/>
            <a:ext cx="1919302" cy="338554"/>
          </a:xfrm>
          <a:prstGeom prst="rect">
            <a:avLst/>
          </a:prstGeom>
          <a:solidFill>
            <a:srgbClr val="A7F12F"/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GB" sz="1600" dirty="0" smtClean="0"/>
              <a:t>Energy Saving</a:t>
            </a:r>
            <a:endParaRPr lang="en-GB" sz="1800" dirty="0"/>
          </a:p>
        </p:txBody>
      </p:sp>
      <p:sp>
        <p:nvSpPr>
          <p:cNvPr id="64" name="TextBox 63"/>
          <p:cNvSpPr txBox="1"/>
          <p:nvPr/>
        </p:nvSpPr>
        <p:spPr>
          <a:xfrm>
            <a:off x="4438648" y="5572140"/>
            <a:ext cx="1919302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GB" sz="1600" dirty="0" smtClean="0"/>
              <a:t>Digital libraries</a:t>
            </a:r>
            <a:endParaRPr lang="en-GB" sz="1800" dirty="0"/>
          </a:p>
        </p:txBody>
      </p:sp>
      <p:pic>
        <p:nvPicPr>
          <p:cNvPr id="87" name="Picture 1" descr="http://technologytransfer.web.cern.ch/TechnologyTransfer/images/solarsrb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15206" y="4182108"/>
            <a:ext cx="1571636" cy="961404"/>
          </a:xfrm>
          <a:prstGeom prst="rect">
            <a:avLst/>
          </a:prstGeom>
          <a:noFill/>
        </p:spPr>
      </p:pic>
      <p:sp>
        <p:nvSpPr>
          <p:cNvPr id="35" name="Slide Number Placeholder 3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9F3CD4-AE83-4A4C-BA7A-F0B25ED851C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1538" y="152400"/>
            <a:ext cx="8058180" cy="762000"/>
          </a:xfrm>
        </p:spPr>
        <p:txBody>
          <a:bodyPr/>
          <a:lstStyle/>
          <a:p>
            <a:r>
              <a:rPr lang="fr-CH" sz="3200" dirty="0" err="1" smtClean="0"/>
              <a:t>Knowledge</a:t>
            </a:r>
            <a:r>
              <a:rPr lang="fr-CH" sz="3200" dirty="0" smtClean="0"/>
              <a:t> Transfer Modes</a:t>
            </a:r>
            <a:endParaRPr lang="en-GB" sz="3200" dirty="0"/>
          </a:p>
        </p:txBody>
      </p:sp>
      <p:sp>
        <p:nvSpPr>
          <p:cNvPr id="7" name="Rectangle 6"/>
          <p:cNvSpPr/>
          <p:nvPr/>
        </p:nvSpPr>
        <p:spPr>
          <a:xfrm>
            <a:off x="500034" y="1458946"/>
            <a:ext cx="8215370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/>
              <a:t>Licensing of intellectual property and consulting</a:t>
            </a:r>
          </a:p>
          <a:p>
            <a:pPr marL="914400" lvl="1" indent="-457200" eaLnBrk="1" hangingPunct="1"/>
            <a:r>
              <a:rPr lang="en-US" sz="1800" dirty="0" smtClean="0">
                <a:solidFill>
                  <a:schemeClr val="tx2"/>
                </a:solidFill>
              </a:rPr>
              <a:t>Example: license to a Spanish company to use CERN’s patent on non-</a:t>
            </a:r>
          </a:p>
          <a:p>
            <a:pPr marL="914400" lvl="1" indent="-457200" eaLnBrk="1" hangingPunct="1"/>
            <a:r>
              <a:rPr lang="en-US" sz="1800" dirty="0" smtClean="0">
                <a:solidFill>
                  <a:schemeClr val="tx2"/>
                </a:solidFill>
              </a:rPr>
              <a:t>evaporable getter thin films in order to manufacture evacuated flat solar </a:t>
            </a:r>
          </a:p>
          <a:p>
            <a:pPr marL="914400" lvl="1" indent="-457200" eaLnBrk="1" hangingPunct="1"/>
            <a:r>
              <a:rPr lang="en-US" sz="1800" dirty="0" smtClean="0">
                <a:solidFill>
                  <a:schemeClr val="tx2"/>
                </a:solidFill>
              </a:rPr>
              <a:t>panels.</a:t>
            </a:r>
          </a:p>
          <a:p>
            <a:pPr marL="457200" indent="-457200"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/>
              <a:t>Joint R&amp;D with external partners</a:t>
            </a:r>
          </a:p>
          <a:p>
            <a:pPr marL="914400" lvl="1" indent="-457200" eaLnBrk="1" hangingPunct="1"/>
            <a:r>
              <a:rPr lang="en-US" sz="1800" dirty="0" smtClean="0">
                <a:solidFill>
                  <a:schemeClr val="tx2"/>
                </a:solidFill>
              </a:rPr>
              <a:t>Example: collaboration </a:t>
            </a:r>
            <a:r>
              <a:rPr lang="en-GB" sz="1800" dirty="0" smtClean="0">
                <a:solidFill>
                  <a:schemeClr val="tx2"/>
                </a:solidFill>
              </a:rPr>
              <a:t>with a German company active in the field of </a:t>
            </a:r>
          </a:p>
          <a:p>
            <a:pPr marL="914400" lvl="1" indent="-457200" eaLnBrk="1" hangingPunct="1"/>
            <a:r>
              <a:rPr lang="en-GB" sz="1800" dirty="0" err="1" smtClean="0">
                <a:solidFill>
                  <a:schemeClr val="tx2"/>
                </a:solidFill>
              </a:rPr>
              <a:t>dosimetry</a:t>
            </a:r>
            <a:r>
              <a:rPr lang="en-GB" sz="1800" dirty="0" smtClean="0">
                <a:solidFill>
                  <a:schemeClr val="tx2"/>
                </a:solidFill>
              </a:rPr>
              <a:t>. </a:t>
            </a:r>
            <a:endParaRPr lang="en-US" sz="1800" dirty="0" smtClean="0">
              <a:solidFill>
                <a:schemeClr val="tx2"/>
              </a:solidFill>
            </a:endParaRPr>
          </a:p>
          <a:p>
            <a:pPr marL="457200" indent="-457200"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/>
              <a:t>CERN training programs and personnel mobility</a:t>
            </a:r>
          </a:p>
          <a:p>
            <a:pPr marL="914400" lvl="1" indent="-457200" eaLnBrk="1" hangingPunct="1">
              <a:lnSpc>
                <a:spcPct val="150000"/>
              </a:lnSpc>
            </a:pPr>
            <a:r>
              <a:rPr lang="en-US" sz="1800" dirty="0" smtClean="0">
                <a:solidFill>
                  <a:schemeClr val="tx2"/>
                </a:solidFill>
              </a:rPr>
              <a:t>Example: the Austrian Doctoral Student Program (see C. </a:t>
            </a:r>
            <a:r>
              <a:rPr lang="en-US" sz="1800" dirty="0" err="1" smtClean="0">
                <a:solidFill>
                  <a:schemeClr val="tx2"/>
                </a:solidFill>
              </a:rPr>
              <a:t>Fabjan’s</a:t>
            </a:r>
            <a:r>
              <a:rPr lang="en-US" sz="1800" dirty="0" smtClean="0">
                <a:solidFill>
                  <a:schemeClr val="tx2"/>
                </a:solidFill>
              </a:rPr>
              <a:t> talk).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9F3CD4-AE83-4A4C-BA7A-F0B25ED851C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Solar Panels</a:t>
            </a:r>
            <a:endParaRPr lang="en-GB" sz="3200" dirty="0"/>
          </a:p>
        </p:txBody>
      </p:sp>
      <p:sp>
        <p:nvSpPr>
          <p:cNvPr id="42" name="TextBox 41"/>
          <p:cNvSpPr txBox="1"/>
          <p:nvPr/>
        </p:nvSpPr>
        <p:spPr>
          <a:xfrm>
            <a:off x="142844" y="1214422"/>
            <a:ext cx="757242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CERN Ultra-High Vacuum technologies are being used to develop a new generation of evacuated flat panel solar collectors.</a:t>
            </a:r>
          </a:p>
          <a:p>
            <a:r>
              <a:rPr lang="en-GB" sz="2000" dirty="0" smtClean="0"/>
              <a:t> 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These collectors achieve very high operation temperatures thanks to low thermal losses and the collection of diffused light.  </a:t>
            </a:r>
            <a:endParaRPr lang="en-GB" sz="2000" dirty="0"/>
          </a:p>
        </p:txBody>
      </p:sp>
      <p:pic>
        <p:nvPicPr>
          <p:cNvPr id="44033" name="Picture 1" descr="http://technologytransfer.web.cern.ch/TechnologyTransfer/images/solarsr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285992"/>
            <a:ext cx="3786214" cy="2316109"/>
          </a:xfrm>
          <a:prstGeom prst="rect">
            <a:avLst/>
          </a:prstGeom>
          <a:noFill/>
        </p:spPr>
      </p:pic>
      <p:pic>
        <p:nvPicPr>
          <p:cNvPr id="5" name="Picture 6" descr="n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285992"/>
            <a:ext cx="2992273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8"/>
          <p:cNvSpPr>
            <a:spLocks noChangeArrowheads="1"/>
          </p:cNvSpPr>
          <p:nvPr/>
        </p:nvSpPr>
        <p:spPr bwMode="auto">
          <a:xfrm>
            <a:off x="3571892" y="3214686"/>
            <a:ext cx="714356" cy="609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8000" tIns="10800" rIns="18000" bIns="10800" anchor="ctr"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7A21206-9BBD-4624-9310-DE9DA7093040}" type="slidenum">
              <a:rPr lang="en-US" noProof="0" smtClean="0"/>
              <a:pPr>
                <a:defRPr/>
              </a:pPr>
              <a:t>9</a:t>
            </a:fld>
            <a:endParaRPr lang="en-US" noProof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2004:Templates:Presentations:Designs:Bold Stripes</Template>
  <TotalTime>3518</TotalTime>
  <Words>979</Words>
  <Application>Microsoft Office PowerPoint</Application>
  <PresentationFormat>On-screen Show (4:3)</PresentationFormat>
  <Paragraphs>232</Paragraphs>
  <Slides>17</Slides>
  <Notes>17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Bold Stripes</vt:lpstr>
      <vt:lpstr>Bitmap Image</vt:lpstr>
      <vt:lpstr>Slide</vt:lpstr>
      <vt:lpstr>Knowledge &amp; Technology Transfer@ CERN</vt:lpstr>
      <vt:lpstr>Introduction</vt:lpstr>
      <vt:lpstr>KTT Mission</vt:lpstr>
      <vt:lpstr>KTT in numbers</vt:lpstr>
      <vt:lpstr>KTT group</vt:lpstr>
      <vt:lpstr>Slide 6</vt:lpstr>
      <vt:lpstr>Technology Transfer Paths</vt:lpstr>
      <vt:lpstr>Knowledge Transfer Modes</vt:lpstr>
      <vt:lpstr>Solar Panels</vt:lpstr>
      <vt:lpstr>Medical Imaging – Computed Tomography (CT)</vt:lpstr>
      <vt:lpstr>CT Breakthrough from Particle Detector Electronics</vt:lpstr>
      <vt:lpstr>Slide 12</vt:lpstr>
      <vt:lpstr>Medical Imaging – Positron Emission Tomography (PET)</vt:lpstr>
      <vt:lpstr>Image fusion: PET + CT</vt:lpstr>
      <vt:lpstr>Hadron Therapy</vt:lpstr>
      <vt:lpstr>Grid applications: MammoGrid</vt:lpstr>
      <vt:lpstr>Summary</vt:lpstr>
    </vt:vector>
  </TitlesOfParts>
  <Company>ETH Zürich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Felicitas Pauss</dc:creator>
  <cp:lastModifiedBy>huuse</cp:lastModifiedBy>
  <cp:revision>341</cp:revision>
  <cp:lastPrinted>2009-06-03T16:28:32Z</cp:lastPrinted>
  <dcterms:created xsi:type="dcterms:W3CDTF">2009-06-09T07:16:29Z</dcterms:created>
  <dcterms:modified xsi:type="dcterms:W3CDTF">2010-04-28T11:11:37Z</dcterms:modified>
</cp:coreProperties>
</file>