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7"/>
  </p:notesMasterIdLst>
  <p:handoutMasterIdLst>
    <p:handoutMasterId r:id="rId8"/>
  </p:handoutMasterIdLst>
  <p:sldIdLst>
    <p:sldId id="314" r:id="rId2"/>
    <p:sldId id="319" r:id="rId3"/>
    <p:sldId id="316" r:id="rId4"/>
    <p:sldId id="318" r:id="rId5"/>
    <p:sldId id="317" r:id="rId6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046323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ED8F"/>
    <a:srgbClr val="CFF2AC"/>
    <a:srgbClr val="FFFFCC"/>
    <a:srgbClr val="F0F7E9"/>
    <a:srgbClr val="9BCC6E"/>
    <a:srgbClr val="E7B091"/>
    <a:srgbClr val="D1D1DA"/>
    <a:srgbClr val="C72D03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327" autoAdjust="0"/>
    <p:restoredTop sz="88982" autoAdjust="0"/>
  </p:normalViewPr>
  <p:slideViewPr>
    <p:cSldViewPr>
      <p:cViewPr varScale="1">
        <p:scale>
          <a:sx n="64" d="100"/>
          <a:sy n="64" d="100"/>
        </p:scale>
        <p:origin x="-990" y="-96"/>
      </p:cViewPr>
      <p:guideLst>
        <p:guide orient="horz" pos="527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26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98AC6C0-8470-4D4C-9124-E2D0AFD60960}" type="datetimeFigureOut">
              <a:rPr lang="de-DE"/>
              <a:pPr>
                <a:defRPr/>
              </a:pPr>
              <a:t>28.04.2010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9E5A0D-3C16-416D-A769-3A560811E3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59DB1F-D654-4C12-BA78-4FCB9A4A04B0}" type="datetimeFigureOut">
              <a:rPr lang="de-DE"/>
              <a:pPr>
                <a:defRPr/>
              </a:pPr>
              <a:t>28.04.2010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6C231F-5D38-4EF1-8186-EB93A136DC0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2E3A696-CB46-4C59-A5C8-09AA6FCDCA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7405-127C-431B-AFB7-C3904F1C9C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9B78-2C9B-4BD3-A119-0FF8BC7BE7E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25" y="471488"/>
            <a:ext cx="958850" cy="45720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de-DE"/>
              <a:t>1/11/2010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188" y="471488"/>
            <a:ext cx="48180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9E97C-0116-48E0-B00F-9B00F53BC492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824B-03E4-46B7-AB5F-FB2925ED82E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93ADD-AEC4-4479-9872-F95E9D005F3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F38BFC-8F34-4B0F-8023-3DC943F0986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89F0F-32E0-4813-B31E-87EAA5DEFF5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222F7-0FF7-47AE-BB4C-5FC657DD881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6EE2A-9229-418A-BB98-FEB404E0E07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324DB-9630-42F1-828D-E5687CD699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de-DE"/>
              <a:t>1/11/2010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Evaluation Hearing. WISPR - Web of Intelligent Systems, Products &amp; Processes</a:t>
            </a:r>
            <a:endParaRPr lang="de-D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338AF36-D74A-4BCA-AAD3-50B4B34A3B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29" r:id="rId3"/>
    <p:sldLayoutId id="2147483930" r:id="rId4"/>
    <p:sldLayoutId id="2147483938" r:id="rId5"/>
    <p:sldLayoutId id="2147483939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565400"/>
            <a:ext cx="8748712" cy="2519363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WISPR - </a:t>
            </a:r>
            <a:r>
              <a:rPr lang="en-US" sz="3200" smtClean="0">
                <a:latin typeface="Arial" charset="0"/>
              </a:rPr>
              <a:t>Web of Intelligent Systems, Products and Processes</a:t>
            </a:r>
            <a:r>
              <a:rPr lang="en-US" sz="3600" smtClean="0">
                <a:latin typeface="Arial" charset="0"/>
              </a:rPr>
              <a:t/>
            </a:r>
            <a:br>
              <a:rPr lang="en-US" sz="3600" smtClean="0">
                <a:latin typeface="Arial" charset="0"/>
              </a:rPr>
            </a:br>
            <a:r>
              <a:rPr lang="en-US" sz="3600" smtClean="0">
                <a:latin typeface="Arial" charset="0"/>
              </a:rPr>
              <a:t/>
            </a:r>
            <a:br>
              <a:rPr lang="en-US" sz="3600" smtClean="0">
                <a:latin typeface="Arial" charset="0"/>
              </a:rPr>
            </a:br>
            <a:r>
              <a:rPr lang="en-US" sz="2400" smtClean="0">
                <a:latin typeface="Arial" charset="0"/>
              </a:rPr>
              <a:t>ICT-2009.1.3 Internet of Things and Enterprise Environments</a:t>
            </a:r>
            <a:r>
              <a:rPr lang="nb-NO" sz="3600" smtClean="0"/>
              <a:t> </a:t>
            </a: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AutoShape 4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276475"/>
            <a:ext cx="8229600" cy="3168650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ko-KR" smtClean="0">
                <a:ea typeface="굴림"/>
                <a:cs typeface="굴림"/>
              </a:rPr>
              <a:t>to exploit the potential of the </a:t>
            </a:r>
            <a:r>
              <a:rPr lang="en-US" altLang="ko-KR" b="1" smtClean="0">
                <a:solidFill>
                  <a:srgbClr val="C72D03"/>
                </a:solidFill>
                <a:ea typeface="굴림"/>
                <a:cs typeface="굴림"/>
              </a:rPr>
              <a:t>Internet of Things</a:t>
            </a:r>
            <a:r>
              <a:rPr lang="en-US" altLang="ko-KR" smtClean="0">
                <a:ea typeface="굴림"/>
                <a:cs typeface="굴림"/>
              </a:rPr>
              <a:t> by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ko-KR" smtClean="0">
                <a:ea typeface="굴림"/>
                <a:cs typeface="굴림"/>
              </a:rPr>
              <a:t>enabling a </a:t>
            </a:r>
            <a:r>
              <a:rPr lang="en-US" altLang="ko-KR" b="1" smtClean="0">
                <a:solidFill>
                  <a:srgbClr val="C72D03"/>
                </a:solidFill>
                <a:ea typeface="굴림"/>
                <a:cs typeface="굴림"/>
              </a:rPr>
              <a:t>Web of Intelligent Systems, Products and Processes</a:t>
            </a:r>
            <a:r>
              <a:rPr lang="en-US" altLang="ko-KR" smtClean="0">
                <a:ea typeface="굴림"/>
                <a:cs typeface="굴림"/>
              </a:rPr>
              <a:t> facilitating the responsible production, distribution and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US" altLang="ko-KR" smtClean="0">
                <a:ea typeface="굴림"/>
                <a:cs typeface="굴림"/>
              </a:rPr>
              <a:t>use of safer and sustainable “things” aimed at </a:t>
            </a:r>
            <a:r>
              <a:rPr lang="en-US" altLang="ko-KR" b="1" smtClean="0">
                <a:solidFill>
                  <a:srgbClr val="C72D03"/>
                </a:solidFill>
                <a:ea typeface="굴림"/>
                <a:cs typeface="굴림"/>
              </a:rPr>
              <a:t>improving the quality of Life</a:t>
            </a:r>
            <a:r>
              <a:rPr lang="en-US" altLang="ko-KR" smtClean="0">
                <a:ea typeface="굴림"/>
                <a:cs typeface="굴림"/>
              </a:rPr>
              <a:t>.</a:t>
            </a:r>
            <a:endParaRPr lang="en-US" sz="1800" smtClean="0">
              <a:latin typeface="Arial" charset="0"/>
            </a:endParaRPr>
          </a:p>
        </p:txBody>
      </p:sp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827088" y="1341438"/>
            <a:ext cx="14017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3200" b="1">
                <a:solidFill>
                  <a:schemeClr val="tx2"/>
                </a:solidFill>
                <a:ea typeface="굴림"/>
                <a:cs typeface="굴림"/>
              </a:rPr>
              <a:t>Vision</a:t>
            </a:r>
            <a:endParaRPr lang="en-US" sz="32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69215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/>
              <a:t>Concepts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989138"/>
            <a:ext cx="8229600" cy="4324350"/>
          </a:xfrm>
        </p:spPr>
        <p:txBody>
          <a:bodyPr/>
          <a:lstStyle/>
          <a:p>
            <a:pPr lvl="1" eaLnBrk="1" hangingPunct="1"/>
            <a:r>
              <a:rPr lang="en-US" b="1" i="1" smtClean="0">
                <a:solidFill>
                  <a:srgbClr val="C72D03"/>
                </a:solidFill>
              </a:rPr>
              <a:t>Intelligent Systems</a:t>
            </a:r>
            <a:r>
              <a:rPr lang="en-US" i="1" smtClean="0"/>
              <a:t> – </a:t>
            </a:r>
            <a:r>
              <a:rPr lang="en-US" smtClean="0"/>
              <a:t>the combinations of the networked products and processes providing benefit to all stakeholders in the value-chain, from producer to consumer. </a:t>
            </a:r>
            <a:endParaRPr lang="en-US" i="1" smtClean="0"/>
          </a:p>
          <a:p>
            <a:pPr lvl="1" eaLnBrk="1" hangingPunct="1"/>
            <a:r>
              <a:rPr lang="en-US" b="1" i="1" smtClean="0">
                <a:solidFill>
                  <a:srgbClr val="C72D03"/>
                </a:solidFill>
              </a:rPr>
              <a:t>Intelligent Products</a:t>
            </a:r>
            <a:r>
              <a:rPr lang="en-US" i="1" smtClean="0"/>
              <a:t> – </a:t>
            </a:r>
            <a:r>
              <a:rPr lang="en-US" smtClean="0"/>
              <a:t>the individual “things” with ID, sensing, information processing and communicating capabilities networked in IoT,</a:t>
            </a:r>
            <a:endParaRPr lang="en-US" i="1" smtClean="0"/>
          </a:p>
          <a:p>
            <a:pPr lvl="1" eaLnBrk="1" hangingPunct="1"/>
            <a:r>
              <a:rPr lang="en-US" b="1" i="1" smtClean="0">
                <a:solidFill>
                  <a:srgbClr val="C72D03"/>
                </a:solidFill>
              </a:rPr>
              <a:t>Intelligent Processes</a:t>
            </a:r>
            <a:r>
              <a:rPr lang="en-US" i="1" smtClean="0"/>
              <a:t> – </a:t>
            </a:r>
            <a:r>
              <a:rPr lang="en-US" smtClean="0"/>
              <a:t>structured and emergent activities and tasks providing specific services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69215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/>
              <a:t>Research clusters</a:t>
            </a:r>
          </a:p>
        </p:txBody>
      </p:sp>
      <p:pic>
        <p:nvPicPr>
          <p:cNvPr id="17410" name="Bild 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71625"/>
            <a:ext cx="7704138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1268413"/>
            <a:ext cx="5122863" cy="1066800"/>
          </a:xfrm>
        </p:spPr>
        <p:txBody>
          <a:bodyPr/>
          <a:lstStyle/>
          <a:p>
            <a:pPr eaLnBrk="1" hangingPunct="1"/>
            <a:r>
              <a:rPr lang="en-US" smtClean="0"/>
              <a:t>Application Scenarios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2636838"/>
            <a:ext cx="4475162" cy="2403475"/>
          </a:xfrm>
        </p:spPr>
        <p:txBody>
          <a:bodyPr/>
          <a:lstStyle/>
          <a:p>
            <a:pPr eaLnBrk="1" hangingPunct="1"/>
            <a:r>
              <a:rPr lang="en-US" smtClean="0"/>
              <a:t>Automotive</a:t>
            </a:r>
          </a:p>
          <a:p>
            <a:pPr eaLnBrk="1" hangingPunct="1"/>
            <a:r>
              <a:rPr lang="en-US" smtClean="0"/>
              <a:t>Clothing</a:t>
            </a:r>
          </a:p>
          <a:p>
            <a:pPr eaLnBrk="1" hangingPunct="1"/>
            <a:r>
              <a:rPr lang="en-US" smtClean="0"/>
              <a:t>Home and environment</a:t>
            </a:r>
          </a:p>
        </p:txBody>
      </p:sp>
      <p:pic>
        <p:nvPicPr>
          <p:cNvPr id="18435" name="Bild 60"/>
          <p:cNvPicPr>
            <a:picLocks noChangeAspect="1" noChangeArrowheads="1"/>
          </p:cNvPicPr>
          <p:nvPr/>
        </p:nvPicPr>
        <p:blipFill>
          <a:blip r:embed="rId2"/>
          <a:srcRect l="7866" t="4471" r="8725" b="16173"/>
          <a:stretch>
            <a:fillRect/>
          </a:stretch>
        </p:blipFill>
        <p:spPr bwMode="auto">
          <a:xfrm>
            <a:off x="5795963" y="1052513"/>
            <a:ext cx="2233612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Bild 45" descr="CARDIGAN &lt;br /&gt;IN CASHMERE &lt;br /&gt;COL. MIRTILLO&lt;br /&gt;MOD. 7428&lt;br /&gt;&lt;br /&gt;DOLCEVITA &lt;br /&gt;IN CASHMERE &lt;br /&gt;COL. BIANCO&lt;br /&gt;MOD. 8000"/>
          <p:cNvPicPr>
            <a:picLocks noChangeAspect="1" noChangeArrowheads="1"/>
          </p:cNvPicPr>
          <p:nvPr/>
        </p:nvPicPr>
        <p:blipFill>
          <a:blip r:embed="rId3"/>
          <a:srcRect t="10338" b="12228"/>
          <a:stretch>
            <a:fillRect/>
          </a:stretch>
        </p:blipFill>
        <p:spPr bwMode="auto">
          <a:xfrm>
            <a:off x="6011863" y="2565400"/>
            <a:ext cx="2049462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Bild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652963"/>
            <a:ext cx="2592387" cy="17113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</TotalTime>
  <Words>113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Trebuchet MS</vt:lpstr>
      <vt:lpstr>Georgia</vt:lpstr>
      <vt:lpstr>Wingdings 2</vt:lpstr>
      <vt:lpstr>Calibri</vt:lpstr>
      <vt:lpstr>굴림</vt:lpstr>
      <vt:lpstr>Urban</vt:lpstr>
      <vt:lpstr>Urban</vt:lpstr>
      <vt:lpstr>Urban</vt:lpstr>
      <vt:lpstr>Urban</vt:lpstr>
      <vt:lpstr>Urban</vt:lpstr>
      <vt:lpstr>WISPR - Web of Intelligent Systems, Products and Processes  ICT-2009.1.3 Internet of Things and Enterprise Environments </vt:lpstr>
      <vt:lpstr>Slide 2</vt:lpstr>
      <vt:lpstr>Concepts</vt:lpstr>
      <vt:lpstr>Research clusters</vt:lpstr>
      <vt:lpstr>Application Scenarios</vt:lpstr>
    </vt:vector>
  </TitlesOfParts>
  <Company>SAP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WISPR – Web of Intelligent Systems, Products &amp; Processes</dc:title>
  <dc:creator>D046323</dc:creator>
  <cp:lastModifiedBy>bjornm</cp:lastModifiedBy>
  <cp:revision>150</cp:revision>
  <dcterms:created xsi:type="dcterms:W3CDTF">2010-01-06T14:09:37Z</dcterms:created>
  <dcterms:modified xsi:type="dcterms:W3CDTF">2010-04-27T22:03:03Z</dcterms:modified>
</cp:coreProperties>
</file>