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tags/tag2.xml" ContentType="application/vnd.openxmlformats-officedocument.presentationml.tags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323" r:id="rId2"/>
    <p:sldId id="316" r:id="rId3"/>
    <p:sldId id="317" r:id="rId4"/>
    <p:sldId id="318" r:id="rId5"/>
    <p:sldId id="327" r:id="rId6"/>
    <p:sldId id="328" r:id="rId7"/>
    <p:sldId id="329" r:id="rId8"/>
    <p:sldId id="330" r:id="rId9"/>
    <p:sldId id="331" r:id="rId10"/>
    <p:sldId id="326" r:id="rId11"/>
    <p:sldId id="312" r:id="rId12"/>
    <p:sldId id="321" r:id="rId13"/>
  </p:sldIdLst>
  <p:sldSz cx="9144000" cy="6858000" type="screen4x3"/>
  <p:notesSz cx="6794500" cy="9931400"/>
  <p:embeddedFontLs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Verdana" pitchFamily="34" charset="0"/>
      <p:regular r:id="rId20"/>
      <p:bold r:id="rId21"/>
      <p:italic r:id="rId22"/>
      <p:boldItalic r:id="rId23"/>
    </p:embeddedFont>
  </p:embeddedFontLst>
  <p:custDataLst>
    <p:tags r:id="rId24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99"/>
    <a:srgbClr val="000066"/>
    <a:srgbClr val="FF3300"/>
    <a:srgbClr val="81FB84"/>
    <a:srgbClr val="99E9F9"/>
    <a:srgbClr val="F9FC70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41" autoAdjust="0"/>
    <p:restoredTop sz="94668" autoAdjust="0"/>
  </p:normalViewPr>
  <p:slideViewPr>
    <p:cSldViewPr>
      <p:cViewPr varScale="1">
        <p:scale>
          <a:sx n="68" d="100"/>
          <a:sy n="68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7A0CCEF-62F9-4003-A9C8-76C37D68C283}" type="datetimeFigureOut">
              <a:rPr lang="it-IT"/>
              <a:pPr>
                <a:defRPr/>
              </a:pPr>
              <a:t>27/04/2010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E3EAA81-8D87-4E59-857D-7EFEE4421DA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CCDDE53-ADD0-4F77-B65F-B83AF8C9C998}" type="datetimeFigureOut">
              <a:rPr lang="it-IT"/>
              <a:pPr>
                <a:defRPr/>
              </a:pPr>
              <a:t>27/04/2010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5600" cy="4470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4F4F9FB-7A79-48E4-98B7-35A9499A896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nb-NO" smtClean="0"/>
          </a:p>
        </p:txBody>
      </p:sp>
      <p:sp>
        <p:nvSpPr>
          <p:cNvPr id="6147" name="Segnaposto numero diapositiva 3"/>
          <p:cNvSpPr txBox="1">
            <a:spLocks noGrp="1"/>
          </p:cNvSpPr>
          <p:nvPr/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008834E-F709-4656-BB66-CF982CE4B0FF}" type="slidenum">
              <a:rPr lang="it-IT" sz="1200"/>
              <a:pPr algn="r"/>
              <a:t>1</a:t>
            </a:fld>
            <a:endParaRPr lang="it-IT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nb-NO" smtClean="0"/>
          </a:p>
        </p:txBody>
      </p:sp>
      <p:sp>
        <p:nvSpPr>
          <p:cNvPr id="8195" name="Segnaposto numero diapositiva 3"/>
          <p:cNvSpPr txBox="1">
            <a:spLocks noGrp="1"/>
          </p:cNvSpPr>
          <p:nvPr/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EFF1DC8-FBF7-442A-8DD5-05CF2F34D531}" type="slidenum">
              <a:rPr lang="it-IT" sz="1200"/>
              <a:pPr algn="r"/>
              <a:t>2</a:t>
            </a:fld>
            <a:endParaRPr lang="it-IT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3" name="Segnaposto numero diapositiva 3"/>
          <p:cNvSpPr txBox="1">
            <a:spLocks noGrp="1"/>
          </p:cNvSpPr>
          <p:nvPr/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AA49D8C-AC23-417C-9449-64A3DEF1B74F}" type="slidenum">
              <a:rPr lang="it-IT" sz="1200"/>
              <a:pPr algn="r"/>
              <a:t>3</a:t>
            </a:fld>
            <a:endParaRPr lang="it-IT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nb-NO" smtClean="0"/>
          </a:p>
        </p:txBody>
      </p:sp>
      <p:sp>
        <p:nvSpPr>
          <p:cNvPr id="12291" name="Segnaposto numero diapositiva 3"/>
          <p:cNvSpPr txBox="1">
            <a:spLocks noGrp="1"/>
          </p:cNvSpPr>
          <p:nvPr/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EFA1F1B-62D7-46AB-8BED-FC28161BF457}" type="slidenum">
              <a:rPr lang="it-IT" sz="1200"/>
              <a:pPr algn="r"/>
              <a:t>4</a:t>
            </a:fld>
            <a:endParaRPr lang="it-IT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5363" name="Segnaposto numero diapositiva 3"/>
          <p:cNvSpPr txBox="1">
            <a:spLocks noGrp="1"/>
          </p:cNvSpPr>
          <p:nvPr/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C6D10FA-09A3-478B-AB43-4DEA8CBD8727}" type="slidenum">
              <a:rPr lang="it-IT" sz="1200"/>
              <a:pPr algn="r"/>
              <a:t>6</a:t>
            </a:fld>
            <a:endParaRPr lang="it-IT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7411" name="Segnaposto numero diapositiva 3"/>
          <p:cNvSpPr txBox="1">
            <a:spLocks noGrp="1"/>
          </p:cNvSpPr>
          <p:nvPr/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A69B0C1-C7B8-4225-8418-8273A58B02B9}" type="slidenum">
              <a:rPr lang="it-IT" sz="1200"/>
              <a:pPr algn="r"/>
              <a:t>7</a:t>
            </a:fld>
            <a:endParaRPr lang="it-IT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9459" name="Segnaposto numero diapositiva 3"/>
          <p:cNvSpPr txBox="1">
            <a:spLocks noGrp="1"/>
          </p:cNvSpPr>
          <p:nvPr/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AA8CFEB-9413-4A54-93F0-4F75AD3A630D}" type="slidenum">
              <a:rPr lang="it-IT" sz="1200"/>
              <a:pPr algn="r"/>
              <a:t>8</a:t>
            </a:fld>
            <a:endParaRPr lang="it-IT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7" name="Segnaposto numero diapositiva 3"/>
          <p:cNvSpPr txBox="1">
            <a:spLocks noGrp="1"/>
          </p:cNvSpPr>
          <p:nvPr/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7C168B2-D0D9-42BA-96D7-1ABD818D2E2D}" type="slidenum">
              <a:rPr lang="it-IT" sz="1200"/>
              <a:pPr algn="r"/>
              <a:t>9</a:t>
            </a:fld>
            <a:endParaRPr lang="it-IT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nb-NO" smtClean="0"/>
          </a:p>
        </p:txBody>
      </p:sp>
      <p:sp>
        <p:nvSpPr>
          <p:cNvPr id="23555" name="Segnaposto numero diapositiva 3"/>
          <p:cNvSpPr txBox="1">
            <a:spLocks noGrp="1"/>
          </p:cNvSpPr>
          <p:nvPr/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BEA202E-008E-4C66-B657-8832F5F5D3CD}" type="slidenum">
              <a:rPr lang="it-IT" sz="1200"/>
              <a:pPr algn="r"/>
              <a:t>10</a:t>
            </a:fld>
            <a:endParaRPr lang="it-IT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225425" y="957263"/>
            <a:ext cx="8742363" cy="5586412"/>
            <a:chOff x="0" y="603"/>
            <a:chExt cx="5760" cy="3519"/>
          </a:xfrm>
        </p:grpSpPr>
        <p:cxnSp>
          <p:nvCxnSpPr>
            <p:cNvPr id="5" name="Connettore 1 9"/>
            <p:cNvCxnSpPr/>
            <p:nvPr/>
          </p:nvCxnSpPr>
          <p:spPr>
            <a:xfrm rot="10800000">
              <a:off x="0" y="4116"/>
              <a:ext cx="5760" cy="6"/>
            </a:xfrm>
            <a:prstGeom prst="line">
              <a:avLst/>
            </a:prstGeom>
            <a:ln w="28575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ttore 1 9"/>
            <p:cNvCxnSpPr/>
            <p:nvPr/>
          </p:nvCxnSpPr>
          <p:spPr>
            <a:xfrm rot="10800000">
              <a:off x="0" y="603"/>
              <a:ext cx="5760" cy="6"/>
            </a:xfrm>
            <a:prstGeom prst="line">
              <a:avLst/>
            </a:prstGeom>
            <a:ln w="28575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Sottotitolo 2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4572000" y="6597650"/>
            <a:ext cx="43211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>
              <a:spcBef>
                <a:spcPct val="20000"/>
              </a:spcBef>
              <a:buClr>
                <a:schemeClr val="tx2"/>
              </a:buClr>
              <a:buFont typeface="Times New Roman" pitchFamily="18" charset="0"/>
              <a:buNone/>
              <a:defRPr/>
            </a:pPr>
            <a:r>
              <a:rPr lang="de-DE" sz="1200" b="1">
                <a:solidFill>
                  <a:schemeClr val="tx2"/>
                </a:solidFill>
              </a:rPr>
              <a:t>IMS Lugano April 2010   </a:t>
            </a:r>
          </a:p>
        </p:txBody>
      </p:sp>
      <p:pic>
        <p:nvPicPr>
          <p:cNvPr id="8" name="Picture 29" descr="IMS2020_Logo_Europe_2colours_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115888"/>
            <a:ext cx="1336675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159" y="116961"/>
            <a:ext cx="7072361" cy="7402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>
              <a:defRPr sz="3600" b="0" cap="none" spc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buClr>
                <a:srgbClr val="0099FF"/>
              </a:buClr>
              <a:defRPr>
                <a:solidFill>
                  <a:srgbClr val="003366"/>
                </a:solidFill>
                <a:latin typeface="Calibri" pitchFamily="34" charset="0"/>
              </a:defRPr>
            </a:lvl1pPr>
            <a:lvl2pPr>
              <a:buClr>
                <a:srgbClr val="0099FF"/>
              </a:buClr>
              <a:defRPr>
                <a:solidFill>
                  <a:srgbClr val="003366"/>
                </a:solidFill>
                <a:latin typeface="Calibri" pitchFamily="34" charset="0"/>
              </a:defRPr>
            </a:lvl2pPr>
            <a:lvl3pPr>
              <a:buClr>
                <a:srgbClr val="0099FF"/>
              </a:buClr>
              <a:defRPr>
                <a:solidFill>
                  <a:srgbClr val="003366"/>
                </a:solidFill>
                <a:latin typeface="Calibri" pitchFamily="34" charset="0"/>
              </a:defRPr>
            </a:lvl3pPr>
            <a:lvl4pPr>
              <a:buClr>
                <a:srgbClr val="0099FF"/>
              </a:buClr>
              <a:defRPr>
                <a:solidFill>
                  <a:srgbClr val="003366"/>
                </a:solidFill>
                <a:latin typeface="Calibri" pitchFamily="34" charset="0"/>
              </a:defRPr>
            </a:lvl4pPr>
            <a:lvl5pPr>
              <a:buClr>
                <a:srgbClr val="0099FF"/>
              </a:buClr>
              <a:defRPr>
                <a:solidFill>
                  <a:srgbClr val="003366"/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D5C0A-E89B-45B3-9796-6D364B38123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5"/>
          <p:cNvSpPr>
            <a:spLocks noGrp="1"/>
          </p:cNvSpPr>
          <p:nvPr>
            <p:ph type="sldNum" sz="quarter" idx="4"/>
          </p:nvPr>
        </p:nvSpPr>
        <p:spPr bwMode="auto">
          <a:xfrm>
            <a:off x="250825" y="6597650"/>
            <a:ext cx="43211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fld id="{8C2BA157-E661-4AB4-A852-F33CE8DF262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27" name="Rectangle 19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225425" y="188913"/>
            <a:ext cx="7226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Titel</a:t>
            </a:r>
          </a:p>
        </p:txBody>
      </p:sp>
      <p:sp>
        <p:nvSpPr>
          <p:cNvPr id="1028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366838"/>
            <a:ext cx="8642350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ftr="0" dt="0"/>
  <p:txStyles>
    <p:titleStyle>
      <a:lvl1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Times New Roman" pitchFamily="18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Times New Roman" pitchFamily="18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Times New Roman" pitchFamily="18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Times New Roman" pitchFamily="18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Times New Roman" pitchFamily="18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s2020.net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olo 7"/>
          <p:cNvSpPr>
            <a:spLocks noGrp="1"/>
          </p:cNvSpPr>
          <p:nvPr>
            <p:ph type="ctrTitle" idx="4294967295"/>
          </p:nvPr>
        </p:nvSpPr>
        <p:spPr>
          <a:xfrm>
            <a:off x="1619250" y="4005263"/>
            <a:ext cx="5545138" cy="1500187"/>
          </a:xfrm>
        </p:spPr>
        <p:txBody>
          <a:bodyPr anchor="ctr"/>
          <a:lstStyle/>
          <a:p>
            <a:pPr eaLnBrk="1" hangingPunct="1"/>
            <a:r>
              <a:rPr lang="en-US" sz="4000" smtClean="0">
                <a:solidFill>
                  <a:srgbClr val="003366"/>
                </a:solidFill>
              </a:rPr>
              <a:t>EU-NMP  </a:t>
            </a:r>
            <a:r>
              <a:rPr lang="en-GB" sz="3200" smtClean="0"/>
              <a:t>CSA-CA  233469</a:t>
            </a:r>
            <a:r>
              <a:rPr lang="nb-NO" smtClean="0"/>
              <a:t> </a:t>
            </a:r>
            <a:endParaRPr lang="it-IT" smtClean="0"/>
          </a:p>
        </p:txBody>
      </p:sp>
      <p:sp>
        <p:nvSpPr>
          <p:cNvPr id="5122" name="Segnaposto numero diapositiva 3"/>
          <p:cNvSpPr txBox="1">
            <a:spLocks noGrp="1"/>
          </p:cNvSpPr>
          <p:nvPr/>
        </p:nvSpPr>
        <p:spPr bwMode="auto">
          <a:xfrm>
            <a:off x="0" y="6597650"/>
            <a:ext cx="43211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fld id="{97314E1D-A17C-480F-907C-C11736E002C4}" type="slidenum">
              <a:rPr lang="it-IT" sz="1200" b="1">
                <a:solidFill>
                  <a:schemeClr val="tx2"/>
                </a:solidFill>
              </a:rPr>
              <a:pPr/>
              <a:t>1</a:t>
            </a:fld>
            <a:endParaRPr lang="it-IT" sz="1200" b="1">
              <a:solidFill>
                <a:schemeClr val="tx2"/>
              </a:solidFill>
            </a:endParaRPr>
          </a:p>
        </p:txBody>
      </p:sp>
      <p:pic>
        <p:nvPicPr>
          <p:cNvPr id="5123" name="Picture 29" descr="IMS2020_Logo_Europe_2colours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1484313"/>
            <a:ext cx="4200525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numero diapositiva 3"/>
          <p:cNvSpPr txBox="1">
            <a:spLocks noGrp="1"/>
          </p:cNvSpPr>
          <p:nvPr/>
        </p:nvSpPr>
        <p:spPr bwMode="auto">
          <a:xfrm>
            <a:off x="250825" y="6597650"/>
            <a:ext cx="43211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fld id="{148B6ADF-162E-4627-A5CC-C2A97042C78B}" type="slidenum">
              <a:rPr lang="it-IT" sz="1200" b="1">
                <a:solidFill>
                  <a:schemeClr val="tx2"/>
                </a:solidFill>
              </a:rPr>
              <a:pPr/>
              <a:t>10</a:t>
            </a:fld>
            <a:endParaRPr lang="it-IT" sz="1200" b="1">
              <a:solidFill>
                <a:schemeClr val="tx2"/>
              </a:solidFill>
            </a:endParaRPr>
          </a:p>
        </p:txBody>
      </p:sp>
      <p:graphicFrame>
        <p:nvGraphicFramePr>
          <p:cNvPr id="5" name="Content Placeholder 7"/>
          <p:cNvGraphicFramePr>
            <a:graphicFrameLocks/>
          </p:cNvGraphicFramePr>
          <p:nvPr/>
        </p:nvGraphicFramePr>
        <p:xfrm>
          <a:off x="357158" y="1357298"/>
          <a:ext cx="8412271" cy="4500597"/>
        </p:xfrm>
        <a:graphic>
          <a:graphicData uri="http://schemas.openxmlformats.org/drawingml/2006/table">
            <a:tbl>
              <a:tblPr>
                <a:effectLst/>
                <a:tableStyleId>{3C2FFA5D-87B4-456A-9821-1D502468CF0F}</a:tableStyleId>
              </a:tblPr>
              <a:tblGrid>
                <a:gridCol w="6430611"/>
                <a:gridCol w="396332"/>
                <a:gridCol w="396332"/>
                <a:gridCol w="396332"/>
                <a:gridCol w="396332"/>
                <a:gridCol w="396332"/>
              </a:tblGrid>
              <a:tr h="749298">
                <a:tc>
                  <a:txBody>
                    <a:bodyPr/>
                    <a:lstStyle/>
                    <a:p>
                      <a:pPr marL="342900" marR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800" b="1" i="0" u="none" strike="noStrike" dirty="0" smtClean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800" b="1" i="0" u="none" strike="noStrike" dirty="0" smtClean="0">
                          <a:latin typeface="Calibri" pitchFamily="34" charset="0"/>
                        </a:rPr>
                        <a:t>RA 1.1</a:t>
                      </a: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800" b="1" i="0" u="none" strike="noStrike" dirty="0" smtClean="0">
                          <a:latin typeface="Calibri" pitchFamily="34" charset="0"/>
                        </a:rPr>
                        <a:t>RA 1.2</a:t>
                      </a: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800" b="1" i="0" u="none" strike="noStrike" dirty="0" smtClean="0">
                          <a:latin typeface="Calibri" pitchFamily="34" charset="0"/>
                        </a:rPr>
                        <a:t>RA 1.3 </a:t>
                      </a: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800" b="1" i="0" u="none" strike="noStrike" dirty="0" smtClean="0">
                          <a:latin typeface="Calibri" pitchFamily="34" charset="0"/>
                        </a:rPr>
                        <a:t>RA 1.4</a:t>
                      </a: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800" b="1" i="0" u="none" strike="noStrike" dirty="0" smtClean="0">
                          <a:latin typeface="Calibri" pitchFamily="34" charset="0"/>
                        </a:rPr>
                        <a:t>RA 1.5</a:t>
                      </a: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681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1.02 - Green Controller for Machining</a:t>
                      </a:r>
                      <a:endParaRPr lang="en-US" sz="1800" b="1" i="0" u="none" strike="noStrike" dirty="0" smtClean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600" b="1" i="0" u="none" strike="noStrike" smtClean="0">
                          <a:latin typeface="Calibri" pitchFamily="34" charset="0"/>
                          <a:sym typeface="Wingdings"/>
                        </a:rPr>
                        <a:t></a:t>
                      </a:r>
                      <a:endParaRPr lang="en-US" sz="16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681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1.04 - Sustainability Metrics</a:t>
                      </a:r>
                      <a:endParaRPr lang="en-US" sz="1800" b="1" i="0" u="none" strike="noStrike" dirty="0" smtClean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600" b="1" i="0" u="none" strike="noStrike" smtClean="0">
                          <a:latin typeface="Calibri" pitchFamily="34" charset="0"/>
                          <a:sym typeface="Wingdings"/>
                        </a:rPr>
                        <a:t></a:t>
                      </a:r>
                      <a:endParaRPr lang="en-US" sz="16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681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1.05 - Sustainability  workshops </a:t>
                      </a:r>
                      <a:endParaRPr lang="en-US" sz="1800" b="1" i="0" u="none" strike="noStrike" dirty="0" smtClean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600" b="1" i="0" u="none" strike="noStrike" smtClean="0">
                          <a:latin typeface="Calibri" pitchFamily="34" charset="0"/>
                          <a:sym typeface="Wingdings"/>
                        </a:rPr>
                        <a:t></a:t>
                      </a:r>
                      <a:endParaRPr lang="en-US" sz="16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681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1.09 - Sustainable Packaging</a:t>
                      </a:r>
                      <a:endParaRPr lang="en-US" sz="1800" b="1" i="0" u="none" strike="noStrike" dirty="0" smtClean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600" b="1" i="0" u="none" strike="noStrike" smtClean="0">
                          <a:latin typeface="Calibri" pitchFamily="34" charset="0"/>
                          <a:sym typeface="Wingdings"/>
                        </a:rPr>
                        <a:t></a:t>
                      </a:r>
                      <a:endParaRPr lang="en-US" sz="16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681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1.10 - Optimization of Electronic Sustainability</a:t>
                      </a:r>
                      <a:endParaRPr lang="en-US" sz="1800" b="1" i="0" u="none" strike="noStrike" dirty="0" smtClean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600" b="1" i="0" u="none" strike="noStrike" smtClean="0">
                          <a:latin typeface="Calibri" pitchFamily="34" charset="0"/>
                          <a:sym typeface="Wingdings"/>
                        </a:rPr>
                        <a:t></a:t>
                      </a:r>
                      <a:endParaRPr lang="en-US" sz="16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6811">
                <a:tc>
                  <a:txBody>
                    <a:bodyPr/>
                    <a:lstStyle/>
                    <a:p>
                      <a:pPr algn="l" fontAlgn="b">
                        <a:buFont typeface="Arial" pitchFamily="34" charset="0"/>
                        <a:buNone/>
                      </a:pPr>
                      <a:r>
                        <a:rPr lang="en-US" sz="1800" b="1" u="none" strike="noStrik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1.11 - </a:t>
                      </a:r>
                      <a:r>
                        <a:rPr lang="en-GB" sz="1800" b="1" u="none" strike="noStrike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Materials</a:t>
                      </a:r>
                      <a:r>
                        <a:rPr lang="fr-CH" sz="1800" b="1" u="none" strike="noStrike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re-use optimization</a:t>
                      </a: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800" b="1" i="0" u="none" strike="noStrike" dirty="0" smtClean="0">
                          <a:latin typeface="Calibri" pitchFamily="34" charset="0"/>
                          <a:sym typeface="Wingdings"/>
                        </a:rPr>
                        <a:t></a:t>
                      </a: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600" b="1" i="0" u="none" strike="noStrike" smtClean="0">
                          <a:latin typeface="Calibri" pitchFamily="34" charset="0"/>
                          <a:sym typeface="Wingdings"/>
                        </a:rPr>
                        <a:t></a:t>
                      </a:r>
                      <a:endParaRPr lang="en-US" sz="16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6811">
                <a:tc>
                  <a:txBody>
                    <a:bodyPr/>
                    <a:lstStyle/>
                    <a:p>
                      <a:pPr algn="l" fontAlgn="b">
                        <a:buFont typeface="Arial" pitchFamily="34" charset="0"/>
                        <a:buNone/>
                      </a:pPr>
                      <a:r>
                        <a:rPr lang="en-GB" sz="1800" b="1" kern="12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1.21 - Sustainable Supply Chain Design 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600" b="1" i="0" u="none" strike="noStrike" smtClean="0">
                          <a:latin typeface="Calibri" pitchFamily="34" charset="0"/>
                          <a:sym typeface="Wingdings"/>
                        </a:rPr>
                        <a:t></a:t>
                      </a:r>
                      <a:endParaRPr lang="en-US" sz="16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6811">
                <a:tc>
                  <a:txBody>
                    <a:bodyPr/>
                    <a:lstStyle/>
                    <a:p>
                      <a:pPr algn="l" fontAlgn="b">
                        <a:buFont typeface="Arial" pitchFamily="34" charset="0"/>
                        <a:buNone/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1.25 - Management of hazardous substances in manufacturing</a:t>
                      </a: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600" b="1" i="0" u="none" strike="noStrike" smtClean="0">
                          <a:latin typeface="Calibri" pitchFamily="34" charset="0"/>
                          <a:sym typeface="Wingdings"/>
                        </a:rPr>
                        <a:t></a:t>
                      </a:r>
                      <a:endParaRPr lang="en-US" sz="16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6811">
                <a:tc>
                  <a:txBody>
                    <a:bodyPr/>
                    <a:lstStyle/>
                    <a:p>
                      <a:pPr algn="l" fontAlgn="b">
                        <a:buFont typeface="Arial" pitchFamily="34" charset="0"/>
                        <a:buNone/>
                      </a:pP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1.07 - EOL management supporting technologies</a:t>
                      </a: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endParaRPr lang="en-US" sz="18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Font typeface="Arial" pitchFamily="34" charset="0"/>
                        <a:buNone/>
                      </a:pPr>
                      <a:r>
                        <a:rPr lang="en-US" sz="1600" b="1" i="0" u="none" strike="noStrike" dirty="0" smtClean="0">
                          <a:latin typeface="Calibri" pitchFamily="34" charset="0"/>
                          <a:sym typeface="Wingdings"/>
                        </a:rPr>
                        <a:t></a:t>
                      </a:r>
                      <a:endParaRPr lang="en-US" sz="1600" b="1" i="0" u="none" strike="noStrike" dirty="0">
                        <a:latin typeface="Calibri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Font typeface="Arial" pitchFamily="34" charset="0"/>
                        <a:buNone/>
                      </a:pPr>
                      <a:endParaRPr lang="en-US" sz="1800" b="1" i="0" u="none" strike="noStrike" kern="120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2532" name="Group 14"/>
          <p:cNvGrpSpPr>
            <a:grpSpLocks/>
          </p:cNvGrpSpPr>
          <p:nvPr/>
        </p:nvGrpSpPr>
        <p:grpSpPr bwMode="auto">
          <a:xfrm>
            <a:off x="5572125" y="2500313"/>
            <a:ext cx="1657350" cy="1643062"/>
            <a:chOff x="929227" y="1991105"/>
            <a:chExt cx="1013666" cy="946262"/>
          </a:xfrm>
        </p:grpSpPr>
        <p:sp>
          <p:nvSpPr>
            <p:cNvPr id="13" name="Oval 15"/>
            <p:cNvSpPr/>
            <p:nvPr/>
          </p:nvSpPr>
          <p:spPr>
            <a:xfrm>
              <a:off x="929227" y="1991105"/>
              <a:ext cx="1013666" cy="94626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val 4"/>
            <p:cNvSpPr/>
            <p:nvPr/>
          </p:nvSpPr>
          <p:spPr>
            <a:xfrm>
              <a:off x="1077782" y="2130073"/>
              <a:ext cx="716557" cy="6683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970" tIns="13970" rIns="13970" bIns="13970" spcCol="1270" anchor="ctr"/>
            <a:lstStyle/>
            <a:p>
              <a:pPr algn="ctr">
                <a:defRPr/>
              </a:pPr>
              <a:r>
                <a:rPr lang="en-US" sz="1600" b="1" dirty="0">
                  <a:latin typeface="Calibri" pitchFamily="34" charset="0"/>
                </a:rPr>
                <a:t>RA 1.4</a:t>
              </a:r>
            </a:p>
            <a:p>
              <a:pPr algn="ctr">
                <a:defRPr/>
              </a:pPr>
              <a:r>
                <a:rPr lang="en-US" sz="1600" b="1" dirty="0">
                  <a:latin typeface="Calibri" pitchFamily="34" charset="0"/>
                </a:rPr>
                <a:t>Sustainable Product and Production</a:t>
              </a:r>
            </a:p>
          </p:txBody>
        </p:sp>
      </p:grpSp>
      <p:sp>
        <p:nvSpPr>
          <p:cNvPr id="22537" name="Rectangle 2"/>
          <p:cNvSpPr>
            <a:spLocks noChangeArrowheads="1"/>
          </p:cNvSpPr>
          <p:nvPr/>
        </p:nvSpPr>
        <p:spPr bwMode="auto">
          <a:xfrm>
            <a:off x="395288" y="188913"/>
            <a:ext cx="78676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75000"/>
              </a:lnSpc>
            </a:pPr>
            <a:r>
              <a:rPr lang="en-US" sz="3600" b="1">
                <a:solidFill>
                  <a:schemeClr val="tx2"/>
                </a:solidFill>
              </a:rPr>
              <a:t>Sustainable Manufacturing - </a:t>
            </a:r>
            <a:r>
              <a:rPr lang="en-US" sz="3200" b="1">
                <a:solidFill>
                  <a:schemeClr val="tx2"/>
                </a:solidFill>
              </a:rPr>
              <a:t>Research Topics</a:t>
            </a:r>
            <a:endParaRPr lang="en-GB" sz="3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ChangeArrowheads="1"/>
          </p:cNvSpPr>
          <p:nvPr/>
        </p:nvSpPr>
        <p:spPr bwMode="auto">
          <a:xfrm>
            <a:off x="611188" y="188913"/>
            <a:ext cx="78676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75000"/>
              </a:lnSpc>
            </a:pPr>
            <a:r>
              <a:rPr lang="en-US" sz="3600" b="1">
                <a:solidFill>
                  <a:schemeClr val="tx2"/>
                </a:solidFill>
              </a:rPr>
              <a:t>Education - </a:t>
            </a:r>
            <a:r>
              <a:rPr lang="en-US" sz="3200" b="1">
                <a:solidFill>
                  <a:schemeClr val="tx2"/>
                </a:solidFill>
              </a:rPr>
              <a:t>Research Topics</a:t>
            </a:r>
            <a:endParaRPr lang="en-GB" sz="3200" b="1">
              <a:solidFill>
                <a:schemeClr val="tx2"/>
              </a:solidFill>
            </a:endParaRPr>
          </a:p>
        </p:txBody>
      </p:sp>
      <p:graphicFrame>
        <p:nvGraphicFramePr>
          <p:cNvPr id="270340" name="Group 4"/>
          <p:cNvGraphicFramePr>
            <a:graphicFrameLocks noGrp="1"/>
          </p:cNvGraphicFramePr>
          <p:nvPr>
            <p:ph idx="4294967295"/>
          </p:nvPr>
        </p:nvGraphicFramePr>
        <p:xfrm>
          <a:off x="684213" y="1700213"/>
          <a:ext cx="8097837" cy="3565525"/>
        </p:xfrm>
        <a:graphic>
          <a:graphicData uri="http://schemas.openxmlformats.org/drawingml/2006/table">
            <a:tbl>
              <a:tblPr/>
              <a:tblGrid>
                <a:gridCol w="2457450"/>
                <a:gridCol w="5640387"/>
              </a:tblGrid>
              <a:tr h="1460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RT5.01</a:t>
                      </a:r>
                      <a:endParaRPr kumimoji="0" lang="en-US" sz="5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Teaching Factories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RT5.02</a:t>
                      </a:r>
                      <a:endParaRPr kumimoji="0" lang="en-US" sz="5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Cross Sectoral Education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RT5.03</a:t>
                      </a:r>
                      <a:endParaRPr kumimoji="0" lang="en-US" sz="5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Communities of Practice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RT5.04</a:t>
                      </a:r>
                      <a:endParaRPr kumimoji="0" lang="en-US" sz="5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From tacit to explicit knowledge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RT5.05</a:t>
                      </a:r>
                      <a:endParaRPr kumimoji="0" lang="en-US" sz="5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Innovation Agents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RT5.06</a:t>
                      </a:r>
                      <a:endParaRPr kumimoji="0" lang="en-US" sz="5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Benchmarking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RT5.07</a:t>
                      </a:r>
                      <a:endParaRPr kumimoji="0" lang="en-US" sz="5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Serious Games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RT5.08</a:t>
                      </a:r>
                      <a:endParaRPr kumimoji="0" lang="en-US" sz="5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Personalized and ubiquitous Learning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RT5.09</a:t>
                      </a:r>
                      <a:endParaRPr kumimoji="0" lang="en-US" sz="5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>
                          <a:tab pos="685800" algn="l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HGMinchoL"/>
                          <a:cs typeface="Times New Roman" pitchFamily="18" charset="0"/>
                        </a:rPr>
                        <a:t>Accelerated Learning</a:t>
                      </a:r>
                      <a:endParaRPr kumimoji="0" lang="it-IT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HGMinchoL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696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egnaposto numero diapositiva 3"/>
          <p:cNvSpPr txBox="1">
            <a:spLocks noGrp="1"/>
          </p:cNvSpPr>
          <p:nvPr/>
        </p:nvSpPr>
        <p:spPr bwMode="auto">
          <a:xfrm>
            <a:off x="250825" y="6597650"/>
            <a:ext cx="43211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fld id="{E0AEB3CE-F436-4A75-BB5E-B7DD997A7F0A}" type="slidenum">
              <a:rPr lang="en-US" sz="1200" b="1">
                <a:solidFill>
                  <a:schemeClr val="tx2"/>
                </a:solidFill>
              </a:rPr>
              <a:pPr/>
              <a:t>12</a:t>
            </a:fld>
            <a:endParaRPr lang="en-US" sz="1200" b="1">
              <a:solidFill>
                <a:schemeClr val="tx2"/>
              </a:solidFill>
            </a:endParaRPr>
          </a:p>
        </p:txBody>
      </p:sp>
      <p:sp>
        <p:nvSpPr>
          <p:cNvPr id="25602" name="Inhaltsplatzhalter 2"/>
          <p:cNvSpPr>
            <a:spLocks noGrp="1"/>
          </p:cNvSpPr>
          <p:nvPr>
            <p:ph sz="half" idx="4294967295"/>
          </p:nvPr>
        </p:nvSpPr>
        <p:spPr>
          <a:xfrm>
            <a:off x="247650" y="1260475"/>
            <a:ext cx="4395788" cy="2816225"/>
          </a:xfrm>
        </p:spPr>
        <p:txBody>
          <a:bodyPr/>
          <a:lstStyle/>
          <a:p>
            <a:pPr eaLnBrk="1" hangingPunct="1">
              <a:buClr>
                <a:srgbClr val="0099FF"/>
              </a:buClr>
            </a:pPr>
            <a:r>
              <a:rPr lang="en-US" sz="2400" b="1" smtClean="0">
                <a:solidFill>
                  <a:srgbClr val="003366"/>
                </a:solidFill>
                <a:latin typeface="Calibri" pitchFamily="34" charset="0"/>
              </a:rPr>
              <a:t>IMS2020 Summer School </a:t>
            </a:r>
            <a:r>
              <a:rPr lang="en-US" sz="2400" smtClean="0">
                <a:solidFill>
                  <a:srgbClr val="003366"/>
                </a:solidFill>
                <a:latin typeface="Calibri" pitchFamily="34" charset="0"/>
              </a:rPr>
              <a:t>will be held in Zurich on </a:t>
            </a:r>
            <a:r>
              <a:rPr lang="en-US" sz="2400" b="1" smtClean="0">
                <a:solidFill>
                  <a:srgbClr val="003366"/>
                </a:solidFill>
                <a:latin typeface="Calibri" pitchFamily="34" charset="0"/>
              </a:rPr>
              <a:t>May 26-28 2010</a:t>
            </a:r>
          </a:p>
          <a:p>
            <a:pPr eaLnBrk="1" hangingPunct="1">
              <a:lnSpc>
                <a:spcPct val="90000"/>
              </a:lnSpc>
              <a:buClr>
                <a:srgbClr val="0099FF"/>
              </a:buClr>
            </a:pPr>
            <a:r>
              <a:rPr lang="en-GB" sz="2400" b="1" smtClean="0">
                <a:solidFill>
                  <a:srgbClr val="003366"/>
                </a:solidFill>
                <a:latin typeface="Calibri" pitchFamily="34" charset="0"/>
              </a:rPr>
              <a:t>Target audience</a:t>
            </a:r>
          </a:p>
          <a:p>
            <a:pPr lvl="1" eaLnBrk="1" hangingPunct="1">
              <a:lnSpc>
                <a:spcPct val="90000"/>
              </a:lnSpc>
              <a:buClr>
                <a:srgbClr val="0099FF"/>
              </a:buClr>
            </a:pPr>
            <a:r>
              <a:rPr lang="en-GB" sz="2400" smtClean="0">
                <a:solidFill>
                  <a:srgbClr val="003366"/>
                </a:solidFill>
                <a:latin typeface="Calibri" pitchFamily="34" charset="0"/>
              </a:rPr>
              <a:t>PhD students</a:t>
            </a:r>
          </a:p>
          <a:p>
            <a:pPr lvl="1" eaLnBrk="1" hangingPunct="1">
              <a:lnSpc>
                <a:spcPct val="90000"/>
              </a:lnSpc>
              <a:buClr>
                <a:srgbClr val="0099FF"/>
              </a:buClr>
            </a:pPr>
            <a:r>
              <a:rPr lang="en-GB" sz="2400" smtClean="0">
                <a:solidFill>
                  <a:srgbClr val="003366"/>
                </a:solidFill>
                <a:latin typeface="Calibri" pitchFamily="34" charset="0"/>
              </a:rPr>
              <a:t>Young professionals from industry</a:t>
            </a:r>
          </a:p>
          <a:p>
            <a:pPr lvl="1" eaLnBrk="1" hangingPunct="1">
              <a:lnSpc>
                <a:spcPct val="90000"/>
              </a:lnSpc>
              <a:buClr>
                <a:srgbClr val="0099FF"/>
              </a:buClr>
            </a:pPr>
            <a:endParaRPr lang="en-GB" sz="2400" smtClean="0">
              <a:solidFill>
                <a:srgbClr val="003366"/>
              </a:solidFill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  <a:buClr>
                <a:srgbClr val="0099FF"/>
              </a:buClr>
            </a:pPr>
            <a:endParaRPr lang="en-GB" sz="2400" smtClean="0">
              <a:solidFill>
                <a:srgbClr val="003366"/>
              </a:solidFill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  <a:buClr>
                <a:srgbClr val="0099FF"/>
              </a:buClr>
            </a:pPr>
            <a:r>
              <a:rPr lang="it-IT" sz="2400" smtClean="0">
                <a:hlinkClick r:id="rId3"/>
              </a:rPr>
              <a:t>www.ims2020.net</a:t>
            </a:r>
            <a:endParaRPr lang="en-GB" sz="2400" smtClean="0">
              <a:solidFill>
                <a:srgbClr val="003366"/>
              </a:solidFill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  <a:buClr>
                <a:srgbClr val="0099FF"/>
              </a:buClr>
            </a:pPr>
            <a:endParaRPr lang="en-GB" sz="2400" smtClean="0">
              <a:solidFill>
                <a:srgbClr val="003366"/>
              </a:solidFill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  <a:buClr>
                <a:srgbClr val="0099FF"/>
              </a:buClr>
            </a:pPr>
            <a:endParaRPr lang="en-GB" sz="2400" smtClean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25603" name="Text Box 48"/>
          <p:cNvSpPr txBox="1">
            <a:spLocks noChangeArrowheads="1"/>
          </p:cNvSpPr>
          <p:nvPr/>
        </p:nvSpPr>
        <p:spPr bwMode="auto">
          <a:xfrm>
            <a:off x="519113" y="3540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6812" name="Text Box 49"/>
          <p:cNvSpPr txBox="1">
            <a:spLocks noChangeArrowheads="1"/>
          </p:cNvSpPr>
          <p:nvPr/>
        </p:nvSpPr>
        <p:spPr bwMode="auto">
          <a:xfrm>
            <a:off x="468313" y="333375"/>
            <a:ext cx="59987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+mj-cs"/>
              </a:rPr>
              <a:t>IMS2020 Summer School 2010</a:t>
            </a:r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1285875"/>
            <a:ext cx="40005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88" y="3929063"/>
            <a:ext cx="40005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357159" y="116961"/>
            <a:ext cx="7072361" cy="740215"/>
          </a:xfrm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Strategic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Purpose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of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Project</a:t>
            </a:r>
            <a:endParaRPr lang="it-IT" sz="36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 pitchFamily="34" charset="0"/>
              <a:ea typeface="Calibri" pitchFamily="34" charset="0"/>
            </a:endParaRPr>
          </a:p>
        </p:txBody>
      </p:sp>
      <p:sp>
        <p:nvSpPr>
          <p:cNvPr id="7170" name="Segnaposto contenuto 2"/>
          <p:cNvSpPr>
            <a:spLocks noGrp="1"/>
          </p:cNvSpPr>
          <p:nvPr>
            <p:ph idx="4294967295"/>
          </p:nvPr>
        </p:nvSpPr>
        <p:spPr>
          <a:xfrm>
            <a:off x="468313" y="1844675"/>
            <a:ext cx="3971925" cy="4697413"/>
          </a:xfrm>
        </p:spPr>
        <p:txBody>
          <a:bodyPr/>
          <a:lstStyle/>
          <a:p>
            <a:pPr marL="546100" lvl="1" indent="-457200" eaLnBrk="1" hangingPunct="1">
              <a:buClr>
                <a:srgbClr val="2A6AB3"/>
              </a:buClr>
              <a:buSzPct val="80000"/>
            </a:pPr>
            <a:r>
              <a:rPr lang="en-GB" sz="3200" b="1" smtClean="0">
                <a:solidFill>
                  <a:srgbClr val="003366"/>
                </a:solidFill>
                <a:latin typeface="Calibri" pitchFamily="34" charset="0"/>
              </a:rPr>
              <a:t>Prepare a </a:t>
            </a:r>
            <a:r>
              <a:rPr lang="en-GB" sz="3200" b="1" smtClean="0">
                <a:solidFill>
                  <a:srgbClr val="FF3300"/>
                </a:solidFill>
                <a:latin typeface="Calibri" pitchFamily="34" charset="0"/>
              </a:rPr>
              <a:t>roadmap</a:t>
            </a:r>
            <a:r>
              <a:rPr lang="en-GB" sz="3200" b="1" smtClean="0">
                <a:solidFill>
                  <a:srgbClr val="003366"/>
                </a:solidFill>
                <a:latin typeface="Calibri" pitchFamily="34" charset="0"/>
              </a:rPr>
              <a:t> for future (2020) manufacturing research IMS</a:t>
            </a:r>
          </a:p>
          <a:p>
            <a:pPr marL="546100" lvl="1" indent="-457200" eaLnBrk="1" hangingPunct="1">
              <a:buClr>
                <a:srgbClr val="2A6AB3"/>
              </a:buClr>
              <a:buSzPct val="80000"/>
            </a:pPr>
            <a:r>
              <a:rPr lang="en-GB" sz="3200" b="1" smtClean="0">
                <a:solidFill>
                  <a:srgbClr val="003366"/>
                </a:solidFill>
                <a:latin typeface="Calibri" pitchFamily="34" charset="0"/>
              </a:rPr>
              <a:t>Define a list of </a:t>
            </a:r>
            <a:r>
              <a:rPr lang="en-GB" sz="3200" b="1" smtClean="0">
                <a:solidFill>
                  <a:srgbClr val="FF3300"/>
                </a:solidFill>
                <a:latin typeface="Calibri" pitchFamily="34" charset="0"/>
              </a:rPr>
              <a:t>research topics</a:t>
            </a:r>
            <a:r>
              <a:rPr lang="en-GB" sz="3200" b="1" smtClean="0">
                <a:solidFill>
                  <a:srgbClr val="003366"/>
                </a:solidFill>
                <a:latin typeface="Calibri" pitchFamily="34" charset="0"/>
              </a:rPr>
              <a:t> for IMS cooperation</a:t>
            </a:r>
          </a:p>
          <a:p>
            <a:pPr marL="546100" lvl="1" indent="-457200" algn="just" eaLnBrk="1" hangingPunct="1">
              <a:buClr>
                <a:srgbClr val="2A6AB3"/>
              </a:buClr>
              <a:buSzPct val="80000"/>
            </a:pPr>
            <a:endParaRPr lang="en-US" sz="3200" b="1" smtClean="0">
              <a:solidFill>
                <a:srgbClr val="003366"/>
              </a:solidFill>
              <a:latin typeface="Calibri" pitchFamily="34" charset="0"/>
            </a:endParaRPr>
          </a:p>
        </p:txBody>
      </p:sp>
      <p:sp>
        <p:nvSpPr>
          <p:cNvPr id="7171" name="Segnaposto numero diapositiva 3"/>
          <p:cNvSpPr txBox="1">
            <a:spLocks noGrp="1"/>
          </p:cNvSpPr>
          <p:nvPr/>
        </p:nvSpPr>
        <p:spPr bwMode="auto">
          <a:xfrm>
            <a:off x="250825" y="6597650"/>
            <a:ext cx="43211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fld id="{2CA17320-9FD4-4882-B0A7-9C771E181978}" type="slidenum">
              <a:rPr lang="it-IT" sz="1200" b="1">
                <a:solidFill>
                  <a:schemeClr val="tx2"/>
                </a:solidFill>
              </a:rPr>
              <a:pPr/>
              <a:t>2</a:t>
            </a:fld>
            <a:endParaRPr lang="it-IT" sz="1200" b="1">
              <a:solidFill>
                <a:schemeClr val="tx2"/>
              </a:solidFill>
            </a:endParaRP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1120775"/>
            <a:ext cx="3497262" cy="495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a a L 4"/>
          <p:cNvSpPr/>
          <p:nvPr/>
        </p:nvSpPr>
        <p:spPr>
          <a:xfrm flipH="1">
            <a:off x="656821" y="1004551"/>
            <a:ext cx="8023539" cy="5344733"/>
          </a:xfrm>
          <a:prstGeom prst="corner">
            <a:avLst>
              <a:gd name="adj1" fmla="val 25865"/>
              <a:gd name="adj2" fmla="val 38792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58372" name="Titolo 1"/>
          <p:cNvSpPr>
            <a:spLocks noGrp="1"/>
          </p:cNvSpPr>
          <p:nvPr>
            <p:ph type="title" idx="4294967295"/>
          </p:nvPr>
        </p:nvSpPr>
        <p:spPr>
          <a:xfrm>
            <a:off x="357158" y="117475"/>
            <a:ext cx="8786842" cy="739775"/>
          </a:xfrm>
        </p:spPr>
        <p:txBody>
          <a:bodyPr lIns="91440" tIns="45720" rIns="91440" bIns="45720" anchor="ctr">
            <a:noAutofit/>
          </a:bodyPr>
          <a:lstStyle/>
          <a:p>
            <a:pPr eaLnBrk="1" hangingPunct="1">
              <a:defRPr/>
            </a:pP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Roadmap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Key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Areas</a:t>
            </a:r>
            <a:endParaRPr lang="it-IT" sz="360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 pitchFamily="34" charset="0"/>
              <a:ea typeface="Calibri" pitchFamily="34" charset="0"/>
            </a:endParaRPr>
          </a:p>
        </p:txBody>
      </p:sp>
      <p:sp>
        <p:nvSpPr>
          <p:cNvPr id="9221" name="Segnaposto numero diapositiva 3"/>
          <p:cNvSpPr txBox="1">
            <a:spLocks noGrp="1"/>
          </p:cNvSpPr>
          <p:nvPr/>
        </p:nvSpPr>
        <p:spPr bwMode="auto">
          <a:xfrm>
            <a:off x="250825" y="6597650"/>
            <a:ext cx="43211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fld id="{39C3E98D-2CAF-47E2-A367-367428FD7915}" type="slidenum">
              <a:rPr lang="it-IT"/>
              <a:pPr/>
              <a:t>3</a:t>
            </a:fld>
            <a:endParaRPr lang="it-IT"/>
          </a:p>
        </p:txBody>
      </p:sp>
      <p:sp>
        <p:nvSpPr>
          <p:cNvPr id="8" name="Rettangolo arrotondato 7"/>
          <p:cNvSpPr/>
          <p:nvPr/>
        </p:nvSpPr>
        <p:spPr>
          <a:xfrm>
            <a:off x="940153" y="2732856"/>
            <a:ext cx="2499925" cy="2780414"/>
          </a:xfrm>
          <a:prstGeom prst="roundRect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66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4" name="Rettangolo arrotondato 13"/>
          <p:cNvSpPr/>
          <p:nvPr/>
        </p:nvSpPr>
        <p:spPr>
          <a:xfrm>
            <a:off x="3668326" y="2704950"/>
            <a:ext cx="2499925" cy="2780414"/>
          </a:xfrm>
          <a:prstGeom prst="roundRect">
            <a:avLst/>
          </a:prstGeom>
          <a:solidFill>
            <a:schemeClr val="tx2">
              <a:lumMod val="75000"/>
              <a:alpha val="8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" name="Rettangolo arrotondato 5"/>
          <p:cNvSpPr/>
          <p:nvPr/>
        </p:nvSpPr>
        <p:spPr>
          <a:xfrm>
            <a:off x="642910" y="1142984"/>
            <a:ext cx="6993228" cy="2045693"/>
          </a:xfrm>
          <a:prstGeom prst="roundRect">
            <a:avLst/>
          </a:prstGeom>
          <a:solidFill>
            <a:schemeClr val="tx2">
              <a:lumMod val="40000"/>
              <a:lumOff val="60000"/>
              <a:alpha val="8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4687910" y="1352283"/>
            <a:ext cx="2394597" cy="1581946"/>
          </a:xfrm>
          <a:prstGeom prst="roundRect">
            <a:avLst/>
          </a:prstGeom>
          <a:solidFill>
            <a:schemeClr val="accent5">
              <a:lumMod val="60000"/>
              <a:lumOff val="40000"/>
              <a:alpha val="8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1197727" y="1416675"/>
            <a:ext cx="2874207" cy="138499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KAT 1  </a:t>
            </a:r>
            <a:r>
              <a:rPr lang="it-IT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Sustainable</a:t>
            </a:r>
            <a:r>
              <a:rPr lang="it-IT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Manufacturing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4797098" y="1350135"/>
            <a:ext cx="25825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KAT 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Energy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Efficient</a:t>
            </a:r>
            <a:r>
              <a:rPr lang="it-IT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Manufacturing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053922" y="3447247"/>
            <a:ext cx="2266682" cy="138499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KAT 3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Key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Technologies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3773510" y="3372121"/>
            <a:ext cx="2266682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KAT 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Standards</a:t>
            </a:r>
            <a:endParaRPr lang="it-IT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6500826" y="5134381"/>
            <a:ext cx="1986351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KAT 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Education</a:t>
            </a:r>
            <a:endParaRPr lang="it-IT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357159" y="116961"/>
            <a:ext cx="7072361" cy="740215"/>
          </a:xfrm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Industrial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Roadmap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Workplan</a:t>
            </a:r>
            <a:endParaRPr lang="it-IT" sz="36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 pitchFamily="34" charset="0"/>
              <a:ea typeface="Calibri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78062" y="841939"/>
            <a:ext cx="8429684" cy="115830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Rettangolo arrotondato 6"/>
          <p:cNvSpPr/>
          <p:nvPr/>
        </p:nvSpPr>
        <p:spPr>
          <a:xfrm>
            <a:off x="749566" y="1127667"/>
            <a:ext cx="1357322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Mapping</a:t>
            </a:r>
            <a:endParaRPr lang="it-I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4929190" y="984791"/>
            <a:ext cx="1571636" cy="7143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Industrial </a:t>
            </a:r>
            <a:r>
              <a:rPr lang="it-IT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Workshops</a:t>
            </a:r>
            <a:endParaRPr lang="it-I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2928926" y="1056229"/>
            <a:ext cx="1357322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 Line</a:t>
            </a:r>
          </a:p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Survey 1</a:t>
            </a:r>
          </a:p>
        </p:txBody>
      </p:sp>
      <p:sp>
        <p:nvSpPr>
          <p:cNvPr id="10" name="Rettangolo arrotondato 9"/>
          <p:cNvSpPr/>
          <p:nvPr/>
        </p:nvSpPr>
        <p:spPr>
          <a:xfrm>
            <a:off x="6936500" y="1127667"/>
            <a:ext cx="1357322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Industrial Interviews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3428992" y="2373918"/>
            <a:ext cx="1357322" cy="305534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Research</a:t>
            </a:r>
            <a:r>
              <a:rPr lang="it-I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it-IT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Topics</a:t>
            </a:r>
            <a:endParaRPr lang="it-I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285720" y="2373918"/>
            <a:ext cx="1357322" cy="19123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Scenarios</a:t>
            </a:r>
            <a:r>
              <a:rPr lang="it-I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and Vision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7286644" y="4714884"/>
            <a:ext cx="1357322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On Line</a:t>
            </a:r>
          </a:p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Survey 2</a:t>
            </a:r>
          </a:p>
        </p:txBody>
      </p:sp>
      <p:cxnSp>
        <p:nvCxnSpPr>
          <p:cNvPr id="14" name="Connettore 2 13"/>
          <p:cNvCxnSpPr>
            <a:stCxn id="13" idx="2"/>
            <a:endCxn id="15" idx="0"/>
          </p:cNvCxnSpPr>
          <p:nvPr/>
        </p:nvCxnSpPr>
        <p:spPr>
          <a:xfrm rot="5400000">
            <a:off x="7822407" y="5430044"/>
            <a:ext cx="285750" cy="1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arrotondato 14"/>
          <p:cNvSpPr/>
          <p:nvPr/>
        </p:nvSpPr>
        <p:spPr>
          <a:xfrm>
            <a:off x="7072330" y="5572140"/>
            <a:ext cx="1785950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Research Topics Prioritization</a:t>
            </a:r>
          </a:p>
        </p:txBody>
      </p:sp>
      <p:cxnSp>
        <p:nvCxnSpPr>
          <p:cNvPr id="16" name="Connettore 4 57"/>
          <p:cNvCxnSpPr>
            <a:stCxn id="11" idx="3"/>
            <a:endCxn id="13" idx="0"/>
          </p:cNvCxnSpPr>
          <p:nvPr/>
        </p:nvCxnSpPr>
        <p:spPr>
          <a:xfrm>
            <a:off x="4786313" y="3902075"/>
            <a:ext cx="3179762" cy="812800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ccia in giù 16"/>
          <p:cNvSpPr/>
          <p:nvPr/>
        </p:nvSpPr>
        <p:spPr>
          <a:xfrm>
            <a:off x="610109" y="1769613"/>
            <a:ext cx="642942" cy="57150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18" name="Connettore 2 17"/>
          <p:cNvCxnSpPr/>
          <p:nvPr/>
        </p:nvCxnSpPr>
        <p:spPr>
          <a:xfrm>
            <a:off x="1785938" y="3070225"/>
            <a:ext cx="1500187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rot="10800000">
            <a:off x="1785938" y="3641725"/>
            <a:ext cx="1500187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arrotondato 19"/>
          <p:cNvSpPr/>
          <p:nvPr/>
        </p:nvSpPr>
        <p:spPr>
          <a:xfrm>
            <a:off x="3000364" y="6000768"/>
            <a:ext cx="2214578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ROADMAP</a:t>
            </a:r>
          </a:p>
        </p:txBody>
      </p:sp>
      <p:cxnSp>
        <p:nvCxnSpPr>
          <p:cNvPr id="21" name="Connettore 4 85"/>
          <p:cNvCxnSpPr>
            <a:stCxn id="15" idx="2"/>
            <a:endCxn id="20" idx="3"/>
          </p:cNvCxnSpPr>
          <p:nvPr/>
        </p:nvCxnSpPr>
        <p:spPr>
          <a:xfrm rot="5400000">
            <a:off x="6536532" y="4822031"/>
            <a:ext cx="107950" cy="2751137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4 85"/>
          <p:cNvCxnSpPr>
            <a:stCxn id="41" idx="2"/>
            <a:endCxn id="20" idx="1"/>
          </p:cNvCxnSpPr>
          <p:nvPr/>
        </p:nvCxnSpPr>
        <p:spPr>
          <a:xfrm rot="16200000" flipH="1">
            <a:off x="1754188" y="5005388"/>
            <a:ext cx="455612" cy="2036762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ccia in giù 22"/>
          <p:cNvSpPr/>
          <p:nvPr/>
        </p:nvSpPr>
        <p:spPr>
          <a:xfrm>
            <a:off x="3786182" y="1769613"/>
            <a:ext cx="642942" cy="57150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25" name="Connettore 4 57"/>
          <p:cNvCxnSpPr>
            <a:stCxn id="10" idx="3"/>
            <a:endCxn id="15" idx="3"/>
          </p:cNvCxnSpPr>
          <p:nvPr/>
        </p:nvCxnSpPr>
        <p:spPr>
          <a:xfrm>
            <a:off x="8293100" y="1377950"/>
            <a:ext cx="565150" cy="4479925"/>
          </a:xfrm>
          <a:prstGeom prst="bentConnector3">
            <a:avLst>
              <a:gd name="adj1" fmla="val 140499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tangolo arrotondato 25"/>
          <p:cNvSpPr/>
          <p:nvPr/>
        </p:nvSpPr>
        <p:spPr>
          <a:xfrm>
            <a:off x="5214942" y="4214818"/>
            <a:ext cx="1643074" cy="114300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Research Action Clustering</a:t>
            </a:r>
          </a:p>
        </p:txBody>
      </p:sp>
      <p:cxnSp>
        <p:nvCxnSpPr>
          <p:cNvPr id="33" name="Connettore 4 57"/>
          <p:cNvCxnSpPr>
            <a:stCxn id="11" idx="3"/>
            <a:endCxn id="26" idx="0"/>
          </p:cNvCxnSpPr>
          <p:nvPr/>
        </p:nvCxnSpPr>
        <p:spPr>
          <a:xfrm>
            <a:off x="4786313" y="3902075"/>
            <a:ext cx="1250950" cy="312738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4 57"/>
          <p:cNvCxnSpPr>
            <a:stCxn id="26" idx="2"/>
            <a:endCxn id="20" idx="3"/>
          </p:cNvCxnSpPr>
          <p:nvPr/>
        </p:nvCxnSpPr>
        <p:spPr>
          <a:xfrm rot="5400000">
            <a:off x="5179220" y="5393531"/>
            <a:ext cx="893762" cy="822325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ttangolo arrotondato 40"/>
          <p:cNvSpPr/>
          <p:nvPr/>
        </p:nvSpPr>
        <p:spPr>
          <a:xfrm>
            <a:off x="285720" y="5143512"/>
            <a:ext cx="1357322" cy="6524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Visionary</a:t>
            </a:r>
            <a:r>
              <a:rPr lang="it-IT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it-IT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RTs</a:t>
            </a:r>
            <a:endParaRPr lang="it-I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44" name="Connettore 4 85"/>
          <p:cNvCxnSpPr>
            <a:stCxn id="12" idx="2"/>
            <a:endCxn id="41" idx="0"/>
          </p:cNvCxnSpPr>
          <p:nvPr/>
        </p:nvCxnSpPr>
        <p:spPr>
          <a:xfrm rot="5400000">
            <a:off x="535782" y="4715669"/>
            <a:ext cx="857250" cy="1587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ttangolo arrotondato 47"/>
          <p:cNvSpPr/>
          <p:nvPr/>
        </p:nvSpPr>
        <p:spPr>
          <a:xfrm>
            <a:off x="3500430" y="4714884"/>
            <a:ext cx="1214446" cy="57150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Finetuning</a:t>
            </a:r>
            <a:endParaRPr lang="it-IT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49" name="Connettore 4 85"/>
          <p:cNvCxnSpPr>
            <a:stCxn id="11" idx="2"/>
            <a:endCxn id="20" idx="0"/>
          </p:cNvCxnSpPr>
          <p:nvPr/>
        </p:nvCxnSpPr>
        <p:spPr>
          <a:xfrm rot="5400000">
            <a:off x="3821907" y="5715794"/>
            <a:ext cx="571500" cy="1587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spect="1" noChangeArrowheads="1"/>
          </p:cNvSpPr>
          <p:nvPr>
            <p:ph type="title" idx="4294967295"/>
          </p:nvPr>
        </p:nvSpPr>
        <p:spPr>
          <a:xfrm>
            <a:off x="539750" y="333375"/>
            <a:ext cx="7226300" cy="647700"/>
          </a:xfrm>
        </p:spPr>
        <p:txBody>
          <a:bodyPr/>
          <a:lstStyle/>
          <a:p>
            <a:r>
              <a:rPr lang="en-US" sz="3600" smtClean="0"/>
              <a:t>Research Topics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700213"/>
            <a:ext cx="8642350" cy="4941887"/>
          </a:xfrm>
        </p:spPr>
        <p:txBody>
          <a:bodyPr/>
          <a:lstStyle/>
          <a:p>
            <a:pPr marL="609600" indent="-609600">
              <a:buFont typeface="Times New Roman" pitchFamily="18" charset="0"/>
              <a:buNone/>
            </a:pPr>
            <a:r>
              <a:rPr lang="en-US" b="1" smtClean="0">
                <a:solidFill>
                  <a:srgbClr val="000066"/>
                </a:solidFill>
              </a:rPr>
              <a:t>1 Sustainable Manufacturing		27</a:t>
            </a:r>
          </a:p>
          <a:p>
            <a:pPr marL="609600" indent="-609600">
              <a:buFont typeface="Times New Roman" pitchFamily="18" charset="0"/>
              <a:buNone/>
            </a:pPr>
            <a:r>
              <a:rPr lang="en-US" b="1" smtClean="0">
                <a:solidFill>
                  <a:srgbClr val="000066"/>
                </a:solidFill>
              </a:rPr>
              <a:t>2 Energy efficient Manufacturing	11</a:t>
            </a:r>
          </a:p>
          <a:p>
            <a:pPr marL="609600" indent="-609600">
              <a:buFont typeface="Times New Roman" pitchFamily="18" charset="0"/>
              <a:buNone/>
            </a:pPr>
            <a:r>
              <a:rPr lang="en-US" b="1" smtClean="0">
                <a:solidFill>
                  <a:srgbClr val="000066"/>
                </a:solidFill>
              </a:rPr>
              <a:t>3 Key Technologies				23</a:t>
            </a:r>
          </a:p>
          <a:p>
            <a:pPr marL="609600" indent="-609600">
              <a:buFont typeface="Times New Roman" pitchFamily="18" charset="0"/>
              <a:buNone/>
            </a:pPr>
            <a:r>
              <a:rPr lang="en-US" b="1" smtClean="0">
                <a:solidFill>
                  <a:srgbClr val="000066"/>
                </a:solidFill>
              </a:rPr>
              <a:t>4 Standards</a:t>
            </a:r>
          </a:p>
          <a:p>
            <a:pPr marL="609600" indent="-609600">
              <a:buFont typeface="Times New Roman" pitchFamily="18" charset="0"/>
              <a:buNone/>
            </a:pPr>
            <a:r>
              <a:rPr lang="en-US" b="1" smtClean="0">
                <a:solidFill>
                  <a:srgbClr val="000066"/>
                </a:solidFill>
              </a:rPr>
              <a:t>5 Education					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357159" y="116961"/>
            <a:ext cx="7072361" cy="740215"/>
          </a:xfrm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How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a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Research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Topic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looks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like</a:t>
            </a:r>
            <a:endParaRPr lang="it-IT" sz="36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 pitchFamily="34" charset="0"/>
              <a:ea typeface="Calibri" pitchFamily="34" charset="0"/>
            </a:endParaRPr>
          </a:p>
        </p:txBody>
      </p:sp>
      <p:sp>
        <p:nvSpPr>
          <p:cNvPr id="14338" name="Segnaposto numero diapositiva 3"/>
          <p:cNvSpPr txBox="1">
            <a:spLocks noGrp="1"/>
          </p:cNvSpPr>
          <p:nvPr/>
        </p:nvSpPr>
        <p:spPr bwMode="auto">
          <a:xfrm>
            <a:off x="250825" y="6597650"/>
            <a:ext cx="43211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fld id="{5AB5ECCD-8171-4F12-870E-935846E1F504}" type="slidenum">
              <a:rPr lang="it-IT" sz="1200" b="1">
                <a:solidFill>
                  <a:schemeClr val="tx2"/>
                </a:solidFill>
              </a:rPr>
              <a:pPr/>
              <a:t>6</a:t>
            </a:fld>
            <a:endParaRPr lang="it-IT" sz="1200" b="1">
              <a:solidFill>
                <a:schemeClr val="tx2"/>
              </a:solidFill>
            </a:endParaRPr>
          </a:p>
        </p:txBody>
      </p:sp>
      <p:pic>
        <p:nvPicPr>
          <p:cNvPr id="1433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052513"/>
            <a:ext cx="6858000" cy="816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357159" y="116961"/>
            <a:ext cx="7072361" cy="740215"/>
          </a:xfrm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How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a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Research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Topic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looks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like</a:t>
            </a:r>
            <a:endParaRPr lang="it-IT" sz="36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 pitchFamily="34" charset="0"/>
              <a:ea typeface="Calibri" pitchFamily="34" charset="0"/>
            </a:endParaRPr>
          </a:p>
        </p:txBody>
      </p:sp>
      <p:sp>
        <p:nvSpPr>
          <p:cNvPr id="16386" name="Segnaposto numero diapositiva 3"/>
          <p:cNvSpPr txBox="1">
            <a:spLocks noGrp="1"/>
          </p:cNvSpPr>
          <p:nvPr/>
        </p:nvSpPr>
        <p:spPr bwMode="auto">
          <a:xfrm>
            <a:off x="250825" y="6597650"/>
            <a:ext cx="43211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fld id="{C16DDF5E-E82A-4423-A97F-C9D1EE57F7DD}" type="slidenum">
              <a:rPr lang="it-IT" sz="1200" b="1">
                <a:solidFill>
                  <a:schemeClr val="tx2"/>
                </a:solidFill>
              </a:rPr>
              <a:pPr/>
              <a:t>7</a:t>
            </a:fld>
            <a:endParaRPr lang="it-IT" sz="1200" b="1">
              <a:solidFill>
                <a:schemeClr val="tx2"/>
              </a:solidFill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1143000"/>
            <a:ext cx="5857875" cy="550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357159" y="116961"/>
            <a:ext cx="7072361" cy="740215"/>
          </a:xfrm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How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a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Research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Topic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looks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like</a:t>
            </a:r>
            <a:endParaRPr lang="it-IT" sz="36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 pitchFamily="34" charset="0"/>
              <a:ea typeface="Calibri" pitchFamily="34" charset="0"/>
            </a:endParaRPr>
          </a:p>
        </p:txBody>
      </p:sp>
      <p:sp>
        <p:nvSpPr>
          <p:cNvPr id="18434" name="Segnaposto numero diapositiva 3"/>
          <p:cNvSpPr txBox="1">
            <a:spLocks noGrp="1"/>
          </p:cNvSpPr>
          <p:nvPr/>
        </p:nvSpPr>
        <p:spPr bwMode="auto">
          <a:xfrm>
            <a:off x="250825" y="6597650"/>
            <a:ext cx="43211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fld id="{889BBE96-DCB1-42EA-8D3E-6E7B23E414F0}" type="slidenum">
              <a:rPr lang="it-IT" sz="1200" b="1">
                <a:solidFill>
                  <a:schemeClr val="tx2"/>
                </a:solidFill>
              </a:rPr>
              <a:pPr/>
              <a:t>8</a:t>
            </a:fld>
            <a:endParaRPr lang="it-IT" sz="1200" b="1">
              <a:solidFill>
                <a:schemeClr val="tx2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1428750"/>
            <a:ext cx="6223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357159" y="116961"/>
            <a:ext cx="7072361" cy="740215"/>
          </a:xfrm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How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a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Research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Topic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looks</a:t>
            </a:r>
            <a:r>
              <a:rPr lang="it-IT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 </a:t>
            </a:r>
            <a:r>
              <a:rPr lang="it-IT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</a:rPr>
              <a:t>like</a:t>
            </a:r>
            <a:endParaRPr lang="it-IT" sz="36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alibri" pitchFamily="34" charset="0"/>
              <a:ea typeface="Calibri" pitchFamily="34" charset="0"/>
            </a:endParaRPr>
          </a:p>
        </p:txBody>
      </p:sp>
      <p:sp>
        <p:nvSpPr>
          <p:cNvPr id="20482" name="Segnaposto numero diapositiva 3"/>
          <p:cNvSpPr txBox="1">
            <a:spLocks noGrp="1"/>
          </p:cNvSpPr>
          <p:nvPr/>
        </p:nvSpPr>
        <p:spPr bwMode="auto">
          <a:xfrm>
            <a:off x="250825" y="6597650"/>
            <a:ext cx="4321175" cy="17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fld id="{816372FC-D614-460A-B1E4-0E96D761E76A}" type="slidenum">
              <a:rPr lang="it-IT" sz="1200" b="1">
                <a:solidFill>
                  <a:schemeClr val="tx2"/>
                </a:solidFill>
              </a:rPr>
              <a:pPr/>
              <a:t>9</a:t>
            </a:fld>
            <a:endParaRPr lang="it-IT" sz="1200" b="1">
              <a:solidFill>
                <a:schemeClr val="tx2"/>
              </a:solidFill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643063"/>
            <a:ext cx="6437313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4nuOgfBxEum5CiunBDW5Q"/>
</p:tagLst>
</file>

<file path=ppt/theme/theme1.xml><?xml version="1.0" encoding="utf-8"?>
<a:theme xmlns:a="http://schemas.openxmlformats.org/drawingml/2006/main" name="IMS2020 template">
  <a:themeElements>
    <a:clrScheme name="Tema di Office 2">
      <a:dk1>
        <a:srgbClr val="000000"/>
      </a:dk1>
      <a:lt1>
        <a:srgbClr val="FFFFFF"/>
      </a:lt1>
      <a:dk2>
        <a:srgbClr val="1F497D"/>
      </a:dk2>
      <a:lt2>
        <a:srgbClr val="C8C8C8"/>
      </a:lt2>
      <a:accent1>
        <a:srgbClr val="4F81BD"/>
      </a:accent1>
      <a:accent2>
        <a:srgbClr val="FF9900"/>
      </a:accent2>
      <a:accent3>
        <a:srgbClr val="FFFFFF"/>
      </a:accent3>
      <a:accent4>
        <a:srgbClr val="000000"/>
      </a:accent4>
      <a:accent5>
        <a:srgbClr val="B2C1DB"/>
      </a:accent5>
      <a:accent6>
        <a:srgbClr val="E78A00"/>
      </a:accent6>
      <a:hlink>
        <a:srgbClr val="009900"/>
      </a:hlink>
      <a:folHlink>
        <a:srgbClr val="00CC99"/>
      </a:folHlink>
    </a:clrScheme>
    <a:fontScheme name="Tema di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i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1F497D"/>
        </a:dk2>
        <a:lt2>
          <a:srgbClr val="C8C8C8"/>
        </a:lt2>
        <a:accent1>
          <a:srgbClr val="4F81BD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E78A00"/>
        </a:accent6>
        <a:hlink>
          <a:srgbClr val="009900"/>
        </a:hlink>
        <a:folHlink>
          <a:srgbClr val="00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IMS2020 template</Template>
  <TotalTime>1162</TotalTime>
  <Words>126</Words>
  <Application>Microsoft Office PowerPoint</Application>
  <PresentationFormat>On-screen Show (4:3)</PresentationFormat>
  <Paragraphs>56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Times New Roman</vt:lpstr>
      <vt:lpstr>Arial</vt:lpstr>
      <vt:lpstr>Calibri</vt:lpstr>
      <vt:lpstr>HGMinchoL</vt:lpstr>
      <vt:lpstr>Verdana</vt:lpstr>
      <vt:lpstr>Symbol</vt:lpstr>
      <vt:lpstr>IMS2020 template</vt:lpstr>
      <vt:lpstr>IMS2020 template</vt:lpstr>
      <vt:lpstr>EU-NMP  CSA-CA  233469 </vt:lpstr>
      <vt:lpstr>Slide 2</vt:lpstr>
      <vt:lpstr>Slide 3</vt:lpstr>
      <vt:lpstr>Slide 4</vt:lpstr>
      <vt:lpstr>Research Topics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NTNU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school, status and actions</dc:title>
  <dc:subject>IMS2020</dc:subject>
  <dc:creator>Astrid Vigtil</dc:creator>
  <cp:lastModifiedBy>bjornm</cp:lastModifiedBy>
  <cp:revision>48</cp:revision>
  <dcterms:created xsi:type="dcterms:W3CDTF">2010-01-07T10:03:26Z</dcterms:created>
  <dcterms:modified xsi:type="dcterms:W3CDTF">2010-04-27T21:56:16Z</dcterms:modified>
</cp:coreProperties>
</file>