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5"/>
  </p:notesMasterIdLst>
  <p:sldIdLst>
    <p:sldId id="410" r:id="rId2"/>
    <p:sldId id="377" r:id="rId3"/>
    <p:sldId id="420" r:id="rId4"/>
    <p:sldId id="421" r:id="rId5"/>
    <p:sldId id="422" r:id="rId6"/>
    <p:sldId id="423" r:id="rId7"/>
    <p:sldId id="429" r:id="rId8"/>
    <p:sldId id="419" r:id="rId9"/>
    <p:sldId id="402" r:id="rId10"/>
    <p:sldId id="403" r:id="rId11"/>
    <p:sldId id="412" r:id="rId12"/>
    <p:sldId id="413" r:id="rId13"/>
    <p:sldId id="414" r:id="rId14"/>
    <p:sldId id="415" r:id="rId15"/>
    <p:sldId id="404" r:id="rId16"/>
    <p:sldId id="408" r:id="rId17"/>
    <p:sldId id="409" r:id="rId18"/>
    <p:sldId id="416" r:id="rId19"/>
    <p:sldId id="418" r:id="rId20"/>
    <p:sldId id="425" r:id="rId21"/>
    <p:sldId id="427" r:id="rId22"/>
    <p:sldId id="428" r:id="rId23"/>
    <p:sldId id="313"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FF"/>
    <a:srgbClr val="99CC00"/>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napToObjects="1">
      <p:cViewPr>
        <p:scale>
          <a:sx n="90" d="100"/>
          <a:sy n="90" d="100"/>
        </p:scale>
        <p:origin x="-1288" y="-808"/>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2C23B1-0E10-40BB-A339-5D281BD48A12}" type="datetimeFigureOut">
              <a:rPr lang="en-GB" smtClean="0"/>
              <a:t>10/01/20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66FE3A-A63C-4B8C-80BC-5AAF52E25367}" type="slidenum">
              <a:rPr lang="en-GB" smtClean="0"/>
              <a:t>‹#›</a:t>
            </a:fld>
            <a:endParaRPr lang="en-GB"/>
          </a:p>
        </p:txBody>
      </p:sp>
    </p:spTree>
    <p:extLst>
      <p:ext uri="{BB962C8B-B14F-4D97-AF65-F5344CB8AC3E}">
        <p14:creationId xmlns:p14="http://schemas.microsoft.com/office/powerpoint/2010/main" val="8006170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pic>
        <p:nvPicPr>
          <p:cNvPr id="5" name="Picture 4" descr="2015-01-13_CERN_ENdept 36% h32mm 300dpi.pn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288001" y="5471818"/>
            <a:ext cx="4100713" cy="1152182"/>
          </a:xfrm>
          <a:prstGeom prst="rect">
            <a:avLst/>
          </a:prstGeom>
        </p:spPr>
      </p:pic>
      <p:sp>
        <p:nvSpPr>
          <p:cNvPr id="2" name="Titre 1"/>
          <p:cNvSpPr>
            <a:spLocks noGrp="1"/>
          </p:cNvSpPr>
          <p:nvPr>
            <p:ph type="title" hasCustomPrompt="1"/>
          </p:nvPr>
        </p:nvSpPr>
        <p:spPr>
          <a:xfrm>
            <a:off x="575733" y="2121291"/>
            <a:ext cx="11021312" cy="1826363"/>
          </a:xfrm>
        </p:spPr>
        <p:txBody>
          <a:bodyPr tIns="0" bIns="0" anchor="b">
            <a:normAutofit/>
          </a:bodyPr>
          <a:lstStyle>
            <a:lvl1pPr algn="l">
              <a:lnSpc>
                <a:spcPct val="90000"/>
              </a:lnSpc>
              <a:spcBef>
                <a:spcPts val="0"/>
              </a:spcBef>
              <a:buNone/>
              <a:defRPr kumimoji="0" lang="en-US" sz="4000" b="1" i="0" kern="1200" cap="none" spc="0" baseline="0" dirty="0">
                <a:ln w="12700">
                  <a:noFill/>
                  <a:prstDash val="solid"/>
                </a:ln>
                <a:solidFill>
                  <a:schemeClr val="accent1"/>
                </a:solidFill>
                <a:effectLst/>
                <a:latin typeface="+mj-lt"/>
                <a:ea typeface="+mj-ea"/>
                <a:cs typeface="Ubuntu"/>
              </a:defRPr>
            </a:lvl1pPr>
          </a:lstStyle>
          <a:p>
            <a:r>
              <a:rPr kumimoji="0" lang="x-none" dirty="0" smtClean="0"/>
              <a:t>Presentation Title</a:t>
            </a:r>
            <a:endParaRPr kumimoji="0" lang="en-US" dirty="0"/>
          </a:p>
        </p:txBody>
      </p:sp>
      <p:sp>
        <p:nvSpPr>
          <p:cNvPr id="3" name="Espace réservé du texte 2"/>
          <p:cNvSpPr>
            <a:spLocks noGrp="1"/>
          </p:cNvSpPr>
          <p:nvPr>
            <p:ph type="body" idx="1" hasCustomPrompt="1"/>
          </p:nvPr>
        </p:nvSpPr>
        <p:spPr>
          <a:xfrm>
            <a:off x="575733" y="4171952"/>
            <a:ext cx="11021312" cy="1066688"/>
          </a:xfrm>
        </p:spPr>
        <p:txBody>
          <a:bodyPr lIns="45720" tIns="0" rIns="45720" bIns="0" anchor="t">
            <a:normAutofit/>
          </a:bodyPr>
          <a:lstStyle>
            <a:lvl1pPr marL="0" indent="0" algn="l">
              <a:lnSpc>
                <a:spcPct val="90000"/>
              </a:lnSpc>
              <a:spcBef>
                <a:spcPts val="0"/>
              </a:spcBef>
              <a:buNone/>
              <a:defRPr sz="2800" b="0" i="0">
                <a:solidFill>
                  <a:schemeClr val="accent4"/>
                </a:solidFill>
                <a:effectLst/>
                <a:latin typeface="+mn-lt"/>
                <a:cs typeface="Ubuntu Ligh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dirty="0" smtClean="0"/>
              <a:t>Author and Affiliation</a:t>
            </a:r>
          </a:p>
        </p:txBody>
      </p:sp>
    </p:spTree>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smtClean="0"/>
              <a:t>Slide Title</a:t>
            </a:r>
            <a:endParaRPr lang="en-US" dirty="0"/>
          </a:p>
        </p:txBody>
      </p:sp>
      <p:sp>
        <p:nvSpPr>
          <p:cNvPr id="3" name="Date Placeholder 2"/>
          <p:cNvSpPr>
            <a:spLocks noGrp="1"/>
          </p:cNvSpPr>
          <p:nvPr>
            <p:ph type="dt" sz="half" idx="10"/>
          </p:nvPr>
        </p:nvSpPr>
        <p:spPr/>
        <p:txBody>
          <a:bodyPr/>
          <a:lstStyle/>
          <a:p>
            <a:r>
              <a:rPr lang="en-US" smtClean="0"/>
              <a:t>16-Nov-2018</a:t>
            </a:r>
            <a:endParaRPr lang="en-US" dirty="0"/>
          </a:p>
        </p:txBody>
      </p:sp>
      <p:sp>
        <p:nvSpPr>
          <p:cNvPr id="4" name="Footer Placeholder 3"/>
          <p:cNvSpPr>
            <a:spLocks noGrp="1"/>
          </p:cNvSpPr>
          <p:nvPr>
            <p:ph type="ftr" sz="quarter" idx="11"/>
          </p:nvPr>
        </p:nvSpPr>
        <p:spPr/>
        <p:txBody>
          <a:bodyPr/>
          <a:lstStyle/>
          <a:p>
            <a:r>
              <a:rPr lang="en-US" smtClean="0"/>
              <a:t>LS2 Master Schedule</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609601" y="1260000"/>
            <a:ext cx="10968567" cy="5016068"/>
          </a:xfrm>
        </p:spPr>
        <p:txBody>
          <a:bodyPr/>
          <a:lstStyle>
            <a:lvl2pPr>
              <a:defRPr baseline="0"/>
            </a:lvl2pPr>
          </a:lstStyle>
          <a:p>
            <a:pPr lvl="0"/>
            <a:r>
              <a:rPr lang="x-none" dirty="0" smtClean="0"/>
              <a:t>Slide text first level</a:t>
            </a:r>
          </a:p>
          <a:p>
            <a:pPr lvl="1"/>
            <a:r>
              <a:rPr lang="x-none" dirty="0" smtClean="0"/>
              <a:t>Slide text second level</a:t>
            </a:r>
          </a:p>
          <a:p>
            <a:pPr lvl="2"/>
            <a:r>
              <a:rPr lang="x-none" dirty="0" smtClean="0"/>
              <a:t>Slide text third level</a:t>
            </a:r>
          </a:p>
          <a:p>
            <a:pPr lvl="3"/>
            <a:r>
              <a:rPr lang="x-none" dirty="0" smtClean="0"/>
              <a:t>Slide text fourth level</a:t>
            </a:r>
          </a:p>
          <a:p>
            <a:pPr lvl="4"/>
            <a:r>
              <a:rPr lang="x-none" dirty="0" smtClean="0"/>
              <a:t>Slide text fifth level</a:t>
            </a:r>
            <a:endParaRPr lang="en-US" dirty="0"/>
          </a:p>
        </p:txBody>
      </p:sp>
    </p:spTree>
    <p:extLst>
      <p:ext uri="{BB962C8B-B14F-4D97-AF65-F5344CB8AC3E}">
        <p14:creationId xmlns:p14="http://schemas.microsoft.com/office/powerpoint/2010/main" val="206886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smtClean="0"/>
              <a:t>Slide Title</a:t>
            </a:r>
            <a:endParaRPr lang="en-US" dirty="0"/>
          </a:p>
        </p:txBody>
      </p:sp>
      <p:sp>
        <p:nvSpPr>
          <p:cNvPr id="3" name="Date Placeholder 2"/>
          <p:cNvSpPr>
            <a:spLocks noGrp="1"/>
          </p:cNvSpPr>
          <p:nvPr>
            <p:ph type="dt" sz="half" idx="10"/>
          </p:nvPr>
        </p:nvSpPr>
        <p:spPr/>
        <p:txBody>
          <a:bodyPr/>
          <a:lstStyle/>
          <a:p>
            <a:r>
              <a:rPr lang="en-US" smtClean="0"/>
              <a:t>16-Nov-2018</a:t>
            </a:r>
            <a:endParaRPr lang="en-US" dirty="0"/>
          </a:p>
        </p:txBody>
      </p:sp>
      <p:sp>
        <p:nvSpPr>
          <p:cNvPr id="4" name="Footer Placeholder 3"/>
          <p:cNvSpPr>
            <a:spLocks noGrp="1"/>
          </p:cNvSpPr>
          <p:nvPr>
            <p:ph type="ftr" sz="quarter" idx="11"/>
          </p:nvPr>
        </p:nvSpPr>
        <p:spPr/>
        <p:txBody>
          <a:bodyPr/>
          <a:lstStyle/>
          <a:p>
            <a:r>
              <a:rPr lang="en-US" smtClean="0"/>
              <a:t>LS2 Master Schedule</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609601" y="1245522"/>
            <a:ext cx="10968567" cy="5028279"/>
          </a:xfrm>
        </p:spPr>
        <p:txBody>
          <a:bodyPr/>
          <a:lstStyle>
            <a:lvl2pPr>
              <a:defRPr sz="2400" baseline="0"/>
            </a:lvl2pPr>
            <a:lvl3pPr>
              <a:defRPr sz="2400"/>
            </a:lvl3pPr>
            <a:lvl4pPr>
              <a:defRPr sz="2000"/>
            </a:lvl4pPr>
            <a:lvl5pPr>
              <a:defRPr sz="2000"/>
            </a:lvl5pPr>
          </a:lstStyle>
          <a:p>
            <a:pPr lvl="0"/>
            <a:r>
              <a:rPr lang="x-none" dirty="0" smtClean="0"/>
              <a:t>Slide text first level</a:t>
            </a:r>
          </a:p>
          <a:p>
            <a:pPr lvl="1"/>
            <a:r>
              <a:rPr lang="x-none" dirty="0" smtClean="0"/>
              <a:t>Slide text second level</a:t>
            </a:r>
          </a:p>
          <a:p>
            <a:pPr lvl="2"/>
            <a:r>
              <a:rPr lang="x-none" dirty="0" smtClean="0"/>
              <a:t>Slide text third level</a:t>
            </a:r>
          </a:p>
          <a:p>
            <a:pPr lvl="3"/>
            <a:r>
              <a:rPr lang="x-none" dirty="0" smtClean="0"/>
              <a:t>Slide text fourth level</a:t>
            </a:r>
          </a:p>
          <a:p>
            <a:pPr lvl="4"/>
            <a:r>
              <a:rPr lang="x-none" dirty="0" smtClean="0"/>
              <a:t>Slide text fifth level</a:t>
            </a:r>
            <a:endParaRPr lang="en-US" dirty="0"/>
          </a:p>
        </p:txBody>
      </p:sp>
    </p:spTree>
    <p:extLst>
      <p:ext uri="{BB962C8B-B14F-4D97-AF65-F5344CB8AC3E}">
        <p14:creationId xmlns:p14="http://schemas.microsoft.com/office/powerpoint/2010/main" val="3535534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smtClean="0"/>
              <a:t>Slide Title</a:t>
            </a:r>
            <a:endParaRPr lang="en-US" dirty="0"/>
          </a:p>
        </p:txBody>
      </p:sp>
      <p:sp>
        <p:nvSpPr>
          <p:cNvPr id="3" name="Date Placeholder 2"/>
          <p:cNvSpPr>
            <a:spLocks noGrp="1"/>
          </p:cNvSpPr>
          <p:nvPr>
            <p:ph type="dt" sz="half" idx="10"/>
          </p:nvPr>
        </p:nvSpPr>
        <p:spPr/>
        <p:txBody>
          <a:bodyPr/>
          <a:lstStyle/>
          <a:p>
            <a:r>
              <a:rPr lang="en-US" smtClean="0"/>
              <a:t>16-Nov-2018</a:t>
            </a:r>
            <a:endParaRPr lang="en-US" dirty="0"/>
          </a:p>
        </p:txBody>
      </p:sp>
      <p:sp>
        <p:nvSpPr>
          <p:cNvPr id="4" name="Footer Placeholder 3"/>
          <p:cNvSpPr>
            <a:spLocks noGrp="1"/>
          </p:cNvSpPr>
          <p:nvPr>
            <p:ph type="ftr" sz="quarter" idx="11"/>
          </p:nvPr>
        </p:nvSpPr>
        <p:spPr/>
        <p:txBody>
          <a:bodyPr/>
          <a:lstStyle/>
          <a:p>
            <a:r>
              <a:rPr lang="en-US" smtClean="0"/>
              <a:t>LS2 Master Schedule</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1341974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smtClean="0"/>
              <a:t>16-Nov-2018</a:t>
            </a:r>
            <a:endParaRPr lang="en-US" dirty="0"/>
          </a:p>
        </p:txBody>
      </p:sp>
      <p:sp>
        <p:nvSpPr>
          <p:cNvPr id="4" name="Footer Placeholder 3"/>
          <p:cNvSpPr>
            <a:spLocks noGrp="1"/>
          </p:cNvSpPr>
          <p:nvPr>
            <p:ph type="ftr" sz="quarter" idx="11"/>
          </p:nvPr>
        </p:nvSpPr>
        <p:spPr/>
        <p:txBody>
          <a:bodyPr/>
          <a:lstStyle/>
          <a:p>
            <a:r>
              <a:rPr lang="en-US" smtClean="0"/>
              <a:t>LS2 Master Schedule</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3330200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Ver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8900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ast">
    <p:bg>
      <p:bgRef idx="1001">
        <a:schemeClr val="bg1"/>
      </p:bgRef>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752600" y="4214814"/>
            <a:ext cx="8714317" cy="1609725"/>
          </a:xfrm>
        </p:spPr>
        <p:txBody>
          <a:bodyPr anchor="ctr"/>
          <a:lstStyle>
            <a:lvl1pPr marL="0" indent="0" algn="ctr">
              <a:buNone/>
              <a:defRPr>
                <a:solidFill>
                  <a:schemeClr val="accent4"/>
                </a:solidFill>
              </a:defRPr>
            </a:lvl1pPr>
          </a:lstStyle>
          <a:p>
            <a:pPr lvl="0"/>
            <a:r>
              <a:rPr lang="en-US" smtClean="0"/>
              <a:t>Edit Master text styles</a:t>
            </a:r>
          </a:p>
        </p:txBody>
      </p:sp>
      <p:pic>
        <p:nvPicPr>
          <p:cNvPr id="5" name="Picture 4" descr="2015-01-13_CERN_ENdept 36% h32mm 300dpi.pn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4124534" y="2796780"/>
            <a:ext cx="4100713" cy="1152182"/>
          </a:xfrm>
          <a:prstGeom prst="rect">
            <a:avLst/>
          </a:prstGeom>
        </p:spPr>
      </p:pic>
    </p:spTree>
    <p:extLst>
      <p:ext uri="{BB962C8B-B14F-4D97-AF65-F5344CB8AC3E}">
        <p14:creationId xmlns:p14="http://schemas.microsoft.com/office/powerpoint/2010/main" val="3262147425"/>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9"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Picture 5" descr="2015-01-13_CERN_ENdept 13% h12mm 300dpi.png"/>
          <p:cNvPicPr>
            <a:picLocks noChangeAspect="1"/>
          </p:cNvPicPr>
          <p:nvPr userDrawn="1"/>
        </p:nvPicPr>
        <p:blipFill>
          <a:blip r:embed="rId9" cstate="email">
            <a:extLst>
              <a:ext uri="{28A0092B-C50C-407E-A947-70E740481C1C}">
                <a14:useLocalDpi xmlns:a14="http://schemas.microsoft.com/office/drawing/2010/main" val="0"/>
              </a:ext>
            </a:extLst>
          </a:blip>
          <a:stretch>
            <a:fillRect/>
          </a:stretch>
        </p:blipFill>
        <p:spPr>
          <a:xfrm>
            <a:off x="528000" y="6335170"/>
            <a:ext cx="1536243" cy="432830"/>
          </a:xfrm>
          <a:prstGeom prst="rect">
            <a:avLst/>
          </a:prstGeom>
        </p:spPr>
      </p:pic>
      <p:sp>
        <p:nvSpPr>
          <p:cNvPr id="2" name="Date Placeholder 1"/>
          <p:cNvSpPr>
            <a:spLocks noGrp="1"/>
          </p:cNvSpPr>
          <p:nvPr>
            <p:ph type="dt" sz="half" idx="2"/>
          </p:nvPr>
        </p:nvSpPr>
        <p:spPr>
          <a:xfrm>
            <a:off x="3060435" y="6356351"/>
            <a:ext cx="1828144" cy="365125"/>
          </a:xfrm>
          <a:prstGeom prst="rect">
            <a:avLst/>
          </a:prstGeom>
        </p:spPr>
        <p:txBody>
          <a:bodyPr vert="horz" lIns="91440" tIns="45720" rIns="91440" bIns="45720" rtlCol="0" anchor="ctr"/>
          <a:lstStyle>
            <a:lvl1pPr algn="l">
              <a:defRPr sz="1200" b="0" i="0">
                <a:solidFill>
                  <a:srgbClr val="729FCF"/>
                </a:solidFill>
                <a:latin typeface="+mn-lt"/>
                <a:cs typeface="Ubuntu Light"/>
              </a:defRPr>
            </a:lvl1pPr>
          </a:lstStyle>
          <a:p>
            <a:r>
              <a:rPr lang="en-US" smtClean="0"/>
              <a:t>16-Nov-2018</a:t>
            </a:r>
            <a:endParaRPr lang="en-US" dirty="0"/>
          </a:p>
        </p:txBody>
      </p:sp>
      <p:sp>
        <p:nvSpPr>
          <p:cNvPr id="3" name="Footer Placeholder 2"/>
          <p:cNvSpPr>
            <a:spLocks noGrp="1"/>
          </p:cNvSpPr>
          <p:nvPr>
            <p:ph type="ftr" sz="quarter" idx="3"/>
          </p:nvPr>
        </p:nvSpPr>
        <p:spPr>
          <a:xfrm>
            <a:off x="4888579" y="6356351"/>
            <a:ext cx="5720652" cy="365125"/>
          </a:xfrm>
          <a:prstGeom prst="rect">
            <a:avLst/>
          </a:prstGeom>
        </p:spPr>
        <p:txBody>
          <a:bodyPr vert="horz" lIns="91440" tIns="45720" rIns="91440" bIns="45720" rtlCol="0" anchor="ctr"/>
          <a:lstStyle>
            <a:lvl1pPr algn="ctr">
              <a:defRPr sz="1200" b="0" i="0">
                <a:solidFill>
                  <a:srgbClr val="729FCF"/>
                </a:solidFill>
                <a:latin typeface="+mn-lt"/>
                <a:cs typeface="Ubuntu Light"/>
              </a:defRPr>
            </a:lvl1pPr>
          </a:lstStyle>
          <a:p>
            <a:r>
              <a:rPr lang="en-US" smtClean="0"/>
              <a:t>LS2 Master Schedule</a:t>
            </a:r>
            <a:endParaRPr lang="en-US" dirty="0"/>
          </a:p>
        </p:txBody>
      </p:sp>
      <p:sp>
        <p:nvSpPr>
          <p:cNvPr id="4" name="Slide Number Placeholder 3"/>
          <p:cNvSpPr>
            <a:spLocks noGrp="1"/>
          </p:cNvSpPr>
          <p:nvPr>
            <p:ph type="sldNum" sz="quarter" idx="4"/>
          </p:nvPr>
        </p:nvSpPr>
        <p:spPr>
          <a:xfrm>
            <a:off x="10609232" y="6356351"/>
            <a:ext cx="973168" cy="365125"/>
          </a:xfrm>
          <a:prstGeom prst="rect">
            <a:avLst/>
          </a:prstGeom>
        </p:spPr>
        <p:txBody>
          <a:bodyPr vert="horz" lIns="91440" tIns="45720" rIns="91440" bIns="45720" rtlCol="0" anchor="ctr"/>
          <a:lstStyle>
            <a:lvl1pPr algn="r">
              <a:defRPr sz="1200" b="0" i="0">
                <a:solidFill>
                  <a:srgbClr val="729FCF"/>
                </a:solidFill>
                <a:latin typeface="+mn-lt"/>
                <a:cs typeface="Ubuntu Light"/>
              </a:defRPr>
            </a:lvl1pPr>
          </a:lstStyle>
          <a:p>
            <a:fld id="{8D6C380F-326D-3C40-9EE7-7FBAB0953422}" type="slidenum">
              <a:rPr lang="en-US" smtClean="0"/>
              <a:pPr/>
              <a:t>‹#›</a:t>
            </a:fld>
            <a:endParaRPr lang="en-US"/>
          </a:p>
        </p:txBody>
      </p:sp>
      <p:sp>
        <p:nvSpPr>
          <p:cNvPr id="30" name="Espace réservé du texte 29"/>
          <p:cNvSpPr>
            <a:spLocks noGrp="1"/>
          </p:cNvSpPr>
          <p:nvPr>
            <p:ph type="body" idx="1"/>
          </p:nvPr>
        </p:nvSpPr>
        <p:spPr>
          <a:xfrm>
            <a:off x="609600" y="1260001"/>
            <a:ext cx="10969139" cy="5028031"/>
          </a:xfrm>
          <a:prstGeom prst="rect">
            <a:avLst/>
          </a:prstGeom>
        </p:spPr>
        <p:txBody>
          <a:bodyPr vert="horz">
            <a:normAutofit/>
          </a:bodyPr>
          <a:lstStyle/>
          <a:p>
            <a:pPr lvl="0" eaLnBrk="1" latinLnBrk="0" hangingPunct="1"/>
            <a:r>
              <a:rPr kumimoji="0" lang="fr-CH" dirty="0" smtClean="0"/>
              <a:t>Slide text first level</a:t>
            </a:r>
          </a:p>
          <a:p>
            <a:pPr lvl="1" eaLnBrk="1" latinLnBrk="0" hangingPunct="1"/>
            <a:r>
              <a:rPr kumimoji="0" lang="fr-CH" dirty="0" smtClean="0"/>
              <a:t>Slide text second level</a:t>
            </a:r>
          </a:p>
          <a:p>
            <a:pPr lvl="2" eaLnBrk="1" latinLnBrk="0" hangingPunct="1"/>
            <a:r>
              <a:rPr kumimoji="0" lang="fr-CH" dirty="0" smtClean="0"/>
              <a:t>Slide text third level</a:t>
            </a:r>
          </a:p>
          <a:p>
            <a:pPr lvl="3" eaLnBrk="1" latinLnBrk="0" hangingPunct="1"/>
            <a:r>
              <a:rPr kumimoji="0" lang="fr-CH" dirty="0" smtClean="0"/>
              <a:t>Slide text fourth level</a:t>
            </a:r>
          </a:p>
          <a:p>
            <a:pPr lvl="4" eaLnBrk="1" latinLnBrk="0" hangingPunct="1"/>
            <a:r>
              <a:rPr kumimoji="0" lang="fr-CH" dirty="0" smtClean="0"/>
              <a:t>Slide text fifth level</a:t>
            </a:r>
            <a:endParaRPr kumimoji="0" lang="en-US" dirty="0"/>
          </a:p>
        </p:txBody>
      </p:sp>
      <p:sp>
        <p:nvSpPr>
          <p:cNvPr id="9" name="Espace réservé du titre 8"/>
          <p:cNvSpPr>
            <a:spLocks noGrp="1"/>
          </p:cNvSpPr>
          <p:nvPr>
            <p:ph type="title"/>
          </p:nvPr>
        </p:nvSpPr>
        <p:spPr>
          <a:xfrm>
            <a:off x="609600" y="233493"/>
            <a:ext cx="10969139" cy="715840"/>
          </a:xfrm>
          <a:prstGeom prst="rect">
            <a:avLst/>
          </a:prstGeom>
        </p:spPr>
        <p:txBody>
          <a:bodyPr vert="horz" lIns="45720" rIns="45720" anchor="ctr">
            <a:normAutofit/>
          </a:bodyPr>
          <a:lstStyle/>
          <a:p>
            <a:r>
              <a:rPr kumimoji="0" lang="en-GB" noProof="0" dirty="0" smtClean="0"/>
              <a:t>Slide Title</a:t>
            </a:r>
            <a:endParaRPr kumimoji="0" lang="en-GB" noProof="0" dirty="0"/>
          </a:p>
        </p:txBody>
      </p:sp>
      <p:cxnSp>
        <p:nvCxnSpPr>
          <p:cNvPr id="8" name="Straight Connector 7"/>
          <p:cNvCxnSpPr/>
          <p:nvPr/>
        </p:nvCxnSpPr>
        <p:spPr>
          <a:xfrm>
            <a:off x="609600" y="6285763"/>
            <a:ext cx="10969139"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3" r:id="rId1"/>
    <p:sldLayoutId id="2147483681" r:id="rId2"/>
    <p:sldLayoutId id="2147483685" r:id="rId3"/>
    <p:sldLayoutId id="2147483682" r:id="rId4"/>
    <p:sldLayoutId id="2147483684" r:id="rId5"/>
    <p:sldLayoutId id="2147483680" r:id="rId6"/>
    <p:sldLayoutId id="2147483676" r:id="rId7"/>
  </p:sldLayoutIdLst>
  <p:timing>
    <p:tnLst>
      <p:par>
        <p:cTn xmlns:p14="http://schemas.microsoft.com/office/powerpoint/2010/main" id="1" dur="indefinite" restart="never" nodeType="tmRoot"/>
      </p:par>
    </p:tnLst>
  </p:timing>
  <p:hf hdr="0"/>
  <p:txStyles>
    <p:titleStyle>
      <a:lvl1pPr algn="l" rtl="0" eaLnBrk="1" latinLnBrk="0" hangingPunct="1">
        <a:spcBef>
          <a:spcPct val="0"/>
        </a:spcBef>
        <a:buNone/>
        <a:defRPr kumimoji="0" sz="3600" b="1" i="0" kern="1200">
          <a:solidFill>
            <a:srgbClr val="0C377B"/>
          </a:solidFill>
          <a:latin typeface="+mj-lt"/>
          <a:ea typeface="+mj-ea"/>
          <a:cs typeface="Ubuntu Light"/>
        </a:defRPr>
      </a:lvl1pPr>
    </p:titleStyle>
    <p:bodyStyle>
      <a:lvl1pPr marL="225425" indent="-225425" algn="l" rtl="0" eaLnBrk="1" latinLnBrk="0" hangingPunct="1">
        <a:lnSpc>
          <a:spcPct val="100000"/>
        </a:lnSpc>
        <a:spcBef>
          <a:spcPts val="900"/>
        </a:spcBef>
        <a:buClr>
          <a:schemeClr val="accent1"/>
        </a:buClr>
        <a:buSzPct val="100000"/>
        <a:buFont typeface="Arial"/>
        <a:buChar char="•"/>
        <a:defRPr kumimoji="0" sz="2400" b="0" i="0" kern="1200">
          <a:solidFill>
            <a:srgbClr val="0C377B"/>
          </a:solidFill>
          <a:latin typeface="+mn-l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2000" b="0" i="0" kern="1200">
          <a:solidFill>
            <a:srgbClr val="0C377B"/>
          </a:solidFill>
          <a:latin typeface="+mn-l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1600" b="0" i="0" kern="1200">
          <a:solidFill>
            <a:srgbClr val="0C377B"/>
          </a:solidFill>
          <a:latin typeface="+mn-l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1200" b="0" i="0" kern="1200">
          <a:solidFill>
            <a:srgbClr val="0C377B"/>
          </a:solidFill>
          <a:latin typeface="+mn-l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105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 Id="rId3" Type="http://schemas.openxmlformats.org/officeDocument/2006/relationships/image" Target="../media/image2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 Id="rId3" Type="http://schemas.openxmlformats.org/officeDocument/2006/relationships/image" Target="../media/image2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 Id="rId3"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 Id="rId3"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normAutofit/>
          </a:bodyPr>
          <a:lstStyle/>
          <a:p>
            <a:endParaRPr lang="en-GB" i="1" dirty="0"/>
          </a:p>
          <a:p>
            <a:r>
              <a:rPr lang="en-GB" i="1" dirty="0"/>
              <a:t>Fernando </a:t>
            </a:r>
            <a:r>
              <a:rPr lang="en-GB" i="1" dirty="0" smtClean="0"/>
              <a:t>PEDROSA</a:t>
            </a:r>
            <a:endParaRPr lang="en-GB" sz="1800" i="1" dirty="0"/>
          </a:p>
        </p:txBody>
      </p:sp>
      <p:sp>
        <p:nvSpPr>
          <p:cNvPr id="4" name="Title 3"/>
          <p:cNvSpPr>
            <a:spLocks noGrp="1"/>
          </p:cNvSpPr>
          <p:nvPr>
            <p:ph type="title"/>
          </p:nvPr>
        </p:nvSpPr>
        <p:spPr/>
        <p:txBody>
          <a:bodyPr/>
          <a:lstStyle/>
          <a:p>
            <a:r>
              <a:rPr lang="en-GB" dirty="0" smtClean="0"/>
              <a:t>Commissioning Coordination Committee meeting 10/01/2020</a:t>
            </a:r>
            <a:endParaRPr lang="en-US" dirty="0"/>
          </a:p>
        </p:txBody>
      </p:sp>
    </p:spTree>
    <p:extLst>
      <p:ext uri="{BB962C8B-B14F-4D97-AF65-F5344CB8AC3E}">
        <p14:creationId xmlns:p14="http://schemas.microsoft.com/office/powerpoint/2010/main" val="253007590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p:cNvSpPr>
            <a:spLocks noGrp="1"/>
          </p:cNvSpPr>
          <p:nvPr>
            <p:ph type="title"/>
          </p:nvPr>
        </p:nvSpPr>
        <p:spPr>
          <a:xfrm>
            <a:off x="129358" y="104155"/>
            <a:ext cx="11924464" cy="1189253"/>
          </a:xfrm>
        </p:spPr>
        <p:txBody>
          <a:bodyPr>
            <a:normAutofit/>
          </a:bodyPr>
          <a:lstStyle/>
          <a:p>
            <a:r>
              <a:rPr lang="en-US" dirty="0" smtClean="0"/>
              <a:t>Actual PSB Hardware commissioning planning before and during POPS-B + MPS</a:t>
            </a:r>
            <a:endParaRPr lang="en-US" dirty="0"/>
          </a:p>
        </p:txBody>
      </p:sp>
      <p:pic>
        <p:nvPicPr>
          <p:cNvPr id="2" name="Picture 1" descr="Screenshot 2019-11-28 at 14.37.58.png"/>
          <p:cNvPicPr>
            <a:picLocks noChangeAspect="1"/>
          </p:cNvPicPr>
          <p:nvPr/>
        </p:nvPicPr>
        <p:blipFill rotWithShape="1">
          <a:blip r:embed="rId2">
            <a:extLst>
              <a:ext uri="{28A0092B-C50C-407E-A947-70E740481C1C}">
                <a14:useLocalDpi xmlns:a14="http://schemas.microsoft.com/office/drawing/2010/main" val="0"/>
              </a:ext>
            </a:extLst>
          </a:blip>
          <a:srcRect l="46491" b="91399"/>
          <a:stretch/>
        </p:blipFill>
        <p:spPr>
          <a:xfrm>
            <a:off x="3475702" y="1529878"/>
            <a:ext cx="8716298" cy="527785"/>
          </a:xfrm>
          <a:prstGeom prst="rect">
            <a:avLst/>
          </a:prstGeom>
        </p:spPr>
      </p:pic>
      <p:pic>
        <p:nvPicPr>
          <p:cNvPr id="8" name="Picture 7" descr="Screenshot 2019-11-28 at 14.37.58.png"/>
          <p:cNvPicPr>
            <a:picLocks noChangeAspect="1"/>
          </p:cNvPicPr>
          <p:nvPr/>
        </p:nvPicPr>
        <p:blipFill rotWithShape="1">
          <a:blip r:embed="rId2">
            <a:extLst>
              <a:ext uri="{28A0092B-C50C-407E-A947-70E740481C1C}">
                <a14:useLocalDpi xmlns:a14="http://schemas.microsoft.com/office/drawing/2010/main" val="0"/>
              </a:ext>
            </a:extLst>
          </a:blip>
          <a:srcRect l="46491" t="30835" b="38315"/>
          <a:stretch/>
        </p:blipFill>
        <p:spPr>
          <a:xfrm>
            <a:off x="3475702" y="2045946"/>
            <a:ext cx="8716298" cy="1893079"/>
          </a:xfrm>
          <a:prstGeom prst="rect">
            <a:avLst/>
          </a:prstGeom>
        </p:spPr>
      </p:pic>
      <p:sp>
        <p:nvSpPr>
          <p:cNvPr id="12" name="Rectangle 11"/>
          <p:cNvSpPr/>
          <p:nvPr/>
        </p:nvSpPr>
        <p:spPr>
          <a:xfrm>
            <a:off x="5879913" y="2939562"/>
            <a:ext cx="684000" cy="324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POPS-B + MPS</a:t>
            </a:r>
            <a:endParaRPr lang="en-US" sz="1000" dirty="0"/>
          </a:p>
        </p:txBody>
      </p:sp>
      <p:sp>
        <p:nvSpPr>
          <p:cNvPr id="13" name="Rectangle 12"/>
          <p:cNvSpPr/>
          <p:nvPr/>
        </p:nvSpPr>
        <p:spPr>
          <a:xfrm>
            <a:off x="5126793" y="2845466"/>
            <a:ext cx="717120" cy="41764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All tests requiring access</a:t>
            </a:r>
            <a:endParaRPr lang="en-US" sz="1000" dirty="0"/>
          </a:p>
        </p:txBody>
      </p:sp>
      <p:sp>
        <p:nvSpPr>
          <p:cNvPr id="3" name="TextBox 2"/>
          <p:cNvSpPr txBox="1"/>
          <p:nvPr/>
        </p:nvSpPr>
        <p:spPr>
          <a:xfrm>
            <a:off x="470393" y="4115388"/>
            <a:ext cx="11242394" cy="1200329"/>
          </a:xfrm>
          <a:prstGeom prst="rect">
            <a:avLst/>
          </a:prstGeom>
          <a:noFill/>
        </p:spPr>
        <p:txBody>
          <a:bodyPr wrap="square" rtlCol="0">
            <a:spAutoFit/>
          </a:bodyPr>
          <a:lstStyle/>
          <a:p>
            <a:pPr marL="285750" indent="-285750">
              <a:buFont typeface="Arial"/>
              <a:buChar char="•"/>
            </a:pPr>
            <a:r>
              <a:rPr lang="en-US" dirty="0" smtClean="0"/>
              <a:t>All tests requiring access</a:t>
            </a:r>
          </a:p>
          <a:p>
            <a:pPr marL="742950" lvl="1" indent="-285750">
              <a:buFont typeface="Arial"/>
              <a:buChar char="•"/>
            </a:pPr>
            <a:r>
              <a:rPr lang="en-US" dirty="0" smtClean="0"/>
              <a:t>MSC tests </a:t>
            </a:r>
            <a:r>
              <a:rPr lang="mr-IN" dirty="0" smtClean="0"/>
              <a:t>–</a:t>
            </a:r>
            <a:r>
              <a:rPr lang="en-US" dirty="0" smtClean="0"/>
              <a:t> auxiliary magnet tests + transfer lines (BI, BTP, BTM, </a:t>
            </a:r>
            <a:r>
              <a:rPr lang="mr-IN" dirty="0" smtClean="0"/>
              <a:t>…</a:t>
            </a:r>
            <a:r>
              <a:rPr lang="en-US" dirty="0" smtClean="0"/>
              <a:t>)</a:t>
            </a:r>
          </a:p>
          <a:p>
            <a:pPr marL="742950" lvl="1" indent="-285750">
              <a:buFont typeface="Arial"/>
              <a:buChar char="•"/>
            </a:pPr>
            <a:r>
              <a:rPr lang="en-US" dirty="0" smtClean="0"/>
              <a:t>ABT tests phase 3 and phase 4</a:t>
            </a:r>
          </a:p>
          <a:p>
            <a:pPr marL="742950" lvl="1" indent="-285750">
              <a:buFont typeface="Arial"/>
              <a:buChar char="•"/>
            </a:pPr>
            <a:r>
              <a:rPr lang="mr-IN" dirty="0" smtClean="0"/>
              <a:t>…</a:t>
            </a:r>
            <a:endParaRPr lang="en-US" dirty="0" smtClean="0"/>
          </a:p>
        </p:txBody>
      </p:sp>
      <p:sp>
        <p:nvSpPr>
          <p:cNvPr id="14" name="Footer Placeholder 2"/>
          <p:cNvSpPr>
            <a:spLocks noGrp="1"/>
          </p:cNvSpPr>
          <p:nvPr>
            <p:ph type="ftr" sz="quarter" idx="11"/>
          </p:nvPr>
        </p:nvSpPr>
        <p:spPr>
          <a:xfrm>
            <a:off x="2274956" y="6356350"/>
            <a:ext cx="9303783" cy="365125"/>
          </a:xfrm>
        </p:spPr>
        <p:txBody>
          <a:bodyPr/>
          <a:lstStyle/>
          <a:p>
            <a:pPr algn="r"/>
            <a:r>
              <a:rPr lang="en-US" dirty="0" smtClean="0"/>
              <a:t>F. Pedrosa 10-Jan-2020</a:t>
            </a:r>
            <a:endParaRPr lang="en-US" i="1" dirty="0"/>
          </a:p>
        </p:txBody>
      </p:sp>
    </p:spTree>
    <p:extLst>
      <p:ext uri="{BB962C8B-B14F-4D97-AF65-F5344CB8AC3E}">
        <p14:creationId xmlns:p14="http://schemas.microsoft.com/office/powerpoint/2010/main" val="403750667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p:cNvSpPr>
            <a:spLocks noGrp="1"/>
          </p:cNvSpPr>
          <p:nvPr>
            <p:ph type="title"/>
          </p:nvPr>
        </p:nvSpPr>
        <p:spPr>
          <a:xfrm>
            <a:off x="129358" y="104155"/>
            <a:ext cx="11924464" cy="1189253"/>
          </a:xfrm>
        </p:spPr>
        <p:txBody>
          <a:bodyPr>
            <a:normAutofit/>
          </a:bodyPr>
          <a:lstStyle/>
          <a:p>
            <a:r>
              <a:rPr lang="en-US" dirty="0" smtClean="0"/>
              <a:t>Actual PSB Hardware commissioning planning before and during POPS-B + MPS</a:t>
            </a:r>
            <a:endParaRPr lang="en-US" dirty="0"/>
          </a:p>
        </p:txBody>
      </p:sp>
      <p:pic>
        <p:nvPicPr>
          <p:cNvPr id="2" name="Picture 1" descr="Screenshot 2019-11-28 at 14.37.58.png"/>
          <p:cNvPicPr>
            <a:picLocks noChangeAspect="1"/>
          </p:cNvPicPr>
          <p:nvPr/>
        </p:nvPicPr>
        <p:blipFill rotWithShape="1">
          <a:blip r:embed="rId2">
            <a:extLst>
              <a:ext uri="{28A0092B-C50C-407E-A947-70E740481C1C}">
                <a14:useLocalDpi xmlns:a14="http://schemas.microsoft.com/office/drawing/2010/main" val="0"/>
              </a:ext>
            </a:extLst>
          </a:blip>
          <a:srcRect l="46491" b="91399"/>
          <a:stretch/>
        </p:blipFill>
        <p:spPr>
          <a:xfrm>
            <a:off x="3475702" y="1529878"/>
            <a:ext cx="8716298" cy="527785"/>
          </a:xfrm>
          <a:prstGeom prst="rect">
            <a:avLst/>
          </a:prstGeom>
        </p:spPr>
      </p:pic>
      <p:pic>
        <p:nvPicPr>
          <p:cNvPr id="8" name="Picture 7" descr="Screenshot 2019-11-28 at 14.37.58.png"/>
          <p:cNvPicPr>
            <a:picLocks noChangeAspect="1"/>
          </p:cNvPicPr>
          <p:nvPr/>
        </p:nvPicPr>
        <p:blipFill rotWithShape="1">
          <a:blip r:embed="rId2">
            <a:extLst>
              <a:ext uri="{28A0092B-C50C-407E-A947-70E740481C1C}">
                <a14:useLocalDpi xmlns:a14="http://schemas.microsoft.com/office/drawing/2010/main" val="0"/>
              </a:ext>
            </a:extLst>
          </a:blip>
          <a:srcRect l="46491" t="30835" b="38315"/>
          <a:stretch/>
        </p:blipFill>
        <p:spPr>
          <a:xfrm>
            <a:off x="3475702" y="2045946"/>
            <a:ext cx="8716298" cy="1893079"/>
          </a:xfrm>
          <a:prstGeom prst="rect">
            <a:avLst/>
          </a:prstGeom>
        </p:spPr>
      </p:pic>
      <p:sp>
        <p:nvSpPr>
          <p:cNvPr id="12" name="Rectangle 11"/>
          <p:cNvSpPr/>
          <p:nvPr/>
        </p:nvSpPr>
        <p:spPr>
          <a:xfrm>
            <a:off x="5879913" y="2939562"/>
            <a:ext cx="684000" cy="324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POPS-B + MPS</a:t>
            </a:r>
            <a:endParaRPr lang="en-US" sz="1000" dirty="0"/>
          </a:p>
        </p:txBody>
      </p:sp>
      <p:sp>
        <p:nvSpPr>
          <p:cNvPr id="13" name="Rectangle 12"/>
          <p:cNvSpPr/>
          <p:nvPr/>
        </p:nvSpPr>
        <p:spPr>
          <a:xfrm>
            <a:off x="5126793" y="2845466"/>
            <a:ext cx="717120" cy="41764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All tests requiring access</a:t>
            </a:r>
            <a:endParaRPr lang="en-US" sz="1000" dirty="0"/>
          </a:p>
        </p:txBody>
      </p:sp>
      <p:sp>
        <p:nvSpPr>
          <p:cNvPr id="3" name="TextBox 2"/>
          <p:cNvSpPr txBox="1"/>
          <p:nvPr/>
        </p:nvSpPr>
        <p:spPr>
          <a:xfrm>
            <a:off x="470393" y="4115388"/>
            <a:ext cx="11242394" cy="2031325"/>
          </a:xfrm>
          <a:prstGeom prst="rect">
            <a:avLst/>
          </a:prstGeom>
          <a:noFill/>
        </p:spPr>
        <p:txBody>
          <a:bodyPr wrap="square" rtlCol="0">
            <a:spAutoFit/>
          </a:bodyPr>
          <a:lstStyle/>
          <a:p>
            <a:pPr marL="285750" indent="-285750">
              <a:buFont typeface="Arial"/>
              <a:buChar char="•"/>
            </a:pPr>
            <a:r>
              <a:rPr lang="en-US" dirty="0" smtClean="0"/>
              <a:t>POPS-B and MPS</a:t>
            </a:r>
          </a:p>
          <a:p>
            <a:pPr marL="742950" lvl="1" indent="-285750">
              <a:buFont typeface="Arial"/>
              <a:buChar char="•"/>
            </a:pPr>
            <a:r>
              <a:rPr lang="en-US" dirty="0"/>
              <a:t>DSO test with POPS-B for the Hardware </a:t>
            </a:r>
            <a:r>
              <a:rPr lang="en-US" dirty="0" smtClean="0"/>
              <a:t>Permit</a:t>
            </a:r>
            <a:endParaRPr lang="en-US" dirty="0" smtClean="0"/>
          </a:p>
          <a:p>
            <a:pPr marL="742950" lvl="1" indent="-285750">
              <a:buFont typeface="Arial"/>
              <a:buChar char="•"/>
            </a:pPr>
            <a:r>
              <a:rPr lang="en-US" dirty="0" smtClean="0"/>
              <a:t>1 </a:t>
            </a:r>
            <a:r>
              <a:rPr lang="en-US" dirty="0" smtClean="0"/>
              <a:t>week at the beginning for the magnet patrol</a:t>
            </a:r>
          </a:p>
          <a:p>
            <a:pPr marL="742950" lvl="1" indent="-285750">
              <a:buFont typeface="Arial"/>
              <a:buChar char="•"/>
            </a:pPr>
            <a:r>
              <a:rPr lang="en-US" dirty="0" smtClean="0"/>
              <a:t>4 </a:t>
            </a:r>
            <a:r>
              <a:rPr lang="en-US" dirty="0" smtClean="0"/>
              <a:t>weeks of POPS-B tests</a:t>
            </a:r>
          </a:p>
          <a:p>
            <a:pPr marL="742950" lvl="1" indent="-285750">
              <a:buFont typeface="Arial"/>
              <a:buChar char="•"/>
            </a:pPr>
            <a:r>
              <a:rPr lang="en-US" dirty="0" smtClean="0"/>
              <a:t>DSO test with the MPS for the Hardware Permit</a:t>
            </a:r>
          </a:p>
          <a:p>
            <a:pPr marL="742950" lvl="1" indent="-285750">
              <a:buFont typeface="Arial"/>
              <a:buChar char="•"/>
            </a:pPr>
            <a:r>
              <a:rPr lang="en-US" dirty="0" smtClean="0"/>
              <a:t>1 week for the MPS test</a:t>
            </a:r>
          </a:p>
          <a:p>
            <a:pPr marL="742950" lvl="1" indent="-285750">
              <a:buFont typeface="Arial"/>
              <a:buChar char="•"/>
            </a:pPr>
            <a:r>
              <a:rPr lang="en-US" dirty="0" smtClean="0"/>
              <a:t>DSO test for the for the Beam Permit</a:t>
            </a:r>
          </a:p>
        </p:txBody>
      </p:sp>
      <p:sp>
        <p:nvSpPr>
          <p:cNvPr id="9" name="Footer Placeholder 2"/>
          <p:cNvSpPr>
            <a:spLocks noGrp="1"/>
          </p:cNvSpPr>
          <p:nvPr>
            <p:ph type="ftr" sz="quarter" idx="11"/>
          </p:nvPr>
        </p:nvSpPr>
        <p:spPr>
          <a:xfrm>
            <a:off x="2274956" y="6356350"/>
            <a:ext cx="9303783" cy="365125"/>
          </a:xfrm>
        </p:spPr>
        <p:txBody>
          <a:bodyPr/>
          <a:lstStyle/>
          <a:p>
            <a:pPr algn="r"/>
            <a:r>
              <a:rPr lang="en-US" dirty="0" smtClean="0"/>
              <a:t>F. Pedrosa 10-Jan-2020</a:t>
            </a:r>
            <a:endParaRPr lang="en-US" i="1" dirty="0"/>
          </a:p>
        </p:txBody>
      </p:sp>
    </p:spTree>
    <p:extLst>
      <p:ext uri="{BB962C8B-B14F-4D97-AF65-F5344CB8AC3E}">
        <p14:creationId xmlns:p14="http://schemas.microsoft.com/office/powerpoint/2010/main" val="26394543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p:cNvSpPr>
            <a:spLocks noGrp="1"/>
          </p:cNvSpPr>
          <p:nvPr>
            <p:ph type="title"/>
          </p:nvPr>
        </p:nvSpPr>
        <p:spPr>
          <a:xfrm>
            <a:off x="129358" y="104155"/>
            <a:ext cx="11924464" cy="1189253"/>
          </a:xfrm>
        </p:spPr>
        <p:txBody>
          <a:bodyPr>
            <a:normAutofit/>
          </a:bodyPr>
          <a:lstStyle/>
          <a:p>
            <a:r>
              <a:rPr lang="en-US" dirty="0" smtClean="0"/>
              <a:t>PSB Hardware commissioning planning before and during POPS-B + MPS with the new date</a:t>
            </a:r>
            <a:endParaRPr lang="en-US" dirty="0"/>
          </a:p>
        </p:txBody>
      </p:sp>
      <p:pic>
        <p:nvPicPr>
          <p:cNvPr id="2" name="Picture 1" descr="Screenshot 2019-11-28 at 14.37.58.png"/>
          <p:cNvPicPr>
            <a:picLocks noChangeAspect="1"/>
          </p:cNvPicPr>
          <p:nvPr/>
        </p:nvPicPr>
        <p:blipFill rotWithShape="1">
          <a:blip r:embed="rId2">
            <a:extLst>
              <a:ext uri="{28A0092B-C50C-407E-A947-70E740481C1C}">
                <a14:useLocalDpi xmlns:a14="http://schemas.microsoft.com/office/drawing/2010/main" val="0"/>
              </a:ext>
            </a:extLst>
          </a:blip>
          <a:srcRect l="46491" b="91399"/>
          <a:stretch/>
        </p:blipFill>
        <p:spPr>
          <a:xfrm>
            <a:off x="3475702" y="1529878"/>
            <a:ext cx="8716298" cy="527785"/>
          </a:xfrm>
          <a:prstGeom prst="rect">
            <a:avLst/>
          </a:prstGeom>
        </p:spPr>
      </p:pic>
      <p:pic>
        <p:nvPicPr>
          <p:cNvPr id="8" name="Picture 7" descr="Screenshot 2019-11-28 at 14.37.58.png"/>
          <p:cNvPicPr>
            <a:picLocks noChangeAspect="1"/>
          </p:cNvPicPr>
          <p:nvPr/>
        </p:nvPicPr>
        <p:blipFill rotWithShape="1">
          <a:blip r:embed="rId2">
            <a:extLst>
              <a:ext uri="{28A0092B-C50C-407E-A947-70E740481C1C}">
                <a14:useLocalDpi xmlns:a14="http://schemas.microsoft.com/office/drawing/2010/main" val="0"/>
              </a:ext>
            </a:extLst>
          </a:blip>
          <a:srcRect l="46491" t="30835" b="38315"/>
          <a:stretch/>
        </p:blipFill>
        <p:spPr>
          <a:xfrm>
            <a:off x="3475702" y="2045946"/>
            <a:ext cx="8716298" cy="1893079"/>
          </a:xfrm>
          <a:prstGeom prst="rect">
            <a:avLst/>
          </a:prstGeom>
        </p:spPr>
      </p:pic>
      <p:sp>
        <p:nvSpPr>
          <p:cNvPr id="12" name="Rectangle 11"/>
          <p:cNvSpPr/>
          <p:nvPr/>
        </p:nvSpPr>
        <p:spPr>
          <a:xfrm>
            <a:off x="5139033" y="2939562"/>
            <a:ext cx="684000" cy="324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smtClean="0"/>
              <a:t>POPS-B + MPS + others</a:t>
            </a:r>
            <a:endParaRPr lang="en-US" sz="800" dirty="0"/>
          </a:p>
        </p:txBody>
      </p:sp>
      <p:sp>
        <p:nvSpPr>
          <p:cNvPr id="3" name="TextBox 2"/>
          <p:cNvSpPr txBox="1"/>
          <p:nvPr/>
        </p:nvSpPr>
        <p:spPr>
          <a:xfrm>
            <a:off x="470393" y="4432854"/>
            <a:ext cx="11242394" cy="923330"/>
          </a:xfrm>
          <a:prstGeom prst="rect">
            <a:avLst/>
          </a:prstGeom>
          <a:noFill/>
        </p:spPr>
        <p:txBody>
          <a:bodyPr wrap="square" rtlCol="0">
            <a:spAutoFit/>
          </a:bodyPr>
          <a:lstStyle/>
          <a:p>
            <a:pPr marL="285750" indent="-285750">
              <a:buFont typeface="Arial"/>
              <a:buChar char="•"/>
            </a:pPr>
            <a:r>
              <a:rPr lang="en-US" dirty="0" smtClean="0"/>
              <a:t>Option 1</a:t>
            </a:r>
          </a:p>
          <a:p>
            <a:pPr marL="742950" lvl="1" indent="-285750">
              <a:buFont typeface="Arial"/>
              <a:buChar char="•"/>
            </a:pPr>
            <a:r>
              <a:rPr lang="en-US" dirty="0" smtClean="0"/>
              <a:t>The tests that require access are performed together with POPS-B +MPS if compatible, and the POPS-B or MPS tests are stopped to allow access if needed</a:t>
            </a:r>
          </a:p>
        </p:txBody>
      </p:sp>
      <p:sp>
        <p:nvSpPr>
          <p:cNvPr id="9" name="Footer Placeholder 2"/>
          <p:cNvSpPr>
            <a:spLocks noGrp="1"/>
          </p:cNvSpPr>
          <p:nvPr>
            <p:ph type="ftr" sz="quarter" idx="11"/>
          </p:nvPr>
        </p:nvSpPr>
        <p:spPr>
          <a:xfrm>
            <a:off x="2274956" y="6356350"/>
            <a:ext cx="9303783" cy="365125"/>
          </a:xfrm>
        </p:spPr>
        <p:txBody>
          <a:bodyPr/>
          <a:lstStyle/>
          <a:p>
            <a:pPr algn="r"/>
            <a:r>
              <a:rPr lang="en-US" dirty="0" smtClean="0"/>
              <a:t>F. Pedrosa 10-Jan-2020</a:t>
            </a:r>
            <a:endParaRPr lang="en-US" i="1" dirty="0"/>
          </a:p>
        </p:txBody>
      </p:sp>
    </p:spTree>
    <p:extLst>
      <p:ext uri="{BB962C8B-B14F-4D97-AF65-F5344CB8AC3E}">
        <p14:creationId xmlns:p14="http://schemas.microsoft.com/office/powerpoint/2010/main" val="249330983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p:cNvSpPr>
            <a:spLocks noGrp="1"/>
          </p:cNvSpPr>
          <p:nvPr>
            <p:ph type="title"/>
          </p:nvPr>
        </p:nvSpPr>
        <p:spPr>
          <a:xfrm>
            <a:off x="129358" y="104155"/>
            <a:ext cx="11924464" cy="1189253"/>
          </a:xfrm>
        </p:spPr>
        <p:txBody>
          <a:bodyPr>
            <a:normAutofit/>
          </a:bodyPr>
          <a:lstStyle/>
          <a:p>
            <a:r>
              <a:rPr lang="en-US" dirty="0" smtClean="0"/>
              <a:t>PSB Hardware commissioning planning before and during POPS-B + MPS with the new date</a:t>
            </a:r>
            <a:endParaRPr lang="en-US" dirty="0"/>
          </a:p>
        </p:txBody>
      </p:sp>
      <p:pic>
        <p:nvPicPr>
          <p:cNvPr id="2" name="Picture 1" descr="Screenshot 2019-11-28 at 14.37.58.png"/>
          <p:cNvPicPr>
            <a:picLocks noChangeAspect="1"/>
          </p:cNvPicPr>
          <p:nvPr/>
        </p:nvPicPr>
        <p:blipFill rotWithShape="1">
          <a:blip r:embed="rId2">
            <a:extLst>
              <a:ext uri="{28A0092B-C50C-407E-A947-70E740481C1C}">
                <a14:useLocalDpi xmlns:a14="http://schemas.microsoft.com/office/drawing/2010/main" val="0"/>
              </a:ext>
            </a:extLst>
          </a:blip>
          <a:srcRect l="46491" b="91399"/>
          <a:stretch/>
        </p:blipFill>
        <p:spPr>
          <a:xfrm>
            <a:off x="3475702" y="1529878"/>
            <a:ext cx="8716298" cy="527785"/>
          </a:xfrm>
          <a:prstGeom prst="rect">
            <a:avLst/>
          </a:prstGeom>
        </p:spPr>
      </p:pic>
      <p:pic>
        <p:nvPicPr>
          <p:cNvPr id="8" name="Picture 7" descr="Screenshot 2019-11-28 at 14.37.58.png"/>
          <p:cNvPicPr>
            <a:picLocks noChangeAspect="1"/>
          </p:cNvPicPr>
          <p:nvPr/>
        </p:nvPicPr>
        <p:blipFill rotWithShape="1">
          <a:blip r:embed="rId2">
            <a:extLst>
              <a:ext uri="{28A0092B-C50C-407E-A947-70E740481C1C}">
                <a14:useLocalDpi xmlns:a14="http://schemas.microsoft.com/office/drawing/2010/main" val="0"/>
              </a:ext>
            </a:extLst>
          </a:blip>
          <a:srcRect l="46491" t="30835" b="38315"/>
          <a:stretch/>
        </p:blipFill>
        <p:spPr>
          <a:xfrm>
            <a:off x="3475702" y="2045946"/>
            <a:ext cx="8716298" cy="1893079"/>
          </a:xfrm>
          <a:prstGeom prst="rect">
            <a:avLst/>
          </a:prstGeom>
        </p:spPr>
      </p:pic>
      <p:sp>
        <p:nvSpPr>
          <p:cNvPr id="12" name="Rectangle 11"/>
          <p:cNvSpPr/>
          <p:nvPr/>
        </p:nvSpPr>
        <p:spPr>
          <a:xfrm>
            <a:off x="5139033" y="2939562"/>
            <a:ext cx="684000" cy="324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smtClean="0"/>
              <a:t>POPS-B + MPS</a:t>
            </a:r>
            <a:endParaRPr lang="en-US" sz="800" dirty="0"/>
          </a:p>
        </p:txBody>
      </p:sp>
      <p:sp>
        <p:nvSpPr>
          <p:cNvPr id="13" name="Rectangle 12"/>
          <p:cNvSpPr/>
          <p:nvPr/>
        </p:nvSpPr>
        <p:spPr>
          <a:xfrm>
            <a:off x="5856153" y="2845920"/>
            <a:ext cx="717120" cy="41764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All tests requiring access</a:t>
            </a:r>
            <a:endParaRPr lang="en-US" sz="1000" dirty="0"/>
          </a:p>
        </p:txBody>
      </p:sp>
      <p:sp>
        <p:nvSpPr>
          <p:cNvPr id="3" name="TextBox 2"/>
          <p:cNvSpPr txBox="1"/>
          <p:nvPr/>
        </p:nvSpPr>
        <p:spPr>
          <a:xfrm>
            <a:off x="470393" y="4432854"/>
            <a:ext cx="11242394" cy="923330"/>
          </a:xfrm>
          <a:prstGeom prst="rect">
            <a:avLst/>
          </a:prstGeom>
          <a:noFill/>
        </p:spPr>
        <p:txBody>
          <a:bodyPr wrap="square" rtlCol="0">
            <a:spAutoFit/>
          </a:bodyPr>
          <a:lstStyle/>
          <a:p>
            <a:pPr marL="285750" indent="-285750">
              <a:buFont typeface="Arial"/>
              <a:buChar char="•"/>
            </a:pPr>
            <a:r>
              <a:rPr lang="en-US" dirty="0" smtClean="0"/>
              <a:t>Option 2</a:t>
            </a:r>
          </a:p>
          <a:p>
            <a:pPr marL="742950" lvl="1" indent="-285750">
              <a:buFont typeface="Arial"/>
              <a:buChar char="•"/>
            </a:pPr>
            <a:r>
              <a:rPr lang="en-US" dirty="0" smtClean="0"/>
              <a:t>The tests that require access are performed after POPS-B +MPS, and the LINAC4 LBE dump tests are stopped to allow access</a:t>
            </a:r>
          </a:p>
        </p:txBody>
      </p:sp>
      <p:sp>
        <p:nvSpPr>
          <p:cNvPr id="9" name="Footer Placeholder 2"/>
          <p:cNvSpPr>
            <a:spLocks noGrp="1"/>
          </p:cNvSpPr>
          <p:nvPr>
            <p:ph type="ftr" sz="quarter" idx="11"/>
          </p:nvPr>
        </p:nvSpPr>
        <p:spPr>
          <a:xfrm>
            <a:off x="2274956" y="6356350"/>
            <a:ext cx="9303783" cy="365125"/>
          </a:xfrm>
        </p:spPr>
        <p:txBody>
          <a:bodyPr/>
          <a:lstStyle/>
          <a:p>
            <a:pPr algn="r"/>
            <a:r>
              <a:rPr lang="en-US" dirty="0" smtClean="0"/>
              <a:t>F. Pedrosa 10-Jan-2020</a:t>
            </a:r>
            <a:endParaRPr lang="en-US" i="1" dirty="0"/>
          </a:p>
        </p:txBody>
      </p:sp>
    </p:spTree>
    <p:extLst>
      <p:ext uri="{BB962C8B-B14F-4D97-AF65-F5344CB8AC3E}">
        <p14:creationId xmlns:p14="http://schemas.microsoft.com/office/powerpoint/2010/main" val="281264349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p:cNvSpPr>
            <a:spLocks noGrp="1"/>
          </p:cNvSpPr>
          <p:nvPr>
            <p:ph type="title"/>
          </p:nvPr>
        </p:nvSpPr>
        <p:spPr>
          <a:xfrm>
            <a:off x="129358" y="104155"/>
            <a:ext cx="11924464" cy="1189253"/>
          </a:xfrm>
        </p:spPr>
        <p:txBody>
          <a:bodyPr>
            <a:normAutofit/>
          </a:bodyPr>
          <a:lstStyle/>
          <a:p>
            <a:r>
              <a:rPr lang="en-US" dirty="0" smtClean="0"/>
              <a:t>PSB Hardware commissioning planning before and during POPS-B + MPS with the new date</a:t>
            </a:r>
            <a:endParaRPr lang="en-US" dirty="0"/>
          </a:p>
        </p:txBody>
      </p:sp>
      <p:pic>
        <p:nvPicPr>
          <p:cNvPr id="2" name="Picture 1" descr="Screenshot 2019-11-28 at 14.37.58.png"/>
          <p:cNvPicPr>
            <a:picLocks noChangeAspect="1"/>
          </p:cNvPicPr>
          <p:nvPr/>
        </p:nvPicPr>
        <p:blipFill rotWithShape="1">
          <a:blip r:embed="rId2">
            <a:extLst>
              <a:ext uri="{28A0092B-C50C-407E-A947-70E740481C1C}">
                <a14:useLocalDpi xmlns:a14="http://schemas.microsoft.com/office/drawing/2010/main" val="0"/>
              </a:ext>
            </a:extLst>
          </a:blip>
          <a:srcRect l="46491" b="91399"/>
          <a:stretch/>
        </p:blipFill>
        <p:spPr>
          <a:xfrm>
            <a:off x="3475702" y="1529878"/>
            <a:ext cx="8716298" cy="527785"/>
          </a:xfrm>
          <a:prstGeom prst="rect">
            <a:avLst/>
          </a:prstGeom>
        </p:spPr>
      </p:pic>
      <p:pic>
        <p:nvPicPr>
          <p:cNvPr id="8" name="Picture 7" descr="Screenshot 2019-11-28 at 14.37.58.png"/>
          <p:cNvPicPr>
            <a:picLocks noChangeAspect="1"/>
          </p:cNvPicPr>
          <p:nvPr/>
        </p:nvPicPr>
        <p:blipFill rotWithShape="1">
          <a:blip r:embed="rId2">
            <a:extLst>
              <a:ext uri="{28A0092B-C50C-407E-A947-70E740481C1C}">
                <a14:useLocalDpi xmlns:a14="http://schemas.microsoft.com/office/drawing/2010/main" val="0"/>
              </a:ext>
            </a:extLst>
          </a:blip>
          <a:srcRect l="46491" t="30835" b="38315"/>
          <a:stretch/>
        </p:blipFill>
        <p:spPr>
          <a:xfrm>
            <a:off x="3475702" y="2045946"/>
            <a:ext cx="8716298" cy="1893079"/>
          </a:xfrm>
          <a:prstGeom prst="rect">
            <a:avLst/>
          </a:prstGeom>
        </p:spPr>
      </p:pic>
      <p:sp>
        <p:nvSpPr>
          <p:cNvPr id="3" name="TextBox 2"/>
          <p:cNvSpPr txBox="1"/>
          <p:nvPr/>
        </p:nvSpPr>
        <p:spPr>
          <a:xfrm>
            <a:off x="470393" y="4432854"/>
            <a:ext cx="11242394" cy="923330"/>
          </a:xfrm>
          <a:prstGeom prst="rect">
            <a:avLst/>
          </a:prstGeom>
          <a:noFill/>
        </p:spPr>
        <p:txBody>
          <a:bodyPr wrap="square" rtlCol="0">
            <a:spAutoFit/>
          </a:bodyPr>
          <a:lstStyle/>
          <a:p>
            <a:pPr marL="285750" indent="-285750">
              <a:buFont typeface="Arial"/>
              <a:buChar char="•"/>
            </a:pPr>
            <a:r>
              <a:rPr lang="en-US" dirty="0" smtClean="0"/>
              <a:t>Option 3</a:t>
            </a:r>
          </a:p>
          <a:p>
            <a:pPr marL="742950" lvl="1" indent="-285750">
              <a:buFont typeface="Arial"/>
              <a:buChar char="•"/>
            </a:pPr>
            <a:r>
              <a:rPr lang="en-US" dirty="0" smtClean="0"/>
              <a:t>POPS-B +MPS tests are kept as much as possible as planned today without affecting the availability of POPS for the 6</a:t>
            </a:r>
            <a:r>
              <a:rPr lang="en-US" baseline="30000" dirty="0" smtClean="0"/>
              <a:t>th</a:t>
            </a:r>
            <a:r>
              <a:rPr lang="en-US" dirty="0" smtClean="0"/>
              <a:t> of July 2020</a:t>
            </a:r>
          </a:p>
        </p:txBody>
      </p:sp>
      <p:sp>
        <p:nvSpPr>
          <p:cNvPr id="9" name="Rectangle 8"/>
          <p:cNvSpPr/>
          <p:nvPr/>
        </p:nvSpPr>
        <p:spPr>
          <a:xfrm>
            <a:off x="5879913" y="2939562"/>
            <a:ext cx="684000" cy="324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POPS-B + MPS</a:t>
            </a:r>
            <a:endParaRPr lang="en-US" sz="1000" dirty="0"/>
          </a:p>
        </p:txBody>
      </p:sp>
      <p:sp>
        <p:nvSpPr>
          <p:cNvPr id="11" name="Rectangle 10"/>
          <p:cNvSpPr/>
          <p:nvPr/>
        </p:nvSpPr>
        <p:spPr>
          <a:xfrm>
            <a:off x="5126793" y="2845466"/>
            <a:ext cx="717120" cy="41764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All tests requiring access</a:t>
            </a:r>
            <a:endParaRPr lang="en-US" sz="1000" dirty="0"/>
          </a:p>
        </p:txBody>
      </p:sp>
      <p:sp>
        <p:nvSpPr>
          <p:cNvPr id="14" name="Footer Placeholder 2"/>
          <p:cNvSpPr>
            <a:spLocks noGrp="1"/>
          </p:cNvSpPr>
          <p:nvPr>
            <p:ph type="ftr" sz="quarter" idx="11"/>
          </p:nvPr>
        </p:nvSpPr>
        <p:spPr>
          <a:xfrm>
            <a:off x="2274956" y="6356350"/>
            <a:ext cx="9303783" cy="365125"/>
          </a:xfrm>
        </p:spPr>
        <p:txBody>
          <a:bodyPr/>
          <a:lstStyle/>
          <a:p>
            <a:pPr algn="r"/>
            <a:r>
              <a:rPr lang="en-US" dirty="0" smtClean="0"/>
              <a:t>F. Pedrosa 10-Jan-2020</a:t>
            </a:r>
            <a:endParaRPr lang="en-US" i="1" dirty="0"/>
          </a:p>
        </p:txBody>
      </p:sp>
    </p:spTree>
    <p:extLst>
      <p:ext uri="{BB962C8B-B14F-4D97-AF65-F5344CB8AC3E}">
        <p14:creationId xmlns:p14="http://schemas.microsoft.com/office/powerpoint/2010/main" val="158231473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p:cNvSpPr>
            <a:spLocks noGrp="1"/>
          </p:cNvSpPr>
          <p:nvPr>
            <p:ph type="title"/>
          </p:nvPr>
        </p:nvSpPr>
        <p:spPr>
          <a:xfrm>
            <a:off x="129358" y="104155"/>
            <a:ext cx="3245713" cy="1295078"/>
          </a:xfrm>
        </p:spPr>
        <p:txBody>
          <a:bodyPr>
            <a:normAutofit/>
          </a:bodyPr>
          <a:lstStyle/>
          <a:p>
            <a:r>
              <a:rPr lang="en-US" dirty="0" smtClean="0"/>
              <a:t>Master Schedule</a:t>
            </a:r>
            <a:endParaRPr lang="en-US" dirty="0"/>
          </a:p>
        </p:txBody>
      </p:sp>
      <p:pic>
        <p:nvPicPr>
          <p:cNvPr id="2" name="Picture 1" descr="Screenshot 2019-11-28 at 14.37.58.png"/>
          <p:cNvPicPr>
            <a:picLocks noChangeAspect="1"/>
          </p:cNvPicPr>
          <p:nvPr/>
        </p:nvPicPr>
        <p:blipFill rotWithShape="1">
          <a:blip r:embed="rId2">
            <a:extLst>
              <a:ext uri="{28A0092B-C50C-407E-A947-70E740481C1C}">
                <a14:useLocalDpi xmlns:a14="http://schemas.microsoft.com/office/drawing/2010/main" val="0"/>
              </a:ext>
            </a:extLst>
          </a:blip>
          <a:srcRect l="46491" b="91399"/>
          <a:stretch/>
        </p:blipFill>
        <p:spPr>
          <a:xfrm>
            <a:off x="3475702" y="95402"/>
            <a:ext cx="8716298" cy="527785"/>
          </a:xfrm>
          <a:prstGeom prst="rect">
            <a:avLst/>
          </a:prstGeom>
        </p:spPr>
      </p:pic>
      <p:pic>
        <p:nvPicPr>
          <p:cNvPr id="8" name="Picture 7" descr="Screenshot 2019-11-28 at 14.37.58.png"/>
          <p:cNvPicPr>
            <a:picLocks noChangeAspect="1"/>
          </p:cNvPicPr>
          <p:nvPr/>
        </p:nvPicPr>
        <p:blipFill rotWithShape="1">
          <a:blip r:embed="rId2">
            <a:extLst>
              <a:ext uri="{28A0092B-C50C-407E-A947-70E740481C1C}">
                <a14:useLocalDpi xmlns:a14="http://schemas.microsoft.com/office/drawing/2010/main" val="0"/>
              </a:ext>
            </a:extLst>
          </a:blip>
          <a:srcRect l="46491" t="51602" b="38243"/>
          <a:stretch/>
        </p:blipFill>
        <p:spPr>
          <a:xfrm>
            <a:off x="3475702" y="623246"/>
            <a:ext cx="8716298" cy="623188"/>
          </a:xfrm>
          <a:prstGeom prst="rect">
            <a:avLst/>
          </a:prstGeom>
        </p:spPr>
      </p:pic>
      <p:pic>
        <p:nvPicPr>
          <p:cNvPr id="3" name="Picture 2" descr="Screenshot 2020-01-08 at 22.28.2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4773" y="1563657"/>
            <a:ext cx="5410200" cy="4445000"/>
          </a:xfrm>
          <a:prstGeom prst="rect">
            <a:avLst/>
          </a:prstGeom>
        </p:spPr>
      </p:pic>
      <p:pic>
        <p:nvPicPr>
          <p:cNvPr id="6" name="Picture 5" descr="Screenshot 2020-01-08 at 22.28.58.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09622" y="1563657"/>
            <a:ext cx="4762130" cy="4627353"/>
          </a:xfrm>
          <a:prstGeom prst="rect">
            <a:avLst/>
          </a:prstGeom>
        </p:spPr>
      </p:pic>
      <p:sp>
        <p:nvSpPr>
          <p:cNvPr id="9" name="Rectangle 8"/>
          <p:cNvSpPr/>
          <p:nvPr/>
        </p:nvSpPr>
        <p:spPr>
          <a:xfrm>
            <a:off x="5503598" y="623187"/>
            <a:ext cx="411594" cy="623247"/>
          </a:xfrm>
          <a:prstGeom prst="rect">
            <a:avLst/>
          </a:prstGeom>
          <a:noFill/>
          <a:ln w="571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Footer Placeholder 2"/>
          <p:cNvSpPr>
            <a:spLocks noGrp="1"/>
          </p:cNvSpPr>
          <p:nvPr>
            <p:ph type="ftr" sz="quarter" idx="11"/>
          </p:nvPr>
        </p:nvSpPr>
        <p:spPr>
          <a:xfrm>
            <a:off x="2274956" y="6356350"/>
            <a:ext cx="9303783" cy="365125"/>
          </a:xfrm>
        </p:spPr>
        <p:txBody>
          <a:bodyPr/>
          <a:lstStyle/>
          <a:p>
            <a:pPr algn="r"/>
            <a:r>
              <a:rPr lang="en-US" dirty="0" smtClean="0"/>
              <a:t>F. Pedrosa 10-Jan-2020</a:t>
            </a:r>
            <a:endParaRPr lang="en-US" i="1" dirty="0"/>
          </a:p>
        </p:txBody>
      </p:sp>
    </p:spTree>
    <p:extLst>
      <p:ext uri="{BB962C8B-B14F-4D97-AF65-F5344CB8AC3E}">
        <p14:creationId xmlns:p14="http://schemas.microsoft.com/office/powerpoint/2010/main" val="91784515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715690" y="95402"/>
            <a:ext cx="6279747" cy="5724932"/>
            <a:chOff x="6432624" y="95402"/>
            <a:chExt cx="2693001" cy="2385622"/>
          </a:xfrm>
        </p:grpSpPr>
        <p:pic>
          <p:nvPicPr>
            <p:cNvPr id="9" name="Picture 8" descr="Screenshot 2019-11-28 at 14.37.58.png"/>
            <p:cNvPicPr>
              <a:picLocks noChangeAspect="1"/>
            </p:cNvPicPr>
            <p:nvPr/>
          </p:nvPicPr>
          <p:blipFill rotWithShape="1">
            <a:blip r:embed="rId2">
              <a:extLst>
                <a:ext uri="{28A0092B-C50C-407E-A947-70E740481C1C}">
                  <a14:useLocalDpi xmlns:a14="http://schemas.microsoft.com/office/drawing/2010/main" val="0"/>
                </a:ext>
              </a:extLst>
            </a:blip>
            <a:srcRect l="64643" r="18825" b="91399"/>
            <a:stretch/>
          </p:blipFill>
          <p:spPr>
            <a:xfrm>
              <a:off x="6432624" y="95402"/>
              <a:ext cx="2693001" cy="527785"/>
            </a:xfrm>
            <a:prstGeom prst="rect">
              <a:avLst/>
            </a:prstGeom>
          </p:spPr>
        </p:pic>
        <p:pic>
          <p:nvPicPr>
            <p:cNvPr id="14" name="Picture 13" descr="Screenshot 2019-11-28 at 14.37.58.png"/>
            <p:cNvPicPr>
              <a:picLocks noChangeAspect="1"/>
            </p:cNvPicPr>
            <p:nvPr/>
          </p:nvPicPr>
          <p:blipFill rotWithShape="1">
            <a:blip r:embed="rId2">
              <a:extLst>
                <a:ext uri="{28A0092B-C50C-407E-A947-70E740481C1C}">
                  <a14:useLocalDpi xmlns:a14="http://schemas.microsoft.com/office/drawing/2010/main" val="0"/>
                </a:ext>
              </a:extLst>
            </a:blip>
            <a:srcRect l="64643" t="30907" r="18825" b="38627"/>
            <a:stretch/>
          </p:blipFill>
          <p:spPr>
            <a:xfrm>
              <a:off x="6432624" y="611462"/>
              <a:ext cx="2693001" cy="1869562"/>
            </a:xfrm>
            <a:prstGeom prst="rect">
              <a:avLst/>
            </a:prstGeom>
          </p:spPr>
        </p:pic>
      </p:grpSp>
      <p:sp>
        <p:nvSpPr>
          <p:cNvPr id="17" name="Rectangle 16"/>
          <p:cNvSpPr/>
          <p:nvPr/>
        </p:nvSpPr>
        <p:spPr>
          <a:xfrm>
            <a:off x="5774083" y="4473211"/>
            <a:ext cx="776156" cy="1347123"/>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ounded Rectangular Callout 17"/>
          <p:cNvSpPr/>
          <p:nvPr/>
        </p:nvSpPr>
        <p:spPr>
          <a:xfrm>
            <a:off x="329274" y="4291763"/>
            <a:ext cx="4127699" cy="987693"/>
          </a:xfrm>
          <a:prstGeom prst="wedgeRoundRectCallout">
            <a:avLst>
              <a:gd name="adj1" fmla="val 83156"/>
              <a:gd name="adj2" fmla="val -8928"/>
              <a:gd name="adj3" fmla="val 16667"/>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15 days of POPS tests with the MUs (LINAC4 tests stopped for access on a 1 day pre-warning notice) </a:t>
            </a:r>
            <a:endParaRPr lang="en-US" dirty="0"/>
          </a:p>
        </p:txBody>
      </p:sp>
      <p:sp>
        <p:nvSpPr>
          <p:cNvPr id="19" name="Rectangle 18"/>
          <p:cNvSpPr/>
          <p:nvPr/>
        </p:nvSpPr>
        <p:spPr>
          <a:xfrm>
            <a:off x="6573759" y="1361962"/>
            <a:ext cx="493912" cy="4458372"/>
          </a:xfrm>
          <a:prstGeom prst="rect">
            <a:avLst/>
          </a:prstGeom>
          <a:solidFill>
            <a:srgbClr val="FF6600"/>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ounded Rectangular Callout 19"/>
          <p:cNvSpPr/>
          <p:nvPr/>
        </p:nvSpPr>
        <p:spPr>
          <a:xfrm>
            <a:off x="329275" y="2562842"/>
            <a:ext cx="4127699" cy="987693"/>
          </a:xfrm>
          <a:prstGeom prst="wedgeRoundRectCallout">
            <a:avLst>
              <a:gd name="adj1" fmla="val 100535"/>
              <a:gd name="adj2" fmla="val -77975"/>
              <a:gd name="adj3" fmla="val 16667"/>
            </a:avLst>
          </a:prstGeom>
          <a:solidFill>
            <a:srgbClr val="FF6600"/>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9</a:t>
            </a:r>
            <a:r>
              <a:rPr lang="en-US" dirty="0" smtClean="0"/>
              <a:t> days of full access to TE-MSC</a:t>
            </a:r>
            <a:endParaRPr lang="en-US" dirty="0"/>
          </a:p>
        </p:txBody>
      </p:sp>
      <p:sp>
        <p:nvSpPr>
          <p:cNvPr id="7" name="Title 2"/>
          <p:cNvSpPr>
            <a:spLocks noGrp="1"/>
          </p:cNvSpPr>
          <p:nvPr>
            <p:ph type="title"/>
          </p:nvPr>
        </p:nvSpPr>
        <p:spPr>
          <a:xfrm>
            <a:off x="129357" y="104155"/>
            <a:ext cx="11865665" cy="648373"/>
          </a:xfrm>
          <a:solidFill>
            <a:schemeClr val="bg1"/>
          </a:solidFill>
        </p:spPr>
        <p:txBody>
          <a:bodyPr>
            <a:normAutofit/>
          </a:bodyPr>
          <a:lstStyle/>
          <a:p>
            <a:r>
              <a:rPr lang="en-US" dirty="0" smtClean="0"/>
              <a:t>New POPS commissioning schedule</a:t>
            </a:r>
            <a:endParaRPr lang="en-US" dirty="0"/>
          </a:p>
        </p:txBody>
      </p:sp>
      <p:sp>
        <p:nvSpPr>
          <p:cNvPr id="13" name="Footer Placeholder 2"/>
          <p:cNvSpPr>
            <a:spLocks noGrp="1"/>
          </p:cNvSpPr>
          <p:nvPr>
            <p:ph type="ftr" sz="quarter" idx="11"/>
          </p:nvPr>
        </p:nvSpPr>
        <p:spPr>
          <a:xfrm>
            <a:off x="2274956" y="6356350"/>
            <a:ext cx="9303783" cy="365125"/>
          </a:xfrm>
        </p:spPr>
        <p:txBody>
          <a:bodyPr/>
          <a:lstStyle/>
          <a:p>
            <a:pPr algn="r"/>
            <a:r>
              <a:rPr lang="en-US" dirty="0" smtClean="0"/>
              <a:t>F. Pedrosa 10-Jan-2020</a:t>
            </a:r>
            <a:endParaRPr lang="en-US" i="1" dirty="0"/>
          </a:p>
        </p:txBody>
      </p:sp>
    </p:spTree>
    <p:extLst>
      <p:ext uri="{BB962C8B-B14F-4D97-AF65-F5344CB8AC3E}">
        <p14:creationId xmlns:p14="http://schemas.microsoft.com/office/powerpoint/2010/main" val="1713518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p:cNvSpPr>
            <a:spLocks noGrp="1"/>
          </p:cNvSpPr>
          <p:nvPr>
            <p:ph type="title"/>
          </p:nvPr>
        </p:nvSpPr>
        <p:spPr>
          <a:xfrm>
            <a:off x="129357" y="104155"/>
            <a:ext cx="11865665" cy="801230"/>
          </a:xfrm>
          <a:solidFill>
            <a:schemeClr val="bg1"/>
          </a:solidFill>
        </p:spPr>
        <p:txBody>
          <a:bodyPr>
            <a:normAutofit fontScale="90000"/>
          </a:bodyPr>
          <a:lstStyle/>
          <a:p>
            <a:r>
              <a:rPr lang="en-US" dirty="0" smtClean="0"/>
              <a:t>Planning options for the period before PS SWY closure</a:t>
            </a:r>
            <a:endParaRPr lang="en-US" dirty="0"/>
          </a:p>
        </p:txBody>
      </p:sp>
      <p:pic>
        <p:nvPicPr>
          <p:cNvPr id="4" name="Picture 3" descr="Screenshot 2020-01-09 at 22.55.3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5341" y="905385"/>
            <a:ext cx="9360000" cy="4968169"/>
          </a:xfrm>
          <a:prstGeom prst="rect">
            <a:avLst/>
          </a:prstGeom>
        </p:spPr>
      </p:pic>
      <p:sp>
        <p:nvSpPr>
          <p:cNvPr id="8" name="Footer Placeholder 2"/>
          <p:cNvSpPr>
            <a:spLocks noGrp="1"/>
          </p:cNvSpPr>
          <p:nvPr>
            <p:ph type="ftr" sz="quarter" idx="11"/>
          </p:nvPr>
        </p:nvSpPr>
        <p:spPr>
          <a:xfrm>
            <a:off x="2274956" y="6356350"/>
            <a:ext cx="9303783" cy="365125"/>
          </a:xfrm>
        </p:spPr>
        <p:txBody>
          <a:bodyPr/>
          <a:lstStyle/>
          <a:p>
            <a:pPr algn="r"/>
            <a:r>
              <a:rPr lang="en-US" dirty="0" smtClean="0"/>
              <a:t>F. Pedrosa 10-Jan-2020</a:t>
            </a:r>
            <a:endParaRPr lang="en-US" i="1" dirty="0"/>
          </a:p>
        </p:txBody>
      </p:sp>
    </p:spTree>
    <p:extLst>
      <p:ext uri="{BB962C8B-B14F-4D97-AF65-F5344CB8AC3E}">
        <p14:creationId xmlns:p14="http://schemas.microsoft.com/office/powerpoint/2010/main" val="295475603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p:cNvSpPr>
            <a:spLocks noGrp="1"/>
          </p:cNvSpPr>
          <p:nvPr>
            <p:ph type="title"/>
          </p:nvPr>
        </p:nvSpPr>
        <p:spPr>
          <a:xfrm>
            <a:off x="129357" y="104155"/>
            <a:ext cx="11865665" cy="801230"/>
          </a:xfrm>
          <a:solidFill>
            <a:schemeClr val="bg1"/>
          </a:solidFill>
        </p:spPr>
        <p:txBody>
          <a:bodyPr>
            <a:normAutofit fontScale="90000"/>
          </a:bodyPr>
          <a:lstStyle/>
          <a:p>
            <a:r>
              <a:rPr lang="en-US" dirty="0" smtClean="0"/>
              <a:t>Planning options for the period before PS SWY closure</a:t>
            </a:r>
            <a:endParaRPr lang="en-US" dirty="0"/>
          </a:p>
        </p:txBody>
      </p:sp>
      <p:pic>
        <p:nvPicPr>
          <p:cNvPr id="4" name="Picture 3" descr="Screenshot 2020-01-09 at 22.55.5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21340" y="799555"/>
            <a:ext cx="9360000" cy="5468513"/>
          </a:xfrm>
          <a:prstGeom prst="rect">
            <a:avLst/>
          </a:prstGeom>
        </p:spPr>
      </p:pic>
      <p:sp>
        <p:nvSpPr>
          <p:cNvPr id="8" name="Footer Placeholder 2"/>
          <p:cNvSpPr>
            <a:spLocks noGrp="1"/>
          </p:cNvSpPr>
          <p:nvPr>
            <p:ph type="ftr" sz="quarter" idx="11"/>
          </p:nvPr>
        </p:nvSpPr>
        <p:spPr>
          <a:xfrm>
            <a:off x="2274956" y="6356350"/>
            <a:ext cx="9303783" cy="365125"/>
          </a:xfrm>
        </p:spPr>
        <p:txBody>
          <a:bodyPr/>
          <a:lstStyle/>
          <a:p>
            <a:pPr algn="r"/>
            <a:r>
              <a:rPr lang="en-US" dirty="0" smtClean="0"/>
              <a:t>F. Pedrosa 10-Jan-2020</a:t>
            </a:r>
            <a:endParaRPr lang="en-US" i="1" dirty="0"/>
          </a:p>
        </p:txBody>
      </p:sp>
    </p:spTree>
    <p:extLst>
      <p:ext uri="{BB962C8B-B14F-4D97-AF65-F5344CB8AC3E}">
        <p14:creationId xmlns:p14="http://schemas.microsoft.com/office/powerpoint/2010/main" val="219784740"/>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p:cNvSpPr>
            <a:spLocks noGrp="1"/>
          </p:cNvSpPr>
          <p:nvPr>
            <p:ph type="title"/>
          </p:nvPr>
        </p:nvSpPr>
        <p:spPr>
          <a:xfrm>
            <a:off x="129357" y="104155"/>
            <a:ext cx="11865665" cy="801230"/>
          </a:xfrm>
          <a:solidFill>
            <a:schemeClr val="bg1"/>
          </a:solidFill>
        </p:spPr>
        <p:txBody>
          <a:bodyPr>
            <a:normAutofit fontScale="90000"/>
          </a:bodyPr>
          <a:lstStyle/>
          <a:p>
            <a:r>
              <a:rPr lang="en-US" dirty="0" smtClean="0"/>
              <a:t>Planning options for the period before PS SWY closure</a:t>
            </a:r>
            <a:endParaRPr lang="en-US" dirty="0"/>
          </a:p>
        </p:txBody>
      </p:sp>
      <p:pic>
        <p:nvPicPr>
          <p:cNvPr id="3" name="Picture 2" descr="Screenshot 2020-01-09 at 22.59.1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3581" y="991111"/>
            <a:ext cx="9360000" cy="2998410"/>
          </a:xfrm>
          <a:prstGeom prst="rect">
            <a:avLst/>
          </a:prstGeom>
        </p:spPr>
      </p:pic>
      <p:sp>
        <p:nvSpPr>
          <p:cNvPr id="4" name="TextBox 3"/>
          <p:cNvSpPr txBox="1"/>
          <p:nvPr/>
        </p:nvSpPr>
        <p:spPr>
          <a:xfrm>
            <a:off x="235197" y="4056607"/>
            <a:ext cx="11759825" cy="2062103"/>
          </a:xfrm>
          <a:prstGeom prst="rect">
            <a:avLst/>
          </a:prstGeom>
          <a:noFill/>
        </p:spPr>
        <p:txBody>
          <a:bodyPr wrap="square" rtlCol="0">
            <a:spAutoFit/>
          </a:bodyPr>
          <a:lstStyle/>
          <a:p>
            <a:r>
              <a:rPr lang="en-US" sz="1600" dirty="0" smtClean="0"/>
              <a:t>The two options give more time for the ISTs that require access and that have to be performed before closing the PS SWY</a:t>
            </a:r>
          </a:p>
          <a:p>
            <a:endParaRPr lang="en-US" sz="1600" dirty="0"/>
          </a:p>
          <a:p>
            <a:r>
              <a:rPr lang="en-US" sz="1600" dirty="0" smtClean="0"/>
              <a:t>The 5 days removed in August 2020 to the ISTs period is compensated by the additional access time that is now recovered in May 2020 by removing the POPS tests (RF are the may systems affected and they will start their IST period in Feb 2020 already)</a:t>
            </a:r>
          </a:p>
          <a:p>
            <a:endParaRPr lang="en-US" sz="1600" dirty="0"/>
          </a:p>
          <a:p>
            <a:r>
              <a:rPr lang="en-US" sz="1600" dirty="0" smtClean="0"/>
              <a:t>The 5 days removed to the LS2 shutdown period will have to be compensated by a tighter schedule, but we had already a limited number of activities in this period because we were already in the IST period</a:t>
            </a:r>
            <a:endParaRPr lang="en-US" sz="1600" dirty="0"/>
          </a:p>
        </p:txBody>
      </p:sp>
      <p:sp>
        <p:nvSpPr>
          <p:cNvPr id="8" name="Footer Placeholder 2"/>
          <p:cNvSpPr>
            <a:spLocks noGrp="1"/>
          </p:cNvSpPr>
          <p:nvPr>
            <p:ph type="ftr" sz="quarter" idx="11"/>
          </p:nvPr>
        </p:nvSpPr>
        <p:spPr>
          <a:xfrm>
            <a:off x="2274956" y="6356350"/>
            <a:ext cx="9303783" cy="365125"/>
          </a:xfrm>
        </p:spPr>
        <p:txBody>
          <a:bodyPr/>
          <a:lstStyle/>
          <a:p>
            <a:pPr algn="r"/>
            <a:r>
              <a:rPr lang="en-US" dirty="0" smtClean="0"/>
              <a:t>F. Pedrosa 10-Jan-2020</a:t>
            </a:r>
            <a:endParaRPr lang="en-US" i="1" dirty="0"/>
          </a:p>
        </p:txBody>
      </p:sp>
    </p:spTree>
    <p:extLst>
      <p:ext uri="{BB962C8B-B14F-4D97-AF65-F5344CB8AC3E}">
        <p14:creationId xmlns:p14="http://schemas.microsoft.com/office/powerpoint/2010/main" val="9799169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p:cNvSpPr>
            <a:spLocks noGrp="1"/>
          </p:cNvSpPr>
          <p:nvPr>
            <p:ph type="title"/>
          </p:nvPr>
        </p:nvSpPr>
        <p:spPr>
          <a:xfrm>
            <a:off x="129358" y="104155"/>
            <a:ext cx="3245713" cy="977604"/>
          </a:xfrm>
        </p:spPr>
        <p:txBody>
          <a:bodyPr>
            <a:normAutofit/>
          </a:bodyPr>
          <a:lstStyle/>
          <a:p>
            <a:r>
              <a:rPr lang="en-US" dirty="0" smtClean="0"/>
              <a:t>DSO tests</a:t>
            </a:r>
            <a:endParaRPr lang="en-US" dirty="0"/>
          </a:p>
        </p:txBody>
      </p:sp>
      <p:sp>
        <p:nvSpPr>
          <p:cNvPr id="10" name="Footer Placeholder 2"/>
          <p:cNvSpPr>
            <a:spLocks noGrp="1"/>
          </p:cNvSpPr>
          <p:nvPr>
            <p:ph type="ftr" sz="quarter" idx="11"/>
          </p:nvPr>
        </p:nvSpPr>
        <p:spPr>
          <a:xfrm>
            <a:off x="2274956" y="6356350"/>
            <a:ext cx="9303783" cy="365125"/>
          </a:xfrm>
        </p:spPr>
        <p:txBody>
          <a:bodyPr/>
          <a:lstStyle/>
          <a:p>
            <a:pPr algn="r"/>
            <a:r>
              <a:rPr lang="en-US" dirty="0" smtClean="0"/>
              <a:t>F. Pedrosa 10-Jan-2020</a:t>
            </a:r>
            <a:endParaRPr lang="en-US" i="1" dirty="0"/>
          </a:p>
        </p:txBody>
      </p:sp>
      <p:pic>
        <p:nvPicPr>
          <p:cNvPr id="4" name="Picture 3" descr="Screenshot 2020-01-09 at 23.11.0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58243"/>
            <a:ext cx="12192000" cy="2309257"/>
          </a:xfrm>
          <a:prstGeom prst="rect">
            <a:avLst/>
          </a:prstGeom>
        </p:spPr>
      </p:pic>
      <p:pic>
        <p:nvPicPr>
          <p:cNvPr id="5" name="Picture 4" descr="Screenshot 2020-01-09 at 23.12.19.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691921"/>
            <a:ext cx="12192000" cy="2493073"/>
          </a:xfrm>
          <a:prstGeom prst="rect">
            <a:avLst/>
          </a:prstGeom>
        </p:spPr>
      </p:pic>
    </p:spTree>
    <p:extLst>
      <p:ext uri="{BB962C8B-B14F-4D97-AF65-F5344CB8AC3E}">
        <p14:creationId xmlns:p14="http://schemas.microsoft.com/office/powerpoint/2010/main" val="153490609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715690" y="95402"/>
            <a:ext cx="6279747" cy="5724932"/>
            <a:chOff x="6432624" y="95402"/>
            <a:chExt cx="2693001" cy="2385622"/>
          </a:xfrm>
        </p:grpSpPr>
        <p:pic>
          <p:nvPicPr>
            <p:cNvPr id="9" name="Picture 8" descr="Screenshot 2019-11-28 at 14.37.58.png"/>
            <p:cNvPicPr>
              <a:picLocks noChangeAspect="1"/>
            </p:cNvPicPr>
            <p:nvPr/>
          </p:nvPicPr>
          <p:blipFill rotWithShape="1">
            <a:blip r:embed="rId2">
              <a:extLst>
                <a:ext uri="{28A0092B-C50C-407E-A947-70E740481C1C}">
                  <a14:useLocalDpi xmlns:a14="http://schemas.microsoft.com/office/drawing/2010/main" val="0"/>
                </a:ext>
              </a:extLst>
            </a:blip>
            <a:srcRect l="64643" r="18825" b="91399"/>
            <a:stretch/>
          </p:blipFill>
          <p:spPr>
            <a:xfrm>
              <a:off x="6432624" y="95402"/>
              <a:ext cx="2693001" cy="527785"/>
            </a:xfrm>
            <a:prstGeom prst="rect">
              <a:avLst/>
            </a:prstGeom>
          </p:spPr>
        </p:pic>
        <p:pic>
          <p:nvPicPr>
            <p:cNvPr id="14" name="Picture 13" descr="Screenshot 2019-11-28 at 14.37.58.png"/>
            <p:cNvPicPr>
              <a:picLocks noChangeAspect="1"/>
            </p:cNvPicPr>
            <p:nvPr/>
          </p:nvPicPr>
          <p:blipFill rotWithShape="1">
            <a:blip r:embed="rId2">
              <a:extLst>
                <a:ext uri="{28A0092B-C50C-407E-A947-70E740481C1C}">
                  <a14:useLocalDpi xmlns:a14="http://schemas.microsoft.com/office/drawing/2010/main" val="0"/>
                </a:ext>
              </a:extLst>
            </a:blip>
            <a:srcRect l="64643" t="30907" r="18825" b="38627"/>
            <a:stretch/>
          </p:blipFill>
          <p:spPr>
            <a:xfrm>
              <a:off x="6432624" y="611462"/>
              <a:ext cx="2693001" cy="1869562"/>
            </a:xfrm>
            <a:prstGeom prst="rect">
              <a:avLst/>
            </a:prstGeom>
          </p:spPr>
        </p:pic>
      </p:grpSp>
      <p:sp>
        <p:nvSpPr>
          <p:cNvPr id="17" name="Rectangle 16"/>
          <p:cNvSpPr/>
          <p:nvPr/>
        </p:nvSpPr>
        <p:spPr>
          <a:xfrm>
            <a:off x="5774083" y="4473211"/>
            <a:ext cx="776156" cy="1347123"/>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ounded Rectangular Callout 17"/>
          <p:cNvSpPr/>
          <p:nvPr/>
        </p:nvSpPr>
        <p:spPr>
          <a:xfrm>
            <a:off x="329274" y="4291763"/>
            <a:ext cx="4127699" cy="987693"/>
          </a:xfrm>
          <a:prstGeom prst="wedgeRoundRectCallout">
            <a:avLst>
              <a:gd name="adj1" fmla="val 83156"/>
              <a:gd name="adj2" fmla="val -8928"/>
              <a:gd name="adj3" fmla="val 16667"/>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15 days of POPS tests with the MUs (LINAC4 tests stopped for access on a 1 day pre-warning notice) </a:t>
            </a:r>
            <a:endParaRPr lang="en-US" dirty="0"/>
          </a:p>
        </p:txBody>
      </p:sp>
      <p:sp>
        <p:nvSpPr>
          <p:cNvPr id="19" name="Rectangle 18"/>
          <p:cNvSpPr/>
          <p:nvPr/>
        </p:nvSpPr>
        <p:spPr>
          <a:xfrm>
            <a:off x="6573759" y="1361962"/>
            <a:ext cx="493912" cy="4458372"/>
          </a:xfrm>
          <a:prstGeom prst="rect">
            <a:avLst/>
          </a:prstGeom>
          <a:solidFill>
            <a:srgbClr val="FF6600"/>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ounded Rectangular Callout 19"/>
          <p:cNvSpPr/>
          <p:nvPr/>
        </p:nvSpPr>
        <p:spPr>
          <a:xfrm>
            <a:off x="329275" y="2562842"/>
            <a:ext cx="4127699" cy="987693"/>
          </a:xfrm>
          <a:prstGeom prst="wedgeRoundRectCallout">
            <a:avLst>
              <a:gd name="adj1" fmla="val 100535"/>
              <a:gd name="adj2" fmla="val -77975"/>
              <a:gd name="adj3" fmla="val 16667"/>
            </a:avLst>
          </a:prstGeom>
          <a:solidFill>
            <a:srgbClr val="FF6600"/>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9</a:t>
            </a:r>
            <a:r>
              <a:rPr lang="en-US" dirty="0" smtClean="0"/>
              <a:t> days of full access to TE-MSC</a:t>
            </a:r>
            <a:endParaRPr lang="en-US" dirty="0"/>
          </a:p>
        </p:txBody>
      </p:sp>
      <p:sp>
        <p:nvSpPr>
          <p:cNvPr id="7" name="Title 2"/>
          <p:cNvSpPr>
            <a:spLocks noGrp="1"/>
          </p:cNvSpPr>
          <p:nvPr>
            <p:ph type="title"/>
          </p:nvPr>
        </p:nvSpPr>
        <p:spPr>
          <a:xfrm>
            <a:off x="129357" y="104155"/>
            <a:ext cx="11865665" cy="648373"/>
          </a:xfrm>
          <a:solidFill>
            <a:schemeClr val="bg1"/>
          </a:solidFill>
        </p:spPr>
        <p:txBody>
          <a:bodyPr>
            <a:normAutofit/>
          </a:bodyPr>
          <a:lstStyle/>
          <a:p>
            <a:r>
              <a:rPr lang="en-US" dirty="0" smtClean="0"/>
              <a:t>New POPS commissioning schedule</a:t>
            </a:r>
            <a:endParaRPr lang="en-US" dirty="0"/>
          </a:p>
        </p:txBody>
      </p:sp>
      <p:sp>
        <p:nvSpPr>
          <p:cNvPr id="13" name="Footer Placeholder 2"/>
          <p:cNvSpPr>
            <a:spLocks noGrp="1"/>
          </p:cNvSpPr>
          <p:nvPr>
            <p:ph type="ftr" sz="quarter" idx="11"/>
          </p:nvPr>
        </p:nvSpPr>
        <p:spPr>
          <a:xfrm>
            <a:off x="2274956" y="6356350"/>
            <a:ext cx="9303783" cy="365125"/>
          </a:xfrm>
        </p:spPr>
        <p:txBody>
          <a:bodyPr/>
          <a:lstStyle/>
          <a:p>
            <a:pPr algn="r"/>
            <a:r>
              <a:rPr lang="en-US" dirty="0" smtClean="0"/>
              <a:t>F. Pedrosa 10-Jan-2020</a:t>
            </a:r>
            <a:endParaRPr lang="en-US" i="1" dirty="0"/>
          </a:p>
        </p:txBody>
      </p:sp>
    </p:spTree>
    <p:extLst>
      <p:ext uri="{BB962C8B-B14F-4D97-AF65-F5344CB8AC3E}">
        <p14:creationId xmlns:p14="http://schemas.microsoft.com/office/powerpoint/2010/main" val="4222718872"/>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p:cNvSpPr>
            <a:spLocks noGrp="1"/>
          </p:cNvSpPr>
          <p:nvPr>
            <p:ph type="title"/>
          </p:nvPr>
        </p:nvSpPr>
        <p:spPr>
          <a:xfrm>
            <a:off x="129357" y="104155"/>
            <a:ext cx="11865665" cy="648373"/>
          </a:xfrm>
          <a:solidFill>
            <a:schemeClr val="bg1"/>
          </a:solidFill>
        </p:spPr>
        <p:txBody>
          <a:bodyPr>
            <a:normAutofit/>
          </a:bodyPr>
          <a:lstStyle/>
          <a:p>
            <a:r>
              <a:rPr lang="en-US" dirty="0" smtClean="0"/>
              <a:t>New POPS commissioning schedule </a:t>
            </a:r>
            <a:r>
              <a:rPr lang="mr-IN" dirty="0" smtClean="0"/>
              <a:t>–</a:t>
            </a:r>
            <a:r>
              <a:rPr lang="en-US" dirty="0" smtClean="0"/>
              <a:t> PS HWC</a:t>
            </a:r>
            <a:endParaRPr lang="en-US" dirty="0"/>
          </a:p>
        </p:txBody>
      </p:sp>
      <p:sp>
        <p:nvSpPr>
          <p:cNvPr id="13" name="Footer Placeholder 2"/>
          <p:cNvSpPr>
            <a:spLocks noGrp="1"/>
          </p:cNvSpPr>
          <p:nvPr>
            <p:ph type="ftr" sz="quarter" idx="11"/>
          </p:nvPr>
        </p:nvSpPr>
        <p:spPr>
          <a:xfrm>
            <a:off x="2274956" y="6356350"/>
            <a:ext cx="9303783" cy="365125"/>
          </a:xfrm>
        </p:spPr>
        <p:txBody>
          <a:bodyPr/>
          <a:lstStyle/>
          <a:p>
            <a:pPr algn="r"/>
            <a:r>
              <a:rPr lang="en-US" dirty="0" smtClean="0"/>
              <a:t>F. Pedrosa 10-Jan-2020</a:t>
            </a:r>
            <a:endParaRPr lang="en-US" i="1" dirty="0"/>
          </a:p>
        </p:txBody>
      </p:sp>
      <p:grpSp>
        <p:nvGrpSpPr>
          <p:cNvPr id="3" name="Group 2"/>
          <p:cNvGrpSpPr/>
          <p:nvPr/>
        </p:nvGrpSpPr>
        <p:grpSpPr>
          <a:xfrm>
            <a:off x="3904262" y="752528"/>
            <a:ext cx="7549808" cy="5266361"/>
            <a:chOff x="3475702" y="95402"/>
            <a:chExt cx="5167770" cy="2985293"/>
          </a:xfrm>
        </p:grpSpPr>
        <p:pic>
          <p:nvPicPr>
            <p:cNvPr id="15" name="Picture 14" descr="Screenshot 2019-11-28 at 14.37.58.png"/>
            <p:cNvPicPr>
              <a:picLocks noChangeAspect="1"/>
            </p:cNvPicPr>
            <p:nvPr/>
          </p:nvPicPr>
          <p:blipFill rotWithShape="1">
            <a:blip r:embed="rId2">
              <a:extLst>
                <a:ext uri="{28A0092B-C50C-407E-A947-70E740481C1C}">
                  <a14:useLocalDpi xmlns:a14="http://schemas.microsoft.com/office/drawing/2010/main" val="0"/>
                </a:ext>
              </a:extLst>
            </a:blip>
            <a:srcRect l="46491" r="21785" b="91591"/>
            <a:stretch/>
          </p:blipFill>
          <p:spPr>
            <a:xfrm>
              <a:off x="3475702" y="95402"/>
              <a:ext cx="5167770" cy="516027"/>
            </a:xfrm>
            <a:prstGeom prst="rect">
              <a:avLst/>
            </a:prstGeom>
          </p:spPr>
        </p:pic>
        <p:pic>
          <p:nvPicPr>
            <p:cNvPr id="21" name="Picture 20" descr="Screenshot 2019-11-28 at 14.37.58.png"/>
            <p:cNvPicPr>
              <a:picLocks noChangeAspect="1"/>
            </p:cNvPicPr>
            <p:nvPr/>
          </p:nvPicPr>
          <p:blipFill rotWithShape="1">
            <a:blip r:embed="rId2">
              <a:extLst>
                <a:ext uri="{28A0092B-C50C-407E-A947-70E740481C1C}">
                  <a14:useLocalDpi xmlns:a14="http://schemas.microsoft.com/office/drawing/2010/main" val="0"/>
                </a:ext>
              </a:extLst>
            </a:blip>
            <a:srcRect l="46491" t="31026" r="21785" b="28543"/>
            <a:stretch/>
          </p:blipFill>
          <p:spPr>
            <a:xfrm>
              <a:off x="3475702" y="599704"/>
              <a:ext cx="5167770" cy="2480991"/>
            </a:xfrm>
            <a:prstGeom prst="rect">
              <a:avLst/>
            </a:prstGeom>
          </p:spPr>
        </p:pic>
      </p:grpSp>
      <p:sp>
        <p:nvSpPr>
          <p:cNvPr id="19" name="Rectangle 18"/>
          <p:cNvSpPr/>
          <p:nvPr/>
        </p:nvSpPr>
        <p:spPr>
          <a:xfrm>
            <a:off x="9407874" y="1642168"/>
            <a:ext cx="287999" cy="4225199"/>
          </a:xfrm>
          <a:prstGeom prst="rect">
            <a:avLst/>
          </a:prstGeom>
          <a:solidFill>
            <a:srgbClr val="FF6600"/>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8890437" y="3932333"/>
            <a:ext cx="517436" cy="829760"/>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 name="Picture 3" descr="Screenshot 2020-01-09 at 23.32.5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357" y="1248662"/>
            <a:ext cx="6409105" cy="3606160"/>
          </a:xfrm>
          <a:prstGeom prst="rect">
            <a:avLst/>
          </a:prstGeom>
          <a:ln>
            <a:solidFill>
              <a:srgbClr val="0C377B"/>
            </a:solidFill>
          </a:ln>
        </p:spPr>
      </p:pic>
      <p:sp>
        <p:nvSpPr>
          <p:cNvPr id="6" name="TextBox 5"/>
          <p:cNvSpPr txBox="1"/>
          <p:nvPr/>
        </p:nvSpPr>
        <p:spPr>
          <a:xfrm>
            <a:off x="211677" y="4197696"/>
            <a:ext cx="3422109" cy="369332"/>
          </a:xfrm>
          <a:prstGeom prst="rect">
            <a:avLst/>
          </a:prstGeom>
          <a:noFill/>
        </p:spPr>
        <p:txBody>
          <a:bodyPr wrap="square" rtlCol="0">
            <a:spAutoFit/>
          </a:bodyPr>
          <a:lstStyle/>
          <a:p>
            <a:r>
              <a:rPr lang="en-US" dirty="0" smtClean="0"/>
              <a:t>Problem to be addressed</a:t>
            </a:r>
            <a:endParaRPr lang="en-US" dirty="0"/>
          </a:p>
        </p:txBody>
      </p:sp>
    </p:spTree>
    <p:extLst>
      <p:ext uri="{BB962C8B-B14F-4D97-AF65-F5344CB8AC3E}">
        <p14:creationId xmlns:p14="http://schemas.microsoft.com/office/powerpoint/2010/main" val="351765775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p:cNvSpPr>
            <a:spLocks noGrp="1"/>
          </p:cNvSpPr>
          <p:nvPr>
            <p:ph type="title"/>
          </p:nvPr>
        </p:nvSpPr>
        <p:spPr>
          <a:xfrm>
            <a:off x="129357" y="104155"/>
            <a:ext cx="11865665" cy="648373"/>
          </a:xfrm>
          <a:solidFill>
            <a:schemeClr val="bg1"/>
          </a:solidFill>
        </p:spPr>
        <p:txBody>
          <a:bodyPr>
            <a:normAutofit/>
          </a:bodyPr>
          <a:lstStyle/>
          <a:p>
            <a:r>
              <a:rPr lang="en-US" dirty="0" smtClean="0"/>
              <a:t>New POPS commissioning schedule </a:t>
            </a:r>
            <a:r>
              <a:rPr lang="mr-IN" dirty="0" smtClean="0"/>
              <a:t>–</a:t>
            </a:r>
            <a:r>
              <a:rPr lang="en-US" dirty="0" smtClean="0"/>
              <a:t> PS HWC</a:t>
            </a:r>
            <a:endParaRPr lang="en-US" dirty="0"/>
          </a:p>
        </p:txBody>
      </p:sp>
      <p:sp>
        <p:nvSpPr>
          <p:cNvPr id="13" name="Footer Placeholder 2"/>
          <p:cNvSpPr>
            <a:spLocks noGrp="1"/>
          </p:cNvSpPr>
          <p:nvPr>
            <p:ph type="ftr" sz="quarter" idx="11"/>
          </p:nvPr>
        </p:nvSpPr>
        <p:spPr>
          <a:xfrm>
            <a:off x="2274956" y="6356350"/>
            <a:ext cx="9303783" cy="365125"/>
          </a:xfrm>
        </p:spPr>
        <p:txBody>
          <a:bodyPr/>
          <a:lstStyle/>
          <a:p>
            <a:pPr algn="r"/>
            <a:r>
              <a:rPr lang="en-US" dirty="0" smtClean="0"/>
              <a:t>F. Pedrosa 10-Jan-2020</a:t>
            </a:r>
            <a:endParaRPr lang="en-US" i="1" dirty="0"/>
          </a:p>
        </p:txBody>
      </p:sp>
      <p:pic>
        <p:nvPicPr>
          <p:cNvPr id="2" name="Picture 1" descr="Screenshot 2020-01-09 at 23.59.3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5533" y="1001888"/>
            <a:ext cx="3183467" cy="4967111"/>
          </a:xfrm>
          <a:prstGeom prst="rect">
            <a:avLst/>
          </a:prstGeom>
        </p:spPr>
      </p:pic>
      <p:pic>
        <p:nvPicPr>
          <p:cNvPr id="5" name="Picture 4" descr="Screenshot 2020-01-09 at 23.59.5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80377" y="1001888"/>
            <a:ext cx="3200619" cy="3510844"/>
          </a:xfrm>
          <a:prstGeom prst="rect">
            <a:avLst/>
          </a:prstGeom>
        </p:spPr>
      </p:pic>
    </p:spTree>
    <p:extLst>
      <p:ext uri="{BB962C8B-B14F-4D97-AF65-F5344CB8AC3E}">
        <p14:creationId xmlns:p14="http://schemas.microsoft.com/office/powerpoint/2010/main" val="3079495657"/>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393367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p:cNvSpPr>
            <a:spLocks noGrp="1"/>
          </p:cNvSpPr>
          <p:nvPr>
            <p:ph type="title"/>
          </p:nvPr>
        </p:nvSpPr>
        <p:spPr>
          <a:xfrm>
            <a:off x="129358" y="104155"/>
            <a:ext cx="3245713" cy="977604"/>
          </a:xfrm>
        </p:spPr>
        <p:txBody>
          <a:bodyPr>
            <a:normAutofit/>
          </a:bodyPr>
          <a:lstStyle/>
          <a:p>
            <a:r>
              <a:rPr lang="en-US" dirty="0" smtClean="0"/>
              <a:t>DSO tests</a:t>
            </a:r>
            <a:endParaRPr lang="en-US" dirty="0"/>
          </a:p>
        </p:txBody>
      </p:sp>
      <p:pic>
        <p:nvPicPr>
          <p:cNvPr id="2" name="Picture 1" descr="Screenshot 2020-01-09 at 23.13.16.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54316"/>
            <a:ext cx="12192000" cy="2834585"/>
          </a:xfrm>
          <a:prstGeom prst="rect">
            <a:avLst/>
          </a:prstGeom>
        </p:spPr>
      </p:pic>
      <p:pic>
        <p:nvPicPr>
          <p:cNvPr id="3" name="Picture 2" descr="Screenshot 2020-01-09 at 23.14.0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766523"/>
            <a:ext cx="12192000" cy="2508507"/>
          </a:xfrm>
          <a:prstGeom prst="rect">
            <a:avLst/>
          </a:prstGeom>
        </p:spPr>
      </p:pic>
      <p:sp>
        <p:nvSpPr>
          <p:cNvPr id="6" name="Footer Placeholder 2"/>
          <p:cNvSpPr>
            <a:spLocks noGrp="1"/>
          </p:cNvSpPr>
          <p:nvPr>
            <p:ph type="ftr" sz="quarter" idx="11"/>
          </p:nvPr>
        </p:nvSpPr>
        <p:spPr>
          <a:xfrm>
            <a:off x="2274956" y="6356350"/>
            <a:ext cx="9303783" cy="365125"/>
          </a:xfrm>
        </p:spPr>
        <p:txBody>
          <a:bodyPr/>
          <a:lstStyle/>
          <a:p>
            <a:pPr algn="r"/>
            <a:r>
              <a:rPr lang="en-US" dirty="0" smtClean="0"/>
              <a:t>F. Pedrosa 10-Jan-2020</a:t>
            </a:r>
            <a:endParaRPr lang="en-US" i="1" dirty="0"/>
          </a:p>
        </p:txBody>
      </p:sp>
    </p:spTree>
    <p:extLst>
      <p:ext uri="{BB962C8B-B14F-4D97-AF65-F5344CB8AC3E}">
        <p14:creationId xmlns:p14="http://schemas.microsoft.com/office/powerpoint/2010/main" val="258862380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p:cNvSpPr>
            <a:spLocks noGrp="1"/>
          </p:cNvSpPr>
          <p:nvPr>
            <p:ph type="title"/>
          </p:nvPr>
        </p:nvSpPr>
        <p:spPr>
          <a:xfrm>
            <a:off x="129358" y="104155"/>
            <a:ext cx="3245713" cy="977604"/>
          </a:xfrm>
        </p:spPr>
        <p:txBody>
          <a:bodyPr>
            <a:normAutofit/>
          </a:bodyPr>
          <a:lstStyle/>
          <a:p>
            <a:r>
              <a:rPr lang="en-US" dirty="0" smtClean="0"/>
              <a:t>DSO tests</a:t>
            </a:r>
            <a:endParaRPr lang="en-US" dirty="0"/>
          </a:p>
        </p:txBody>
      </p:sp>
      <p:pic>
        <p:nvPicPr>
          <p:cNvPr id="2" name="Picture 1" descr="Screenshot 2020-01-09 at 23.14.5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93494"/>
            <a:ext cx="12192000" cy="2493073"/>
          </a:xfrm>
          <a:prstGeom prst="rect">
            <a:avLst/>
          </a:prstGeom>
        </p:spPr>
      </p:pic>
      <p:pic>
        <p:nvPicPr>
          <p:cNvPr id="3" name="Picture 2" descr="Screenshot 2020-01-09 at 23.16.2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583111"/>
            <a:ext cx="12192000" cy="2639957"/>
          </a:xfrm>
          <a:prstGeom prst="rect">
            <a:avLst/>
          </a:prstGeom>
        </p:spPr>
      </p:pic>
      <p:sp>
        <p:nvSpPr>
          <p:cNvPr id="6" name="Footer Placeholder 2"/>
          <p:cNvSpPr>
            <a:spLocks noGrp="1"/>
          </p:cNvSpPr>
          <p:nvPr>
            <p:ph type="ftr" sz="quarter" idx="11"/>
          </p:nvPr>
        </p:nvSpPr>
        <p:spPr>
          <a:xfrm>
            <a:off x="2274956" y="6356350"/>
            <a:ext cx="9303783" cy="365125"/>
          </a:xfrm>
        </p:spPr>
        <p:txBody>
          <a:bodyPr/>
          <a:lstStyle/>
          <a:p>
            <a:pPr algn="r"/>
            <a:r>
              <a:rPr lang="en-US" dirty="0" smtClean="0"/>
              <a:t>F. Pedrosa 10-Jan-2020</a:t>
            </a:r>
            <a:endParaRPr lang="en-US" i="1" dirty="0"/>
          </a:p>
        </p:txBody>
      </p:sp>
    </p:spTree>
    <p:extLst>
      <p:ext uri="{BB962C8B-B14F-4D97-AF65-F5344CB8AC3E}">
        <p14:creationId xmlns:p14="http://schemas.microsoft.com/office/powerpoint/2010/main" val="42053609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p:cNvSpPr>
            <a:spLocks noGrp="1"/>
          </p:cNvSpPr>
          <p:nvPr>
            <p:ph type="title"/>
          </p:nvPr>
        </p:nvSpPr>
        <p:spPr>
          <a:xfrm>
            <a:off x="129358" y="104155"/>
            <a:ext cx="3245713" cy="977604"/>
          </a:xfrm>
        </p:spPr>
        <p:txBody>
          <a:bodyPr>
            <a:normAutofit/>
          </a:bodyPr>
          <a:lstStyle/>
          <a:p>
            <a:r>
              <a:rPr lang="en-US" dirty="0" smtClean="0"/>
              <a:t>DSO tests</a:t>
            </a:r>
            <a:endParaRPr lang="en-US" dirty="0"/>
          </a:p>
        </p:txBody>
      </p:sp>
      <p:pic>
        <p:nvPicPr>
          <p:cNvPr id="2" name="Picture 1" descr="Screenshot 2020-01-09 at 23.17.4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82028"/>
            <a:ext cx="12192000" cy="2657091"/>
          </a:xfrm>
          <a:prstGeom prst="rect">
            <a:avLst/>
          </a:prstGeom>
        </p:spPr>
      </p:pic>
      <p:pic>
        <p:nvPicPr>
          <p:cNvPr id="3" name="Picture 2" descr="Screenshot 2020-01-09 at 23.18.2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605657"/>
            <a:ext cx="12192000" cy="2665634"/>
          </a:xfrm>
          <a:prstGeom prst="rect">
            <a:avLst/>
          </a:prstGeom>
        </p:spPr>
      </p:pic>
      <p:sp>
        <p:nvSpPr>
          <p:cNvPr id="6" name="Footer Placeholder 2"/>
          <p:cNvSpPr>
            <a:spLocks noGrp="1"/>
          </p:cNvSpPr>
          <p:nvPr>
            <p:ph type="ftr" sz="quarter" idx="11"/>
          </p:nvPr>
        </p:nvSpPr>
        <p:spPr>
          <a:xfrm>
            <a:off x="2274956" y="6356350"/>
            <a:ext cx="9303783" cy="365125"/>
          </a:xfrm>
        </p:spPr>
        <p:txBody>
          <a:bodyPr/>
          <a:lstStyle/>
          <a:p>
            <a:pPr algn="r"/>
            <a:r>
              <a:rPr lang="en-US" dirty="0" smtClean="0"/>
              <a:t>F. Pedrosa 10-Jan-2020</a:t>
            </a:r>
            <a:endParaRPr lang="en-US" i="1" dirty="0"/>
          </a:p>
        </p:txBody>
      </p:sp>
    </p:spTree>
    <p:extLst>
      <p:ext uri="{BB962C8B-B14F-4D97-AF65-F5344CB8AC3E}">
        <p14:creationId xmlns:p14="http://schemas.microsoft.com/office/powerpoint/2010/main" val="386594752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p:cNvSpPr>
            <a:spLocks noGrp="1"/>
          </p:cNvSpPr>
          <p:nvPr>
            <p:ph type="title"/>
          </p:nvPr>
        </p:nvSpPr>
        <p:spPr>
          <a:xfrm>
            <a:off x="129358" y="104155"/>
            <a:ext cx="3245713" cy="977604"/>
          </a:xfrm>
        </p:spPr>
        <p:txBody>
          <a:bodyPr>
            <a:normAutofit/>
          </a:bodyPr>
          <a:lstStyle/>
          <a:p>
            <a:r>
              <a:rPr lang="en-US" dirty="0" smtClean="0"/>
              <a:t>DSO tests</a:t>
            </a:r>
            <a:endParaRPr lang="en-US" dirty="0"/>
          </a:p>
        </p:txBody>
      </p:sp>
      <p:pic>
        <p:nvPicPr>
          <p:cNvPr id="2" name="Picture 1" descr="Screenshot 2020-01-09 at 23.19.4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0333"/>
            <a:ext cx="12192000" cy="2689894"/>
          </a:xfrm>
          <a:prstGeom prst="rect">
            <a:avLst/>
          </a:prstGeom>
        </p:spPr>
      </p:pic>
      <p:pic>
        <p:nvPicPr>
          <p:cNvPr id="3" name="Picture 2" descr="Screenshot 2020-01-09 at 23.20.08.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545967"/>
            <a:ext cx="12192000" cy="2832043"/>
          </a:xfrm>
          <a:prstGeom prst="rect">
            <a:avLst/>
          </a:prstGeom>
        </p:spPr>
      </p:pic>
      <p:sp>
        <p:nvSpPr>
          <p:cNvPr id="6" name="Footer Placeholder 2"/>
          <p:cNvSpPr>
            <a:spLocks noGrp="1"/>
          </p:cNvSpPr>
          <p:nvPr>
            <p:ph type="ftr" sz="quarter" idx="11"/>
          </p:nvPr>
        </p:nvSpPr>
        <p:spPr>
          <a:xfrm>
            <a:off x="2274956" y="6356350"/>
            <a:ext cx="9303783" cy="365125"/>
          </a:xfrm>
        </p:spPr>
        <p:txBody>
          <a:bodyPr/>
          <a:lstStyle/>
          <a:p>
            <a:pPr algn="r"/>
            <a:r>
              <a:rPr lang="en-US" dirty="0" smtClean="0"/>
              <a:t>F. Pedrosa 10-Jan-2020</a:t>
            </a:r>
            <a:endParaRPr lang="en-US" i="1" dirty="0"/>
          </a:p>
        </p:txBody>
      </p:sp>
    </p:spTree>
    <p:extLst>
      <p:ext uri="{BB962C8B-B14F-4D97-AF65-F5344CB8AC3E}">
        <p14:creationId xmlns:p14="http://schemas.microsoft.com/office/powerpoint/2010/main" val="109171965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p:cNvSpPr>
            <a:spLocks noGrp="1"/>
          </p:cNvSpPr>
          <p:nvPr>
            <p:ph type="title"/>
          </p:nvPr>
        </p:nvSpPr>
        <p:spPr>
          <a:xfrm>
            <a:off x="129358" y="104155"/>
            <a:ext cx="3245713" cy="977604"/>
          </a:xfrm>
        </p:spPr>
        <p:txBody>
          <a:bodyPr>
            <a:normAutofit/>
          </a:bodyPr>
          <a:lstStyle/>
          <a:p>
            <a:r>
              <a:rPr lang="en-US" dirty="0" smtClean="0"/>
              <a:t>DSO tests</a:t>
            </a:r>
            <a:endParaRPr lang="en-US" dirty="0"/>
          </a:p>
        </p:txBody>
      </p:sp>
      <p:sp>
        <p:nvSpPr>
          <p:cNvPr id="6" name="Footer Placeholder 2"/>
          <p:cNvSpPr>
            <a:spLocks noGrp="1"/>
          </p:cNvSpPr>
          <p:nvPr>
            <p:ph type="ftr" sz="quarter" idx="11"/>
          </p:nvPr>
        </p:nvSpPr>
        <p:spPr>
          <a:xfrm>
            <a:off x="2274956" y="6356350"/>
            <a:ext cx="9303783" cy="365125"/>
          </a:xfrm>
        </p:spPr>
        <p:txBody>
          <a:bodyPr/>
          <a:lstStyle/>
          <a:p>
            <a:pPr algn="r"/>
            <a:r>
              <a:rPr lang="en-US" dirty="0" smtClean="0"/>
              <a:t>F. Pedrosa 10-Jan-2020</a:t>
            </a:r>
            <a:endParaRPr lang="en-US" i="1" dirty="0"/>
          </a:p>
        </p:txBody>
      </p:sp>
      <p:sp>
        <p:nvSpPr>
          <p:cNvPr id="4" name="TextBox 3"/>
          <p:cNvSpPr txBox="1"/>
          <p:nvPr/>
        </p:nvSpPr>
        <p:spPr>
          <a:xfrm>
            <a:off x="352778" y="1241778"/>
            <a:ext cx="11486444" cy="3139321"/>
          </a:xfrm>
          <a:prstGeom prst="rect">
            <a:avLst/>
          </a:prstGeom>
          <a:noFill/>
        </p:spPr>
        <p:txBody>
          <a:bodyPr wrap="square" rtlCol="0">
            <a:spAutoFit/>
          </a:bodyPr>
          <a:lstStyle/>
          <a:p>
            <a:r>
              <a:rPr lang="en-US" dirty="0" smtClean="0"/>
              <a:t>Based on the information collected on these tables the scenario that would minimize the times that an access zone needs to be stopped for the DSO tests is:</a:t>
            </a:r>
          </a:p>
          <a:p>
            <a:endParaRPr lang="en-US" dirty="0"/>
          </a:p>
          <a:p>
            <a:pPr marL="285750" indent="-285750">
              <a:buFont typeface="Arial"/>
              <a:buChar char="•"/>
            </a:pPr>
            <a:r>
              <a:rPr lang="en-US" dirty="0" smtClean="0"/>
              <a:t>LINAC4 DSO test the 23</a:t>
            </a:r>
            <a:r>
              <a:rPr lang="en-US" baseline="30000" dirty="0" smtClean="0"/>
              <a:t>rd</a:t>
            </a:r>
            <a:r>
              <a:rPr lang="en-US" dirty="0" smtClean="0"/>
              <a:t> of March or the 24</a:t>
            </a:r>
            <a:r>
              <a:rPr lang="en-US" baseline="30000" dirty="0" smtClean="0"/>
              <a:t>th</a:t>
            </a:r>
            <a:r>
              <a:rPr lang="en-US" dirty="0" smtClean="0"/>
              <a:t> before the PS SWY  DSO tests;</a:t>
            </a:r>
          </a:p>
          <a:p>
            <a:pPr marL="285750" indent="-285750">
              <a:buFont typeface="Arial"/>
              <a:buChar char="•"/>
            </a:pPr>
            <a:r>
              <a:rPr lang="en-US" dirty="0" smtClean="0"/>
              <a:t>LEIR </a:t>
            </a:r>
            <a:r>
              <a:rPr lang="en-US" dirty="0"/>
              <a:t>DSO test the 23</a:t>
            </a:r>
            <a:r>
              <a:rPr lang="en-US" baseline="30000" dirty="0"/>
              <a:t>rd</a:t>
            </a:r>
            <a:r>
              <a:rPr lang="en-US" dirty="0"/>
              <a:t> of March or the 24</a:t>
            </a:r>
            <a:r>
              <a:rPr lang="en-US" baseline="30000" dirty="0"/>
              <a:t>th</a:t>
            </a:r>
            <a:r>
              <a:rPr lang="en-US" dirty="0"/>
              <a:t> before the PS SWY  DSO tests;</a:t>
            </a:r>
          </a:p>
          <a:p>
            <a:pPr marL="285750" indent="-285750">
              <a:buFont typeface="Arial"/>
              <a:buChar char="•"/>
            </a:pPr>
            <a:r>
              <a:rPr lang="en-US" dirty="0" smtClean="0"/>
              <a:t>PS SWY, PSB, PS Ring and TT2 DSO tests performed together the 24</a:t>
            </a:r>
            <a:r>
              <a:rPr lang="en-US" baseline="30000" dirty="0" smtClean="0"/>
              <a:t>th</a:t>
            </a:r>
            <a:r>
              <a:rPr lang="en-US" dirty="0" smtClean="0"/>
              <a:t> and 25</a:t>
            </a:r>
            <a:r>
              <a:rPr lang="en-US" baseline="30000" dirty="0" smtClean="0"/>
              <a:t>th</a:t>
            </a:r>
            <a:r>
              <a:rPr lang="en-US" dirty="0" smtClean="0"/>
              <a:t> of March</a:t>
            </a:r>
          </a:p>
          <a:p>
            <a:pPr marL="742950" lvl="1" indent="-285750">
              <a:buFont typeface="Arial"/>
              <a:buChar char="•"/>
            </a:pPr>
            <a:r>
              <a:rPr lang="en-US" dirty="0" smtClean="0"/>
              <a:t>This DSO tests should validate all the EIS BEAM and as much as possible the EIS Machine</a:t>
            </a:r>
          </a:p>
          <a:p>
            <a:pPr marL="742950" lvl="1" indent="-285750">
              <a:buFont typeface="Arial"/>
              <a:buChar char="•"/>
            </a:pPr>
            <a:endParaRPr lang="en-US" dirty="0"/>
          </a:p>
          <a:p>
            <a:pPr marL="742950" lvl="1" indent="-285750">
              <a:buFont typeface="Arial"/>
              <a:buChar char="•"/>
            </a:pPr>
            <a:endParaRPr lang="en-US" dirty="0" smtClean="0"/>
          </a:p>
          <a:p>
            <a:pPr marL="285750" indent="-285750">
              <a:buFont typeface="Arial"/>
              <a:buChar char="•"/>
            </a:pPr>
            <a:r>
              <a:rPr lang="en-US" dirty="0" smtClean="0"/>
              <a:t>Having all the EIS BEAM validated would allow to perform the DSO test for the EIS machine validation later if needed (PS -&gt; POPS, PSB-&gt; POPS-B + MPS) faster and without affecting the adjacent areas</a:t>
            </a:r>
          </a:p>
        </p:txBody>
      </p:sp>
    </p:spTree>
    <p:extLst>
      <p:ext uri="{BB962C8B-B14F-4D97-AF65-F5344CB8AC3E}">
        <p14:creationId xmlns:p14="http://schemas.microsoft.com/office/powerpoint/2010/main" val="211900382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p:cNvSpPr>
            <a:spLocks noGrp="1"/>
          </p:cNvSpPr>
          <p:nvPr>
            <p:ph type="title"/>
          </p:nvPr>
        </p:nvSpPr>
        <p:spPr>
          <a:xfrm>
            <a:off x="129358" y="104155"/>
            <a:ext cx="3245713" cy="977604"/>
          </a:xfrm>
        </p:spPr>
        <p:txBody>
          <a:bodyPr>
            <a:normAutofit fontScale="90000"/>
          </a:bodyPr>
          <a:lstStyle/>
          <a:p>
            <a:r>
              <a:rPr lang="en-US" dirty="0" smtClean="0"/>
              <a:t>Master Schedule</a:t>
            </a:r>
            <a:endParaRPr lang="en-US" dirty="0"/>
          </a:p>
        </p:txBody>
      </p:sp>
      <p:pic>
        <p:nvPicPr>
          <p:cNvPr id="2" name="Picture 1" descr="Screenshot 2019-11-28 at 14.37.58.png"/>
          <p:cNvPicPr>
            <a:picLocks noChangeAspect="1"/>
          </p:cNvPicPr>
          <p:nvPr/>
        </p:nvPicPr>
        <p:blipFill rotWithShape="1">
          <a:blip r:embed="rId2">
            <a:extLst>
              <a:ext uri="{28A0092B-C50C-407E-A947-70E740481C1C}">
                <a14:useLocalDpi xmlns:a14="http://schemas.microsoft.com/office/drawing/2010/main" val="0"/>
              </a:ext>
            </a:extLst>
          </a:blip>
          <a:srcRect l="46491"/>
          <a:stretch/>
        </p:blipFill>
        <p:spPr>
          <a:xfrm>
            <a:off x="3475702" y="95402"/>
            <a:ext cx="8716298" cy="6136471"/>
          </a:xfrm>
          <a:prstGeom prst="rect">
            <a:avLst/>
          </a:prstGeom>
        </p:spPr>
      </p:pic>
      <p:sp>
        <p:nvSpPr>
          <p:cNvPr id="3" name="Rectangle 2"/>
          <p:cNvSpPr/>
          <p:nvPr/>
        </p:nvSpPr>
        <p:spPr>
          <a:xfrm>
            <a:off x="5879913" y="2892530"/>
            <a:ext cx="684000" cy="324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POPS-B + MPS</a:t>
            </a:r>
            <a:endParaRPr lang="en-US" sz="1000" dirty="0"/>
          </a:p>
        </p:txBody>
      </p:sp>
      <p:sp>
        <p:nvSpPr>
          <p:cNvPr id="6" name="Footer Placeholder 2"/>
          <p:cNvSpPr>
            <a:spLocks noGrp="1"/>
          </p:cNvSpPr>
          <p:nvPr>
            <p:ph type="ftr" sz="quarter" idx="11"/>
          </p:nvPr>
        </p:nvSpPr>
        <p:spPr>
          <a:xfrm>
            <a:off x="2274956" y="6356350"/>
            <a:ext cx="9303783" cy="365125"/>
          </a:xfrm>
        </p:spPr>
        <p:txBody>
          <a:bodyPr/>
          <a:lstStyle/>
          <a:p>
            <a:pPr algn="r"/>
            <a:r>
              <a:rPr lang="en-US" dirty="0" smtClean="0"/>
              <a:t>F. Pedrosa 10-Jan-2020</a:t>
            </a:r>
            <a:endParaRPr lang="en-US" i="1" dirty="0"/>
          </a:p>
        </p:txBody>
      </p:sp>
    </p:spTree>
    <p:extLst>
      <p:ext uri="{BB962C8B-B14F-4D97-AF65-F5344CB8AC3E}">
        <p14:creationId xmlns:p14="http://schemas.microsoft.com/office/powerpoint/2010/main" val="302732639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p:cNvSpPr>
            <a:spLocks noGrp="1"/>
          </p:cNvSpPr>
          <p:nvPr>
            <p:ph type="title"/>
          </p:nvPr>
        </p:nvSpPr>
        <p:spPr>
          <a:xfrm>
            <a:off x="609600" y="104155"/>
            <a:ext cx="10969139" cy="715840"/>
          </a:xfrm>
        </p:spPr>
        <p:txBody>
          <a:bodyPr>
            <a:normAutofit/>
          </a:bodyPr>
          <a:lstStyle/>
          <a:p>
            <a:r>
              <a:rPr lang="en-US" dirty="0" smtClean="0"/>
              <a:t>Modifications</a:t>
            </a:r>
            <a:endParaRPr lang="en-US" dirty="0"/>
          </a:p>
        </p:txBody>
      </p:sp>
      <p:pic>
        <p:nvPicPr>
          <p:cNvPr id="3" name="Picture 2" descr="Screenshot 2020-01-07 at 10.58.06.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7329" y="2932760"/>
            <a:ext cx="8099580" cy="3271897"/>
          </a:xfrm>
          <a:prstGeom prst="rect">
            <a:avLst/>
          </a:prstGeom>
        </p:spPr>
      </p:pic>
      <p:sp>
        <p:nvSpPr>
          <p:cNvPr id="2" name="TextBox 1"/>
          <p:cNvSpPr txBox="1"/>
          <p:nvPr/>
        </p:nvSpPr>
        <p:spPr>
          <a:xfrm>
            <a:off x="609599" y="1164066"/>
            <a:ext cx="10969140" cy="1754327"/>
          </a:xfrm>
          <a:prstGeom prst="rect">
            <a:avLst/>
          </a:prstGeom>
          <a:noFill/>
        </p:spPr>
        <p:txBody>
          <a:bodyPr wrap="square" rtlCol="0">
            <a:spAutoFit/>
          </a:bodyPr>
          <a:lstStyle/>
          <a:p>
            <a:pPr marL="285750" indent="-285750">
              <a:buFont typeface="Arial"/>
              <a:buChar char="•"/>
            </a:pPr>
            <a:r>
              <a:rPr lang="en-US" dirty="0"/>
              <a:t>Wish expressed from EPC to start the POPS-B tests in April instead of June as foreseen today in the PSB HWC planning and agreed in February 2019</a:t>
            </a:r>
          </a:p>
          <a:p>
            <a:pPr marL="285750" indent="-285750">
              <a:buFont typeface="Arial"/>
              <a:buChar char="•"/>
            </a:pPr>
            <a:endParaRPr lang="en-US" dirty="0" smtClean="0"/>
          </a:p>
          <a:p>
            <a:pPr marL="285750" indent="-285750">
              <a:buFont typeface="Arial"/>
              <a:buChar char="•"/>
            </a:pPr>
            <a:r>
              <a:rPr lang="en-US" dirty="0" smtClean="0"/>
              <a:t>POPS not available before the 6</a:t>
            </a:r>
            <a:r>
              <a:rPr lang="en-US" baseline="30000" dirty="0" smtClean="0"/>
              <a:t>th</a:t>
            </a:r>
            <a:r>
              <a:rPr lang="en-US" dirty="0" smtClean="0"/>
              <a:t> July 2020 due to the new delivery date at the end of February</a:t>
            </a:r>
          </a:p>
          <a:p>
            <a:pPr marL="285750" indent="-285750">
              <a:buFont typeface="Arial"/>
              <a:buChar char="•"/>
            </a:pPr>
            <a:endParaRPr lang="en-US" dirty="0" smtClean="0"/>
          </a:p>
          <a:p>
            <a:pPr marL="285750" indent="-285750">
              <a:buFont typeface="Arial"/>
              <a:buChar char="•"/>
            </a:pPr>
            <a:r>
              <a:rPr lang="en-US" dirty="0" smtClean="0"/>
              <a:t>New durations (EDMS 2279382)</a:t>
            </a:r>
          </a:p>
        </p:txBody>
      </p:sp>
      <p:sp>
        <p:nvSpPr>
          <p:cNvPr id="6" name="Footer Placeholder 2"/>
          <p:cNvSpPr>
            <a:spLocks noGrp="1"/>
          </p:cNvSpPr>
          <p:nvPr>
            <p:ph type="ftr" sz="quarter" idx="11"/>
          </p:nvPr>
        </p:nvSpPr>
        <p:spPr>
          <a:xfrm>
            <a:off x="2274956" y="6356350"/>
            <a:ext cx="9303783" cy="365125"/>
          </a:xfrm>
        </p:spPr>
        <p:txBody>
          <a:bodyPr/>
          <a:lstStyle/>
          <a:p>
            <a:pPr algn="r"/>
            <a:r>
              <a:rPr lang="en-US" dirty="0" smtClean="0"/>
              <a:t>F. Pedrosa 10-Jan-2020</a:t>
            </a:r>
            <a:endParaRPr lang="en-US" i="1" dirty="0"/>
          </a:p>
        </p:txBody>
      </p:sp>
    </p:spTree>
    <p:extLst>
      <p:ext uri="{BB962C8B-B14F-4D97-AF65-F5344CB8AC3E}">
        <p14:creationId xmlns:p14="http://schemas.microsoft.com/office/powerpoint/2010/main" val="136546038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CERN_ENdept_Presentation_ArialFont copy">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CERN_ENdept_Presentation_ArialFont</Template>
  <TotalTime>13875</TotalTime>
  <Words>916</Words>
  <Application>Microsoft Macintosh PowerPoint</Application>
  <PresentationFormat>Custom</PresentationFormat>
  <Paragraphs>96</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CERN_ENdept_Presentation_ArialFont copy</vt:lpstr>
      <vt:lpstr>Commissioning Coordination Committee meeting 10/01/2020</vt:lpstr>
      <vt:lpstr>DSO tests</vt:lpstr>
      <vt:lpstr>DSO tests</vt:lpstr>
      <vt:lpstr>DSO tests</vt:lpstr>
      <vt:lpstr>DSO tests</vt:lpstr>
      <vt:lpstr>DSO tests</vt:lpstr>
      <vt:lpstr>DSO tests</vt:lpstr>
      <vt:lpstr>Master Schedule</vt:lpstr>
      <vt:lpstr>Modifications</vt:lpstr>
      <vt:lpstr>Actual PSB Hardware commissioning planning before and during POPS-B + MPS</vt:lpstr>
      <vt:lpstr>Actual PSB Hardware commissioning planning before and during POPS-B + MPS</vt:lpstr>
      <vt:lpstr>PSB Hardware commissioning planning before and during POPS-B + MPS with the new date</vt:lpstr>
      <vt:lpstr>PSB Hardware commissioning planning before and during POPS-B + MPS with the new date</vt:lpstr>
      <vt:lpstr>PSB Hardware commissioning planning before and during POPS-B + MPS with the new date</vt:lpstr>
      <vt:lpstr>Master Schedule</vt:lpstr>
      <vt:lpstr>New POPS commissioning schedule</vt:lpstr>
      <vt:lpstr>Planning options for the period before PS SWY closure</vt:lpstr>
      <vt:lpstr>Planning options for the period before PS SWY closure</vt:lpstr>
      <vt:lpstr>Planning options for the period before PS SWY closure</vt:lpstr>
      <vt:lpstr>New POPS commissioning schedule</vt:lpstr>
      <vt:lpstr>New POPS commissioning schedule – PS HWC</vt:lpstr>
      <vt:lpstr>New POPS commissioning schedule – PS HWC</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Hay</dc:creator>
  <cp:lastModifiedBy>Fernando Baltasar dos Santos Pedrosa</cp:lastModifiedBy>
  <cp:revision>342</cp:revision>
  <dcterms:created xsi:type="dcterms:W3CDTF">2018-09-18T12:32:41Z</dcterms:created>
  <dcterms:modified xsi:type="dcterms:W3CDTF">2020-01-10T07:53:44Z</dcterms:modified>
</cp:coreProperties>
</file>