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4" r:id="rId2"/>
  </p:sldMasterIdLst>
  <p:notesMasterIdLst>
    <p:notesMasterId r:id="rId10"/>
  </p:notesMasterIdLst>
  <p:handoutMasterIdLst>
    <p:handoutMasterId r:id="rId11"/>
  </p:handoutMasterIdLst>
  <p:sldIdLst>
    <p:sldId id="325" r:id="rId3"/>
    <p:sldId id="331" r:id="rId4"/>
    <p:sldId id="356" r:id="rId5"/>
    <p:sldId id="357" r:id="rId6"/>
    <p:sldId id="358" r:id="rId7"/>
    <p:sldId id="359" r:id="rId8"/>
    <p:sldId id="36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11756C3-357C-E54B-B55E-D493C7280BC9}">
          <p14:sldIdLst>
            <p14:sldId id="325"/>
            <p14:sldId id="331"/>
            <p14:sldId id="356"/>
            <p14:sldId id="357"/>
            <p14:sldId id="358"/>
            <p14:sldId id="359"/>
            <p14:sldId id="3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E3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429"/>
    <p:restoredTop sz="78709" autoAdjust="0"/>
  </p:normalViewPr>
  <p:slideViewPr>
    <p:cSldViewPr snapToGrid="0" snapToObjects="1">
      <p:cViewPr varScale="1">
        <p:scale>
          <a:sx n="98" d="100"/>
          <a:sy n="98" d="100"/>
        </p:scale>
        <p:origin x="113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26A1C-BBD9-0847-ABD0-14A04A7525C9}" type="datetimeFigureOut">
              <a:rPr lang="en-US" smtClean="0"/>
              <a:pPr/>
              <a:t>1/9/20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38A31-F9C9-BE41-830A-D95865D759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84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67BDC-53E5-1341-8AA6-6C49E5B1D182}" type="datetimeFigureOut">
              <a:rPr lang="en-US" smtClean="0"/>
              <a:pPr/>
              <a:t>1/9/20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8F65A-26F9-F246-8DBF-932D918F0A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5929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59025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>
            <a:lvl1pPr marL="292100" indent="-292100" algn="l">
              <a:buFont typeface="Wingdings" pitchFamily="2" charset="2"/>
              <a:buChar char="q"/>
              <a:defRPr/>
            </a:lvl1pPr>
            <a:lvl2pPr marL="690563" indent="-233363" algn="l">
              <a:buClr>
                <a:srgbClr val="0000FF"/>
              </a:buClr>
              <a:buFont typeface="Arial" pitchFamily="34" charset="0"/>
              <a:buChar char="–"/>
              <a:defRPr sz="1800"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54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74223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8472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6930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841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080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344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1/9/20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8451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1/9/20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832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1/9/20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276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839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1695960" y="6629400"/>
            <a:ext cx="5826760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Planning &amp; Tracking Dry Runs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435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456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287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C033-FD4E-E044-A74A-5E15F3DC60A2}" type="datetimeFigureOut">
              <a:rPr lang="en-US" smtClean="0"/>
              <a:t>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47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Planning &amp; Tracking Dry Runs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69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1695960" y="6671967"/>
            <a:ext cx="5826760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Planning &amp; Tracking Dry Runs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302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7560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15320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8660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5781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7591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0593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7" name="Line 7"/>
          <p:cNvSpPr>
            <a:spLocks noChangeShapeType="1"/>
          </p:cNvSpPr>
          <p:nvPr/>
        </p:nvSpPr>
        <p:spPr bwMode="auto">
          <a:xfrm>
            <a:off x="76200" y="6629400"/>
            <a:ext cx="89916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274320" tIns="45720" rIns="2743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543560" y="6629400"/>
            <a:ext cx="5826760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b="1" dirty="0"/>
              <a:t>Planning &amp; Tracking Dry Runs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9720" y="6629400"/>
            <a:ext cx="1313680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ＭＳ Ｐゴシック" charset="0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ts val="600"/>
        </a:spcBef>
        <a:spcAft>
          <a:spcPct val="0"/>
        </a:spcAft>
        <a:buSzPct val="70000"/>
        <a:buFont typeface="Wingdings" charset="0"/>
        <a:buChar char="q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ts val="600"/>
        </a:spcBef>
        <a:spcAft>
          <a:spcPct val="0"/>
        </a:spcAft>
        <a:buChar char="–"/>
        <a:defRPr>
          <a:solidFill>
            <a:srgbClr val="0033CC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ts val="600"/>
        </a:spcBef>
        <a:spcAft>
          <a:spcPct val="0"/>
        </a:spcAft>
        <a:buFont typeface="Wingdings" charset="0"/>
        <a:buChar char="§"/>
        <a:defRPr sz="1600">
          <a:solidFill>
            <a:srgbClr val="008000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ts val="6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ts val="6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1C033-FD4E-E044-A74A-5E15F3DC60A2}" type="datetimeFigureOut">
              <a:rPr lang="en-US" smtClean="0"/>
              <a:t>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CB1D0-060A-6D4F-9420-3876858DB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746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Planning and Tracking Dry Runs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831138" y="6629400"/>
            <a:ext cx="1312862" cy="209550"/>
          </a:xfrm>
        </p:spPr>
        <p:txBody>
          <a:bodyPr/>
          <a:lstStyle/>
          <a:p>
            <a:fld id="{B34AF9EC-BBAD-9F46-BF96-F510AA1EEAF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9395BD-7BBA-CB40-95A8-375AC6073F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Online access to planning</a:t>
            </a:r>
          </a:p>
          <a:p>
            <a:endParaRPr lang="en-US" dirty="0"/>
          </a:p>
          <a:p>
            <a:r>
              <a:rPr lang="en-US" dirty="0"/>
              <a:t>Dry runs into check list tool?</a:t>
            </a:r>
          </a:p>
        </p:txBody>
      </p:sp>
    </p:spTree>
    <p:extLst>
      <p:ext uri="{BB962C8B-B14F-4D97-AF65-F5344CB8AC3E}">
        <p14:creationId xmlns:p14="http://schemas.microsoft.com/office/powerpoint/2010/main" val="279204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A5AB8-C58C-874D-B3B9-C402E7A7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done when?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FC30D-5BF2-1C4B-9389-D50220E4D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IST </a:t>
            </a:r>
            <a:r>
              <a:rPr lang="en-US" dirty="0">
                <a:sym typeface="Wingdings" pitchFamily="2" charset="2"/>
              </a:rPr>
              <a:t> equipment groups carry out tests to assert optimal functioning of equipment</a:t>
            </a:r>
          </a:p>
          <a:p>
            <a:pPr lvl="1"/>
            <a:r>
              <a:rPr lang="en-US" dirty="0">
                <a:sym typeface="Wingdings" pitchFamily="2" charset="2"/>
              </a:rPr>
              <a:t>During shutdown or HWC period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/>
              <a:t>Dry run </a:t>
            </a:r>
            <a:r>
              <a:rPr lang="en-US" dirty="0">
                <a:sym typeface="Wingdings" pitchFamily="2" charset="2"/>
              </a:rPr>
              <a:t> vertical slice test in collaboration between equipment groups, CO, OP from equipment to control room application/algorithm/setting</a:t>
            </a:r>
          </a:p>
          <a:p>
            <a:pPr lvl="1"/>
            <a:r>
              <a:rPr lang="en-US" dirty="0">
                <a:sym typeface="Wingdings" pitchFamily="2" charset="2"/>
              </a:rPr>
              <a:t>During shutdown or HWC period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HWC/check out: OP runs equipment with control room tools with all interfaces and within operational scenarios. Machine is run as with beam </a:t>
            </a:r>
          </a:p>
          <a:p>
            <a:pPr lvl="1"/>
            <a:r>
              <a:rPr lang="en-US" dirty="0">
                <a:sym typeface="Wingdings" pitchFamily="2" charset="2"/>
              </a:rPr>
              <a:t>During HWC period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527793-07F0-1943-A36A-FDD8ABEE3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Planning &amp; Tracking Dry Runs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486864-5798-CF45-9BE3-4E12B1FBB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843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3618F-4071-704F-830D-A61D91A03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0440D3-10B2-8A40-ADA9-12E5BEC006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lists are available for the various machines</a:t>
            </a:r>
          </a:p>
          <a:p>
            <a:endParaRPr lang="en-US" dirty="0"/>
          </a:p>
          <a:p>
            <a:r>
              <a:rPr lang="en-US" dirty="0"/>
              <a:t>Dates to be inserted into MS project</a:t>
            </a:r>
          </a:p>
          <a:p>
            <a:pPr lvl="1"/>
            <a:r>
              <a:rPr lang="en-US" dirty="0"/>
              <a:t>Extra category: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not according to accelerator zone</a:t>
            </a:r>
          </a:p>
          <a:p>
            <a:pPr lvl="1"/>
            <a:r>
              <a:rPr lang="en-US" dirty="0"/>
              <a:t>Should be possible to show dry planning in calendar view </a:t>
            </a:r>
            <a:r>
              <a:rPr lang="en-US" dirty="0">
                <a:sym typeface="Wingdings" pitchFamily="2" charset="2"/>
              </a:rPr>
              <a:t> possibly all machines</a:t>
            </a:r>
          </a:p>
          <a:p>
            <a:pPr lvl="1"/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Technical details to be sorted out for end of January</a:t>
            </a:r>
          </a:p>
          <a:p>
            <a:endParaRPr lang="en-US" dirty="0">
              <a:sym typeface="Wingdings" pitchFamily="2" charset="2"/>
            </a:endParaRP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 should enable equipment groups, CO to be pro-active 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AFFF39-2934-B046-81D9-001674BC7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Planning &amp; Tracking Dry Runs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A2AB3E-8267-E441-BBDF-E8E69B140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C85C11-3DDE-224D-84BE-050C5BDC8F79}"/>
              </a:ext>
            </a:extLst>
          </p:cNvPr>
          <p:cNvSpPr txBox="1"/>
          <p:nvPr/>
        </p:nvSpPr>
        <p:spPr>
          <a:xfrm>
            <a:off x="2442755" y="5486399"/>
            <a:ext cx="5814412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/>
              <a:t>Mainly dry runs during shutdown need special attention</a:t>
            </a:r>
          </a:p>
        </p:txBody>
      </p:sp>
    </p:spTree>
    <p:extLst>
      <p:ext uri="{BB962C8B-B14F-4D97-AF65-F5344CB8AC3E}">
        <p14:creationId xmlns:p14="http://schemas.microsoft.com/office/powerpoint/2010/main" val="3471130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B0335-247F-7841-A1DD-83733A6C2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C93EC-5B90-EA4E-8E90-E40152B101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From discussion in the SPS commissioning WG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ym typeface="Wingdings" pitchFamily="2" charset="2"/>
              </a:rPr>
              <a:t> Proposed dry run tracking was not satisfactory to everybody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E76644-1AED-A348-9BF4-57D9F4EE7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Planning &amp; Tracking Dry Runs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60FC94-C1E2-A248-B6AB-AEDCDCE3A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CB4281-8CDD-C040-A240-4E6BB753F5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1551" y="1545044"/>
            <a:ext cx="5060897" cy="3823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00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4A4B1-1AE6-E04F-90AC-DE95AE172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 reflection and discussion: Tracking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D36EF0-B4BC-7042-A473-5F73A6906D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 categories of dry runs (also ISTs)</a:t>
            </a:r>
          </a:p>
          <a:p>
            <a:pPr lvl="1"/>
            <a:r>
              <a:rPr lang="en-US" dirty="0"/>
              <a:t>Cat1: Dry runs that will have to carried out in that form each LS/YETS</a:t>
            </a:r>
          </a:p>
          <a:p>
            <a:pPr lvl="1"/>
            <a:r>
              <a:rPr lang="en-US" dirty="0"/>
              <a:t>Cat2: Dry runs that rely on specific test environment that was put in place for staged deployment and early testing given the complexity of system/process</a:t>
            </a:r>
          </a:p>
          <a:p>
            <a:pPr lvl="2"/>
            <a:r>
              <a:rPr lang="en-US" dirty="0"/>
              <a:t>Part of procedure will used only once</a:t>
            </a:r>
          </a:p>
          <a:p>
            <a:pPr lvl="2"/>
            <a:r>
              <a:rPr lang="en-US" dirty="0"/>
              <a:t>Systems/processes with Cat2 dry runs will have Cat1 dry runs/HWC tests in the final configuration during HWC. </a:t>
            </a:r>
          </a:p>
          <a:p>
            <a:endParaRPr lang="en-US" dirty="0"/>
          </a:p>
          <a:p>
            <a:r>
              <a:rPr lang="en-US" dirty="0"/>
              <a:t>The check list tool is meant for “eternity”</a:t>
            </a:r>
          </a:p>
          <a:p>
            <a:pPr lvl="1"/>
            <a:r>
              <a:rPr lang="en-US" dirty="0"/>
              <a:t>Lists that have been prepared for one-off tests will be visible for LS/YETS to come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C39426-D3C7-6449-A6CF-89B097B65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Planning &amp; Tracking Dry Runs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33491A-A1B0-5B4F-B871-6C1214335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831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C6083-AF4A-7149-A386-B8C24DC82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 reflection and discussion: Tracking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374D49-9429-1B4A-A9D6-9D4CE34E0A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Wingdings" pitchFamily="2" charset="2"/>
              </a:rPr>
              <a:t> Cat1 dry runs will be part described in check list tool</a:t>
            </a:r>
          </a:p>
          <a:p>
            <a:pPr lvl="1"/>
            <a:r>
              <a:rPr lang="en-US" dirty="0">
                <a:sym typeface="Wingdings" pitchFamily="2" charset="2"/>
              </a:rPr>
              <a:t> tracking automatic</a:t>
            </a:r>
          </a:p>
          <a:p>
            <a:pPr lvl="1"/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 recommend to describe check list of Cat2 dry runs in ad hoc format</a:t>
            </a:r>
          </a:p>
          <a:p>
            <a:pPr lvl="1"/>
            <a:r>
              <a:rPr lang="en-US" dirty="0">
                <a:sym typeface="Wingdings" pitchFamily="2" charset="2"/>
              </a:rPr>
              <a:t>Presentation/discussion of results and issues one of the key agenda topics for machine commissioning meetings</a:t>
            </a:r>
          </a:p>
          <a:p>
            <a:pPr lvl="1"/>
            <a:r>
              <a:rPr lang="en-US" dirty="0">
                <a:sym typeface="Wingdings" pitchFamily="2" charset="2"/>
              </a:rPr>
              <a:t>Tracking and re-scheduling within machine commissioning/coordination team in their format</a:t>
            </a:r>
          </a:p>
          <a:p>
            <a:pPr lvl="2"/>
            <a:r>
              <a:rPr lang="en-US" dirty="0">
                <a:sym typeface="Wingdings" pitchFamily="2" charset="2"/>
              </a:rPr>
              <a:t>Re-scheduling  MS project planning update</a:t>
            </a:r>
          </a:p>
          <a:p>
            <a:pPr lvl="2"/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Example of Cat2 dry runs:</a:t>
            </a:r>
          </a:p>
          <a:p>
            <a:pPr lvl="1"/>
            <a:r>
              <a:rPr lang="en-US" dirty="0">
                <a:sym typeface="Wingdings" pitchFamily="2" charset="2"/>
              </a:rPr>
              <a:t>RF ATIM testing with lab oscilloscope to verify correct timing and applications setting through JAPC directly, not yet through LSA</a:t>
            </a:r>
          </a:p>
          <a:p>
            <a:pPr lvl="1"/>
            <a:r>
              <a:rPr lang="en-US" dirty="0">
                <a:sym typeface="Wingdings" pitchFamily="2" charset="2"/>
              </a:rPr>
              <a:t>SPS BPM electronics testing with ALPS FESA class for one sextant only</a:t>
            </a:r>
          </a:p>
          <a:p>
            <a:pPr lvl="1"/>
            <a:r>
              <a:rPr lang="en-US" dirty="0">
                <a:sym typeface="Wingdings" pitchFamily="2" charset="2"/>
              </a:rPr>
              <a:t>…</a:t>
            </a:r>
          </a:p>
          <a:p>
            <a:pPr lvl="1"/>
            <a:endParaRPr lang="en-US" dirty="0">
              <a:sym typeface="Wingdings" pitchFamily="2" charset="2"/>
            </a:endParaRP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18AA63-9206-8542-A740-1530B558A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Planning &amp; Tracking Dry Runs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FB1616-9270-384F-8E78-D27BAF9F6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024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38889-37B3-6D42-85AC-153E64F9B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consideration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92C4B-0DEB-FC42-9E84-CEBEECA30F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Equipment groups to use check list tool for ISTs and/or their commissioning?</a:t>
            </a:r>
          </a:p>
          <a:p>
            <a:endParaRPr lang="en-US" dirty="0"/>
          </a:p>
          <a:p>
            <a:r>
              <a:rPr lang="en-US" dirty="0"/>
              <a:t>Similar considerations</a:t>
            </a:r>
          </a:p>
          <a:p>
            <a:pPr lvl="1"/>
            <a:r>
              <a:rPr lang="en-US" dirty="0">
                <a:sym typeface="Wingdings" pitchFamily="2" charset="2"/>
              </a:rPr>
              <a:t> describe tests that validate the final configuration of system</a:t>
            </a:r>
          </a:p>
          <a:p>
            <a:pPr lvl="1"/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Then check lists are an asset during the commissioning </a:t>
            </a:r>
          </a:p>
          <a:p>
            <a:pPr lvl="1"/>
            <a:r>
              <a:rPr lang="en-US" dirty="0">
                <a:sym typeface="Wingdings" pitchFamily="2" charset="2"/>
              </a:rPr>
              <a:t>Procedures kept alive and updated as part of commissioning analysis</a:t>
            </a:r>
          </a:p>
          <a:p>
            <a:pPr lvl="1"/>
            <a:r>
              <a:rPr lang="en-US" dirty="0">
                <a:sym typeface="Wingdings" pitchFamily="2" charset="2"/>
              </a:rPr>
              <a:t>Tracking and statistics automatic</a:t>
            </a:r>
          </a:p>
          <a:p>
            <a:pPr lvl="1"/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Depending on how equipment groups want to use it, care needs to be taken when defining initial structure</a:t>
            </a:r>
          </a:p>
          <a:p>
            <a:pPr lvl="1"/>
            <a:r>
              <a:rPr lang="en-US" dirty="0">
                <a:sym typeface="Wingdings" pitchFamily="2" charset="2"/>
              </a:rPr>
              <a:t>Across complex in one view for given system? All group equipment per machine?,…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DF6C47-DC2E-6544-9048-1C1BB4A4F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Planning &amp; Tracking Dry Runs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1DD0C3-BB16-A140-9425-2944F1D58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20606"/>
      </p:ext>
    </p:extLst>
  </p:cSld>
  <p:clrMapOvr>
    <a:masterClrMapping/>
  </p:clrMapOvr>
</p:sld>
</file>

<file path=ppt/theme/theme1.xml><?xml version="1.0" encoding="utf-8"?>
<a:theme xmlns:a="http://schemas.openxmlformats.org/drawingml/2006/main" name="LPC Presentatio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>
            <a:lumMod val="8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156437</TotalTime>
  <Words>532</Words>
  <Application>Microsoft Macintosh PowerPoint</Application>
  <PresentationFormat>On-screen Show (4:3)</PresentationFormat>
  <Paragraphs>86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ＭＳ Ｐゴシック</vt:lpstr>
      <vt:lpstr>Arial</vt:lpstr>
      <vt:lpstr>Calibri</vt:lpstr>
      <vt:lpstr>Comic Sans MS</vt:lpstr>
      <vt:lpstr>Wingdings</vt:lpstr>
      <vt:lpstr>LPC Presentation</vt:lpstr>
      <vt:lpstr>Custom Design</vt:lpstr>
      <vt:lpstr>Planning and Tracking Dry Runs</vt:lpstr>
      <vt:lpstr>What is done when?</vt:lpstr>
      <vt:lpstr>Planning</vt:lpstr>
      <vt:lpstr>Tracking</vt:lpstr>
      <vt:lpstr>After reflection and discussion: Tracking</vt:lpstr>
      <vt:lpstr>After reflection and discussion: Tracking</vt:lpstr>
      <vt:lpstr>Other consideration</vt:lpstr>
    </vt:vector>
  </TitlesOfParts>
  <Manager/>
  <Company>CERN - European Organization for Nuclear Research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Setting the Scene - LHC Transfer Line Collimators</dc:title>
  <dc:subject/>
  <dc:creator>Verena Kain</dc:creator>
  <cp:keywords/>
  <dc:description/>
  <cp:lastModifiedBy>Microsoft Office User</cp:lastModifiedBy>
  <cp:revision>1234</cp:revision>
  <cp:lastPrinted>2013-09-02T09:30:36Z</cp:lastPrinted>
  <dcterms:created xsi:type="dcterms:W3CDTF">2012-12-19T15:15:22Z</dcterms:created>
  <dcterms:modified xsi:type="dcterms:W3CDTF">2020-01-09T11:47:55Z</dcterms:modified>
  <cp:category/>
</cp:coreProperties>
</file>