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365" r:id="rId3"/>
    <p:sldId id="391" r:id="rId4"/>
    <p:sldId id="350" r:id="rId5"/>
    <p:sldId id="412" r:id="rId6"/>
    <p:sldId id="390" r:id="rId7"/>
    <p:sldId id="409" r:id="rId8"/>
    <p:sldId id="410" r:id="rId9"/>
    <p:sldId id="414" r:id="rId10"/>
    <p:sldId id="415" r:id="rId11"/>
    <p:sldId id="416" r:id="rId12"/>
    <p:sldId id="392" r:id="rId13"/>
    <p:sldId id="393" r:id="rId14"/>
    <p:sldId id="394" r:id="rId15"/>
    <p:sldId id="395" r:id="rId16"/>
    <p:sldId id="396" r:id="rId17"/>
    <p:sldId id="399" r:id="rId18"/>
    <p:sldId id="400" r:id="rId19"/>
    <p:sldId id="401" r:id="rId20"/>
    <p:sldId id="402" r:id="rId21"/>
    <p:sldId id="404" r:id="rId22"/>
    <p:sldId id="407" r:id="rId23"/>
    <p:sldId id="413" r:id="rId24"/>
    <p:sldId id="405" r:id="rId25"/>
    <p:sldId id="403" r:id="rId26"/>
    <p:sldId id="408" r:id="rId27"/>
    <p:sldId id="406" r:id="rId28"/>
    <p:sldId id="320" r:id="rId29"/>
    <p:sldId id="298" r:id="rId30"/>
    <p:sldId id="417" r:id="rId31"/>
    <p:sldId id="418" r:id="rId32"/>
    <p:sldId id="389" r:id="rId3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8" autoAdjust="0"/>
    <p:restoredTop sz="99793" autoAdjust="0"/>
  </p:normalViewPr>
  <p:slideViewPr>
    <p:cSldViewPr snapToGrid="0" snapToObjects="1">
      <p:cViewPr varScale="1">
        <p:scale>
          <a:sx n="58" d="100"/>
          <a:sy n="58" d="100"/>
        </p:scale>
        <p:origin x="-1352" y="-128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615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4D3D7-7379-F24E-8CAB-B9268190833B}" type="datetimeFigureOut">
              <a:rPr lang="en-US" smtClean="0"/>
              <a:t>8/25/21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66D9D-4777-A048-BB43-91FD23805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40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4" name="Shape 13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751158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99" name="Shape 99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/>
          </p:cNvSpPr>
          <p:nvPr>
            <p:ph type="title"/>
          </p:nvPr>
        </p:nvSpPr>
        <p:spPr>
          <a:xfrm>
            <a:off x="623918" y="44563"/>
            <a:ext cx="9236247" cy="1187828"/>
          </a:xfrm>
          <a:prstGeom prst="rect">
            <a:avLst/>
          </a:prstGeom>
        </p:spPr>
        <p:txBody>
          <a:bodyPr lIns="65023" tIns="65023" rIns="65023" bIns="65023"/>
          <a:lstStyle>
            <a:lvl1pPr algn="l" defTabSz="914400">
              <a:defRPr sz="6200"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xfrm>
            <a:off x="9881975" y="9267009"/>
            <a:ext cx="3034455" cy="377537"/>
          </a:xfrm>
          <a:prstGeom prst="rect">
            <a:avLst/>
          </a:prstGeom>
        </p:spPr>
        <p:txBody>
          <a:bodyPr wrap="square" lIns="65023" tIns="65023" rIns="65023" bIns="65023" anchor="ctr"/>
          <a:lstStyle>
            <a:lvl1pPr algn="r" defTabSz="914400">
              <a:defRPr sz="16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 smtClean="0"/>
              <a:t>‹#›</a:t>
            </a:fld>
            <a:r>
              <a:rPr lang="en-US" dirty="0" smtClean="0"/>
              <a:t>/28</a:t>
            </a:r>
            <a:endParaRPr dirty="0"/>
          </a:p>
        </p:txBody>
      </p:sp>
      <p:sp>
        <p:nvSpPr>
          <p:cNvPr id="126" name="Shape 126"/>
          <p:cNvSpPr/>
          <p:nvPr/>
        </p:nvSpPr>
        <p:spPr>
          <a:xfrm>
            <a:off x="5973646" y="9224892"/>
            <a:ext cx="1313705" cy="411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 algn="l" defTabSz="914400">
              <a:defRPr sz="18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t>Arun Nayak</a:t>
            </a:r>
          </a:p>
        </p:txBody>
      </p:sp>
      <p:sp>
        <p:nvSpPr>
          <p:cNvPr id="127" name="Shape 127"/>
          <p:cNvSpPr/>
          <p:nvPr/>
        </p:nvSpPr>
        <p:spPr>
          <a:xfrm>
            <a:off x="21810" y="9219038"/>
            <a:ext cx="3151575" cy="42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 algn="l" defTabSz="914400">
              <a:defRPr sz="18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r>
              <a:rPr lang="en-US" dirty="0" smtClean="0"/>
              <a:t>SUSY 2021, 23 </a:t>
            </a:r>
            <a:r>
              <a:rPr lang="mr-IN" dirty="0" smtClean="0"/>
              <a:t>–</a:t>
            </a:r>
            <a:r>
              <a:rPr lang="en-US" dirty="0" smtClean="0"/>
              <a:t> 28</a:t>
            </a:r>
            <a:r>
              <a:rPr lang="en-US" baseline="0" dirty="0" smtClean="0"/>
              <a:t> Aug</a:t>
            </a:r>
            <a:r>
              <a:rPr dirty="0" smtClean="0"/>
              <a:t>. 20</a:t>
            </a:r>
            <a:r>
              <a:rPr lang="en-US" dirty="0" smtClean="0"/>
              <a:t>21</a:t>
            </a:r>
            <a:endParaRPr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1232391"/>
            <a:ext cx="9860165" cy="25329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ysDot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93019" y="-1"/>
            <a:ext cx="2031780" cy="1278123"/>
          </a:xfrm>
          <a:prstGeom prst="rect">
            <a:avLst/>
          </a:prstGeom>
        </p:spPr>
      </p:pic>
      <p:pic>
        <p:nvPicPr>
          <p:cNvPr id="122" name="image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724799" y="-1"/>
            <a:ext cx="1280001" cy="128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1456549" y="47294"/>
            <a:ext cx="11548251" cy="1415746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53" name="Shape 53"/>
          <p:cNvSpPr/>
          <p:nvPr/>
        </p:nvSpPr>
        <p:spPr>
          <a:xfrm>
            <a:off x="4287963" y="9235016"/>
            <a:ext cx="2847625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lang="en-US" dirty="0" smtClean="0"/>
              <a:t>DAE-BRNS</a:t>
            </a:r>
            <a:r>
              <a:rPr lang="en-US" baseline="0" dirty="0" smtClean="0"/>
              <a:t>-2018</a:t>
            </a:r>
            <a:r>
              <a:rPr dirty="0" smtClean="0"/>
              <a:t>, </a:t>
            </a:r>
            <a:r>
              <a:rPr dirty="0"/>
              <a:t>A Nayak</a:t>
            </a:r>
          </a:p>
        </p:txBody>
      </p:sp>
      <p:sp>
        <p:nvSpPr>
          <p:cNvPr id="54" name="Shape 54"/>
          <p:cNvSpPr/>
          <p:nvPr/>
        </p:nvSpPr>
        <p:spPr>
          <a:xfrm>
            <a:off x="247721" y="9235721"/>
            <a:ext cx="155267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Dec</a:t>
            </a:r>
            <a:r>
              <a:rPr lang="en-US" baseline="0" dirty="0" smtClean="0"/>
              <a:t> </a:t>
            </a:r>
            <a:r>
              <a:rPr lang="en-US" dirty="0" smtClean="0"/>
              <a:t>2018</a:t>
            </a:r>
            <a:endParaRPr dirty="0"/>
          </a:p>
        </p:txBody>
      </p:sp>
      <p:sp>
        <p:nvSpPr>
          <p:cNvPr id="11" name="Shape 41"/>
          <p:cNvSpPr>
            <a:spLocks noGrp="1"/>
          </p:cNvSpPr>
          <p:nvPr>
            <p:ph type="sldNum" sz="quarter" idx="2"/>
          </p:nvPr>
        </p:nvSpPr>
        <p:spPr>
          <a:xfrm>
            <a:off x="12355692" y="9155572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xfrm>
            <a:off x="1463040" y="50408"/>
            <a:ext cx="11541760" cy="1412632"/>
          </a:xfrm>
          <a:prstGeom prst="rect">
            <a:avLst/>
          </a:prstGeom>
        </p:spPr>
        <p:txBody>
          <a:bodyPr/>
          <a:lstStyle/>
          <a:p>
            <a:r>
              <a:rPr dirty="0"/>
              <a:t>Title Text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xfrm>
            <a:off x="952499" y="2099938"/>
            <a:ext cx="11376193" cy="68326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xfrm>
            <a:off x="12377544" y="925195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Shape 54"/>
          <p:cNvSpPr/>
          <p:nvPr userDrawn="1"/>
        </p:nvSpPr>
        <p:spPr>
          <a:xfrm>
            <a:off x="247724" y="9235721"/>
            <a:ext cx="155267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Dec 2018</a:t>
            </a:r>
            <a:endParaRPr dirty="0"/>
          </a:p>
        </p:txBody>
      </p:sp>
      <p:sp>
        <p:nvSpPr>
          <p:cNvPr id="9" name="Shape 53"/>
          <p:cNvSpPr/>
          <p:nvPr userDrawn="1"/>
        </p:nvSpPr>
        <p:spPr>
          <a:xfrm>
            <a:off x="4287963" y="9235016"/>
            <a:ext cx="2847625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lang="en-US" dirty="0" smtClean="0"/>
              <a:t>DAE-BRNS-2018</a:t>
            </a:r>
            <a:r>
              <a:rPr dirty="0" smtClean="0"/>
              <a:t>, </a:t>
            </a:r>
            <a:r>
              <a:rPr dirty="0"/>
              <a:t>A Nayak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Shape 72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hape 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xmlns:p14="http://schemas.microsoft.com/office/powerpoint/2010/main" spd="med"/>
  <p:hf hdr="0" ftr="0" dt="0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hyperlink" Target="https://atlas.web.cern.ch/Atlas/GROUPS/PHYSICS/CONFNOTES/ATLAS-CONF-2021-030/" TargetMode="External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hyperlink" Target="https://atlas.web.cern.ch/Atlas/GROUPS/PHYSICS/PUBNOTES/ATL-PHYS-PUB-2021-031/" TargetMode="External"/><Relationship Id="rId5" Type="http://schemas.openxmlformats.org/officeDocument/2006/relationships/hyperlink" Target="https://twiki.cern.ch/twiki/bin/view/CMSPublic/SummaryResultsHIG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hyperlink" Target="https://atlas.web.cern.ch/Atlas/GROUPS/PHYSICS/CONFNOTES/ATLAS-CONF-2021-037/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NFNOTES/ATLAS-CONF-2021-037/" TargetMode="External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ms-results.web.cern.ch/cms-results/public-results/publications/HIG-18-021/" TargetMode="External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hyperlink" Target="http://cms-results.web.cern.ch/cms-results/public-results/publications/HIG-20-017/index.html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NFNOTES/ATLAS-CONF-2020-027/" TargetMode="External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hyperlink" Target="http://cms-results.web.cern.ch/cms-results/public-results/preliminary-results/HIG-21-003/index.html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hyperlink" Target="https://atlas.web.cern.ch/Atlas/GROUPS/PHYSICS/CONFNOTES/ATLAS-CONF-2021-034/" TargetMode="External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6.png"/><Relationship Id="rId3" Type="http://schemas.openxmlformats.org/officeDocument/2006/relationships/hyperlink" Target="https://atlas.web.cern.ch/Atlas/GROUPS/PHYSICS/CONFNOTES/ATLAS-CONF-2021-009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atlas.web.cern.ch/Atlas/GROUPS/PHYSICS/CONFNOTES/ATLAS-CONF-2021-009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hyperlink" Target="https://atlas.web.cern.ch/Atlas/GROUPS/PHYSICS/PUBNOTES/ATL-PHYS-PUB-2021-008/" TargetMode="External"/><Relationship Id="rId5" Type="http://schemas.openxmlformats.org/officeDocument/2006/relationships/hyperlink" Target="https://twiki.cern.ch/twiki/bin/view/CMSPublic/Summary2HDMSRun2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atlas.web.cern.ch/Atlas/GROUPS/PHYSICS/PAPERS/HDBS-2018-07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NFNOTES/ATLAS-CONF-2021-032/" TargetMode="External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hyperlink" Target="http://cms-results.web.cern.ch/cms-results/public-results/publications/HIG-20-009/index.html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atlas.web.cern.ch/Atlas/GROUPS/PHYSICS/PAPERS/HIGG-2018-58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hyperlink" Target="https://atlas.web.cern.ch/Atlas/GROUPS/PHYSICS/PAPERS/HDBS-2018-51/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7" Type="http://schemas.openxmlformats.org/officeDocument/2006/relationships/hyperlink" Target="https://atlas.web.cern.ch/Atlas/GROUPS/PHYSICS/PAPERS/HDBS-2019-06/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3" Type="http://schemas.openxmlformats.org/officeDocument/2006/relationships/hyperlink" Target="https://atlas.web.cern.ch/Atlas/GROUPS/PHYSICS/PUBNOTES/ATL-PHYS-PUB-2021-03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hyperlink" Target="https://twiki.cern.ch/twiki/bin/view/CMSPublic/SummaryResultsHIG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hyperlink" Target="http://cms-results.web.cern.ch/cms-results/public-results/publications/HIG-20-014/index.html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hyperlink" Target="http://cms-results.web.cern.ch/cms-results/public-results/publications/HIG-20-014/index.html" TargetMode="External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NFNOTES/ATLAS-CONF-2021-035/" TargetMode="External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ctrTitle"/>
          </p:nvPr>
        </p:nvSpPr>
        <p:spPr>
          <a:xfrm>
            <a:off x="854476" y="1713803"/>
            <a:ext cx="11295849" cy="135098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5300"/>
            </a:lvl1pPr>
          </a:lstStyle>
          <a:p>
            <a:r>
              <a:rPr lang="en-US" dirty="0" smtClean="0"/>
              <a:t>BSM Higgs searches at ATLAS and CMS </a:t>
            </a:r>
            <a:endParaRPr dirty="0"/>
          </a:p>
        </p:txBody>
      </p:sp>
      <p:sp>
        <p:nvSpPr>
          <p:cNvPr id="137" name="Shape 137"/>
          <p:cNvSpPr>
            <a:spLocks noGrp="1"/>
          </p:cNvSpPr>
          <p:nvPr>
            <p:ph type="subTitle" sz="quarter" idx="1"/>
          </p:nvPr>
        </p:nvSpPr>
        <p:spPr>
          <a:xfrm>
            <a:off x="1180867" y="3740281"/>
            <a:ext cx="10969457" cy="2937267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31622">
              <a:lnSpc>
                <a:spcPct val="120000"/>
              </a:lnSpc>
              <a:defRPr sz="2912">
                <a:solidFill>
                  <a:schemeClr val="accent3">
                    <a:hueOff val="-546624"/>
                    <a:satOff val="7767"/>
                    <a:lumOff val="-14512"/>
                  </a:schemeClr>
                </a:solidFill>
              </a:defRPr>
            </a:pPr>
            <a:r>
              <a:rPr sz="3600" dirty="0" smtClean="0"/>
              <a:t>Arun</a:t>
            </a:r>
            <a:r>
              <a:rPr lang="en-US" sz="3600" dirty="0" smtClean="0"/>
              <a:t>a Kumar</a:t>
            </a:r>
            <a:r>
              <a:rPr sz="3600" dirty="0" smtClean="0"/>
              <a:t> </a:t>
            </a:r>
            <a:r>
              <a:rPr sz="3600" dirty="0"/>
              <a:t>Nayak</a:t>
            </a:r>
          </a:p>
          <a:p>
            <a:pPr defTabSz="531622">
              <a:lnSpc>
                <a:spcPct val="120000"/>
              </a:lnSpc>
              <a:defRPr sz="2912">
                <a:solidFill>
                  <a:schemeClr val="accent3">
                    <a:hueOff val="-546624"/>
                    <a:satOff val="7767"/>
                    <a:lumOff val="-14512"/>
                  </a:schemeClr>
                </a:solidFill>
              </a:defRPr>
            </a:pPr>
            <a:r>
              <a:rPr lang="en-US" sz="3600" dirty="0" smtClean="0"/>
              <a:t>Institute of Physics</a:t>
            </a:r>
            <a:endParaRPr lang="en-US" sz="3600" dirty="0"/>
          </a:p>
          <a:p>
            <a:pPr defTabSz="531622">
              <a:lnSpc>
                <a:spcPct val="120000"/>
              </a:lnSpc>
              <a:defRPr sz="2912">
                <a:solidFill>
                  <a:schemeClr val="accent3">
                    <a:hueOff val="-546624"/>
                    <a:satOff val="7767"/>
                    <a:lumOff val="-14512"/>
                  </a:schemeClr>
                </a:solidFill>
              </a:defRPr>
            </a:pPr>
            <a:r>
              <a:rPr lang="en-US" sz="3600" dirty="0" smtClean="0"/>
              <a:t> Bhubaneswar, India</a:t>
            </a:r>
            <a:endParaRPr sz="3600" dirty="0"/>
          </a:p>
        </p:txBody>
      </p:sp>
      <p:sp>
        <p:nvSpPr>
          <p:cNvPr id="4" name="Rectangle 3"/>
          <p:cNvSpPr/>
          <p:nvPr/>
        </p:nvSpPr>
        <p:spPr>
          <a:xfrm>
            <a:off x="1356053" y="7013889"/>
            <a:ext cx="10620633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The XXVIII International Conference on </a:t>
            </a:r>
            <a:r>
              <a:rPr lang="en-US" sz="2400" dirty="0" err="1">
                <a:solidFill>
                  <a:schemeClr val="accent2">
                    <a:lumMod val="50000"/>
                  </a:schemeClr>
                </a:solidFill>
              </a:rPr>
              <a:t>Supersymmetry</a:t>
            </a:r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 and Unification of Fundamental Interactions (SUSY 2021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r>
              <a:rPr lang="is-IS" sz="2400" dirty="0">
                <a:solidFill>
                  <a:schemeClr val="accent2">
                    <a:lumMod val="50000"/>
                  </a:schemeClr>
                </a:solidFill>
              </a:rPr>
              <a:t>23-28 Aug </a:t>
            </a:r>
            <a:r>
              <a:rPr lang="is-IS" sz="2400" dirty="0" smtClean="0">
                <a:solidFill>
                  <a:schemeClr val="accent2">
                    <a:lumMod val="50000"/>
                  </a:schemeClr>
                </a:solidFill>
              </a:rPr>
              <a:t>2021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88" y="7983395"/>
            <a:ext cx="3854086" cy="16012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4527" y="8012729"/>
            <a:ext cx="1703297" cy="170329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/>
              <a:t>Resonant </a:t>
            </a:r>
            <a:r>
              <a:rPr lang="en-US" sz="6600" dirty="0" smtClean="0"/>
              <a:t>HH </a:t>
            </a:r>
            <a:r>
              <a:rPr lang="en-US" sz="6600" dirty="0">
                <a:sym typeface="Wingdings"/>
              </a:rPr>
              <a:t> </a:t>
            </a:r>
            <a:r>
              <a:rPr lang="en-US" sz="6600" dirty="0" err="1" smtClean="0">
                <a:sym typeface="Wingdings"/>
              </a:rPr>
              <a:t>bb</a:t>
            </a:r>
            <a:r>
              <a:rPr lang="en-US" sz="6600" dirty="0" err="1" smtClean="0">
                <a:latin typeface="Symbol" charset="2"/>
                <a:cs typeface="Symbol" charset="2"/>
                <a:sym typeface="Wingdings"/>
              </a:rPr>
              <a:t>tt</a:t>
            </a:r>
            <a:r>
              <a:rPr lang="en-US" sz="6600" dirty="0" smtClean="0">
                <a:sym typeface="Wingdings"/>
              </a:rPr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4242" y="1309354"/>
            <a:ext cx="116316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/>
              <a:t>A narrow-width CP-even scalar particle (X) </a:t>
            </a:r>
            <a:endParaRPr lang="en-US" sz="2400" dirty="0" smtClean="0"/>
          </a:p>
          <a:p>
            <a:pPr algn="l"/>
            <a:r>
              <a:rPr lang="en-US" sz="2400" dirty="0" smtClean="0"/>
              <a:t>is </a:t>
            </a:r>
            <a:r>
              <a:rPr lang="en-US" sz="2400" dirty="0"/>
              <a:t>used as the benchmark </a:t>
            </a:r>
            <a:r>
              <a:rPr lang="en-US" sz="2400" dirty="0" smtClean="0"/>
              <a:t>model (e.g. Heavy Higgs in 2HDM)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5941" y="2096919"/>
            <a:ext cx="12270229" cy="34419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Both tau decay modes considered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: </a:t>
            </a:r>
            <a:r>
              <a:rPr kumimoji="0" lang="en-US" sz="24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Helvetica Light"/>
              </a:rPr>
              <a:t>t</a:t>
            </a:r>
            <a:r>
              <a:rPr kumimoji="0" lang="en-US" sz="2400" b="0" i="0" u="none" strike="noStrike" cap="none" spc="0" normalizeH="0" baseline="-2500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lep</a:t>
            </a:r>
            <a:r>
              <a:rPr kumimoji="0" lang="en-US" sz="24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Helvetica Light"/>
              </a:rPr>
              <a:t>t</a:t>
            </a:r>
            <a:r>
              <a:rPr kumimoji="0" lang="en-US" sz="2400" b="0" i="0" u="none" strike="noStrike" cap="none" spc="0" normalizeH="0" baseline="-2500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had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, </a:t>
            </a:r>
            <a:r>
              <a:rPr kumimoji="0" lang="en-US" sz="24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Helvetica Light"/>
              </a:rPr>
              <a:t>t</a:t>
            </a:r>
            <a:r>
              <a:rPr kumimoji="0" lang="en-US" sz="2400" b="0" i="0" u="none" strike="noStrike" cap="none" spc="0" normalizeH="0" baseline="-2500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had</a:t>
            </a:r>
            <a:r>
              <a:rPr kumimoji="0" lang="en-US" sz="24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Helvetica Light"/>
              </a:rPr>
              <a:t>t</a:t>
            </a:r>
            <a:r>
              <a:rPr kumimoji="0" lang="en-US" sz="2400" b="0" i="0" u="none" strike="noStrike" cap="none" spc="0" normalizeH="0" baseline="-2500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had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Backgrounds: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tt</a:t>
            </a:r>
            <a:r>
              <a:rPr lang="en-US" sz="2400" dirty="0">
                <a:solidFill>
                  <a:srgbClr val="000090"/>
                </a:solidFill>
              </a:rPr>
              <a:t>,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Z+HF jets, QCD</a:t>
            </a:r>
          </a:p>
          <a:p>
            <a:pPr marL="713232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Lucida Grande"/>
              <a:buChar char="-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Events with real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rPr kumimoji="0" lang="en-US" sz="24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Helvetica Light"/>
              </a:rPr>
              <a:t>t</a:t>
            </a:r>
            <a:r>
              <a:rPr kumimoji="0" lang="en-US" sz="2400" b="0" i="0" u="none" strike="noStrike" cap="none" spc="0" normalizeH="0" baseline="-2500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had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are modeled from MC, normalizations taken from control and low score signal regions</a:t>
            </a:r>
          </a:p>
          <a:p>
            <a:pPr marL="713232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Lucida Grande"/>
              <a:buChar char="-"/>
              <a:tabLst/>
            </a:pPr>
            <a:r>
              <a:rPr lang="en-US" sz="2400" baseline="0" dirty="0" smtClean="0">
                <a:solidFill>
                  <a:srgbClr val="000090"/>
                </a:solidFill>
              </a:rPr>
              <a:t>Events</a:t>
            </a:r>
            <a:r>
              <a:rPr lang="en-US" sz="2400" dirty="0" smtClean="0">
                <a:solidFill>
                  <a:srgbClr val="000090"/>
                </a:solidFill>
              </a:rPr>
              <a:t> with fake </a:t>
            </a:r>
            <a:r>
              <a:rPr lang="en-US" sz="2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had</a:t>
            </a:r>
            <a:r>
              <a:rPr lang="en-US" sz="2400" dirty="0" smtClean="0">
                <a:solidFill>
                  <a:srgbClr val="000090"/>
                </a:solidFill>
              </a:rPr>
              <a:t> are estimated from data, using fake/scale factor method. </a:t>
            </a:r>
          </a:p>
          <a:p>
            <a:pPr marL="347472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dirty="0" smtClean="0">
                <a:solidFill>
                  <a:srgbClr val="000090"/>
                </a:solidFill>
              </a:rPr>
              <a:t>MVA </a:t>
            </a:r>
            <a:r>
              <a:rPr lang="en-US" sz="2400" dirty="0">
                <a:solidFill>
                  <a:srgbClr val="000090"/>
                </a:solidFill>
              </a:rPr>
              <a:t>analysis, using parameterized neural </a:t>
            </a:r>
            <a:r>
              <a:rPr lang="en-US" sz="2400" dirty="0" smtClean="0">
                <a:solidFill>
                  <a:srgbClr val="000090"/>
                </a:solidFill>
              </a:rPr>
              <a:t>network</a:t>
            </a:r>
          </a:p>
          <a:p>
            <a:pPr marL="347472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dirty="0">
                <a:solidFill>
                  <a:srgbClr val="000090"/>
                </a:solidFill>
              </a:rPr>
              <a:t>S</a:t>
            </a:r>
            <a:r>
              <a:rPr lang="en-US" sz="2400" dirty="0" smtClean="0">
                <a:solidFill>
                  <a:srgbClr val="000090"/>
                </a:solidFill>
              </a:rPr>
              <a:t>imultaneous </a:t>
            </a:r>
            <a:r>
              <a:rPr lang="en-US" sz="2400" dirty="0">
                <a:solidFill>
                  <a:srgbClr val="000090"/>
                </a:solidFill>
              </a:rPr>
              <a:t>binned maximum-likelihood fit </a:t>
            </a:r>
            <a:r>
              <a:rPr lang="en-US" sz="2400" dirty="0" smtClean="0">
                <a:solidFill>
                  <a:srgbClr val="000090"/>
                </a:solidFill>
              </a:rPr>
              <a:t>to the </a:t>
            </a:r>
            <a:r>
              <a:rPr lang="en-US" sz="2400" dirty="0">
                <a:solidFill>
                  <a:srgbClr val="000090"/>
                </a:solidFill>
              </a:rPr>
              <a:t>MVA output distributions </a:t>
            </a:r>
            <a:r>
              <a:rPr lang="en-US" sz="2400" dirty="0" smtClean="0">
                <a:solidFill>
                  <a:srgbClr val="000090"/>
                </a:solidFill>
              </a:rPr>
              <a:t>in 3 SR and </a:t>
            </a:r>
            <a:r>
              <a:rPr lang="en-US" sz="2400" dirty="0" err="1" smtClean="0">
                <a:solidFill>
                  <a:srgbClr val="000090"/>
                </a:solidFill>
              </a:rPr>
              <a:t>m</a:t>
            </a:r>
            <a:r>
              <a:rPr lang="en-US" sz="2400" baseline="-25000" dirty="0" err="1" smtClean="0">
                <a:solidFill>
                  <a:srgbClr val="000090"/>
                </a:solidFill>
                <a:latin typeface="MT Extra" charset="2"/>
                <a:cs typeface="MT Extra" charset="2"/>
              </a:rPr>
              <a:t>ll</a:t>
            </a:r>
            <a:r>
              <a:rPr lang="en-US" sz="2400" dirty="0" smtClean="0">
                <a:solidFill>
                  <a:srgbClr val="000090"/>
                </a:solidFill>
              </a:rPr>
              <a:t> in Z+HF control region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9406" y="5238669"/>
            <a:ext cx="5347872" cy="40283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458" y="5529760"/>
            <a:ext cx="5074595" cy="37595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860165" y="1262557"/>
            <a:ext cx="2935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2000" dirty="0">
                <a:solidFill>
                  <a:srgbClr val="996633"/>
                </a:solidFill>
                <a:hlinkClick r:id="rId4"/>
              </a:rPr>
              <a:t>ATLAS-CONF-2021-030</a:t>
            </a:r>
            <a:endParaRPr lang="en-US" sz="2000" dirty="0">
              <a:solidFill>
                <a:srgbClr val="996633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8269" y="1729770"/>
            <a:ext cx="3700215" cy="134342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197981" y="6466611"/>
            <a:ext cx="39461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Local (</a:t>
            </a:r>
            <a:r>
              <a:rPr lang="en-US" sz="2000" dirty="0">
                <a:solidFill>
                  <a:srgbClr val="FF0000"/>
                </a:solidFill>
              </a:rPr>
              <a:t>global) significance 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t 1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>
                <a:solidFill>
                  <a:srgbClr val="FF0000"/>
                </a:solidFill>
              </a:rPr>
              <a:t>:</a:t>
            </a:r>
            <a:r>
              <a:rPr lang="en-US" sz="2400" dirty="0" smtClean="0">
                <a:solidFill>
                  <a:srgbClr val="FF0000"/>
                </a:solidFill>
              </a:rPr>
              <a:t> 3.0</a:t>
            </a:r>
            <a:r>
              <a:rPr lang="en-US" sz="2400" i="1" dirty="0" smtClean="0">
                <a:solidFill>
                  <a:srgbClr val="FF0000"/>
                </a:solidFill>
              </a:rPr>
              <a:t>σ </a:t>
            </a:r>
            <a:r>
              <a:rPr lang="en-US" sz="2400" dirty="0" smtClean="0">
                <a:solidFill>
                  <a:srgbClr val="FF0000"/>
                </a:solidFill>
              </a:rPr>
              <a:t>(2.0σ</a:t>
            </a:r>
            <a:r>
              <a:rPr lang="en-US" sz="24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10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390808597"/>
      </p:ext>
    </p:extLst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Combination of X </a:t>
            </a:r>
            <a:r>
              <a:rPr lang="en-US" sz="4800" dirty="0" smtClean="0">
                <a:sym typeface="Wingdings"/>
              </a:rPr>
              <a:t> HH searches</a:t>
            </a:r>
            <a:endParaRPr lang="en-US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414" y="3554291"/>
            <a:ext cx="6885386" cy="46700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72" y="3551346"/>
            <a:ext cx="5776676" cy="50072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67938" y="2304232"/>
            <a:ext cx="119712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800" dirty="0"/>
              <a:t>Upper limits at 95% </a:t>
            </a:r>
            <a:r>
              <a:rPr lang="en-US" sz="2800" dirty="0" smtClean="0"/>
              <a:t>CL on </a:t>
            </a:r>
            <a:r>
              <a:rPr lang="en-US" sz="2800" dirty="0"/>
              <a:t>the resonant HH production cross-section as a function of the mass for a narrow-width scalar resonance</a:t>
            </a:r>
          </a:p>
        </p:txBody>
      </p:sp>
      <p:sp>
        <p:nvSpPr>
          <p:cNvPr id="8" name="Rectangle 7"/>
          <p:cNvSpPr/>
          <p:nvPr/>
        </p:nvSpPr>
        <p:spPr>
          <a:xfrm>
            <a:off x="3969719" y="1300415"/>
            <a:ext cx="3149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2000" dirty="0">
                <a:solidFill>
                  <a:srgbClr val="996633"/>
                </a:solidFill>
                <a:hlinkClick r:id="rId4"/>
              </a:rPr>
              <a:t>ATL-PHYS-PUB-2021-031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17444" y="1300415"/>
            <a:ext cx="25645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996633"/>
                </a:solidFill>
                <a:hlinkClick r:id="rId5"/>
              </a:rPr>
              <a:t>SummaryResultsHIG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11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2172338640"/>
      </p:ext>
    </p:extLst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Charged Higgs searches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3918" y="1439400"/>
            <a:ext cx="10741253" cy="15491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Singly (H</a:t>
            </a:r>
            <a:r>
              <a:rPr kumimoji="0" lang="en-US" sz="2800" b="0" i="0" u="none" strike="noStrike" cap="none" spc="0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±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) and Doubly (H</a:t>
            </a:r>
            <a:r>
              <a:rPr kumimoji="0" lang="en-US" sz="2800" b="0" i="0" u="none" strike="noStrike" cap="none" spc="0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±±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) charged Higgs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</a:t>
            </a:r>
          </a:p>
          <a:p>
            <a:pPr lvl="2" indent="0" algn="l">
              <a:spcBef>
                <a:spcPts val="600"/>
              </a:spcBef>
            </a:pPr>
            <a:r>
              <a:rPr lang="en-US" sz="2800" dirty="0"/>
              <a:t> </a:t>
            </a:r>
            <a:r>
              <a:rPr lang="en-US" sz="2800" dirty="0" smtClean="0"/>
              <a:t>       </a:t>
            </a:r>
            <a:r>
              <a:rPr lang="en-US" sz="2800" baseline="0" dirty="0" smtClean="0"/>
              <a:t>Produced in models, such as 2(3)HDM</a:t>
            </a:r>
            <a:r>
              <a:rPr lang="en-US" sz="2800" dirty="0" smtClean="0"/>
              <a:t>, Higgs triplet models      </a:t>
            </a:r>
          </a:p>
          <a:p>
            <a:pPr lvl="2" indent="0" algn="l">
              <a:spcBef>
                <a:spcPts val="600"/>
              </a:spcBef>
            </a:pPr>
            <a:r>
              <a:rPr lang="en-US" sz="2800" dirty="0"/>
              <a:t> </a:t>
            </a:r>
            <a:r>
              <a:rPr lang="en-US" sz="2800" dirty="0" smtClean="0"/>
              <a:t>       (e.g. Type-II Seesaw) etc..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23171" y="3273960"/>
            <a:ext cx="3814306" cy="51039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Many Searches at LHC</a:t>
            </a:r>
          </a:p>
          <a:p>
            <a:pPr marL="914400" lvl="5" indent="-457200" algn="l">
              <a:spcBef>
                <a:spcPts val="600"/>
              </a:spcBef>
              <a:buFont typeface="Arial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H</a:t>
            </a:r>
            <a:r>
              <a:rPr lang="en-US" sz="2800" baseline="30000" dirty="0">
                <a:solidFill>
                  <a:schemeClr val="tx1"/>
                </a:solidFill>
              </a:rPr>
              <a:t>±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  <a:sym typeface="Wingdings"/>
              </a:rPr>
              <a:t> </a:t>
            </a:r>
            <a:r>
              <a:rPr lang="en-US" sz="2800" dirty="0" err="1" smtClean="0">
                <a:solidFill>
                  <a:schemeClr val="tx1"/>
                </a:solidFill>
                <a:sym typeface="Wingdings"/>
              </a:rPr>
              <a:t>tb</a:t>
            </a:r>
            <a:endParaRPr lang="en-US" sz="2800" dirty="0">
              <a:solidFill>
                <a:schemeClr val="tx1"/>
              </a:solidFill>
              <a:sym typeface="Wingdings"/>
            </a:endParaRPr>
          </a:p>
          <a:p>
            <a:pPr marL="914400" lvl="5" indent="-457200" algn="l">
              <a:spcBef>
                <a:spcPts val="600"/>
              </a:spcBef>
              <a:buFont typeface="Arial"/>
              <a:buChar char="•"/>
            </a:pPr>
            <a:r>
              <a:rPr lang="en-US" sz="2800" dirty="0"/>
              <a:t>H</a:t>
            </a:r>
            <a:r>
              <a:rPr lang="en-US" sz="2800" baseline="30000" dirty="0"/>
              <a:t>±</a:t>
            </a:r>
            <a:r>
              <a:rPr lang="en-US" sz="2800" dirty="0"/>
              <a:t> </a:t>
            </a:r>
            <a:r>
              <a:rPr lang="en-US" sz="2800" dirty="0">
                <a:sym typeface="Wingdings"/>
              </a:rPr>
              <a:t> </a:t>
            </a:r>
            <a:r>
              <a:rPr lang="en-US" sz="2800" dirty="0" err="1" smtClean="0">
                <a:latin typeface="Symbol" charset="2"/>
                <a:cs typeface="Symbol" charset="2"/>
                <a:sym typeface="Wingdings"/>
              </a:rPr>
              <a:t>tn</a:t>
            </a:r>
            <a:endParaRPr lang="en-US" sz="2800" dirty="0" smtClean="0">
              <a:latin typeface="Symbol" charset="2"/>
              <a:cs typeface="Symbol" charset="2"/>
              <a:sym typeface="Wingdings"/>
            </a:endParaRPr>
          </a:p>
          <a:p>
            <a:pPr marL="914400" lvl="5" indent="-457200" algn="l">
              <a:spcBef>
                <a:spcPts val="600"/>
              </a:spcBef>
              <a:buFont typeface="Arial"/>
              <a:buChar char="•"/>
            </a:pPr>
            <a:r>
              <a:rPr lang="en-US" sz="2800" dirty="0">
                <a:solidFill>
                  <a:srgbClr val="660066"/>
                </a:solidFill>
              </a:rPr>
              <a:t>H</a:t>
            </a:r>
            <a:r>
              <a:rPr lang="en-US" sz="2800" baseline="30000" dirty="0">
                <a:solidFill>
                  <a:srgbClr val="660066"/>
                </a:solidFill>
              </a:rPr>
              <a:t>±</a:t>
            </a:r>
            <a:r>
              <a:rPr lang="en-US" sz="2800" dirty="0">
                <a:solidFill>
                  <a:srgbClr val="660066"/>
                </a:solidFill>
              </a:rPr>
              <a:t> </a:t>
            </a:r>
            <a:r>
              <a:rPr lang="en-US" sz="2800" dirty="0">
                <a:solidFill>
                  <a:srgbClr val="660066"/>
                </a:solidFill>
                <a:sym typeface="Wingdings"/>
              </a:rPr>
              <a:t> </a:t>
            </a:r>
            <a:r>
              <a:rPr lang="en-US" sz="2800" dirty="0" err="1">
                <a:solidFill>
                  <a:srgbClr val="660066"/>
                </a:solidFill>
                <a:sym typeface="Wingdings"/>
              </a:rPr>
              <a:t>cb</a:t>
            </a:r>
            <a:endParaRPr lang="en-US" sz="2800" dirty="0">
              <a:solidFill>
                <a:srgbClr val="660066"/>
              </a:solidFill>
              <a:sym typeface="Wingdings"/>
            </a:endParaRPr>
          </a:p>
          <a:p>
            <a:pPr marL="914400" lvl="5" indent="-457200" algn="l">
              <a:spcBef>
                <a:spcPts val="600"/>
              </a:spcBef>
              <a:buFont typeface="Arial"/>
              <a:buChar char="•"/>
            </a:pPr>
            <a:r>
              <a:rPr lang="en-US" sz="2800" dirty="0">
                <a:solidFill>
                  <a:srgbClr val="660066"/>
                </a:solidFill>
              </a:rPr>
              <a:t>H</a:t>
            </a:r>
            <a:r>
              <a:rPr lang="en-US" sz="2800" baseline="30000" dirty="0">
                <a:solidFill>
                  <a:srgbClr val="660066"/>
                </a:solidFill>
              </a:rPr>
              <a:t>±</a:t>
            </a:r>
            <a:r>
              <a:rPr lang="en-US" sz="2800" dirty="0">
                <a:solidFill>
                  <a:srgbClr val="660066"/>
                </a:solidFill>
              </a:rPr>
              <a:t> </a:t>
            </a:r>
            <a:r>
              <a:rPr lang="en-US" sz="2800" dirty="0">
                <a:solidFill>
                  <a:srgbClr val="660066"/>
                </a:solidFill>
                <a:sym typeface="Wingdings"/>
              </a:rPr>
              <a:t> </a:t>
            </a:r>
            <a:r>
              <a:rPr lang="en-US" sz="2800" dirty="0" err="1" smtClean="0">
                <a:solidFill>
                  <a:srgbClr val="660066"/>
                </a:solidFill>
                <a:sym typeface="Wingdings"/>
              </a:rPr>
              <a:t>cs</a:t>
            </a:r>
            <a:endParaRPr lang="en-US" sz="2800" dirty="0">
              <a:solidFill>
                <a:srgbClr val="660066"/>
              </a:solidFill>
              <a:latin typeface="Symbol" charset="2"/>
              <a:cs typeface="Symbol" charset="2"/>
              <a:sym typeface="Wingdings"/>
            </a:endParaRPr>
          </a:p>
          <a:p>
            <a:pPr marL="914400" lvl="5" indent="-457200" algn="l">
              <a:spcBef>
                <a:spcPts val="600"/>
              </a:spcBef>
              <a:buFont typeface="Arial"/>
              <a:buChar char="•"/>
            </a:pPr>
            <a:r>
              <a:rPr lang="en-US" sz="2800" dirty="0" smtClean="0">
                <a:solidFill>
                  <a:srgbClr val="660066"/>
                </a:solidFill>
              </a:rPr>
              <a:t>H</a:t>
            </a:r>
            <a:r>
              <a:rPr lang="en-US" sz="2800" baseline="30000" dirty="0">
                <a:solidFill>
                  <a:srgbClr val="660066"/>
                </a:solidFill>
              </a:rPr>
              <a:t>±</a:t>
            </a:r>
            <a:r>
              <a:rPr lang="en-US" sz="2800" dirty="0" smtClean="0">
                <a:solidFill>
                  <a:srgbClr val="660066"/>
                </a:solidFill>
              </a:rPr>
              <a:t> </a:t>
            </a:r>
            <a:r>
              <a:rPr lang="en-US" sz="2800" dirty="0" smtClean="0">
                <a:solidFill>
                  <a:srgbClr val="660066"/>
                </a:solidFill>
                <a:sym typeface="Wingdings"/>
              </a:rPr>
              <a:t> W</a:t>
            </a:r>
            <a:r>
              <a:rPr lang="en-US" sz="2800" baseline="30000" dirty="0">
                <a:solidFill>
                  <a:srgbClr val="660066"/>
                </a:solidFill>
              </a:rPr>
              <a:t>±</a:t>
            </a:r>
            <a:r>
              <a:rPr lang="en-US" sz="2800" dirty="0" smtClean="0">
                <a:solidFill>
                  <a:srgbClr val="660066"/>
                </a:solidFill>
                <a:sym typeface="Wingdings"/>
              </a:rPr>
              <a:t>Z</a:t>
            </a:r>
            <a:endParaRPr lang="en-US" sz="2800" dirty="0">
              <a:solidFill>
                <a:srgbClr val="660066"/>
              </a:solidFill>
            </a:endParaRPr>
          </a:p>
          <a:p>
            <a:pPr marL="457200" lvl="5" indent="0" algn="l">
              <a:spcBef>
                <a:spcPts val="600"/>
              </a:spcBef>
            </a:pPr>
            <a:endParaRPr lang="en-US" sz="2800" dirty="0">
              <a:solidFill>
                <a:srgbClr val="660066"/>
              </a:solidFill>
            </a:endParaRPr>
          </a:p>
          <a:p>
            <a:pPr marL="914400" lvl="5" indent="-457200" algn="l">
              <a:spcBef>
                <a:spcPts val="600"/>
              </a:spcBef>
              <a:buFont typeface="Arial"/>
              <a:buChar char="•"/>
            </a:pPr>
            <a:r>
              <a:rPr lang="en-US" sz="2800" dirty="0">
                <a:solidFill>
                  <a:srgbClr val="660066"/>
                </a:solidFill>
              </a:rPr>
              <a:t>H</a:t>
            </a:r>
            <a:r>
              <a:rPr lang="en-US" sz="2800" baseline="30000" dirty="0" smtClean="0">
                <a:solidFill>
                  <a:srgbClr val="660066"/>
                </a:solidFill>
              </a:rPr>
              <a:t>±</a:t>
            </a:r>
            <a:r>
              <a:rPr lang="en-US" sz="2800" baseline="30000" dirty="0">
                <a:solidFill>
                  <a:srgbClr val="660066"/>
                </a:solidFill>
              </a:rPr>
              <a:t>±</a:t>
            </a:r>
            <a:r>
              <a:rPr lang="en-US" sz="2800" dirty="0" smtClean="0">
                <a:solidFill>
                  <a:srgbClr val="660066"/>
                </a:solidFill>
              </a:rPr>
              <a:t> </a:t>
            </a:r>
            <a:r>
              <a:rPr lang="en-US" sz="2800" dirty="0">
                <a:solidFill>
                  <a:srgbClr val="660066"/>
                </a:solidFill>
                <a:sym typeface="Wingdings"/>
              </a:rPr>
              <a:t> W</a:t>
            </a:r>
            <a:r>
              <a:rPr lang="en-US" sz="2800" baseline="30000" dirty="0" smtClean="0">
                <a:solidFill>
                  <a:srgbClr val="660066"/>
                </a:solidFill>
              </a:rPr>
              <a:t>±</a:t>
            </a:r>
            <a:r>
              <a:rPr lang="en-US" sz="2800" dirty="0">
                <a:solidFill>
                  <a:srgbClr val="660066"/>
                </a:solidFill>
                <a:sym typeface="Wingdings"/>
              </a:rPr>
              <a:t>W</a:t>
            </a:r>
            <a:r>
              <a:rPr lang="en-US" sz="2800" baseline="30000" dirty="0">
                <a:solidFill>
                  <a:srgbClr val="660066"/>
                </a:solidFill>
              </a:rPr>
              <a:t>±</a:t>
            </a:r>
            <a:r>
              <a:rPr lang="en-US" sz="2800" dirty="0" smtClean="0">
                <a:solidFill>
                  <a:srgbClr val="660066"/>
                </a:solidFill>
                <a:sym typeface="Wingdings"/>
              </a:rPr>
              <a:t> </a:t>
            </a:r>
            <a:endParaRPr lang="en-US" sz="2800" dirty="0">
              <a:solidFill>
                <a:srgbClr val="660066"/>
              </a:solidFill>
            </a:endParaRPr>
          </a:p>
          <a:p>
            <a:pPr marL="914400" lvl="5" indent="-457200" algn="l">
              <a:spcBef>
                <a:spcPts val="600"/>
              </a:spcBef>
              <a:buFont typeface="Arial"/>
              <a:buChar char="•"/>
            </a:pPr>
            <a:r>
              <a:rPr lang="en-US" sz="2800" dirty="0"/>
              <a:t>H</a:t>
            </a:r>
            <a:r>
              <a:rPr lang="en-US" sz="2800" baseline="30000" dirty="0"/>
              <a:t>±±</a:t>
            </a:r>
            <a:r>
              <a:rPr lang="en-US" sz="2800" dirty="0"/>
              <a:t> </a:t>
            </a:r>
            <a:r>
              <a:rPr lang="en-US" sz="2800" dirty="0">
                <a:sym typeface="Wingdings"/>
              </a:rPr>
              <a:t> </a:t>
            </a:r>
            <a:r>
              <a:rPr lang="en-US" sz="2800" dirty="0" err="1" smtClean="0">
                <a:latin typeface="MT Extra" charset="2"/>
                <a:cs typeface="MT Extra" charset="2"/>
                <a:sym typeface="Wingdings"/>
              </a:rPr>
              <a:t>l</a:t>
            </a:r>
            <a:r>
              <a:rPr lang="en-US" sz="2800" baseline="30000" dirty="0" err="1" smtClean="0"/>
              <a:t>±</a:t>
            </a:r>
            <a:r>
              <a:rPr lang="en-US" sz="2800" dirty="0" err="1" smtClean="0">
                <a:latin typeface="MT Extra" charset="2"/>
                <a:cs typeface="MT Extra" charset="2"/>
                <a:sym typeface="Wingdings"/>
              </a:rPr>
              <a:t>l</a:t>
            </a:r>
            <a:r>
              <a:rPr lang="en-US" sz="2800" baseline="30000" dirty="0" smtClean="0"/>
              <a:t>±</a:t>
            </a:r>
            <a:r>
              <a:rPr lang="en-US" sz="2800" dirty="0" smtClean="0">
                <a:sym typeface="Wingdings"/>
              </a:rPr>
              <a:t> </a:t>
            </a:r>
            <a:endParaRPr lang="en-US" sz="2800" dirty="0"/>
          </a:p>
          <a:p>
            <a:pPr marL="914400" lvl="5" indent="-457200" algn="l">
              <a:spcBef>
                <a:spcPts val="600"/>
              </a:spcBef>
              <a:buFont typeface="Arial"/>
              <a:buChar char="•"/>
            </a:pP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12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2874489931"/>
      </p:ext>
    </p:extLst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H</a:t>
            </a:r>
            <a:r>
              <a:rPr lang="en-US" baseline="30000" dirty="0" err="1" smtClean="0">
                <a:sym typeface="Wingdings"/>
              </a:rPr>
              <a:t>±</a:t>
            </a:r>
            <a:r>
              <a:rPr lang="en-US" dirty="0" err="1" smtClean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, H</a:t>
            </a:r>
            <a:r>
              <a:rPr lang="en-US" baseline="30000" dirty="0" smtClean="0">
                <a:sym typeface="Wingdings"/>
              </a:rPr>
              <a:t>±</a:t>
            </a:r>
            <a:r>
              <a:rPr lang="en-US" dirty="0" smtClean="0">
                <a:sym typeface="Wingdings"/>
              </a:rPr>
              <a:t>  </a:t>
            </a:r>
            <a:r>
              <a:rPr lang="en-US" dirty="0" err="1" smtClean="0">
                <a:sym typeface="Wingdings"/>
              </a:rPr>
              <a:t>cb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852" y="1579014"/>
            <a:ext cx="3230440" cy="25910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5645" y="1579014"/>
            <a:ext cx="3475551" cy="27804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3376" y="1612771"/>
            <a:ext cx="4768518" cy="1831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800" dirty="0"/>
              <a:t>L</a:t>
            </a:r>
            <a:r>
              <a:rPr lang="en-US" sz="2800" dirty="0" smtClean="0"/>
              <a:t>ight </a:t>
            </a:r>
            <a:r>
              <a:rPr lang="en-US" sz="2800" dirty="0"/>
              <a:t>charged </a:t>
            </a:r>
            <a:r>
              <a:rPr lang="en-US" sz="2800" dirty="0" smtClean="0"/>
              <a:t>Higgs boson production </a:t>
            </a:r>
            <a:r>
              <a:rPr lang="en-US" sz="2800" dirty="0"/>
              <a:t>in top </a:t>
            </a:r>
            <a:r>
              <a:rPr lang="en-US" sz="2800" dirty="0" smtClean="0"/>
              <a:t>quark decays, and decaying to </a:t>
            </a:r>
            <a:r>
              <a:rPr lang="en-US" sz="2800" dirty="0" err="1" smtClean="0"/>
              <a:t>cb</a:t>
            </a:r>
            <a:endParaRPr lang="en-US" sz="2800" dirty="0" smtClean="0"/>
          </a:p>
          <a:p>
            <a:pPr algn="l">
              <a:spcBef>
                <a:spcPts val="600"/>
              </a:spcBef>
            </a:pPr>
            <a:r>
              <a:rPr lang="en-US" sz="2400" dirty="0" smtClean="0"/>
              <a:t>   60 </a:t>
            </a:r>
            <a:r>
              <a:rPr lang="en-US" sz="2400" dirty="0" err="1" smtClean="0"/>
              <a:t>GeV</a:t>
            </a:r>
            <a:r>
              <a:rPr lang="en-US" sz="2400" dirty="0" smtClean="0"/>
              <a:t> &lt;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H</a:t>
            </a:r>
            <a:r>
              <a:rPr lang="en-US" sz="2400" dirty="0" smtClean="0"/>
              <a:t>+ &lt; 160 </a:t>
            </a:r>
            <a:r>
              <a:rPr lang="en-US" sz="2400" dirty="0" err="1" smtClean="0"/>
              <a:t>GeV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54206" y="3869220"/>
            <a:ext cx="7076836" cy="51039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Final state: 1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MT Extra" charset="2"/>
                <a:cs typeface="MT Extra" charset="2"/>
                <a:sym typeface="Helvetica Light"/>
              </a:rPr>
              <a:t>l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 + ≥ 4 jets (3 b-tagged)</a:t>
            </a:r>
          </a:p>
          <a:p>
            <a:pPr marL="914400" lvl="1" indent="-457200" algn="l">
              <a:spcBef>
                <a:spcPts val="600"/>
              </a:spcBef>
              <a:buFont typeface="Arial"/>
              <a:buChar char="•"/>
            </a:pPr>
            <a:r>
              <a:rPr lang="en-US" sz="2800" dirty="0" smtClean="0">
                <a:solidFill>
                  <a:srgbClr val="000090"/>
                </a:solidFill>
              </a:rPr>
              <a:t>Events categorized according to no. of jets and b-jets</a:t>
            </a:r>
          </a:p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Major background: SM 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tt</a:t>
            </a:r>
            <a:r>
              <a:rPr lang="en-US" sz="2800" dirty="0" err="1" smtClean="0">
                <a:solidFill>
                  <a:srgbClr val="000090"/>
                </a:solidFill>
              </a:rPr>
              <a:t>+jets</a:t>
            </a: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000090"/>
              </a:solidFill>
              <a:effectLst/>
              <a:uFillTx/>
              <a:sym typeface="Helvetica Light"/>
            </a:endParaRPr>
          </a:p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Signal/Background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 discrimination using NN classifier</a:t>
            </a:r>
          </a:p>
          <a:p>
            <a:pPr marL="914400" marR="0" indent="-4572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800" baseline="0" dirty="0" smtClean="0">
                <a:solidFill>
                  <a:srgbClr val="000090"/>
                </a:solidFill>
              </a:rPr>
              <a:t>Trained</a:t>
            </a:r>
            <a:r>
              <a:rPr lang="en-US" sz="2800" dirty="0" smtClean="0">
                <a:solidFill>
                  <a:srgbClr val="000090"/>
                </a:solidFill>
              </a:rPr>
              <a:t> against SM </a:t>
            </a:r>
            <a:r>
              <a:rPr lang="en-US" sz="2800" dirty="0" err="1" smtClean="0">
                <a:solidFill>
                  <a:srgbClr val="000090"/>
                </a:solidFill>
              </a:rPr>
              <a:t>tt</a:t>
            </a:r>
            <a:r>
              <a:rPr lang="en-US" sz="2800" dirty="0" smtClean="0">
                <a:solidFill>
                  <a:srgbClr val="000090"/>
                </a:solidFill>
              </a:rPr>
              <a:t> background</a:t>
            </a:r>
          </a:p>
          <a:p>
            <a:pPr marL="914400" marR="0" indent="-4572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Parameterized as function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 of 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m</a:t>
            </a:r>
            <a:r>
              <a:rPr kumimoji="0" lang="en-US" sz="2800" b="0" i="0" u="none" strike="noStrike" cap="none" spc="0" normalizeH="0" baseline="-2500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H</a:t>
            </a:r>
            <a:r>
              <a:rPr kumimoji="0" lang="en-US" sz="2800" b="0" i="0" u="none" strike="noStrike" cap="none" spc="0" normalizeH="0" baseline="-2500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+ 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and all signal samples are combined </a:t>
            </a:r>
            <a:r>
              <a:rPr lang="en-US" sz="2800" dirty="0" smtClean="0">
                <a:solidFill>
                  <a:srgbClr val="000090"/>
                </a:solidFill>
              </a:rPr>
              <a:t>for the training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6994" y="4428178"/>
            <a:ext cx="4529962" cy="506789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542711" y="1257961"/>
            <a:ext cx="2935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2000" dirty="0" smtClean="0">
                <a:solidFill>
                  <a:srgbClr val="996633"/>
                </a:solidFill>
                <a:hlinkClick r:id="rId5"/>
              </a:rPr>
              <a:t>ATLAS</a:t>
            </a:r>
            <a:r>
              <a:rPr lang="mr-IN" sz="2000" dirty="0">
                <a:solidFill>
                  <a:srgbClr val="996633"/>
                </a:solidFill>
                <a:hlinkClick r:id="rId5"/>
              </a:rPr>
              <a:t>-CONF-2021-</a:t>
            </a:r>
            <a:r>
              <a:rPr lang="mr-IN" sz="2000" dirty="0" smtClean="0">
                <a:solidFill>
                  <a:srgbClr val="996633"/>
                </a:solidFill>
                <a:hlinkClick r:id="rId5"/>
              </a:rPr>
              <a:t>037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13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1601140233"/>
      </p:ext>
    </p:extLst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 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H</a:t>
            </a:r>
            <a:r>
              <a:rPr lang="en-US" baseline="30000" dirty="0" err="1">
                <a:sym typeface="Wingdings"/>
              </a:rPr>
              <a:t>±</a:t>
            </a:r>
            <a:r>
              <a:rPr lang="en-US" dirty="0" err="1">
                <a:sym typeface="Wingdings"/>
              </a:rPr>
              <a:t>b</a:t>
            </a:r>
            <a:r>
              <a:rPr lang="en-US" dirty="0">
                <a:sym typeface="Wingdings"/>
              </a:rPr>
              <a:t>, H</a:t>
            </a:r>
            <a:r>
              <a:rPr lang="en-US" baseline="30000" dirty="0">
                <a:sym typeface="Wingdings"/>
              </a:rPr>
              <a:t>±</a:t>
            </a:r>
            <a:r>
              <a:rPr lang="en-US" dirty="0">
                <a:sym typeface="Wingdings"/>
              </a:rPr>
              <a:t>  </a:t>
            </a:r>
            <a:r>
              <a:rPr lang="en-US" dirty="0" err="1">
                <a:sym typeface="Wingdings"/>
              </a:rPr>
              <a:t>cb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2346" y="1704172"/>
            <a:ext cx="6150054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>
              <a:spcBef>
                <a:spcPts val="1800"/>
              </a:spcBef>
              <a:buFont typeface="Arial"/>
              <a:buChar char="•"/>
            </a:pPr>
            <a:r>
              <a:rPr lang="en-US" sz="2400" dirty="0">
                <a:solidFill>
                  <a:srgbClr val="000090"/>
                </a:solidFill>
              </a:rPr>
              <a:t>Binned profile likelihood fit </a:t>
            </a:r>
            <a:r>
              <a:rPr lang="en-US" sz="2400" dirty="0" smtClean="0">
                <a:solidFill>
                  <a:srgbClr val="000090"/>
                </a:solidFill>
              </a:rPr>
              <a:t>of the NN  discriminant </a:t>
            </a:r>
            <a:r>
              <a:rPr lang="en-US" sz="2400" dirty="0">
                <a:solidFill>
                  <a:srgbClr val="000090"/>
                </a:solidFill>
              </a:rPr>
              <a:t>across 3b and </a:t>
            </a:r>
            <a:r>
              <a:rPr lang="en-US" sz="2400" dirty="0" smtClean="0">
                <a:solidFill>
                  <a:srgbClr val="000090"/>
                </a:solidFill>
              </a:rPr>
              <a:t>≥4b </a:t>
            </a:r>
            <a:r>
              <a:rPr lang="en-US" sz="2400" dirty="0">
                <a:solidFill>
                  <a:srgbClr val="000090"/>
                </a:solidFill>
              </a:rPr>
              <a:t>regions </a:t>
            </a:r>
          </a:p>
          <a:p>
            <a:pPr marL="914400" indent="-457200" algn="l">
              <a:spcBef>
                <a:spcPts val="600"/>
              </a:spcBef>
              <a:buFont typeface="Lucida Grande"/>
              <a:buChar char="-"/>
            </a:pPr>
            <a:r>
              <a:rPr lang="en-US" sz="2400" dirty="0">
                <a:solidFill>
                  <a:srgbClr val="000090"/>
                </a:solidFill>
              </a:rPr>
              <a:t>Control background and reduce systematic uncertainties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918" y="3722082"/>
            <a:ext cx="5004346" cy="554802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14030" y="1525922"/>
            <a:ext cx="6502400" cy="253915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95% </a:t>
            </a:r>
            <a:r>
              <a:rPr lang="en-US" sz="2400" dirty="0">
                <a:solidFill>
                  <a:srgbClr val="000090"/>
                </a:solidFill>
              </a:rPr>
              <a:t>CL upper limits on </a:t>
            </a:r>
            <a:r>
              <a:rPr lang="en-US" sz="2400" dirty="0" smtClean="0">
                <a:solidFill>
                  <a:srgbClr val="000090"/>
                </a:solidFill>
              </a:rPr>
              <a:t>                       </a:t>
            </a:r>
          </a:p>
          <a:p>
            <a:pPr algn="l">
              <a:spcBef>
                <a:spcPts val="600"/>
              </a:spcBef>
            </a:pPr>
            <a:r>
              <a:rPr lang="en-US" sz="2400" dirty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           B </a:t>
            </a:r>
            <a:r>
              <a:rPr lang="en-US" sz="2400" dirty="0">
                <a:solidFill>
                  <a:srgbClr val="000090"/>
                </a:solidFill>
              </a:rPr>
              <a:t>= B(t → </a:t>
            </a:r>
            <a:r>
              <a:rPr lang="en-US" sz="2400" dirty="0" err="1">
                <a:solidFill>
                  <a:srgbClr val="000090"/>
                </a:solidFill>
              </a:rPr>
              <a:t>H</a:t>
            </a:r>
            <a:r>
              <a:rPr lang="en-US" sz="2400" baseline="30000" dirty="0" err="1">
                <a:solidFill>
                  <a:srgbClr val="000090"/>
                </a:solidFill>
              </a:rPr>
              <a:t>±</a:t>
            </a:r>
            <a:r>
              <a:rPr lang="en-US" sz="2400" dirty="0" err="1">
                <a:solidFill>
                  <a:srgbClr val="000090"/>
                </a:solidFill>
              </a:rPr>
              <a:t>b</a:t>
            </a:r>
            <a:r>
              <a:rPr lang="en-US" sz="2400" dirty="0">
                <a:solidFill>
                  <a:srgbClr val="000090"/>
                </a:solidFill>
              </a:rPr>
              <a:t>) × B(H</a:t>
            </a:r>
            <a:r>
              <a:rPr lang="en-US" sz="2400" baseline="30000" dirty="0">
                <a:solidFill>
                  <a:srgbClr val="000090"/>
                </a:solidFill>
              </a:rPr>
              <a:t>±</a:t>
            </a:r>
            <a:r>
              <a:rPr lang="en-US" sz="2400" dirty="0">
                <a:solidFill>
                  <a:srgbClr val="000090"/>
                </a:solidFill>
              </a:rPr>
              <a:t> → </a:t>
            </a:r>
            <a:r>
              <a:rPr lang="en-US" sz="2400" dirty="0" err="1">
                <a:solidFill>
                  <a:srgbClr val="000090"/>
                </a:solidFill>
              </a:rPr>
              <a:t>cb</a:t>
            </a:r>
            <a:r>
              <a:rPr lang="en-US" sz="2400" dirty="0" smtClean="0">
                <a:solidFill>
                  <a:srgbClr val="000090"/>
                </a:solidFill>
              </a:rPr>
              <a:t>)</a:t>
            </a:r>
          </a:p>
          <a:p>
            <a:pPr marL="457200" indent="-4572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Excess at </a:t>
            </a:r>
            <a:r>
              <a:rPr lang="en-US" sz="2400" dirty="0" err="1" smtClean="0">
                <a:solidFill>
                  <a:srgbClr val="FF0000"/>
                </a:solidFill>
              </a:rPr>
              <a:t>m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H</a:t>
            </a:r>
            <a:r>
              <a:rPr lang="en-US" sz="2400" baseline="-25000" dirty="0" smtClean="0">
                <a:solidFill>
                  <a:srgbClr val="FF0000"/>
                </a:solidFill>
              </a:rPr>
              <a:t>+ </a:t>
            </a:r>
            <a:r>
              <a:rPr lang="en-US" sz="2400" dirty="0" smtClean="0">
                <a:solidFill>
                  <a:srgbClr val="FF0000"/>
                </a:solidFill>
              </a:rPr>
              <a:t>= 130 </a:t>
            </a:r>
            <a:r>
              <a:rPr lang="en-US" sz="2400" dirty="0" err="1" smtClean="0">
                <a:solidFill>
                  <a:srgbClr val="FF0000"/>
                </a:solidFill>
              </a:rPr>
              <a:t>GeV</a:t>
            </a:r>
            <a:r>
              <a:rPr lang="en-US" sz="2400" dirty="0" smtClean="0">
                <a:solidFill>
                  <a:srgbClr val="FF0000"/>
                </a:solidFill>
              </a:rPr>
              <a:t>, with local (global) significance of 3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400" dirty="0" smtClean="0">
                <a:solidFill>
                  <a:srgbClr val="FF0000"/>
                </a:solidFill>
              </a:rPr>
              <a:t> (2</a:t>
            </a:r>
            <a:r>
              <a:rPr lang="en-US" sz="24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pPr marL="457200" indent="-4572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3HDM predictions for 3 benchmark values are shown</a:t>
            </a:r>
            <a:r>
              <a:rPr lang="en-US" sz="2400" dirty="0">
                <a:solidFill>
                  <a:srgbClr val="000090"/>
                </a:solidFill>
              </a:rPr>
              <a:t>	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099786" y="1257961"/>
            <a:ext cx="2935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2000" dirty="0" smtClean="0">
                <a:solidFill>
                  <a:srgbClr val="996633"/>
                </a:solidFill>
                <a:hlinkClick r:id="rId3"/>
              </a:rPr>
              <a:t>ATLAS</a:t>
            </a:r>
            <a:r>
              <a:rPr lang="mr-IN" sz="2000" dirty="0">
                <a:solidFill>
                  <a:srgbClr val="996633"/>
                </a:solidFill>
                <a:hlinkClick r:id="rId3"/>
              </a:rPr>
              <a:t>-CONF-2021-</a:t>
            </a:r>
            <a:r>
              <a:rPr lang="mr-IN" sz="2000" dirty="0" smtClean="0">
                <a:solidFill>
                  <a:srgbClr val="996633"/>
                </a:solidFill>
                <a:hlinkClick r:id="rId3"/>
              </a:rPr>
              <a:t>037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14</a:t>
            </a:fld>
            <a:r>
              <a:rPr lang="mr-IN" smtClean="0"/>
              <a:t>/28</a:t>
            </a:r>
            <a:endParaRPr lang="mr-I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2344" y="4176895"/>
            <a:ext cx="6402691" cy="509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225012"/>
      </p:ext>
    </p:extLst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 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H</a:t>
            </a:r>
            <a:r>
              <a:rPr lang="en-US" baseline="30000" dirty="0" err="1">
                <a:sym typeface="Wingdings"/>
              </a:rPr>
              <a:t>±</a:t>
            </a:r>
            <a:r>
              <a:rPr lang="en-US" dirty="0" err="1">
                <a:sym typeface="Wingdings"/>
              </a:rPr>
              <a:t>b</a:t>
            </a:r>
            <a:r>
              <a:rPr lang="en-US" dirty="0">
                <a:sym typeface="Wingdings"/>
              </a:rPr>
              <a:t>, H</a:t>
            </a:r>
            <a:r>
              <a:rPr lang="en-US" baseline="30000" dirty="0">
                <a:sym typeface="Wingdings"/>
              </a:rPr>
              <a:t>±</a:t>
            </a:r>
            <a:r>
              <a:rPr lang="en-US" dirty="0">
                <a:sym typeface="Wingdings"/>
              </a:rPr>
              <a:t>  </a:t>
            </a:r>
            <a:r>
              <a:rPr lang="en-US" dirty="0" err="1" smtClean="0">
                <a:sym typeface="Wingdings"/>
              </a:rPr>
              <a:t>cs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3163" y="1670798"/>
            <a:ext cx="7335901" cy="28449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3376" y="1612771"/>
            <a:ext cx="4768518" cy="1831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800" dirty="0"/>
              <a:t>L</a:t>
            </a:r>
            <a:r>
              <a:rPr lang="en-US" sz="2800" dirty="0" smtClean="0"/>
              <a:t>ight </a:t>
            </a:r>
            <a:r>
              <a:rPr lang="en-US" sz="2800" dirty="0"/>
              <a:t>charged Higgs </a:t>
            </a:r>
            <a:r>
              <a:rPr lang="en-US" sz="2800" dirty="0" smtClean="0"/>
              <a:t>production </a:t>
            </a:r>
            <a:r>
              <a:rPr lang="en-US" sz="2800" dirty="0"/>
              <a:t>in top </a:t>
            </a:r>
            <a:r>
              <a:rPr lang="en-US" sz="2800" dirty="0" smtClean="0"/>
              <a:t>decays, and decaying to </a:t>
            </a:r>
            <a:r>
              <a:rPr lang="en-US" sz="2800" dirty="0" err="1" smtClean="0"/>
              <a:t>cs</a:t>
            </a:r>
            <a:endParaRPr lang="en-US" sz="2800" dirty="0" smtClean="0"/>
          </a:p>
          <a:p>
            <a:pPr algn="l">
              <a:spcBef>
                <a:spcPts val="600"/>
              </a:spcBef>
            </a:pPr>
            <a:r>
              <a:rPr lang="en-US" sz="2400" dirty="0" smtClean="0"/>
              <a:t>   80 </a:t>
            </a:r>
            <a:r>
              <a:rPr lang="en-US" sz="2400" dirty="0" err="1" smtClean="0"/>
              <a:t>GeV</a:t>
            </a:r>
            <a:r>
              <a:rPr lang="en-US" sz="2400" dirty="0" smtClean="0"/>
              <a:t> &lt;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H</a:t>
            </a:r>
            <a:r>
              <a:rPr lang="en-US" sz="2400" dirty="0" smtClean="0"/>
              <a:t>+ &lt; 160 </a:t>
            </a:r>
            <a:r>
              <a:rPr lang="en-US" sz="2400" dirty="0" err="1" smtClean="0"/>
              <a:t>GeV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8966634" y="1232391"/>
            <a:ext cx="40381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sz="2000" dirty="0" smtClean="0">
                <a:solidFill>
                  <a:srgbClr val="996633"/>
                </a:solidFill>
                <a:hlinkClick r:id="rId3"/>
              </a:rPr>
              <a:t>PRD </a:t>
            </a:r>
            <a:r>
              <a:rPr lang="is-IS" sz="2000" dirty="0">
                <a:solidFill>
                  <a:srgbClr val="996633"/>
                </a:solidFill>
                <a:hlinkClick r:id="rId3"/>
              </a:rPr>
              <a:t>102 (2020) 072001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206" y="4198890"/>
            <a:ext cx="6161970" cy="44884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Final state: 1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MT Extra" charset="2"/>
                <a:cs typeface="MT Extra" charset="2"/>
                <a:sym typeface="Helvetica Light"/>
              </a:rPr>
              <a:t>l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 + &gt;= 4 jets(2 b-tagged)</a:t>
            </a:r>
          </a:p>
          <a:p>
            <a:pPr marL="914400" lvl="1" indent="-4572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Full reconstruction of </a:t>
            </a:r>
            <a:r>
              <a:rPr lang="en-US" sz="2400" dirty="0" err="1" smtClean="0">
                <a:solidFill>
                  <a:srgbClr val="000090"/>
                </a:solidFill>
              </a:rPr>
              <a:t>tt</a:t>
            </a:r>
            <a:r>
              <a:rPr lang="en-US" sz="2400" dirty="0" smtClean="0">
                <a:solidFill>
                  <a:srgbClr val="000090"/>
                </a:solidFill>
              </a:rPr>
              <a:t> events using kinematic fit</a:t>
            </a:r>
          </a:p>
          <a:p>
            <a:pPr marL="914400" lvl="1" indent="-4572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Improves </a:t>
            </a:r>
            <a:r>
              <a:rPr lang="en-US" sz="2400" dirty="0" err="1" smtClean="0">
                <a:solidFill>
                  <a:srgbClr val="000090"/>
                </a:solidFill>
              </a:rPr>
              <a:t>m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jj</a:t>
            </a:r>
            <a:r>
              <a:rPr lang="en-US" sz="2400" dirty="0" smtClean="0">
                <a:solidFill>
                  <a:srgbClr val="000090"/>
                </a:solidFill>
              </a:rPr>
              <a:t> (</a:t>
            </a:r>
            <a:r>
              <a:rPr lang="en-US" sz="2400" dirty="0" err="1" smtClean="0">
                <a:solidFill>
                  <a:srgbClr val="000090"/>
                </a:solidFill>
              </a:rPr>
              <a:t>m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H</a:t>
            </a:r>
            <a:r>
              <a:rPr lang="en-US" sz="2400" baseline="-25000" dirty="0" smtClean="0">
                <a:solidFill>
                  <a:srgbClr val="000090"/>
                </a:solidFill>
              </a:rPr>
              <a:t>+</a:t>
            </a:r>
            <a:r>
              <a:rPr lang="en-US" sz="2400" dirty="0" smtClean="0">
                <a:solidFill>
                  <a:srgbClr val="000090"/>
                </a:solidFill>
              </a:rPr>
              <a:t>) mass resolution significantly </a:t>
            </a:r>
          </a:p>
          <a:p>
            <a:pPr marL="914400" lvl="1" indent="-4572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Signal region categorized based on c-tagging working point</a:t>
            </a:r>
          </a:p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Major background: SM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tt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90"/>
              </a:solidFill>
              <a:effectLst/>
              <a:uFillTx/>
              <a:sym typeface="Helvetica Light"/>
            </a:endParaRPr>
          </a:p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dirty="0" smtClean="0">
                <a:solidFill>
                  <a:srgbClr val="000090"/>
                </a:solidFill>
              </a:rPr>
              <a:t>Upper limits on B(</a:t>
            </a:r>
            <a:r>
              <a:rPr lang="en-US" sz="2400" dirty="0" err="1" smtClean="0">
                <a:solidFill>
                  <a:srgbClr val="000090"/>
                </a:solidFill>
              </a:rPr>
              <a:t>t</a:t>
            </a:r>
            <a:r>
              <a:rPr lang="en-US" sz="2400" dirty="0" err="1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sz="2400" dirty="0" err="1" smtClean="0">
                <a:solidFill>
                  <a:srgbClr val="000090"/>
                </a:solidFill>
              </a:rPr>
              <a:t>H</a:t>
            </a:r>
            <a:r>
              <a:rPr lang="en-US" sz="2400" baseline="30000" dirty="0" err="1" smtClean="0">
                <a:solidFill>
                  <a:srgbClr val="000090"/>
                </a:solidFill>
              </a:rPr>
              <a:t>+</a:t>
            </a:r>
            <a:r>
              <a:rPr lang="en-US" sz="2400" dirty="0" err="1" smtClean="0">
                <a:solidFill>
                  <a:srgbClr val="000090"/>
                </a:solidFill>
              </a:rPr>
              <a:t>b</a:t>
            </a:r>
            <a:r>
              <a:rPr lang="en-US" sz="2400" dirty="0" smtClean="0">
                <a:solidFill>
                  <a:srgbClr val="000090"/>
                </a:solidFill>
              </a:rPr>
              <a:t>), assuming B(H</a:t>
            </a:r>
            <a:r>
              <a:rPr lang="en-US" sz="2400" baseline="30000" dirty="0" smtClean="0">
                <a:solidFill>
                  <a:srgbClr val="000090"/>
                </a:solidFill>
              </a:rPr>
              <a:t>+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  <a:sym typeface="Wingdings"/>
              </a:rPr>
              <a:t>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r>
              <a:rPr lang="en-US" sz="2400" dirty="0" err="1" smtClean="0">
                <a:solidFill>
                  <a:srgbClr val="000090"/>
                </a:solidFill>
              </a:rPr>
              <a:t>cs</a:t>
            </a:r>
            <a:r>
              <a:rPr lang="en-US" sz="2400" dirty="0" smtClean="0">
                <a:solidFill>
                  <a:srgbClr val="000090"/>
                </a:solidFill>
              </a:rPr>
              <a:t>) = 1 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90"/>
              </a:solidFill>
              <a:effectLst/>
              <a:uFillTx/>
              <a:sym typeface="Helvetica Ligh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3347" y="4435158"/>
            <a:ext cx="5043647" cy="483494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15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3802597959"/>
      </p:ext>
    </p:extLst>
  </p:cSld>
  <p:clrMapOvr>
    <a:masterClrMapping/>
  </p:clrMapOvr>
  <p:transition xmlns:p14="http://schemas.microsoft.com/office/powerpoint/2010/main"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s-IS" sz="4000" dirty="0" smtClean="0"/>
              <a:t>Charged Higgs decay to Vector bosons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269616" y="1368583"/>
            <a:ext cx="6487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2400" i="1" dirty="0" smtClean="0"/>
              <a:t>VBF production of H</a:t>
            </a:r>
            <a:r>
              <a:rPr lang="is-IS" sz="2400" baseline="30000" dirty="0"/>
              <a:t>±± </a:t>
            </a:r>
            <a:r>
              <a:rPr lang="is-IS" sz="2400" dirty="0">
                <a:sym typeface="Wingdings"/>
              </a:rPr>
              <a:t></a:t>
            </a:r>
            <a:r>
              <a:rPr lang="is-IS" sz="2400" dirty="0"/>
              <a:t> </a:t>
            </a:r>
            <a:r>
              <a:rPr lang="is-IS" sz="2400" i="1" dirty="0"/>
              <a:t>W</a:t>
            </a:r>
            <a:r>
              <a:rPr lang="is-IS" sz="2400" baseline="30000" dirty="0"/>
              <a:t>±±</a:t>
            </a:r>
            <a:r>
              <a:rPr lang="is-IS" sz="2400" i="1" dirty="0"/>
              <a:t>W</a:t>
            </a:r>
            <a:r>
              <a:rPr lang="is-IS" sz="2400" baseline="30000" dirty="0"/>
              <a:t>±</a:t>
            </a:r>
            <a:r>
              <a:rPr lang="is-IS" sz="2400" baseline="30000" dirty="0" smtClean="0"/>
              <a:t>± </a:t>
            </a:r>
            <a:r>
              <a:rPr lang="is-IS" sz="2400" dirty="0" smtClean="0"/>
              <a:t>/ </a:t>
            </a:r>
            <a:r>
              <a:rPr lang="is-IS" sz="2400" i="1" dirty="0" smtClean="0"/>
              <a:t>H</a:t>
            </a:r>
            <a:r>
              <a:rPr lang="is-IS" sz="2400" baseline="30000" dirty="0"/>
              <a:t>±</a:t>
            </a:r>
            <a:r>
              <a:rPr lang="is-IS" sz="2400" dirty="0"/>
              <a:t> </a:t>
            </a:r>
            <a:r>
              <a:rPr lang="is-IS" sz="2400" dirty="0">
                <a:sym typeface="Wingdings"/>
              </a:rPr>
              <a:t></a:t>
            </a:r>
            <a:r>
              <a:rPr lang="is-IS" sz="2400" dirty="0"/>
              <a:t> </a:t>
            </a:r>
            <a:r>
              <a:rPr lang="is-IS" sz="2400" i="1" dirty="0"/>
              <a:t>W</a:t>
            </a:r>
            <a:r>
              <a:rPr lang="is-IS" sz="2400" baseline="30000" dirty="0"/>
              <a:t>±</a:t>
            </a:r>
            <a:r>
              <a:rPr lang="is-IS" sz="2400" i="1" dirty="0"/>
              <a:t>Z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4712" y="1790942"/>
            <a:ext cx="2306295" cy="17337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5523" y="1743744"/>
            <a:ext cx="2540239" cy="18700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9616" y="1946341"/>
            <a:ext cx="7261971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Searches for VBF production of charged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Higgs boson, </a:t>
            </a:r>
            <a:r>
              <a:rPr lang="en-US" sz="2400" dirty="0" smtClean="0">
                <a:solidFill>
                  <a:srgbClr val="660066"/>
                </a:solidFill>
              </a:rPr>
              <a:t>and decaying to pair of gauge bosons</a:t>
            </a:r>
            <a:endParaRPr kumimoji="0" lang="en-US" sz="2400" b="0" i="0" u="none" strike="noStrike" cap="none" spc="0" normalizeH="0" dirty="0" smtClean="0">
              <a:ln>
                <a:noFill/>
              </a:ln>
              <a:solidFill>
                <a:srgbClr val="660066"/>
              </a:solidFill>
              <a:effectLst/>
              <a:uFillTx/>
              <a:sym typeface="Helvetica Light"/>
            </a:endParaRPr>
          </a:p>
          <a:p>
            <a:pPr algn="l"/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 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Motivated by the </a:t>
            </a:r>
            <a:r>
              <a:rPr lang="en-US" sz="2400" dirty="0" err="1">
                <a:solidFill>
                  <a:srgbClr val="660066"/>
                </a:solidFill>
              </a:rPr>
              <a:t>Georgi</a:t>
            </a:r>
            <a:r>
              <a:rPr lang="en-US" sz="2400" dirty="0">
                <a:solidFill>
                  <a:srgbClr val="660066"/>
                </a:solidFill>
              </a:rPr>
              <a:t>–</a:t>
            </a:r>
            <a:r>
              <a:rPr lang="en-US" sz="2400" dirty="0" err="1" smtClean="0">
                <a:solidFill>
                  <a:srgbClr val="660066"/>
                </a:solidFill>
              </a:rPr>
              <a:t>Machacek</a:t>
            </a:r>
            <a:r>
              <a:rPr lang="en-US" sz="2400" dirty="0" smtClean="0">
                <a:solidFill>
                  <a:srgbClr val="660066"/>
                </a:solidFill>
              </a:rPr>
              <a:t> model, with SU(2) scalar triplets</a:t>
            </a:r>
            <a:endParaRPr lang="en-US" sz="2400" dirty="0">
              <a:solidFill>
                <a:srgbClr val="660066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748" y="5231566"/>
            <a:ext cx="4290223" cy="41126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1667" y="5231566"/>
            <a:ext cx="4212863" cy="40385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4748" y="5258005"/>
            <a:ext cx="3951681" cy="378816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45106" y="3569257"/>
            <a:ext cx="9737585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solidFill>
                  <a:srgbClr val="000090"/>
                </a:solidFill>
              </a:rPr>
              <a:t>Clean signature: two isolated same-sign lepton  (2</a:t>
            </a:r>
            <a:r>
              <a:rPr lang="en-US" sz="2400" dirty="0">
                <a:solidFill>
                  <a:srgbClr val="000090"/>
                </a:solidFill>
                <a:latin typeface="MT Extra" charset="2"/>
                <a:cs typeface="MT Extra" charset="2"/>
              </a:rPr>
              <a:t>l</a:t>
            </a:r>
            <a:r>
              <a:rPr lang="en-US" sz="2400" dirty="0">
                <a:solidFill>
                  <a:srgbClr val="000090"/>
                </a:solidFill>
              </a:rPr>
              <a:t>ss) or three isolated lepton (3</a:t>
            </a:r>
            <a:r>
              <a:rPr lang="en-US" sz="2400" dirty="0">
                <a:solidFill>
                  <a:srgbClr val="000090"/>
                </a:solidFill>
                <a:latin typeface="MT Extra" charset="2"/>
                <a:cs typeface="MT Extra" charset="2"/>
              </a:rPr>
              <a:t>l</a:t>
            </a:r>
            <a:r>
              <a:rPr lang="en-US" sz="2400" dirty="0">
                <a:solidFill>
                  <a:srgbClr val="000090"/>
                </a:solidFill>
              </a:rPr>
              <a:t>), with two VBF jets</a:t>
            </a:r>
          </a:p>
          <a:p>
            <a:pPr marL="342900" indent="-342900" algn="l"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solidFill>
                  <a:srgbClr val="000090"/>
                </a:solidFill>
              </a:rPr>
              <a:t>Signal extraction using binned max. likelihood fit of 2D distribution ( M</a:t>
            </a:r>
            <a:r>
              <a:rPr lang="en-US" sz="2400" baseline="-25000" dirty="0">
                <a:solidFill>
                  <a:srgbClr val="000090"/>
                </a:solidFill>
              </a:rPr>
              <a:t>T</a:t>
            </a:r>
            <a:r>
              <a:rPr lang="en-US" sz="2400" baseline="30000" dirty="0">
                <a:solidFill>
                  <a:srgbClr val="000090"/>
                </a:solidFill>
              </a:rPr>
              <a:t>VV</a:t>
            </a:r>
            <a:r>
              <a:rPr lang="en-US" sz="2400" dirty="0">
                <a:solidFill>
                  <a:srgbClr val="000090"/>
                </a:solidFill>
              </a:rPr>
              <a:t> and </a:t>
            </a:r>
            <a:r>
              <a:rPr lang="en-US" sz="2400" dirty="0" err="1">
                <a:solidFill>
                  <a:srgbClr val="000090"/>
                </a:solidFill>
              </a:rPr>
              <a:t>m</a:t>
            </a:r>
            <a:r>
              <a:rPr lang="en-US" sz="2400" baseline="-25000" dirty="0" err="1">
                <a:solidFill>
                  <a:srgbClr val="000090"/>
                </a:solidFill>
              </a:rPr>
              <a:t>jj</a:t>
            </a:r>
            <a:r>
              <a:rPr lang="en-US" sz="2400" dirty="0">
                <a:solidFill>
                  <a:srgbClr val="000090"/>
                </a:solidFill>
              </a:rPr>
              <a:t> ) </a:t>
            </a:r>
          </a:p>
        </p:txBody>
      </p:sp>
      <p:sp>
        <p:nvSpPr>
          <p:cNvPr id="8" name="Rectangle 7"/>
          <p:cNvSpPr/>
          <p:nvPr/>
        </p:nvSpPr>
        <p:spPr>
          <a:xfrm>
            <a:off x="10266121" y="1239315"/>
            <a:ext cx="24796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2000" dirty="0" smtClean="0">
                <a:hlinkClick r:id="rId7"/>
              </a:rPr>
              <a:t>EPJC </a:t>
            </a:r>
            <a:r>
              <a:rPr lang="is-IS" sz="2000" dirty="0">
                <a:hlinkClick r:id="rId7"/>
              </a:rPr>
              <a:t>81 (2021) 723</a:t>
            </a: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16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817139294"/>
      </p:ext>
    </p:extLst>
  </p:cSld>
  <p:clrMapOvr>
    <a:masterClrMapping/>
  </p:clrMapOvr>
  <p:transition xmlns:p14="http://schemas.microsoft.com/office/powerpoint/2010/main"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893" y="1448313"/>
            <a:ext cx="6253819" cy="6099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Non-standard Higgs decays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916716" y="1579677"/>
            <a:ext cx="2660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800" dirty="0">
                <a:solidFill>
                  <a:srgbClr val="996633"/>
                </a:solidFill>
                <a:hlinkClick r:id="rId3"/>
              </a:rPr>
              <a:t>ATLAS-CONF-2020-027</a:t>
            </a:r>
            <a:endParaRPr lang="en-US" sz="1800" dirty="0">
              <a:solidFill>
                <a:srgbClr val="99663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4942" y="1579677"/>
            <a:ext cx="65024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l">
              <a:spcBef>
                <a:spcPts val="1200"/>
              </a:spcBef>
              <a:buFont typeface="Arial"/>
              <a:buChar char="•"/>
            </a:pPr>
            <a:r>
              <a:rPr lang="en-US" sz="2800" dirty="0" smtClean="0"/>
              <a:t>Width of SM Higgs is small </a:t>
            </a:r>
            <a:r>
              <a:rPr lang="en-US" sz="2800" dirty="0" smtClean="0">
                <a:sym typeface="Wingdings"/>
              </a:rPr>
              <a:t> small coupling to BSM can result in detectable branching fractions</a:t>
            </a:r>
            <a:endParaRPr lang="en-US" sz="2800" dirty="0" smtClean="0"/>
          </a:p>
          <a:p>
            <a:pPr marL="342900" indent="-342900" algn="l">
              <a:spcBef>
                <a:spcPts val="1200"/>
              </a:spcBef>
              <a:buFont typeface="Arial"/>
              <a:buChar char="•"/>
            </a:pPr>
            <a:r>
              <a:rPr lang="en-US" sz="2800" dirty="0" smtClean="0"/>
              <a:t>Constraint </a:t>
            </a:r>
            <a:r>
              <a:rPr lang="en-US" sz="2800" dirty="0"/>
              <a:t>on </a:t>
            </a:r>
            <a:r>
              <a:rPr lang="en-US" sz="2800" i="1" dirty="0"/>
              <a:t>BR</a:t>
            </a:r>
            <a:r>
              <a:rPr lang="en-US" sz="2800" dirty="0"/>
              <a:t>(h </a:t>
            </a:r>
            <a:r>
              <a:rPr lang="en-US" sz="2800" dirty="0">
                <a:sym typeface="Wingdings"/>
              </a:rPr>
              <a:t> </a:t>
            </a:r>
            <a:r>
              <a:rPr lang="en-US" sz="2800" dirty="0" smtClean="0">
                <a:sym typeface="Wingdings"/>
              </a:rPr>
              <a:t>undetected), </a:t>
            </a:r>
            <a:r>
              <a:rPr lang="en-US" sz="2800" dirty="0" smtClean="0"/>
              <a:t>from combination of Higgs measurements, </a:t>
            </a:r>
            <a:r>
              <a:rPr lang="en-US" sz="2800" dirty="0"/>
              <a:t>still allows </a:t>
            </a:r>
            <a:r>
              <a:rPr lang="en-US" sz="2800" dirty="0" smtClean="0"/>
              <a:t>for O(10%) </a:t>
            </a:r>
            <a:r>
              <a:rPr lang="en-US" sz="2800" dirty="0"/>
              <a:t>decays into unobserved particles.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17</a:t>
            </a:fld>
            <a:r>
              <a:rPr lang="mr-IN" smtClean="0"/>
              <a:t>/28</a:t>
            </a:r>
            <a:endParaRPr lang="mr-IN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2253" y="5283183"/>
            <a:ext cx="5505270" cy="395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7069"/>
      </p:ext>
    </p:extLst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(125)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latin typeface="Apple Chancery"/>
                <a:cs typeface="Apple Chancery"/>
                <a:sym typeface="Wingdings"/>
              </a:rPr>
              <a:t>aa</a:t>
            </a:r>
            <a:r>
              <a:rPr lang="en-US" dirty="0" smtClean="0">
                <a:sym typeface="Wingdings"/>
              </a:rPr>
              <a:t> searches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18261" y="1562555"/>
            <a:ext cx="11945656" cy="204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800" dirty="0" smtClean="0"/>
              <a:t>Motivated by Next-to-MSSM Higgs sector: </a:t>
            </a:r>
          </a:p>
          <a:p>
            <a:pPr marL="457200" indent="-457200" algn="l">
              <a:spcBef>
                <a:spcPts val="600"/>
              </a:spcBef>
              <a:buFont typeface="Wingdings" charset="0"/>
              <a:buChar char="à"/>
            </a:pPr>
            <a:r>
              <a:rPr lang="en-US" sz="2800" dirty="0" smtClean="0"/>
              <a:t>Extend </a:t>
            </a:r>
            <a:r>
              <a:rPr lang="en-US" sz="2800" dirty="0"/>
              <a:t>the MSSM Higgs sector by </a:t>
            </a:r>
            <a:r>
              <a:rPr lang="en-US" sz="2800" dirty="0">
                <a:solidFill>
                  <a:srgbClr val="FF0000"/>
                </a:solidFill>
              </a:rPr>
              <a:t>one more singlet </a:t>
            </a:r>
            <a:r>
              <a:rPr lang="en-US" sz="2800" dirty="0" smtClean="0">
                <a:solidFill>
                  <a:srgbClr val="FF0000"/>
                </a:solidFill>
              </a:rPr>
              <a:t>field</a:t>
            </a:r>
          </a:p>
          <a:p>
            <a:pPr marL="914400" lvl="3" indent="-457200" algn="l">
              <a:spcBef>
                <a:spcPts val="600"/>
              </a:spcBef>
              <a:buFont typeface="Wingdings" charset="0"/>
              <a:buChar char="à"/>
            </a:pPr>
            <a:r>
              <a:rPr lang="en-US" sz="2800" dirty="0" smtClean="0"/>
              <a:t>Adds more degrees of freedom:</a:t>
            </a:r>
          </a:p>
          <a:p>
            <a:pPr marL="1371600" indent="-457200" algn="l">
              <a:spcBef>
                <a:spcPts val="600"/>
              </a:spcBef>
              <a:buFont typeface="Wingdings" charset="0"/>
              <a:buChar char="à"/>
            </a:pPr>
            <a:r>
              <a:rPr lang="en-US" sz="2800" dirty="0" smtClean="0"/>
              <a:t>7 Higgs bosons: </a:t>
            </a:r>
            <a:r>
              <a:rPr lang="en-US" sz="2800" i="1" dirty="0"/>
              <a:t>h</a:t>
            </a:r>
            <a:r>
              <a:rPr lang="en-US" sz="2800" baseline="-25000" dirty="0"/>
              <a:t>1</a:t>
            </a:r>
            <a:r>
              <a:rPr lang="en-US" sz="2800" dirty="0"/>
              <a:t>, </a:t>
            </a:r>
            <a:r>
              <a:rPr lang="en-US" sz="2800" i="1" dirty="0"/>
              <a:t>h</a:t>
            </a:r>
            <a:r>
              <a:rPr lang="en-US" sz="2800" baseline="-25000" dirty="0"/>
              <a:t>2</a:t>
            </a:r>
            <a:r>
              <a:rPr lang="en-US" sz="2800" dirty="0"/>
              <a:t>, </a:t>
            </a:r>
            <a:r>
              <a:rPr lang="en-US" sz="2800" i="1" dirty="0"/>
              <a:t>H</a:t>
            </a:r>
            <a:r>
              <a:rPr lang="en-US" sz="2800" baseline="-25000" dirty="0"/>
              <a:t>3</a:t>
            </a:r>
            <a:r>
              <a:rPr lang="en-US" sz="2800" dirty="0"/>
              <a:t>, </a:t>
            </a:r>
            <a:r>
              <a:rPr lang="en-US" sz="2800" i="1" dirty="0"/>
              <a:t>A</a:t>
            </a:r>
            <a:r>
              <a:rPr lang="en-US" sz="2800" baseline="-25000" dirty="0"/>
              <a:t>2</a:t>
            </a:r>
            <a:r>
              <a:rPr lang="en-US" sz="2800" dirty="0"/>
              <a:t>, </a:t>
            </a:r>
            <a:r>
              <a:rPr lang="en-US" sz="2800" i="1" dirty="0">
                <a:latin typeface="Apple Chancery"/>
                <a:cs typeface="Apple Chancery"/>
              </a:rPr>
              <a:t>a</a:t>
            </a:r>
            <a:r>
              <a:rPr lang="en-US" sz="2800" baseline="-25000" dirty="0"/>
              <a:t>1</a:t>
            </a:r>
            <a:r>
              <a:rPr lang="en-US" sz="2800" dirty="0"/>
              <a:t>, </a:t>
            </a:r>
            <a:r>
              <a:rPr lang="en-US" sz="2800" i="1" dirty="0"/>
              <a:t>H</a:t>
            </a:r>
            <a:r>
              <a:rPr lang="en-US" sz="2800" baseline="30000" dirty="0" smtClean="0"/>
              <a:t>±</a:t>
            </a:r>
            <a:endParaRPr lang="en-US" sz="28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8258007" y="5980833"/>
            <a:ext cx="1602158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sz="2400" i="1" dirty="0"/>
              <a:t>h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Wingdings"/>
              </a:rPr>
              <a:t> </a:t>
            </a:r>
            <a:r>
              <a:rPr lang="en-US" sz="3200" dirty="0" err="1" smtClean="0">
                <a:latin typeface="Apple Chancery"/>
                <a:cs typeface="Apple Chancery"/>
              </a:rPr>
              <a:t>aa</a:t>
            </a:r>
            <a:r>
              <a:rPr lang="en-US" sz="2400" dirty="0" smtClean="0">
                <a:latin typeface="Apple Chancery"/>
                <a:cs typeface="Apple Chancery"/>
              </a:rPr>
              <a:t> 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Wingdings"/>
              </a:rPr>
              <a:t>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Wingdings"/>
              </a:rPr>
              <a:t> 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34141" y="4590175"/>
            <a:ext cx="1264738" cy="35958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>
                <a:cs typeface="Symbol" charset="2"/>
              </a:rPr>
              <a:t>(</a:t>
            </a:r>
            <a:r>
              <a:rPr lang="en-US" sz="2400" dirty="0" err="1">
                <a:latin typeface="Symbol" charset="2"/>
                <a:cs typeface="Symbol" charset="2"/>
              </a:rPr>
              <a:t>gg</a:t>
            </a:r>
            <a:r>
              <a:rPr lang="en-US" sz="2400" dirty="0" smtClean="0">
                <a:cs typeface="Symbol" charset="2"/>
              </a:rPr>
              <a:t>)(</a:t>
            </a:r>
            <a:r>
              <a:rPr lang="en-US" sz="2400" dirty="0" err="1">
                <a:latin typeface="Symbol" charset="2"/>
                <a:cs typeface="Symbol" charset="2"/>
              </a:rPr>
              <a:t>gg</a:t>
            </a:r>
            <a:r>
              <a:rPr lang="en-US" sz="2400" dirty="0">
                <a:cs typeface="Symbol" charset="2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cs typeface="Symbol" charset="2"/>
              </a:rPr>
              <a:t>(</a:t>
            </a:r>
            <a:r>
              <a:rPr lang="en-US" sz="2400" dirty="0" err="1">
                <a:latin typeface="Symbol" charset="2"/>
                <a:cs typeface="Symbol" charset="2"/>
              </a:rPr>
              <a:t>gg</a:t>
            </a:r>
            <a:r>
              <a:rPr lang="en-US" sz="2400" dirty="0">
                <a:cs typeface="Symbol" charset="2"/>
              </a:rPr>
              <a:t>)(</a:t>
            </a:r>
            <a:r>
              <a:rPr lang="en-US" sz="2400" dirty="0" err="1">
                <a:cs typeface="Symbol" charset="2"/>
              </a:rPr>
              <a:t>gg</a:t>
            </a:r>
            <a:r>
              <a:rPr lang="en-US" sz="2400" dirty="0">
                <a:cs typeface="Symbol" charset="2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cs typeface="Symbol" charset="2"/>
              </a:rPr>
              <a:t>(</a:t>
            </a:r>
            <a:r>
              <a:rPr lang="en-US" sz="2400" dirty="0">
                <a:latin typeface="Symbol" charset="2"/>
                <a:cs typeface="Symbol" charset="2"/>
              </a:rPr>
              <a:t>mm</a:t>
            </a:r>
            <a:r>
              <a:rPr lang="en-US" sz="2400" dirty="0">
                <a:cs typeface="Symbol" charset="2"/>
              </a:rPr>
              <a:t>)(</a:t>
            </a:r>
            <a:r>
              <a:rPr lang="en-US" sz="2400" dirty="0">
                <a:latin typeface="Symbol" charset="2"/>
                <a:cs typeface="Symbol" charset="2"/>
              </a:rPr>
              <a:t>mm</a:t>
            </a:r>
            <a:r>
              <a:rPr lang="en-US" sz="2400" dirty="0" smtClean="0">
                <a:cs typeface="Symbol" charset="2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cs typeface="Symbol" charset="2"/>
              </a:rPr>
              <a:t>(</a:t>
            </a:r>
            <a:r>
              <a:rPr lang="en-US" sz="2400" dirty="0">
                <a:latin typeface="Symbol" charset="2"/>
                <a:cs typeface="Symbol" charset="2"/>
              </a:rPr>
              <a:t>mm</a:t>
            </a:r>
            <a:r>
              <a:rPr lang="en-US" sz="2400" dirty="0">
                <a:cs typeface="Symbol" charset="2"/>
              </a:rPr>
              <a:t>)(</a:t>
            </a:r>
            <a:r>
              <a:rPr lang="en-US" sz="2400" dirty="0" err="1">
                <a:latin typeface="Symbol" charset="2"/>
                <a:cs typeface="Symbol" charset="2"/>
              </a:rPr>
              <a:t>tt</a:t>
            </a:r>
            <a:r>
              <a:rPr lang="en-US" sz="2400" dirty="0" smtClean="0">
                <a:cs typeface="Symbol" charset="2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cs typeface="Symbol" charset="2"/>
              </a:rPr>
              <a:t>(bb)(</a:t>
            </a:r>
            <a:r>
              <a:rPr lang="en-US" sz="2400" dirty="0">
                <a:latin typeface="Symbol" charset="2"/>
                <a:cs typeface="Symbol" charset="2"/>
              </a:rPr>
              <a:t>mm</a:t>
            </a:r>
            <a:r>
              <a:rPr lang="en-US" sz="2400" dirty="0" smtClean="0">
                <a:cs typeface="Symbol" charset="2"/>
              </a:rPr>
              <a:t>)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cs typeface="Symbol" charset="2"/>
              </a:rPr>
              <a:t>(bb)(bb)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cs typeface="Symbol" charset="2"/>
              </a:rPr>
              <a:t>(bb)(</a:t>
            </a:r>
            <a:r>
              <a:rPr lang="en-US" sz="2400" dirty="0" err="1" smtClean="0">
                <a:latin typeface="Symbol" charset="2"/>
                <a:cs typeface="Symbol" charset="2"/>
              </a:rPr>
              <a:t>tt</a:t>
            </a:r>
            <a:r>
              <a:rPr lang="en-US" sz="2400" dirty="0" smtClean="0">
                <a:cs typeface="Symbol" charset="2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sz="2400" dirty="0">
                <a:cs typeface="Symbol" charset="2"/>
              </a:rPr>
              <a:t>(</a:t>
            </a:r>
            <a:r>
              <a:rPr lang="en-US" sz="2400" dirty="0" err="1">
                <a:latin typeface="Symbol" charset="2"/>
                <a:cs typeface="Symbol" charset="2"/>
              </a:rPr>
              <a:t>tt</a:t>
            </a:r>
            <a:r>
              <a:rPr lang="en-US" sz="2400" dirty="0" smtClean="0">
                <a:cs typeface="Symbol" charset="2"/>
              </a:rPr>
              <a:t>)(</a:t>
            </a:r>
            <a:r>
              <a:rPr lang="en-US" sz="2400" dirty="0" err="1">
                <a:latin typeface="Symbol" charset="2"/>
                <a:cs typeface="Symbol" charset="2"/>
              </a:rPr>
              <a:t>tt</a:t>
            </a:r>
            <a:r>
              <a:rPr lang="en-US" sz="2400" dirty="0" smtClean="0">
                <a:cs typeface="Symbol" charset="2"/>
              </a:rPr>
              <a:t>)</a:t>
            </a:r>
            <a:endParaRPr lang="en-US" sz="2400" dirty="0">
              <a:cs typeface="Symbol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45908" y="3830590"/>
            <a:ext cx="5570522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660066"/>
                </a:solidFill>
              </a:rPr>
              <a:t>Large number of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searches at LHC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660066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17342" y="3794660"/>
            <a:ext cx="7128050" cy="5416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solidFill>
                  <a:srgbClr val="000090"/>
                </a:solidFill>
              </a:rPr>
              <a:t>h</a:t>
            </a:r>
            <a:r>
              <a:rPr lang="en-US" sz="2400" dirty="0" smtClean="0">
                <a:solidFill>
                  <a:srgbClr val="000090"/>
                </a:solidFill>
              </a:rPr>
              <a:t>(</a:t>
            </a:r>
            <a:r>
              <a:rPr lang="en-US" sz="2400" dirty="0">
                <a:solidFill>
                  <a:srgbClr val="000090"/>
                </a:solidFill>
              </a:rPr>
              <a:t>125) </a:t>
            </a:r>
            <a:r>
              <a:rPr lang="en-US" sz="2400" dirty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sz="2400" dirty="0" err="1">
                <a:solidFill>
                  <a:srgbClr val="000090"/>
                </a:solidFill>
                <a:latin typeface="Apple Chancery"/>
                <a:cs typeface="Apple Chancery"/>
                <a:sym typeface="Wingdings"/>
              </a:rPr>
              <a:t>aa</a:t>
            </a:r>
            <a:r>
              <a:rPr lang="en-US" sz="2400" dirty="0">
                <a:solidFill>
                  <a:srgbClr val="000090"/>
                </a:solidFill>
                <a:sym typeface="Wingdings"/>
              </a:rPr>
              <a:t> decay mode possible in NMSSM scenarios, where “</a:t>
            </a:r>
            <a:r>
              <a:rPr lang="en-US" sz="2400" dirty="0">
                <a:solidFill>
                  <a:srgbClr val="000090"/>
                </a:solidFill>
                <a:latin typeface="Apple Chancery"/>
                <a:cs typeface="Apple Chancery"/>
              </a:rPr>
              <a:t>a</a:t>
            </a:r>
            <a:r>
              <a:rPr lang="en-US" sz="2400" dirty="0">
                <a:solidFill>
                  <a:srgbClr val="000090"/>
                </a:solidFill>
              </a:rPr>
              <a:t>” stands for just a Higgs boson that could be scalar or pseudo-scalar </a:t>
            </a:r>
            <a:endParaRPr lang="en-US" sz="2400" dirty="0">
              <a:solidFill>
                <a:srgbClr val="000090"/>
              </a:solidFill>
              <a:sym typeface="Wingdings"/>
            </a:endParaRPr>
          </a:p>
          <a:p>
            <a:pPr marL="342900" indent="-342900" algn="l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solidFill>
                  <a:srgbClr val="000090"/>
                </a:solidFill>
              </a:rPr>
              <a:t>Many final states analyzed for varying m</a:t>
            </a:r>
            <a:r>
              <a:rPr lang="en-US" sz="2400" baseline="-25000" dirty="0">
                <a:solidFill>
                  <a:srgbClr val="000090"/>
                </a:solidFill>
                <a:latin typeface="Apple Chancery"/>
                <a:cs typeface="Apple Chancery"/>
              </a:rPr>
              <a:t>a</a:t>
            </a:r>
            <a:r>
              <a:rPr lang="en-US" sz="2400" dirty="0">
                <a:solidFill>
                  <a:srgbClr val="000090"/>
                </a:solidFill>
              </a:rPr>
              <a:t> values, up to m</a:t>
            </a:r>
            <a:r>
              <a:rPr lang="en-US" sz="2400" baseline="-25000" dirty="0">
                <a:solidFill>
                  <a:srgbClr val="000090"/>
                </a:solidFill>
                <a:latin typeface="Apple Chancery"/>
                <a:cs typeface="Apple Chancery"/>
              </a:rPr>
              <a:t>a</a:t>
            </a:r>
            <a:r>
              <a:rPr lang="en-US" sz="2400" dirty="0">
                <a:solidFill>
                  <a:srgbClr val="000090"/>
                </a:solidFill>
              </a:rPr>
              <a:t> ≤ </a:t>
            </a:r>
            <a:r>
              <a:rPr lang="en-US" sz="2400" dirty="0" err="1">
                <a:solidFill>
                  <a:srgbClr val="000090"/>
                </a:solidFill>
              </a:rPr>
              <a:t>m</a:t>
            </a:r>
            <a:r>
              <a:rPr lang="en-US" sz="2400" baseline="-25000" dirty="0" err="1">
                <a:solidFill>
                  <a:srgbClr val="000090"/>
                </a:solidFill>
              </a:rPr>
              <a:t>h</a:t>
            </a:r>
            <a:r>
              <a:rPr lang="en-US" sz="2400" dirty="0">
                <a:solidFill>
                  <a:srgbClr val="000090"/>
                </a:solidFill>
              </a:rPr>
              <a:t>/</a:t>
            </a:r>
            <a:r>
              <a:rPr lang="en-US" sz="2400" dirty="0" smtClean="0">
                <a:solidFill>
                  <a:srgbClr val="000090"/>
                </a:solidFill>
              </a:rPr>
              <a:t>2</a:t>
            </a:r>
          </a:p>
          <a:p>
            <a:pPr marL="342900" indent="-342900" algn="l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solidFill>
                  <a:srgbClr val="000090"/>
                </a:solidFill>
              </a:rPr>
              <a:t>The decay products of “</a:t>
            </a:r>
            <a:r>
              <a:rPr lang="en-US" sz="2400" dirty="0">
                <a:solidFill>
                  <a:srgbClr val="000090"/>
                </a:solidFill>
                <a:latin typeface="Apple Chancery"/>
                <a:cs typeface="Apple Chancery"/>
              </a:rPr>
              <a:t>a</a:t>
            </a:r>
            <a:r>
              <a:rPr lang="en-US" sz="2400" dirty="0">
                <a:solidFill>
                  <a:srgbClr val="000090"/>
                </a:solidFill>
              </a:rPr>
              <a:t>” boson boosted for low m</a:t>
            </a:r>
            <a:r>
              <a:rPr lang="en-US" sz="2400" baseline="-25000" dirty="0">
                <a:solidFill>
                  <a:srgbClr val="000090"/>
                </a:solidFill>
                <a:latin typeface="Apple Chancery"/>
                <a:cs typeface="Apple Chancery"/>
              </a:rPr>
              <a:t>a</a:t>
            </a:r>
            <a:r>
              <a:rPr lang="en-US" sz="2400" dirty="0">
                <a:solidFill>
                  <a:srgbClr val="000090"/>
                </a:solidFill>
              </a:rPr>
              <a:t> values: </a:t>
            </a:r>
          </a:p>
          <a:p>
            <a:pPr marL="713232" lvl="2" indent="-347472" algn="l">
              <a:spcBef>
                <a:spcPts val="1200"/>
              </a:spcBef>
              <a:buFont typeface="Lucida Grande"/>
              <a:buChar char="-"/>
            </a:pPr>
            <a:r>
              <a:rPr lang="en-US" sz="2400" dirty="0">
                <a:solidFill>
                  <a:srgbClr val="000090"/>
                </a:solidFill>
              </a:rPr>
              <a:t>Challenging final states</a:t>
            </a:r>
          </a:p>
          <a:p>
            <a:pPr marL="713232" lvl="2" indent="-347472" algn="l">
              <a:spcBef>
                <a:spcPts val="1200"/>
              </a:spcBef>
              <a:buFont typeface="Lucida Grande"/>
              <a:buChar char="-"/>
            </a:pPr>
            <a:r>
              <a:rPr lang="en-US" sz="2400" dirty="0">
                <a:solidFill>
                  <a:srgbClr val="000090"/>
                </a:solidFill>
              </a:rPr>
              <a:t>Special care needed to reconstruct and identify leptons</a:t>
            </a:r>
          </a:p>
          <a:p>
            <a:pPr marL="342900" indent="-342900" algn="l">
              <a:spcBef>
                <a:spcPts val="1200"/>
              </a:spcBef>
              <a:buFont typeface="Arial"/>
              <a:buChar char="•"/>
            </a:pPr>
            <a:r>
              <a:rPr lang="en-US" sz="2400" dirty="0">
                <a:solidFill>
                  <a:srgbClr val="000090"/>
                </a:solidFill>
              </a:rPr>
              <a:t>Results are presented in terms of upper limits on cross section times branching </a:t>
            </a:r>
            <a:r>
              <a:rPr lang="en-US" sz="2400" dirty="0" smtClean="0">
                <a:solidFill>
                  <a:srgbClr val="000090"/>
                </a:solidFill>
              </a:rPr>
              <a:t>fractions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999526" y="4567653"/>
            <a:ext cx="4122318" cy="3698681"/>
          </a:xfrm>
          <a:prstGeom prst="roundRect">
            <a:avLst/>
          </a:prstGeom>
          <a:noFill/>
          <a:ln w="12700" cap="flat">
            <a:solidFill>
              <a:schemeClr val="accent5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99526" y="8493382"/>
            <a:ext cx="4391514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Only a few recent results are presented</a:t>
            </a:r>
            <a: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in this talk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660066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18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726930719"/>
      </p:ext>
    </p:extLst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latin typeface="Apple Chancery"/>
                <a:cs typeface="Apple Chancery"/>
                <a:sym typeface="Wingdings"/>
              </a:rPr>
              <a:t>aa</a:t>
            </a:r>
            <a:r>
              <a:rPr lang="en-US" dirty="0" smtClean="0">
                <a:sym typeface="Wingdings"/>
              </a:rPr>
              <a:t> 4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dirty="0" smtClean="0">
                <a:sym typeface="Wingdings"/>
              </a:rPr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3765" y="1523899"/>
            <a:ext cx="11353358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Search for 4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isolated photons, in mass range 15 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GeV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&lt; 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m</a:t>
            </a:r>
            <a:r>
              <a:rPr kumimoji="0" lang="en-US" sz="2800" b="0" i="0" u="none" strike="noStrike" cap="none" spc="0" normalizeH="0" baseline="-2500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pple Chancery"/>
                <a:ea typeface="+mn-ea"/>
                <a:cs typeface="Apple Chancery"/>
                <a:sym typeface="Helvetica Light"/>
              </a:rPr>
              <a:t>aa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&lt; 60 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GeV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2503" y="2115861"/>
            <a:ext cx="8734860" cy="26263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ea typeface="+mn-ea"/>
                <a:sym typeface="Helvetica Light"/>
              </a:rPr>
              <a:t>In some models Br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Apple Chancery"/>
                <a:ea typeface="+mn-ea"/>
                <a:cs typeface="Apple Chancery"/>
                <a:sym typeface="Helvetica Light"/>
              </a:rPr>
              <a:t>(a 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ea typeface="+mn-ea"/>
                <a:sym typeface="Wingdings"/>
              </a:rPr>
              <a:t>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Wingdings"/>
              </a:rPr>
              <a:t>gg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ea typeface="+mn-ea"/>
                <a:sym typeface="Wingdings"/>
              </a:rPr>
              <a:t>) is large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ea typeface="+mn-ea"/>
                <a:sym typeface="Helvetica Light"/>
              </a:rPr>
              <a:t>Low background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dirty="0" smtClean="0">
                <a:solidFill>
                  <a:srgbClr val="000090"/>
                </a:solidFill>
              </a:rPr>
              <a:t>A BDT classifier is trained  to distinguish signal from 4</a:t>
            </a:r>
            <a:r>
              <a:rPr lang="en-US" sz="24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US" sz="2400" dirty="0" smtClean="0">
                <a:solidFill>
                  <a:srgbClr val="000090"/>
                </a:solidFill>
              </a:rPr>
              <a:t> background</a:t>
            </a:r>
          </a:p>
          <a:p>
            <a:pPr marL="713232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Lucida Grande"/>
              <a:buChar char="-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ea typeface="+mn-ea"/>
                <a:sym typeface="Helvetica Light"/>
              </a:rPr>
              <a:t>Parameterized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ea typeface="+mn-ea"/>
                <a:sym typeface="Helvetica Light"/>
              </a:rPr>
              <a:t> as function of the hypothesized m</a:t>
            </a:r>
            <a:r>
              <a:rPr kumimoji="0" lang="en-US" sz="2400" b="0" i="0" u="none" strike="noStrike" cap="none" spc="0" normalizeH="0" baseline="-2500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Apple Chancery"/>
                <a:ea typeface="+mn-ea"/>
                <a:cs typeface="Apple Chancery"/>
                <a:sym typeface="Helvetica Light"/>
              </a:rPr>
              <a:t>a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.</a:t>
            </a:r>
            <a:endParaRPr lang="en-US" sz="2400" dirty="0" smtClean="0">
              <a:solidFill>
                <a:srgbClr val="000090"/>
              </a:solidFill>
            </a:endParaRP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dirty="0">
                <a:solidFill>
                  <a:srgbClr val="000090"/>
                </a:solidFill>
              </a:rPr>
              <a:t>m</a:t>
            </a:r>
            <a:r>
              <a:rPr lang="en-US" sz="2400" baseline="-25000" dirty="0" smtClean="0">
                <a:solidFill>
                  <a:srgbClr val="000090"/>
                </a:solidFill>
              </a:rPr>
              <a:t>4</a:t>
            </a:r>
            <a:r>
              <a:rPr lang="en-US" sz="2400" baseline="-250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r>
              <a:rPr lang="en-US" sz="2400" dirty="0" smtClean="0">
                <a:solidFill>
                  <a:srgbClr val="000090"/>
                </a:solidFill>
              </a:rPr>
              <a:t> mass peak signal plus smooth background fitted to data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90"/>
              </a:solidFill>
              <a:effectLst/>
              <a:uFillTx/>
              <a:sym typeface="Helvetica Ligh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898" y="2057378"/>
            <a:ext cx="3661861" cy="23288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65" y="5160592"/>
            <a:ext cx="4248692" cy="41095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6950" y="5227435"/>
            <a:ext cx="4222269" cy="40839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0964" y="5160592"/>
            <a:ext cx="4299038" cy="41507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34192" y="4758718"/>
            <a:ext cx="193642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rgbClr val="FF0000"/>
                </a:solidFill>
              </a:rPr>
              <a:t>m</a:t>
            </a:r>
            <a:r>
              <a:rPr kumimoji="0" lang="en-US" sz="2400" b="0" i="0" u="none" strike="noStrike" cap="none" spc="0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pple Chancery"/>
                <a:cs typeface="Apple Chancery"/>
                <a:sym typeface="Helvetica Light"/>
              </a:rPr>
              <a:t>a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Helvetica Light"/>
              </a:rPr>
              <a:t> = 15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Helvetica Light"/>
              </a:rPr>
              <a:t>GeV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51295" y="4755511"/>
            <a:ext cx="187230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rgbClr val="FF0000"/>
                </a:solidFill>
              </a:rPr>
              <a:t>m</a:t>
            </a:r>
            <a:r>
              <a:rPr kumimoji="0" lang="en-US" sz="2400" b="0" i="0" u="none" strike="noStrike" cap="none" spc="0" normalizeH="0" baseline="-2500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Apple Chancery"/>
                <a:cs typeface="Apple Chancery"/>
                <a:sym typeface="Helvetica Light"/>
              </a:rPr>
              <a:t>a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Helvetica Light"/>
              </a:rPr>
              <a:t> = 50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Helvetica Light"/>
              </a:rPr>
              <a:t>GeV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Ligh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60165" y="4386179"/>
            <a:ext cx="2188674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Helvetica Light"/>
              </a:rPr>
              <a:t>Upper limits on 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FF0000"/>
                </a:solidFill>
              </a:rPr>
              <a:t>XS × BR 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Ligh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70829" y="863059"/>
            <a:ext cx="2480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800" dirty="0">
                <a:solidFill>
                  <a:srgbClr val="996633"/>
                </a:solidFill>
                <a:hlinkClick r:id="rId6"/>
              </a:rPr>
              <a:t>CMS-PAS-HIG-21-003</a:t>
            </a:r>
            <a:endParaRPr lang="en-US" sz="1800" dirty="0">
              <a:solidFill>
                <a:srgbClr val="996633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19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336042601"/>
      </p:ext>
    </p:extLst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Introduction</a:t>
            </a:r>
            <a:endParaRPr lang="fr-FR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2470357" y="8428737"/>
            <a:ext cx="8485951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>
                <a:solidFill>
                  <a:srgbClr val="996633"/>
                </a:solidFill>
              </a:rPr>
              <a:t>T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996633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his talk highlights only a few recent searches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996633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744" y="1822432"/>
            <a:ext cx="6481056" cy="62177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647" y="1606358"/>
            <a:ext cx="6287097" cy="70891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Higgs boson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searches beyond the SM: Important aspect of Higgs physics program at LHC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baseline="0" dirty="0" smtClean="0"/>
              <a:t>Complimentary to the SM interpretations/investigation</a:t>
            </a:r>
            <a:r>
              <a:rPr lang="en-US" sz="2400" dirty="0" smtClean="0"/>
              <a:t> of properties of the observed 125 </a:t>
            </a:r>
            <a:r>
              <a:rPr lang="en-US" sz="2400" dirty="0" err="1" smtClean="0"/>
              <a:t>GeV</a:t>
            </a:r>
            <a:r>
              <a:rPr lang="en-US" sz="2400" dirty="0" smtClean="0"/>
              <a:t> scalar particle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BSM searches include:</a:t>
            </a:r>
          </a:p>
          <a:p>
            <a:pPr marL="713232" indent="-342900" algn="l">
              <a:spcBef>
                <a:spcPts val="1200"/>
              </a:spcBef>
              <a:buFont typeface="Arial"/>
              <a:buChar char="•"/>
            </a:pPr>
            <a:r>
              <a:rPr lang="en-US" sz="2400" dirty="0"/>
              <a:t>Searches for more complex Higgs sector</a:t>
            </a:r>
          </a:p>
          <a:p>
            <a:pPr marL="1078992" indent="-342900" algn="l">
              <a:spcBef>
                <a:spcPts val="1200"/>
              </a:spcBef>
              <a:buFont typeface="Lucida Grande"/>
              <a:buChar char="-"/>
            </a:pPr>
            <a:r>
              <a:rPr lang="en-US" sz="2400" dirty="0"/>
              <a:t>Prediction of additional Higgs bosons from many models beyond </a:t>
            </a:r>
            <a:r>
              <a:rPr lang="en-US" sz="2400" dirty="0" smtClean="0"/>
              <a:t>SM</a:t>
            </a:r>
          </a:p>
          <a:p>
            <a:pPr marL="713232" indent="-342900" algn="l">
              <a:spcBef>
                <a:spcPts val="1200"/>
              </a:spcBef>
              <a:buFont typeface="Arial"/>
              <a:buChar char="•"/>
            </a:pPr>
            <a:r>
              <a:rPr lang="en-US" sz="2400" dirty="0" smtClean="0"/>
              <a:t>Search </a:t>
            </a:r>
            <a:r>
              <a:rPr lang="en-US" sz="2400" dirty="0"/>
              <a:t>for exotic decays not expected within the SM.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2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324642976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4</a:t>
            </a:r>
            <a:r>
              <a:rPr lang="en-US" dirty="0" smtClean="0">
                <a:latin typeface="MT Extra" charset="2"/>
                <a:cs typeface="MT Extra" charset="2"/>
                <a:sym typeface="Wingdings"/>
              </a:rPr>
              <a:t>l</a:t>
            </a:r>
            <a:endParaRPr lang="en-US" dirty="0">
              <a:latin typeface="MT Extra" charset="2"/>
              <a:cs typeface="MT Extra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6648" y="1439283"/>
            <a:ext cx="12218570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 smtClean="0"/>
              <a:t>Motivated by </a:t>
            </a:r>
            <a:r>
              <a:rPr lang="en-US" sz="2400" b="1" dirty="0" smtClean="0"/>
              <a:t>DM models </a:t>
            </a:r>
            <a:r>
              <a:rPr lang="en-US" sz="2400" b="1" dirty="0"/>
              <a:t>with scalar/vector </a:t>
            </a:r>
            <a:r>
              <a:rPr lang="en-US" sz="2400" b="1" dirty="0" smtClean="0"/>
              <a:t>portal, </a:t>
            </a:r>
            <a:r>
              <a:rPr lang="en-US" sz="2400" dirty="0" smtClean="0"/>
              <a:t>which</a:t>
            </a:r>
            <a:r>
              <a:rPr lang="en-US" sz="2400" b="1" dirty="0" smtClean="0"/>
              <a:t> </a:t>
            </a:r>
            <a:r>
              <a:rPr lang="en-US" sz="2400" dirty="0"/>
              <a:t>include mediator </a:t>
            </a:r>
            <a:r>
              <a:rPr lang="en-US" sz="2400" i="1" dirty="0"/>
              <a:t>X </a:t>
            </a:r>
            <a:r>
              <a:rPr lang="en-US" sz="2400" dirty="0" smtClean="0"/>
              <a:t>between </a:t>
            </a:r>
            <a:r>
              <a:rPr lang="en-US" sz="2400" dirty="0"/>
              <a:t>dark/hidden sector and </a:t>
            </a:r>
            <a:r>
              <a:rPr lang="en-US" sz="2400" dirty="0" smtClean="0"/>
              <a:t>SM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ym typeface="Wingdings"/>
              </a:rPr>
              <a:t> </a:t>
            </a:r>
            <a:r>
              <a:rPr lang="en-US" sz="2400" dirty="0" smtClean="0"/>
              <a:t>searches </a:t>
            </a:r>
            <a:r>
              <a:rPr lang="en-US" sz="2400" dirty="0"/>
              <a:t>for </a:t>
            </a:r>
            <a:r>
              <a:rPr lang="en-US" sz="2400" dirty="0" smtClean="0"/>
              <a:t>h </a:t>
            </a:r>
            <a:r>
              <a:rPr lang="en-US" sz="2400" dirty="0" smtClean="0">
                <a:sym typeface="Wingdings"/>
              </a:rPr>
              <a:t></a:t>
            </a:r>
            <a:r>
              <a:rPr lang="en-US" sz="2400" dirty="0" smtClean="0"/>
              <a:t> </a:t>
            </a:r>
            <a:r>
              <a:rPr lang="en-US" sz="2400" i="1" dirty="0"/>
              <a:t>XX </a:t>
            </a:r>
            <a:r>
              <a:rPr lang="en-US" sz="2400" i="1" dirty="0" smtClean="0"/>
              <a:t>/ ZX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/>
              </a:rPr>
              <a:t>4</a:t>
            </a:r>
            <a:r>
              <a:rPr lang="en-US" sz="2400" dirty="0" smtClean="0">
                <a:latin typeface="MT Extra" charset="2"/>
                <a:cs typeface="MT Extra" charset="2"/>
                <a:sym typeface="Wingdings"/>
              </a:rPr>
              <a:t>l</a:t>
            </a:r>
            <a:r>
              <a:rPr lang="en-US" sz="2400" dirty="0" smtClean="0">
                <a:sym typeface="Wingdings"/>
              </a:rPr>
              <a:t> 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486" y="2456594"/>
            <a:ext cx="1825404" cy="17493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684" y="2456595"/>
            <a:ext cx="1825402" cy="17493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0388" y="2390630"/>
            <a:ext cx="1894236" cy="18153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6631" y="8133195"/>
            <a:ext cx="5182413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sym typeface="Helvetica Light"/>
              </a:rPr>
              <a:t>High mass (15 - 60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uFillTx/>
                <a:sym typeface="Helvetica Light"/>
              </a:rPr>
              <a:t>GeV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sym typeface="Helvetica Light"/>
              </a:rPr>
              <a:t>): both e &amp; 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Symbol" charset="2"/>
                <a:cs typeface="Symbol" charset="2"/>
                <a:sym typeface="Helvetica Light"/>
              </a:rPr>
              <a:t>m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sym typeface="Helvetica Light"/>
              </a:rPr>
              <a:t> 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660066"/>
                </a:solidFill>
              </a:rPr>
              <a:t>Low mass (1 </a:t>
            </a:r>
            <a:r>
              <a:rPr lang="mr-IN" sz="2400" dirty="0" smtClean="0">
                <a:solidFill>
                  <a:srgbClr val="660066"/>
                </a:solidFill>
              </a:rPr>
              <a:t>–</a:t>
            </a:r>
            <a:r>
              <a:rPr lang="en-US" sz="2400" dirty="0" smtClean="0">
                <a:solidFill>
                  <a:srgbClr val="660066"/>
                </a:solidFill>
              </a:rPr>
              <a:t> 15 </a:t>
            </a:r>
            <a:r>
              <a:rPr lang="en-US" sz="2400" dirty="0" err="1" smtClean="0">
                <a:solidFill>
                  <a:srgbClr val="660066"/>
                </a:solidFill>
              </a:rPr>
              <a:t>GeV</a:t>
            </a:r>
            <a:r>
              <a:rPr lang="en-US" sz="2400" dirty="0" smtClean="0">
                <a:solidFill>
                  <a:srgbClr val="660066"/>
                </a:solidFill>
              </a:rPr>
              <a:t>): only </a:t>
            </a:r>
            <a:r>
              <a:rPr lang="en-US" sz="2400" dirty="0" smtClean="0">
                <a:solidFill>
                  <a:srgbClr val="660066"/>
                </a:solidFill>
                <a:latin typeface="Symbol" charset="2"/>
                <a:cs typeface="Symbol" charset="2"/>
              </a:rPr>
              <a:t>m</a:t>
            </a:r>
            <a:r>
              <a:rPr lang="en-US" sz="2400" dirty="0" smtClean="0">
                <a:solidFill>
                  <a:srgbClr val="660066"/>
                </a:solidFill>
              </a:rPr>
              <a:t> 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660066"/>
              </a:solidFill>
              <a:effectLst/>
              <a:uFillTx/>
              <a:sym typeface="Helvetica Ligh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86683" y="863059"/>
            <a:ext cx="2660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800" dirty="0">
                <a:solidFill>
                  <a:srgbClr val="996633"/>
                </a:solidFill>
                <a:hlinkClick r:id="rId5"/>
              </a:rPr>
              <a:t>ATLAS-CONF-2021-034</a:t>
            </a:r>
            <a:endParaRPr lang="en-US" sz="1800" dirty="0">
              <a:solidFill>
                <a:srgbClr val="99663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20</a:t>
            </a:fld>
            <a:r>
              <a:rPr lang="mr-IN" smtClean="0"/>
              <a:t>/28</a:t>
            </a:r>
            <a:endParaRPr lang="mr-I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70" y="2771373"/>
            <a:ext cx="5386046" cy="51846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6122" y="4358921"/>
            <a:ext cx="6300724" cy="45537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166590" y="7495628"/>
            <a:ext cx="2285527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High mass </a:t>
            </a:r>
            <a:r>
              <a:rPr kumimoji="0" lang="en-US" sz="2400" b="0" i="0" u="none" strike="noStrike" cap="none" spc="0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Z</a:t>
            </a:r>
            <a:r>
              <a:rPr kumimoji="0" lang="en-US" sz="2400" b="0" i="0" u="none" strike="noStrike" cap="none" spc="0" normalizeH="0" baseline="-2500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</a:t>
            </a:r>
            <a:r>
              <a:rPr kumimoji="0" lang="en-US" sz="2400" b="0" i="0" u="none" strike="noStrike" cap="none" spc="0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Z</a:t>
            </a:r>
            <a:r>
              <a:rPr kumimoji="0" lang="en-US" sz="2400" b="0" i="0" u="none" strike="noStrike" cap="none" spc="0" normalizeH="0" baseline="-25000" dirty="0" err="1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</a:t>
            </a:r>
            <a:endParaRPr kumimoji="0" lang="en-US" sz="2400" b="0" i="0" u="none" strike="noStrike" cap="none" spc="0" normalizeH="0" baseline="-2500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527920" y="2390629"/>
            <a:ext cx="7388509" cy="1859871"/>
          </a:xfrm>
          <a:prstGeom prst="roundRect">
            <a:avLst>
              <a:gd name="adj" fmla="val 14703"/>
            </a:avLst>
          </a:prstGeom>
          <a:noFill/>
          <a:ln w="12700" cap="flat">
            <a:solidFill>
              <a:schemeClr val="accent5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64664" y="8604790"/>
            <a:ext cx="449884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Limits set also in other channels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660066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958869241"/>
      </p:ext>
    </p:extLst>
  </p:cSld>
  <p:clrMapOvr>
    <a:masterClrMapping/>
  </p:clrMapOvr>
  <p:transition xmlns:p14="http://schemas.microsoft.com/office/powerpoint/2010/main"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>
                <a:latin typeface="Apple Chancery"/>
                <a:cs typeface="Apple Chancery"/>
                <a:sym typeface="Wingdings"/>
              </a:rPr>
              <a:t>aa</a:t>
            </a:r>
            <a:r>
              <a:rPr lang="en-US" dirty="0" err="1" smtClean="0">
                <a:sym typeface="Wingdings"/>
              </a:rPr>
              <a:t>bb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mm</a:t>
            </a:r>
            <a:r>
              <a:rPr lang="en-US" dirty="0" smtClean="0">
                <a:sym typeface="Wingdings"/>
              </a:rPr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8805" y="1344380"/>
            <a:ext cx="11965865" cy="24109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BDT based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analysis, trained with kinematic variables as input</a:t>
            </a:r>
          </a:p>
          <a:p>
            <a:pPr marL="804672" marR="0" indent="-342900" algn="l" defTabSz="584200" rtl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b="1" dirty="0" smtClean="0">
                <a:solidFill>
                  <a:schemeClr val="tx1"/>
                </a:solidFill>
              </a:rPr>
              <a:t>Separate BDT for each 8 </a:t>
            </a:r>
            <a:r>
              <a:rPr lang="en-US" sz="2400" b="1" dirty="0" err="1" smtClean="0">
                <a:solidFill>
                  <a:schemeClr val="tx1"/>
                </a:solidFill>
              </a:rPr>
              <a:t>GeV</a:t>
            </a:r>
            <a:r>
              <a:rPr lang="en-US" sz="2400" b="1" dirty="0" smtClean="0">
                <a:solidFill>
                  <a:schemeClr val="tx1"/>
                </a:solidFill>
              </a:rPr>
              <a:t> m</a:t>
            </a:r>
            <a:r>
              <a:rPr lang="en-US" sz="2400" b="1" baseline="-25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mm</a:t>
            </a:r>
            <a:r>
              <a:rPr lang="en-US" sz="2400" b="1" dirty="0" smtClean="0">
                <a:solidFill>
                  <a:schemeClr val="tx1"/>
                </a:solidFill>
              </a:rPr>
              <a:t> mass window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kumimoji="0" lang="en-US" sz="2400" b="0" i="0" u="none" strike="noStrike" cap="none" spc="0" normalizeH="0" dirty="0" smtClean="0">
              <a:ln>
                <a:noFill/>
              </a:ln>
              <a:solidFill>
                <a:schemeClr val="tx1"/>
              </a:solidFill>
              <a:effectLst/>
              <a:uFillTx/>
              <a:sym typeface="Helvetica Light"/>
            </a:endParaRP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baseline="0" dirty="0" smtClean="0">
                <a:solidFill>
                  <a:schemeClr val="tx1"/>
                </a:solidFill>
              </a:rPr>
              <a:t>Major backgrounds: </a:t>
            </a:r>
            <a:r>
              <a:rPr lang="en-US" sz="2400" b="1" baseline="0" dirty="0" err="1" smtClean="0">
                <a:solidFill>
                  <a:schemeClr val="tx1"/>
                </a:solidFill>
              </a:rPr>
              <a:t>tt</a:t>
            </a:r>
            <a:r>
              <a:rPr lang="en-US" sz="2400" b="1" baseline="0" dirty="0" smtClean="0">
                <a:solidFill>
                  <a:schemeClr val="tx1"/>
                </a:solidFill>
              </a:rPr>
              <a:t> &amp; DY</a:t>
            </a:r>
            <a:r>
              <a:rPr lang="en-US" sz="2400" baseline="0" dirty="0" smtClean="0">
                <a:solidFill>
                  <a:schemeClr val="tx1"/>
                </a:solidFill>
              </a:rPr>
              <a:t>, estimated from control regions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The DY </a:t>
            </a:r>
            <a:r>
              <a:rPr kumimoji="0" lang="en-US" sz="2400" b="0" i="0" u="none" strike="noStrike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bkg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template in the control region (0-b-tag) is reweighted using a            </a:t>
            </a:r>
            <a:r>
              <a:rPr kumimoji="0" lang="en-US" sz="2400" b="1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BDT-based reweighting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 to get the template in the signal region (2-b-tag)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184" y="4006530"/>
            <a:ext cx="12682463" cy="478474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48172" y="753589"/>
            <a:ext cx="2660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800" dirty="0">
                <a:solidFill>
                  <a:srgbClr val="996633"/>
                </a:solidFill>
                <a:hlinkClick r:id="rId3"/>
              </a:rPr>
              <a:t>ATLAS-CONF-2021-009</a:t>
            </a:r>
            <a:endParaRPr lang="en-US" sz="1800" dirty="0">
              <a:solidFill>
                <a:srgbClr val="99663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21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1921315648"/>
      </p:ext>
    </p:extLst>
  </p:cSld>
  <p:clrMapOvr>
    <a:masterClrMapping/>
  </p:clrMapOvr>
  <p:transition xmlns:p14="http://schemas.microsoft.com/office/powerpoint/2010/main"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>
                <a:latin typeface="Apple Chancery"/>
                <a:cs typeface="Apple Chancery"/>
                <a:sym typeface="Wingdings"/>
              </a:rPr>
              <a:t>aa</a:t>
            </a:r>
            <a:r>
              <a:rPr lang="en-US" dirty="0" err="1" smtClean="0">
                <a:sym typeface="Wingdings"/>
              </a:rPr>
              <a:t>bb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mm</a:t>
            </a:r>
            <a:r>
              <a:rPr lang="en-US" dirty="0" smtClean="0">
                <a:sym typeface="Wingdings"/>
              </a:rPr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8805" y="1459796"/>
            <a:ext cx="11965865" cy="21800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BDT based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analysis, trained with kinematic variables as input</a:t>
            </a:r>
          </a:p>
          <a:p>
            <a:pPr marL="804672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b="1" dirty="0" smtClean="0"/>
              <a:t>Separate BDT for each 8 </a:t>
            </a:r>
            <a:r>
              <a:rPr lang="en-US" sz="2400" b="1" dirty="0" err="1" smtClean="0"/>
              <a:t>GeV</a:t>
            </a:r>
            <a:r>
              <a:rPr lang="en-US" sz="2400" b="1" dirty="0" smtClean="0"/>
              <a:t> m</a:t>
            </a:r>
            <a:r>
              <a:rPr lang="en-US" sz="2400" b="1" baseline="-25000" dirty="0" smtClean="0">
                <a:latin typeface="Symbol" charset="2"/>
                <a:cs typeface="Symbol" charset="2"/>
              </a:rPr>
              <a:t>mm</a:t>
            </a:r>
            <a:r>
              <a:rPr lang="en-US" sz="2400" b="1" dirty="0" smtClean="0"/>
              <a:t> mass window. </a:t>
            </a:r>
            <a:endParaRPr kumimoji="0" lang="en-US" sz="2400" b="1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baseline="0" dirty="0" smtClean="0"/>
              <a:t>Major backgrounds: </a:t>
            </a:r>
            <a:r>
              <a:rPr lang="en-US" sz="2400" b="1" baseline="0" dirty="0" err="1" smtClean="0"/>
              <a:t>tt</a:t>
            </a:r>
            <a:r>
              <a:rPr lang="en-US" sz="2400" b="1" baseline="0" dirty="0" smtClean="0"/>
              <a:t> &amp; DY</a:t>
            </a:r>
            <a:r>
              <a:rPr lang="en-US" sz="2400" baseline="0" dirty="0" smtClean="0"/>
              <a:t>, estimated from control regions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The DY </a:t>
            </a:r>
            <a:r>
              <a:rPr kumimoji="0" lang="en-US" sz="24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bkg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template in the control region (0-b-tag) is reweighted using a           </a:t>
            </a:r>
            <a:r>
              <a:rPr kumimoji="0" lang="en-US" sz="24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BDT-based reweighting  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to get the template in the signal region (2-b-tag)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48172" y="753589"/>
            <a:ext cx="2660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800" dirty="0">
                <a:solidFill>
                  <a:srgbClr val="996633"/>
                </a:solidFill>
                <a:hlinkClick r:id="rId2"/>
              </a:rPr>
              <a:t>ATLAS-CONF-2021-009</a:t>
            </a:r>
            <a:endParaRPr lang="en-US" sz="1800" dirty="0">
              <a:solidFill>
                <a:srgbClr val="99663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22</a:t>
            </a:fld>
            <a:r>
              <a:rPr lang="mr-IN" smtClean="0"/>
              <a:t>/28</a:t>
            </a:r>
            <a:endParaRPr lang="mr-I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622" y="4575879"/>
            <a:ext cx="6291579" cy="470916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80837" y="3729773"/>
            <a:ext cx="46732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Limits on B(</a:t>
            </a:r>
            <a:r>
              <a:rPr lang="en-US" sz="2400" dirty="0" err="1" smtClean="0">
                <a:solidFill>
                  <a:srgbClr val="FF0000"/>
                </a:solidFill>
              </a:rPr>
              <a:t>H</a:t>
            </a:r>
            <a:r>
              <a:rPr lang="en-US" sz="2400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400" dirty="0" err="1" smtClean="0">
                <a:solidFill>
                  <a:srgbClr val="FF0000"/>
                </a:solidFill>
                <a:latin typeface="Apple Chancery"/>
                <a:cs typeface="Apple Chancery"/>
              </a:rPr>
              <a:t>aa</a:t>
            </a:r>
            <a:r>
              <a:rPr lang="en-US" sz="2400" dirty="0" err="1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400" dirty="0" err="1" smtClean="0">
                <a:solidFill>
                  <a:srgbClr val="FF0000"/>
                </a:solidFill>
              </a:rPr>
              <a:t>bbμμ</a:t>
            </a:r>
            <a:r>
              <a:rPr lang="en-US" sz="2400" dirty="0" smtClean="0">
                <a:solidFill>
                  <a:srgbClr val="FF0000"/>
                </a:solidFill>
              </a:rPr>
              <a:t>), in </a:t>
            </a:r>
            <a:r>
              <a:rPr lang="en-US" sz="2400" dirty="0">
                <a:solidFill>
                  <a:srgbClr val="FF0000"/>
                </a:solidFill>
              </a:rPr>
              <a:t>the range (</a:t>
            </a:r>
            <a:r>
              <a:rPr lang="en-US" sz="2400" dirty="0" smtClean="0">
                <a:solidFill>
                  <a:srgbClr val="FF0000"/>
                </a:solidFill>
              </a:rPr>
              <a:t>0.22 − 4</a:t>
            </a:r>
            <a:r>
              <a:rPr lang="en-US" sz="2400" dirty="0">
                <a:solidFill>
                  <a:srgbClr val="FF0000"/>
                </a:solidFill>
              </a:rPr>
              <a:t>)×10</a:t>
            </a:r>
            <a:r>
              <a:rPr lang="en-US" sz="2400" baseline="30000" dirty="0">
                <a:solidFill>
                  <a:srgbClr val="FF0000"/>
                </a:solidFill>
              </a:rPr>
              <a:t>−4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2170" y="4626218"/>
            <a:ext cx="6661056" cy="450799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661465" y="3707645"/>
            <a:ext cx="46832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l</a:t>
            </a:r>
            <a:r>
              <a:rPr lang="en-US" sz="2400" dirty="0" smtClean="0">
                <a:solidFill>
                  <a:srgbClr val="FF0000"/>
                </a:solidFill>
              </a:rPr>
              <a:t>ocal (global) significance of </a:t>
            </a:r>
            <a:r>
              <a:rPr lang="mr-IN" sz="2400" dirty="0" smtClean="0">
                <a:solidFill>
                  <a:srgbClr val="FF0000"/>
                </a:solidFill>
              </a:rPr>
              <a:t>3.3σ  </a:t>
            </a:r>
            <a:r>
              <a:rPr lang="mr-IN" sz="2400" dirty="0">
                <a:solidFill>
                  <a:srgbClr val="FF0000"/>
                </a:solidFill>
              </a:rPr>
              <a:t>(1.7σ</a:t>
            </a:r>
            <a:r>
              <a:rPr lang="mr-IN" sz="2400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>
                <a:solidFill>
                  <a:srgbClr val="FF0000"/>
                </a:solidFill>
              </a:rPr>
              <a:t> at 52 </a:t>
            </a:r>
            <a:r>
              <a:rPr lang="en-US" sz="2400" dirty="0" err="1" smtClean="0">
                <a:solidFill>
                  <a:srgbClr val="FF0000"/>
                </a:solidFill>
              </a:rPr>
              <a:t>GeV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911994"/>
      </p:ext>
    </p:extLst>
  </p:cSld>
  <p:clrMapOvr>
    <a:masterClrMapping/>
  </p:clrMapOvr>
  <p:transition xmlns:p14="http://schemas.microsoft.com/office/powerpoint/2010/main"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latin typeface="Apple Chancery"/>
                <a:cs typeface="Apple Chancery"/>
                <a:sym typeface="Wingdings"/>
              </a:rPr>
              <a:t>aa</a:t>
            </a:r>
            <a:r>
              <a:rPr lang="en-US" dirty="0" smtClean="0">
                <a:sym typeface="Wingdings"/>
              </a:rPr>
              <a:t> interpretations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93" y="2384301"/>
            <a:ext cx="7404368" cy="47530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434" y="2406195"/>
            <a:ext cx="5733366" cy="47674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35345" y="7256428"/>
            <a:ext cx="8534376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Interpretations also in other benchmark models</a:t>
            </a:r>
          </a:p>
          <a:p>
            <a:r>
              <a:rPr lang="en-US" sz="2400" dirty="0" smtClean="0"/>
              <a:t>Look at </a:t>
            </a:r>
            <a:r>
              <a:rPr lang="mr-IN" sz="2400" dirty="0">
                <a:hlinkClick r:id="rId4"/>
              </a:rPr>
              <a:t>ATL-PHYS-PUB-2021-</a:t>
            </a:r>
            <a:r>
              <a:rPr lang="mr-IN" sz="2400" dirty="0" smtClean="0">
                <a:hlinkClick r:id="rId4"/>
              </a:rPr>
              <a:t>008</a:t>
            </a:r>
            <a:r>
              <a:rPr lang="en-US" sz="2400" dirty="0" smtClean="0">
                <a:hlinkClick r:id="rId4"/>
              </a:rPr>
              <a:t> </a:t>
            </a:r>
            <a:r>
              <a:rPr lang="en-US" sz="2400" dirty="0"/>
              <a:t>and </a:t>
            </a:r>
            <a:r>
              <a:rPr lang="en-US" sz="2400" dirty="0">
                <a:hlinkClick r:id="rId5"/>
              </a:rPr>
              <a:t>Summary2HDMSRun2</a:t>
            </a:r>
            <a:r>
              <a:rPr lang="en-US" sz="2400" dirty="0"/>
              <a:t> 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5762" y="1563438"/>
            <a:ext cx="6946206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200" dirty="0"/>
              <a:t>h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Helvetica Light"/>
              </a:rPr>
              <a:t> 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 </a:t>
            </a:r>
            <a:r>
              <a:rPr kumimoji="0" lang="en-US" sz="3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pple Chancery"/>
                <a:ea typeface="+mn-ea"/>
                <a:cs typeface="Apple Chancery"/>
                <a:sym typeface="Wingdings"/>
              </a:rPr>
              <a:t>aa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 limits in benchmark</a:t>
            </a:r>
            <a:r>
              <a:rPr kumimoji="0" lang="en-US" sz="32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 scenarios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sym typeface="Helvetica Ligh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5231" y="8546225"/>
            <a:ext cx="814197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Updates expected after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full Run-2 analyses are completed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23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1168814393"/>
      </p:ext>
    </p:extLst>
  </p:cSld>
  <p:clrMapOvr>
    <a:masterClrMapping/>
  </p:clrMapOvr>
  <p:transition xmlns:p14="http://schemas.microsoft.com/office/powerpoint/2010/main"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bb+invisible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23918" y="1510190"/>
            <a:ext cx="9168521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ts val="600"/>
              </a:spcBef>
            </a:pPr>
            <a:r>
              <a:rPr lang="is-IS" sz="2800" dirty="0" smtClean="0"/>
              <a:t>Zh, with Z</a:t>
            </a:r>
            <a:r>
              <a:rPr lang="is-IS" sz="2800" dirty="0" smtClean="0">
                <a:sym typeface="Wingdings"/>
              </a:rPr>
              <a:t></a:t>
            </a:r>
            <a:r>
              <a:rPr lang="is-IS" sz="2800" dirty="0" smtClean="0">
                <a:latin typeface="MT Extra" charset="2"/>
                <a:cs typeface="MT Extra" charset="2"/>
                <a:sym typeface="Wingdings"/>
              </a:rPr>
              <a:t>ll</a:t>
            </a:r>
            <a:r>
              <a:rPr lang="is-IS" sz="2800" dirty="0" smtClean="0">
                <a:sym typeface="Wingdings"/>
              </a:rPr>
              <a:t> and </a:t>
            </a:r>
            <a:r>
              <a:rPr lang="is-IS" sz="2800" dirty="0"/>
              <a:t>h</a:t>
            </a:r>
            <a:r>
              <a:rPr lang="is-IS" sz="2800" dirty="0" smtClean="0"/>
              <a:t> </a:t>
            </a:r>
            <a:r>
              <a:rPr lang="is-IS" sz="2800" dirty="0" smtClean="0">
                <a:sym typeface="Wingdings"/>
              </a:rPr>
              <a:t></a:t>
            </a:r>
            <a:r>
              <a:rPr lang="is-IS" sz="2800" dirty="0" smtClean="0"/>
              <a:t> </a:t>
            </a:r>
            <a:r>
              <a:rPr lang="is-IS" sz="2800" dirty="0"/>
              <a:t>χ̃</a:t>
            </a:r>
            <a:r>
              <a:rPr lang="is-IS" sz="2800" baseline="-25000" dirty="0"/>
              <a:t>2</a:t>
            </a:r>
            <a:r>
              <a:rPr lang="is-IS" sz="2800" baseline="30000" dirty="0"/>
              <a:t>0</a:t>
            </a:r>
            <a:r>
              <a:rPr lang="is-IS" sz="2800" dirty="0"/>
              <a:t>χ̃</a:t>
            </a:r>
            <a:r>
              <a:rPr lang="is-IS" sz="2800" baseline="-25000" dirty="0"/>
              <a:t>1</a:t>
            </a:r>
            <a:r>
              <a:rPr lang="is-IS" sz="2800" baseline="30000" dirty="0"/>
              <a:t>0</a:t>
            </a:r>
            <a:r>
              <a:rPr lang="is-IS" sz="2800" dirty="0"/>
              <a:t> </a:t>
            </a:r>
            <a:r>
              <a:rPr lang="is-IS" sz="2800" dirty="0" smtClean="0">
                <a:sym typeface="Wingdings"/>
              </a:rPr>
              <a:t></a:t>
            </a:r>
            <a:r>
              <a:rPr lang="is-IS" sz="2800" dirty="0" smtClean="0"/>
              <a:t> </a:t>
            </a:r>
            <a:r>
              <a:rPr lang="is-IS" sz="2800" dirty="0">
                <a:latin typeface="Apple Chancery"/>
                <a:cs typeface="Apple Chancery"/>
              </a:rPr>
              <a:t>a</a:t>
            </a:r>
            <a:r>
              <a:rPr lang="is-IS" sz="2800" dirty="0"/>
              <a:t> </a:t>
            </a:r>
            <a:r>
              <a:rPr lang="is-IS" sz="2800" dirty="0" smtClean="0"/>
              <a:t>χ̃</a:t>
            </a:r>
            <a:r>
              <a:rPr lang="is-IS" sz="2800" baseline="-25000" dirty="0" smtClean="0"/>
              <a:t>1</a:t>
            </a:r>
            <a:r>
              <a:rPr lang="is-IS" sz="2800" baseline="30000" dirty="0" smtClean="0"/>
              <a:t>0</a:t>
            </a:r>
            <a:r>
              <a:rPr lang="is-IS" sz="2800" dirty="0" smtClean="0"/>
              <a:t>χ̃</a:t>
            </a:r>
            <a:r>
              <a:rPr lang="is-IS" sz="2800" baseline="-25000" dirty="0" smtClean="0"/>
              <a:t>1</a:t>
            </a:r>
            <a:r>
              <a:rPr lang="is-IS" sz="2800" baseline="30000" dirty="0" smtClean="0"/>
              <a:t>0 </a:t>
            </a:r>
            <a:r>
              <a:rPr lang="is-IS" sz="2800" dirty="0" smtClean="0">
                <a:sym typeface="Wingdings"/>
              </a:rPr>
              <a:t> bb+invisible</a:t>
            </a:r>
          </a:p>
          <a:p>
            <a:pPr algn="l">
              <a:spcBef>
                <a:spcPts val="600"/>
              </a:spcBef>
            </a:pPr>
            <a:r>
              <a:rPr lang="en-US" sz="2800" dirty="0" smtClean="0">
                <a:sym typeface="Wingdings"/>
              </a:rPr>
              <a:t>S</a:t>
            </a:r>
            <a:r>
              <a:rPr lang="is-IS" sz="2800" dirty="0" smtClean="0">
                <a:sym typeface="Wingdings"/>
              </a:rPr>
              <a:t>earch for dijet mass peak from </a:t>
            </a:r>
            <a:r>
              <a:rPr lang="is-IS" sz="2800" dirty="0" smtClean="0">
                <a:latin typeface="Apple Chancery"/>
                <a:cs typeface="Apple Chancery"/>
                <a:sym typeface="Wingdings"/>
              </a:rPr>
              <a:t>a</a:t>
            </a:r>
            <a:r>
              <a:rPr lang="is-IS" sz="2800" dirty="0" smtClean="0">
                <a:sym typeface="Wingdings"/>
              </a:rPr>
              <a:t> decays</a:t>
            </a:r>
          </a:p>
          <a:p>
            <a:pPr algn="l">
              <a:spcBef>
                <a:spcPts val="600"/>
              </a:spcBef>
            </a:pPr>
            <a:r>
              <a:rPr lang="en-US" sz="2800" dirty="0" smtClean="0"/>
              <a:t>Suppression of </a:t>
            </a:r>
            <a:r>
              <a:rPr lang="en-US" sz="2800" dirty="0" err="1" smtClean="0"/>
              <a:t>tt</a:t>
            </a:r>
            <a:r>
              <a:rPr lang="en-US" sz="2800" dirty="0" smtClean="0"/>
              <a:t> and </a:t>
            </a:r>
            <a:r>
              <a:rPr lang="en-US" sz="2800" dirty="0" err="1" smtClean="0"/>
              <a:t>Z+jets</a:t>
            </a:r>
            <a:r>
              <a:rPr lang="en-US" sz="2800" dirty="0" smtClean="0"/>
              <a:t> backgrounds:</a:t>
            </a:r>
          </a:p>
          <a:p>
            <a:pPr marL="514350" indent="-514350" algn="l">
              <a:spcBef>
                <a:spcPts val="600"/>
              </a:spcBef>
              <a:buAutoNum type="arabicPeriod"/>
            </a:pPr>
            <a:r>
              <a:rPr lang="en-US" sz="2800" dirty="0" smtClean="0"/>
              <a:t>Require ≥ 1 b-jet</a:t>
            </a:r>
          </a:p>
          <a:p>
            <a:pPr marL="514350" indent="-514350" algn="l">
              <a:spcBef>
                <a:spcPts val="600"/>
              </a:spcBef>
              <a:buAutoNum type="arabicPeriod"/>
            </a:pPr>
            <a:r>
              <a:rPr lang="en-US" sz="2800" dirty="0" smtClean="0"/>
              <a:t>0.8 &lt; (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baseline="30000" dirty="0" err="1" smtClean="0"/>
              <a:t>jj</a:t>
            </a:r>
            <a:r>
              <a:rPr lang="en-US" sz="2800" dirty="0" smtClean="0"/>
              <a:t> + 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baseline="30000" dirty="0" err="1" smtClean="0"/>
              <a:t>miss</a:t>
            </a:r>
            <a:r>
              <a:rPr lang="en-US" sz="2800" dirty="0" smtClean="0"/>
              <a:t>)/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baseline="30000" dirty="0" err="1" smtClean="0">
                <a:latin typeface="MT Extra" charset="2"/>
                <a:cs typeface="MT Extra" charset="2"/>
              </a:rPr>
              <a:t>ll</a:t>
            </a:r>
            <a:r>
              <a:rPr lang="en-US" sz="2800" dirty="0" smtClean="0"/>
              <a:t> &lt; 1.2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29777" y="4159667"/>
            <a:ext cx="6172623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Limits on XS × BR for different </a:t>
            </a:r>
            <a:r>
              <a:rPr lang="is-IS" sz="2400" dirty="0" smtClean="0">
                <a:solidFill>
                  <a:srgbClr val="660066"/>
                </a:solidFill>
              </a:rPr>
              <a:t> χ̃</a:t>
            </a:r>
            <a:r>
              <a:rPr lang="is-IS" sz="2400" baseline="-25000" dirty="0" smtClean="0">
                <a:solidFill>
                  <a:srgbClr val="660066"/>
                </a:solidFill>
              </a:rPr>
              <a:t>2</a:t>
            </a:r>
            <a:r>
              <a:rPr lang="is-IS" sz="2400" baseline="30000" dirty="0" smtClean="0">
                <a:solidFill>
                  <a:srgbClr val="660066"/>
                </a:solidFill>
              </a:rPr>
              <a:t>0</a:t>
            </a:r>
            <a:r>
              <a:rPr lang="is-IS" sz="2400" dirty="0" smtClean="0">
                <a:solidFill>
                  <a:srgbClr val="660066"/>
                </a:solidFill>
              </a:rPr>
              <a:t>,χ̃</a:t>
            </a:r>
            <a:r>
              <a:rPr lang="is-IS" sz="2400" baseline="-25000" dirty="0" smtClean="0">
                <a:solidFill>
                  <a:srgbClr val="660066"/>
                </a:solidFill>
              </a:rPr>
              <a:t>1</a:t>
            </a:r>
            <a:r>
              <a:rPr lang="is-IS" sz="2400" baseline="30000" dirty="0" smtClean="0">
                <a:solidFill>
                  <a:srgbClr val="660066"/>
                </a:solidFill>
              </a:rPr>
              <a:t>0</a:t>
            </a:r>
            <a:r>
              <a:rPr lang="is-IS" sz="2400" dirty="0" smtClean="0">
                <a:solidFill>
                  <a:srgbClr val="660066"/>
                </a:solidFill>
              </a:rPr>
              <a:t> 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mass 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660066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15709" y="814912"/>
            <a:ext cx="19092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2000" dirty="0">
                <a:solidFill>
                  <a:srgbClr val="996633"/>
                </a:solidFill>
                <a:hlinkClick r:id="rId2"/>
              </a:rPr>
              <a:t>HDBS-2018-07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24</a:t>
            </a:fld>
            <a:r>
              <a:rPr lang="mr-IN" smtClean="0"/>
              <a:t>/28</a:t>
            </a:r>
            <a:endParaRPr lang="mr-I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3245" y="3108891"/>
            <a:ext cx="6297016" cy="60076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591" y="4787237"/>
            <a:ext cx="6889554" cy="432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691186"/>
      </p:ext>
    </p:extLst>
  </p:cSld>
  <p:clrMapOvr>
    <a:masterClrMapping/>
  </p:clrMapOvr>
  <p:transition xmlns:p14="http://schemas.microsoft.com/office/powerpoint/2010/main"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decay to LLP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4239" y="1431059"/>
            <a:ext cx="860833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spcBef>
                <a:spcPts val="600"/>
              </a:spcBef>
              <a:buFont typeface="Arial"/>
              <a:buChar char="•"/>
            </a:pPr>
            <a:r>
              <a:rPr lang="en-US" sz="2400" dirty="0"/>
              <a:t>Hidden sector models </a:t>
            </a:r>
            <a:r>
              <a:rPr lang="en-US" sz="2400" dirty="0" smtClean="0"/>
              <a:t>predict </a:t>
            </a:r>
            <a:r>
              <a:rPr lang="en-US" sz="2400" dirty="0"/>
              <a:t>exotic Higgs decays to </a:t>
            </a:r>
            <a:r>
              <a:rPr lang="en-US" sz="2400" dirty="0" smtClean="0"/>
              <a:t>LLP</a:t>
            </a:r>
          </a:p>
          <a:p>
            <a:pPr marL="457200" algn="l">
              <a:spcBef>
                <a:spcPts val="600"/>
              </a:spcBef>
            </a:pPr>
            <a:r>
              <a:rPr lang="en-US" sz="2400" dirty="0" smtClean="0">
                <a:sym typeface="Wingdings"/>
              </a:rPr>
              <a:t> </a:t>
            </a:r>
            <a:r>
              <a:rPr lang="en-US" sz="2400" dirty="0" smtClean="0"/>
              <a:t>Search </a:t>
            </a:r>
            <a:r>
              <a:rPr lang="en-US" sz="2400" dirty="0"/>
              <a:t>for events with two displaced vertices from long-lived particles (LLP) pairs</a:t>
            </a:r>
          </a:p>
          <a:p>
            <a:pPr marL="342900" indent="-3429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Requires reconstructing </a:t>
            </a:r>
            <a:r>
              <a:rPr lang="en-US" sz="2400" dirty="0">
                <a:solidFill>
                  <a:srgbClr val="000090"/>
                </a:solidFill>
              </a:rPr>
              <a:t>vertices of LLPs decaying to jets in the </a:t>
            </a:r>
            <a:r>
              <a:rPr lang="en-US" sz="2400" dirty="0" err="1">
                <a:solidFill>
                  <a:srgbClr val="000090"/>
                </a:solidFill>
              </a:rPr>
              <a:t>muon</a:t>
            </a:r>
            <a:r>
              <a:rPr lang="en-US" sz="2400" dirty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spectrometer, </a:t>
            </a:r>
            <a:r>
              <a:rPr lang="en-US" sz="2400" dirty="0">
                <a:solidFill>
                  <a:srgbClr val="000090"/>
                </a:solidFill>
              </a:rPr>
              <a:t>displaced between </a:t>
            </a:r>
            <a:r>
              <a:rPr lang="en-US" sz="2400" dirty="0" smtClean="0">
                <a:solidFill>
                  <a:srgbClr val="000090"/>
                </a:solidFill>
              </a:rPr>
              <a:t>3m </a:t>
            </a:r>
            <a:r>
              <a:rPr lang="en-US" sz="2400" dirty="0">
                <a:solidFill>
                  <a:srgbClr val="000090"/>
                </a:solidFill>
              </a:rPr>
              <a:t>and </a:t>
            </a:r>
            <a:r>
              <a:rPr lang="en-US" sz="2400" dirty="0" smtClean="0">
                <a:solidFill>
                  <a:srgbClr val="000090"/>
                </a:solidFill>
              </a:rPr>
              <a:t>14m </a:t>
            </a:r>
            <a:r>
              <a:rPr lang="en-US" sz="2400" dirty="0">
                <a:solidFill>
                  <a:srgbClr val="000090"/>
                </a:solidFill>
              </a:rPr>
              <a:t>with respect to the primary </a:t>
            </a:r>
            <a:r>
              <a:rPr lang="en-US" sz="2400" dirty="0" smtClean="0">
                <a:solidFill>
                  <a:srgbClr val="000090"/>
                </a:solidFill>
              </a:rPr>
              <a:t>vertex</a:t>
            </a:r>
            <a:endParaRPr lang="en-US" sz="2400" dirty="0">
              <a:solidFill>
                <a:srgbClr val="000090"/>
              </a:solidFill>
            </a:endParaRPr>
          </a:p>
          <a:p>
            <a:pPr marL="804672" indent="-342900" algn="l">
              <a:spcBef>
                <a:spcPts val="600"/>
              </a:spcBef>
              <a:buFont typeface="Lucida Grande"/>
              <a:buChar char="-"/>
            </a:pPr>
            <a:r>
              <a:rPr lang="en-US" sz="2400" dirty="0">
                <a:solidFill>
                  <a:srgbClr val="000090"/>
                </a:solidFill>
              </a:rPr>
              <a:t>Dedicated </a:t>
            </a:r>
            <a:r>
              <a:rPr lang="en-US" sz="2400" dirty="0" err="1">
                <a:solidFill>
                  <a:srgbClr val="000090"/>
                </a:solidFill>
              </a:rPr>
              <a:t>muon</a:t>
            </a:r>
            <a:r>
              <a:rPr lang="en-US" sz="2400" dirty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spectrometer </a:t>
            </a:r>
            <a:r>
              <a:rPr lang="en-US" sz="2400" dirty="0">
                <a:solidFill>
                  <a:srgbClr val="000090"/>
                </a:solidFill>
              </a:rPr>
              <a:t>multi-</a:t>
            </a:r>
            <a:r>
              <a:rPr lang="en-US" sz="2400" dirty="0" err="1">
                <a:solidFill>
                  <a:srgbClr val="000090"/>
                </a:solidFill>
              </a:rPr>
              <a:t>RoI</a:t>
            </a:r>
            <a:r>
              <a:rPr lang="en-US" sz="2400" dirty="0">
                <a:solidFill>
                  <a:srgbClr val="000090"/>
                </a:solidFill>
              </a:rPr>
              <a:t> trigger</a:t>
            </a:r>
            <a:r>
              <a:rPr lang="en-US" sz="2400" dirty="0" smtClean="0">
                <a:solidFill>
                  <a:srgbClr val="000090"/>
                </a:solidFill>
              </a:rPr>
              <a:t>  and </a:t>
            </a:r>
            <a:r>
              <a:rPr lang="en-US" sz="2400" dirty="0">
                <a:solidFill>
                  <a:srgbClr val="000090"/>
                </a:solidFill>
              </a:rPr>
              <a:t>track segment and </a:t>
            </a:r>
            <a:r>
              <a:rPr lang="en-US" sz="2400" dirty="0" err="1">
                <a:solidFill>
                  <a:srgbClr val="000090"/>
                </a:solidFill>
              </a:rPr>
              <a:t>vtx</a:t>
            </a:r>
            <a:r>
              <a:rPr lang="en-US" sz="2400" dirty="0">
                <a:solidFill>
                  <a:srgbClr val="000090"/>
                </a:solidFill>
              </a:rPr>
              <a:t> reconstruction in </a:t>
            </a:r>
            <a:r>
              <a:rPr lang="en-US" sz="2400" dirty="0" err="1" smtClean="0">
                <a:solidFill>
                  <a:srgbClr val="000090"/>
                </a:solidFill>
              </a:rPr>
              <a:t>muon</a:t>
            </a:r>
            <a:r>
              <a:rPr lang="en-US" sz="2400" dirty="0" smtClean="0">
                <a:solidFill>
                  <a:srgbClr val="000090"/>
                </a:solidFill>
              </a:rPr>
              <a:t> spectrometer</a:t>
            </a:r>
            <a:endParaRPr lang="en-US" sz="2400" dirty="0">
              <a:solidFill>
                <a:srgbClr val="000090"/>
              </a:solidFill>
            </a:endParaRPr>
          </a:p>
          <a:p>
            <a:pPr marL="804672" indent="-342900" algn="l">
              <a:spcBef>
                <a:spcPts val="600"/>
              </a:spcBef>
              <a:buFont typeface="Lucida Grande"/>
              <a:buChar char="-"/>
            </a:pPr>
            <a:r>
              <a:rPr lang="en-US" sz="2400" dirty="0">
                <a:solidFill>
                  <a:srgbClr val="000090"/>
                </a:solidFill>
              </a:rPr>
              <a:t>Background from punch-through jets suppressed with track &amp; </a:t>
            </a:r>
            <a:r>
              <a:rPr lang="en-US" sz="2400" dirty="0" err="1">
                <a:solidFill>
                  <a:srgbClr val="000090"/>
                </a:solidFill>
              </a:rPr>
              <a:t>calo</a:t>
            </a:r>
            <a:r>
              <a:rPr lang="en-US" sz="2400" dirty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isolation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4776" y="1415589"/>
            <a:ext cx="3364137" cy="190634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942575" y="8874397"/>
            <a:ext cx="329389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Also limits for m</a:t>
            </a:r>
            <a:r>
              <a:rPr kumimoji="0" lang="en-US" sz="2400" b="0" i="0" u="none" strike="noStrike" cap="none" spc="0" normalizeH="0" baseline="-2500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Helvetica Light"/>
              </a:rPr>
              <a:t>f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≠ 125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660066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757141" y="3346536"/>
            <a:ext cx="3921772" cy="83099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0 events observed </a:t>
            </a:r>
            <a:r>
              <a:rPr lang="en-US" sz="2400" dirty="0" smtClean="0">
                <a:solidFill>
                  <a:schemeClr val="tx1"/>
                </a:solidFill>
              </a:rPr>
              <a:t>with </a:t>
            </a:r>
            <a:r>
              <a:rPr lang="en-US" sz="2400" dirty="0">
                <a:solidFill>
                  <a:schemeClr val="tx1"/>
                </a:solidFill>
              </a:rPr>
              <a:t>0.32 </a:t>
            </a:r>
            <a:r>
              <a:rPr lang="en-US" sz="2400" dirty="0" smtClean="0">
                <a:solidFill>
                  <a:schemeClr val="tx1"/>
                </a:solidFill>
              </a:rPr>
              <a:t>± </a:t>
            </a:r>
            <a:r>
              <a:rPr lang="en-US" sz="2400" dirty="0">
                <a:solidFill>
                  <a:schemeClr val="tx1"/>
                </a:solidFill>
              </a:rPr>
              <a:t>0.05 expected </a:t>
            </a:r>
            <a:r>
              <a:rPr lang="en-US" sz="2400" dirty="0" err="1">
                <a:solidFill>
                  <a:schemeClr val="tx1"/>
                </a:solidFill>
              </a:rPr>
              <a:t>bkg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027117" y="4233270"/>
            <a:ext cx="362583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BR(</a:t>
            </a:r>
            <a:r>
              <a:rPr lang="en-US" sz="2000" dirty="0" err="1">
                <a:solidFill>
                  <a:srgbClr val="FF0000"/>
                </a:solidFill>
              </a:rPr>
              <a:t>Φ</a:t>
            </a:r>
            <a:r>
              <a:rPr lang="en-US" sz="2000" dirty="0">
                <a:solidFill>
                  <a:srgbClr val="FF0000"/>
                </a:solidFill>
              </a:rPr>
              <a:t>(125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000" i="1" dirty="0" err="1" smtClean="0">
                <a:solidFill>
                  <a:srgbClr val="FF0000"/>
                </a:solidFill>
              </a:rPr>
              <a:t>ss</a:t>
            </a:r>
            <a:r>
              <a:rPr lang="en-US" sz="2000" dirty="0">
                <a:solidFill>
                  <a:srgbClr val="FF0000"/>
                </a:solidFill>
              </a:rPr>
              <a:t>) =10% excluded for </a:t>
            </a:r>
            <a:r>
              <a:rPr lang="en-US" sz="2000" dirty="0" err="1">
                <a:solidFill>
                  <a:srgbClr val="FF0000"/>
                </a:solidFill>
              </a:rPr>
              <a:t>cτ</a:t>
            </a:r>
            <a:r>
              <a:rPr lang="en-US" sz="2000" dirty="0">
                <a:solidFill>
                  <a:srgbClr val="FF0000"/>
                </a:solidFill>
              </a:rPr>
              <a:t>(</a:t>
            </a:r>
            <a:r>
              <a:rPr lang="en-US" sz="2000" i="1" dirty="0">
                <a:solidFill>
                  <a:srgbClr val="FF0000"/>
                </a:solidFill>
              </a:rPr>
              <a:t>s</a:t>
            </a:r>
            <a:r>
              <a:rPr lang="en-US" sz="2000" dirty="0">
                <a:solidFill>
                  <a:srgbClr val="FF0000"/>
                </a:solidFill>
              </a:rPr>
              <a:t>) in range</a:t>
            </a:r>
          </a:p>
          <a:p>
            <a:r>
              <a:rPr lang="en-US" sz="2000" dirty="0">
                <a:solidFill>
                  <a:srgbClr val="FF0000"/>
                </a:solidFill>
              </a:rPr>
              <a:t>4 cm — 7.8 </a:t>
            </a:r>
            <a:r>
              <a:rPr lang="en-US" sz="2000" dirty="0" smtClean="0">
                <a:solidFill>
                  <a:srgbClr val="FF0000"/>
                </a:solidFill>
              </a:rPr>
              <a:t>m</a:t>
            </a:r>
          </a:p>
          <a:p>
            <a:r>
              <a:rPr lang="en-US" sz="1400" dirty="0">
                <a:solidFill>
                  <a:srgbClr val="FF0000"/>
                </a:solidFill>
              </a:rPr>
              <a:t>f</a:t>
            </a:r>
            <a:r>
              <a:rPr lang="en-US" sz="1400" dirty="0" smtClean="0">
                <a:solidFill>
                  <a:srgbClr val="FF0000"/>
                </a:solidFill>
              </a:rPr>
              <a:t>or </a:t>
            </a:r>
            <a:r>
              <a:rPr lang="en-US" sz="1400" dirty="0" err="1" smtClean="0">
                <a:solidFill>
                  <a:srgbClr val="FF0000"/>
                </a:solidFill>
              </a:rPr>
              <a:t>m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s</a:t>
            </a:r>
            <a:r>
              <a:rPr lang="en-US" sz="1400" dirty="0" smtClean="0">
                <a:solidFill>
                  <a:srgbClr val="FF0000"/>
                </a:solidFill>
              </a:rPr>
              <a:t> = 5 </a:t>
            </a:r>
            <a:r>
              <a:rPr lang="en-US" sz="1400" dirty="0" err="1" smtClean="0">
                <a:solidFill>
                  <a:srgbClr val="FF0000"/>
                </a:solidFill>
              </a:rPr>
              <a:t>GeV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66655" y="863059"/>
            <a:ext cx="2660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800" dirty="0">
                <a:solidFill>
                  <a:srgbClr val="996633"/>
                </a:solidFill>
                <a:hlinkClick r:id="rId3"/>
              </a:rPr>
              <a:t>ATLAS-CONF-2021-032</a:t>
            </a:r>
            <a:endParaRPr lang="en-US" sz="1800" dirty="0">
              <a:solidFill>
                <a:srgbClr val="99663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25</a:t>
            </a:fld>
            <a:r>
              <a:rPr lang="mr-IN" smtClean="0"/>
              <a:t>/28</a:t>
            </a:r>
            <a:endParaRPr lang="mr-I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8953" y="5489767"/>
            <a:ext cx="4773177" cy="34472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26" y="5959501"/>
            <a:ext cx="4013521" cy="289864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4179" y="5937607"/>
            <a:ext cx="4013521" cy="289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548783"/>
      </p:ext>
    </p:extLst>
  </p:cSld>
  <p:clrMapOvr>
    <a:masterClrMapping/>
  </p:clrMapOvr>
  <p:transition xmlns:p14="http://schemas.microsoft.com/office/powerpoint/2010/main"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LFV decays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3918" y="1390720"/>
            <a:ext cx="7108214" cy="3426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Search for 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H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Wingdings"/>
              </a:rPr>
              <a:t>e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charset="2"/>
                <a:cs typeface="Symbol" charset="2"/>
                <a:sym typeface="Wingdings"/>
              </a:rPr>
              <a:t>t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Wingdings"/>
              </a:rPr>
              <a:t> and 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charset="2"/>
                <a:cs typeface="Symbol" charset="2"/>
                <a:sym typeface="Wingdings"/>
              </a:rPr>
              <a:t>mt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Wingdings"/>
              </a:rPr>
              <a:t> decays</a:t>
            </a:r>
          </a:p>
          <a:p>
            <a:pPr marL="342900" indent="-342900" algn="l">
              <a:spcBef>
                <a:spcPts val="600"/>
              </a:spcBef>
              <a:buFont typeface="Arial"/>
              <a:buChar char="•"/>
            </a:pPr>
            <a:r>
              <a:rPr lang="en-US" sz="2400" dirty="0"/>
              <a:t>Forbidden in SM, but allowed in many BSM </a:t>
            </a:r>
            <a:r>
              <a:rPr lang="en-US" sz="2400" dirty="0" smtClean="0"/>
              <a:t>models</a:t>
            </a:r>
          </a:p>
          <a:p>
            <a:pPr marL="342900" indent="-342900" algn="l"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solidFill>
                  <a:srgbClr val="000090"/>
                </a:solidFill>
              </a:rPr>
              <a:t>2 tau decay modes: </a:t>
            </a:r>
            <a:r>
              <a:rPr lang="en-US" sz="2400" b="1" dirty="0" err="1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sz="2400" b="1" baseline="-25000" dirty="0" err="1">
                <a:solidFill>
                  <a:srgbClr val="000090"/>
                </a:solidFill>
              </a:rPr>
              <a:t>h</a:t>
            </a:r>
            <a:r>
              <a:rPr lang="en-US" sz="2400" b="1" dirty="0">
                <a:solidFill>
                  <a:srgbClr val="000090"/>
                </a:solidFill>
              </a:rPr>
              <a:t> or </a:t>
            </a:r>
            <a:r>
              <a:rPr lang="en-US" sz="2400" b="1" dirty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sz="2400" b="1" baseline="-25000" dirty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sz="2400" b="1" baseline="-25000" dirty="0">
                <a:solidFill>
                  <a:srgbClr val="000090"/>
                </a:solidFill>
              </a:rPr>
              <a:t>/e</a:t>
            </a:r>
          </a:p>
          <a:p>
            <a:pPr marL="342900" indent="-342900" algn="l"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solidFill>
                  <a:srgbClr val="000090"/>
                </a:solidFill>
              </a:rPr>
              <a:t>Jet based categories designed to enhance the contribution of different Higgs production mechanisms: </a:t>
            </a:r>
            <a:r>
              <a:rPr lang="en-US" sz="2400" b="1" dirty="0">
                <a:solidFill>
                  <a:srgbClr val="000090"/>
                </a:solidFill>
              </a:rPr>
              <a:t>0-jet, 1-jet, 2-jets (</a:t>
            </a:r>
            <a:r>
              <a:rPr lang="en-US" sz="2400" b="1" dirty="0" err="1">
                <a:solidFill>
                  <a:srgbClr val="000090"/>
                </a:solidFill>
              </a:rPr>
              <a:t>ggH</a:t>
            </a:r>
            <a:r>
              <a:rPr lang="en-US" sz="2400" b="1" dirty="0">
                <a:solidFill>
                  <a:srgbClr val="000090"/>
                </a:solidFill>
              </a:rPr>
              <a:t>), and </a:t>
            </a:r>
            <a:r>
              <a:rPr lang="en-US" sz="2400" b="1" dirty="0" smtClean="0">
                <a:solidFill>
                  <a:srgbClr val="000090"/>
                </a:solidFill>
              </a:rPr>
              <a:t>VBF</a:t>
            </a:r>
            <a:endParaRPr lang="en-US" sz="2400" dirty="0">
              <a:solidFill>
                <a:srgbClr val="000090"/>
              </a:solidFill>
            </a:endParaRPr>
          </a:p>
          <a:p>
            <a:pPr marL="342900" indent="-342900" algn="l"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solidFill>
                  <a:srgbClr val="000090"/>
                </a:solidFill>
              </a:rPr>
              <a:t>BDT classifier to </a:t>
            </a:r>
            <a:r>
              <a:rPr lang="en-US" sz="2400" dirty="0" smtClean="0">
                <a:solidFill>
                  <a:srgbClr val="000090"/>
                </a:solidFill>
              </a:rPr>
              <a:t>extract signal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4447" y="1457563"/>
            <a:ext cx="4232616" cy="40574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7596" y="5583978"/>
            <a:ext cx="4232617" cy="40574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59" y="5221235"/>
            <a:ext cx="4831530" cy="364780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43489" y="5158268"/>
            <a:ext cx="3364492" cy="707886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sz="2000" b="1" i="1" dirty="0" smtClean="0">
                <a:cs typeface="Symbol" charset="2"/>
              </a:rPr>
              <a:t>B(</a:t>
            </a:r>
            <a:r>
              <a:rPr lang="en-US" sz="2000" dirty="0" smtClean="0"/>
              <a:t>h </a:t>
            </a:r>
            <a:r>
              <a:rPr lang="en-US" sz="2000" dirty="0" smtClean="0">
                <a:sym typeface="Wingdings"/>
              </a:rPr>
              <a:t> </a:t>
            </a:r>
            <a:r>
              <a:rPr lang="mr-IN" sz="2000" dirty="0" smtClean="0">
                <a:latin typeface="Symbol" charset="2"/>
                <a:cs typeface="Symbol" charset="2"/>
              </a:rPr>
              <a:t>mt</a:t>
            </a:r>
            <a:r>
              <a:rPr lang="mr-IN" sz="2000" b="1" dirty="0"/>
              <a:t>) </a:t>
            </a:r>
            <a:r>
              <a:rPr lang="mr-IN" sz="2000" dirty="0"/>
              <a:t>&lt; </a:t>
            </a:r>
            <a:r>
              <a:rPr lang="mr-IN" sz="2000" dirty="0" smtClean="0"/>
              <a:t>0.</a:t>
            </a:r>
            <a:r>
              <a:rPr lang="en-US" sz="2000" dirty="0" smtClean="0"/>
              <a:t>1</a:t>
            </a:r>
            <a:r>
              <a:rPr lang="mr-IN" sz="2000" dirty="0" smtClean="0"/>
              <a:t>5 </a:t>
            </a:r>
            <a:r>
              <a:rPr lang="mr-IN" sz="2000" b="1" dirty="0"/>
              <a:t>(</a:t>
            </a:r>
            <a:r>
              <a:rPr lang="mr-IN" sz="2000" dirty="0" smtClean="0"/>
              <a:t>0.</a:t>
            </a:r>
            <a:r>
              <a:rPr lang="en-US" sz="2000" dirty="0" smtClean="0"/>
              <a:t>1</a:t>
            </a:r>
            <a:r>
              <a:rPr lang="mr-IN" sz="2000" dirty="0" smtClean="0"/>
              <a:t>5</a:t>
            </a:r>
            <a:r>
              <a:rPr lang="en-US" sz="2000" dirty="0" smtClean="0"/>
              <a:t>)%</a:t>
            </a:r>
            <a:endParaRPr lang="en-US" sz="2000" dirty="0"/>
          </a:p>
          <a:p>
            <a:pPr algn="l"/>
            <a:r>
              <a:rPr lang="mr-IN" sz="2000" b="1" i="1" dirty="0" smtClean="0"/>
              <a:t>B</a:t>
            </a:r>
            <a:r>
              <a:rPr lang="mr-IN" sz="2000" b="1" dirty="0" smtClean="0"/>
              <a:t>(</a:t>
            </a:r>
            <a:r>
              <a:rPr lang="en-US" sz="2000" dirty="0"/>
              <a:t>h</a:t>
            </a:r>
            <a:r>
              <a:rPr lang="mr-IN" sz="2000" dirty="0" smtClean="0"/>
              <a:t> </a:t>
            </a:r>
            <a:r>
              <a:rPr lang="en-US" sz="2000" b="1" dirty="0" smtClean="0">
                <a:sym typeface="Wingdings"/>
              </a:rPr>
              <a:t></a:t>
            </a:r>
            <a:r>
              <a:rPr lang="mr-IN" sz="2000" b="1" dirty="0" smtClean="0"/>
              <a:t> </a:t>
            </a:r>
            <a:r>
              <a:rPr lang="mr-IN" sz="2000" dirty="0"/>
              <a:t>e</a:t>
            </a:r>
            <a:r>
              <a:rPr lang="mr-IN" sz="2000" dirty="0">
                <a:latin typeface="Symbol" charset="2"/>
                <a:cs typeface="Symbol" charset="2"/>
              </a:rPr>
              <a:t>t</a:t>
            </a:r>
            <a:r>
              <a:rPr lang="mr-IN" sz="2000" b="1" dirty="0"/>
              <a:t>) </a:t>
            </a:r>
            <a:r>
              <a:rPr lang="mr-IN" sz="2000" dirty="0"/>
              <a:t>&lt; </a:t>
            </a:r>
            <a:r>
              <a:rPr lang="mr-IN" sz="2000" dirty="0" smtClean="0"/>
              <a:t>0.</a:t>
            </a:r>
            <a:r>
              <a:rPr lang="en-US" sz="2000" dirty="0" smtClean="0"/>
              <a:t>22</a:t>
            </a:r>
            <a:r>
              <a:rPr lang="mr-IN" sz="2000" dirty="0" smtClean="0"/>
              <a:t> </a:t>
            </a:r>
            <a:r>
              <a:rPr lang="mr-IN" sz="2000" b="1" dirty="0"/>
              <a:t>(</a:t>
            </a:r>
            <a:r>
              <a:rPr lang="mr-IN" sz="2000" dirty="0" smtClean="0"/>
              <a:t>0.</a:t>
            </a:r>
            <a:r>
              <a:rPr lang="en-US" sz="2000" dirty="0" smtClean="0"/>
              <a:t>16</a:t>
            </a:r>
            <a:r>
              <a:rPr lang="mr-IN" sz="2000" b="1" dirty="0" smtClean="0"/>
              <a:t>)</a:t>
            </a:r>
            <a:r>
              <a:rPr lang="en-US" sz="2000" b="1" dirty="0" smtClean="0"/>
              <a:t>%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7324819" y="784420"/>
            <a:ext cx="21654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996633"/>
                </a:solidFill>
                <a:hlinkClick r:id="rId5"/>
              </a:rPr>
              <a:t>CMS-</a:t>
            </a:r>
            <a:r>
              <a:rPr lang="mr-IN" sz="2000" dirty="0" smtClean="0">
                <a:solidFill>
                  <a:srgbClr val="996633"/>
                </a:solidFill>
                <a:hlinkClick r:id="rId5"/>
              </a:rPr>
              <a:t>HIG</a:t>
            </a:r>
            <a:r>
              <a:rPr lang="mr-IN" sz="2000" dirty="0">
                <a:solidFill>
                  <a:srgbClr val="996633"/>
                </a:solidFill>
                <a:hlinkClick r:id="rId5"/>
              </a:rPr>
              <a:t>-20-009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26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1656082659"/>
      </p:ext>
    </p:extLst>
  </p:cSld>
  <p:clrMapOvr>
    <a:masterClrMapping/>
  </p:clrMapOvr>
  <p:transition xmlns:p14="http://schemas.microsoft.com/office/powerpoint/2010/main"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LFV decays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8473" y="1399129"/>
            <a:ext cx="5999843" cy="21646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Helvetica Light"/>
              </a:rPr>
              <a:t>Search for 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Helvetica Light"/>
              </a:rPr>
              <a:t>H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e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Wingdings"/>
              </a:rPr>
              <a:t>m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 decays</a:t>
            </a:r>
          </a:p>
          <a:p>
            <a:pPr marL="457200" indent="-4572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Events </a:t>
            </a:r>
            <a:r>
              <a:rPr lang="en-US" sz="2400" dirty="0">
                <a:solidFill>
                  <a:srgbClr val="000090"/>
                </a:solidFill>
              </a:rPr>
              <a:t>with b</a:t>
            </a:r>
            <a:r>
              <a:rPr lang="en-US" sz="2400" dirty="0" smtClean="0">
                <a:solidFill>
                  <a:srgbClr val="000090"/>
                </a:solidFill>
              </a:rPr>
              <a:t>-jets </a:t>
            </a:r>
            <a:r>
              <a:rPr lang="en-US" sz="2400" dirty="0">
                <a:solidFill>
                  <a:srgbClr val="000090"/>
                </a:solidFill>
              </a:rPr>
              <a:t>and significant MET </a:t>
            </a:r>
            <a:r>
              <a:rPr lang="en-US" sz="2400" dirty="0" smtClean="0">
                <a:solidFill>
                  <a:srgbClr val="000090"/>
                </a:solidFill>
              </a:rPr>
              <a:t>are rejected to suppress backgrounds</a:t>
            </a:r>
          </a:p>
          <a:p>
            <a:pPr marL="457200" indent="-4572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Events categorized according to </a:t>
            </a:r>
            <a:r>
              <a:rPr lang="en-US" sz="2400" dirty="0" err="1" smtClean="0">
                <a:solidFill>
                  <a:srgbClr val="00009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400" baseline="30000" dirty="0" err="1" smtClean="0">
                <a:solidFill>
                  <a:srgbClr val="000090"/>
                </a:solidFill>
              </a:rPr>
              <a:t>e</a:t>
            </a:r>
            <a:r>
              <a:rPr lang="en-US" sz="2400" baseline="300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sz="2400" dirty="0" smtClean="0">
                <a:solidFill>
                  <a:srgbClr val="000090"/>
                </a:solidFill>
              </a:rPr>
              <a:t>, </a:t>
            </a:r>
            <a:r>
              <a:rPr lang="en-US" sz="24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h</a:t>
            </a:r>
            <a:r>
              <a:rPr lang="en-US" sz="2400" baseline="30000" dirty="0" smtClean="0">
                <a:solidFill>
                  <a:srgbClr val="000090"/>
                </a:solidFill>
              </a:rPr>
              <a:t>e</a:t>
            </a:r>
            <a:r>
              <a:rPr lang="en-US" sz="2400" baseline="300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sz="2400" dirty="0" smtClean="0">
                <a:solidFill>
                  <a:srgbClr val="000090"/>
                </a:solidFill>
              </a:rPr>
              <a:t>, and </a:t>
            </a:r>
            <a:r>
              <a:rPr lang="en-US" sz="2400" dirty="0">
                <a:solidFill>
                  <a:srgbClr val="000090"/>
                </a:solidFill>
              </a:rPr>
              <a:t>V</a:t>
            </a:r>
            <a:r>
              <a:rPr lang="en-US" sz="2400" dirty="0" smtClean="0">
                <a:solidFill>
                  <a:srgbClr val="000090"/>
                </a:solidFill>
              </a:rPr>
              <a:t>BF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92984" y="743157"/>
            <a:ext cx="39823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sz="2000" dirty="0">
                <a:solidFill>
                  <a:srgbClr val="996633"/>
                </a:solidFill>
                <a:hlinkClick r:id="rId2"/>
              </a:rPr>
              <a:t>Phys. Lett. B 801 (2020) 135148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27</a:t>
            </a:fld>
            <a:r>
              <a:rPr lang="mr-IN" smtClean="0"/>
              <a:t>/28</a:t>
            </a:r>
            <a:endParaRPr lang="mr-I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04" y="3634335"/>
            <a:ext cx="5784114" cy="55504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7022" y="1385649"/>
            <a:ext cx="4978910" cy="31181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3877" y="4503753"/>
            <a:ext cx="4966896" cy="481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417290"/>
      </p:ext>
    </p:extLst>
  </p:cSld>
  <p:clrMapOvr>
    <a:masterClrMapping/>
  </p:clrMapOvr>
  <p:transition xmlns:p14="http://schemas.microsoft.com/office/powerpoint/2010/main"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Summary</a:t>
            </a:r>
            <a:endParaRPr lang="en-US" sz="5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468170" y="1523214"/>
            <a:ext cx="11376025" cy="714692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Rich program to search for new physics in the Higgs sector at LHC</a:t>
            </a: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Both ATLAS and CMS experiments search for many non-SM decays of the observed 125 </a:t>
            </a:r>
            <a:r>
              <a:rPr lang="en-US" sz="2800" dirty="0" err="1" smtClean="0">
                <a:solidFill>
                  <a:schemeClr val="tx1"/>
                </a:solidFill>
              </a:rPr>
              <a:t>GeV</a:t>
            </a:r>
            <a:r>
              <a:rPr lang="en-US" sz="2800" dirty="0" smtClean="0">
                <a:solidFill>
                  <a:schemeClr val="tx1"/>
                </a:solidFill>
              </a:rPr>
              <a:t> scalar as well as presence of additional Higgs bosons</a:t>
            </a: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There are many improvements in analysis techniques </a:t>
            </a: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Large parameter space of the MSSM benchmark scenarios are already excluded. </a:t>
            </a: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Analyses for many searches with full run-2 data are still in progress </a:t>
            </a:r>
          </a:p>
          <a:p>
            <a:pPr>
              <a:lnSpc>
                <a:spcPct val="120000"/>
              </a:lnSpc>
              <a:spcBef>
                <a:spcPts val="1800"/>
              </a:spcBef>
            </a:pPr>
            <a:r>
              <a:rPr lang="en-US" sz="2800" dirty="0" smtClean="0">
                <a:solidFill>
                  <a:schemeClr val="tx1"/>
                </a:solidFill>
              </a:rPr>
              <a:t>Looking forward to exciting results in future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28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2731169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ple Chancery"/>
                <a:cs typeface="Apple Chancery"/>
              </a:rPr>
              <a:t>Thank You</a:t>
            </a:r>
            <a:endParaRPr lang="en-US" dirty="0">
              <a:latin typeface="Apple Chancery"/>
              <a:cs typeface="Apple Chancery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uk-UA" smtClean="0"/>
              <a:t>29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379397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93480" y="4276636"/>
            <a:ext cx="8001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0332" algn="l">
              <a:spcBef>
                <a:spcPts val="1200"/>
              </a:spcBef>
            </a:pPr>
            <a:r>
              <a:rPr lang="en-US" dirty="0"/>
              <a:t>Searches for </a:t>
            </a:r>
            <a:r>
              <a:rPr lang="en-US" dirty="0" smtClean="0"/>
              <a:t>Extended Higgs </a:t>
            </a:r>
            <a:r>
              <a:rPr lang="en-US" dirty="0"/>
              <a:t>sector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3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2863333174"/>
      </p:ext>
    </p:extLst>
  </p:cSld>
  <p:clrMapOvr>
    <a:masterClrMapping/>
  </p:clrMapOvr>
  <p:transition xmlns:p14="http://schemas.microsoft.com/office/powerpoint/2010/main"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tb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2261" y="1554391"/>
            <a:ext cx="2468170" cy="16248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2466" y="1393836"/>
            <a:ext cx="8677503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Searches for the production of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tbH</a:t>
            </a:r>
            <a:r>
              <a:rPr kumimoji="0" lang="en-US" sz="2400" b="0" i="0" u="none" strike="noStrike" cap="none" spc="0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+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, H</a:t>
            </a:r>
            <a:r>
              <a:rPr kumimoji="0" lang="en-US" sz="2400" b="0" i="0" u="none" strike="noStrike" cap="none" spc="0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+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tb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, in the mass range 200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GeV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 </a:t>
            </a:r>
            <a:r>
              <a:rPr kumimoji="0" lang="mr-IN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–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 2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TeV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Wingdings"/>
              </a:rPr>
              <a:t>. 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465" y="2470738"/>
            <a:ext cx="11707966" cy="278024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Final state: 1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MT Extra" charset="2"/>
                <a:cs typeface="MT Extra" charset="2"/>
                <a:sym typeface="Helvetica Light"/>
              </a:rPr>
              <a:t>l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 + jets</a:t>
            </a:r>
          </a:p>
          <a:p>
            <a:pPr marL="914400" lvl="1" indent="-4572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Events categorized according to no. of jets and b-jets</a:t>
            </a:r>
          </a:p>
          <a:p>
            <a:pPr marL="914400" lvl="1" indent="-4572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Neural Network to discriminate signal from background</a:t>
            </a:r>
          </a:p>
          <a:p>
            <a:pPr marL="914400" lvl="1" indent="-4572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Background dominated by </a:t>
            </a:r>
            <a:r>
              <a:rPr lang="en-US" sz="2400" dirty="0" err="1" smtClean="0">
                <a:solidFill>
                  <a:srgbClr val="000090"/>
                </a:solidFill>
              </a:rPr>
              <a:t>tt+jets</a:t>
            </a:r>
            <a:r>
              <a:rPr lang="en-US" sz="2400" dirty="0" smtClean="0">
                <a:solidFill>
                  <a:srgbClr val="000090"/>
                </a:solidFill>
              </a:rPr>
              <a:t> (normalized from control regions)</a:t>
            </a:r>
          </a:p>
          <a:p>
            <a:pPr marL="457200" marR="0" indent="-45720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dirty="0">
                <a:solidFill>
                  <a:srgbClr val="000090"/>
                </a:solidFill>
              </a:rPr>
              <a:t>L</a:t>
            </a:r>
            <a:r>
              <a:rPr lang="en-US" sz="2400" dirty="0" smtClean="0">
                <a:solidFill>
                  <a:srgbClr val="000090"/>
                </a:solidFill>
              </a:rPr>
              <a:t>imits on production cross section times branching fraction, and interpretations in MSSM scenarios. 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90"/>
              </a:solidFill>
              <a:effectLst/>
              <a:uFillTx/>
              <a:sym typeface="Helvetica Ligh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5343" y="5548022"/>
            <a:ext cx="3886743" cy="37220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9" y="5548022"/>
            <a:ext cx="4440856" cy="36106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6937" y="5548022"/>
            <a:ext cx="4087609" cy="375549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292118" y="849046"/>
            <a:ext cx="2250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800" dirty="0">
                <a:solidFill>
                  <a:srgbClr val="996633"/>
                </a:solidFill>
                <a:hlinkClick r:id="rId6"/>
              </a:rPr>
              <a:t>JHEP 06 (2021) 145</a:t>
            </a:r>
            <a:endParaRPr lang="en-US" sz="1800" dirty="0">
              <a:solidFill>
                <a:srgbClr val="996633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30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1710437491"/>
      </p:ext>
    </p:extLst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s-IS" sz="4000" dirty="0"/>
              <a:t>Charged Higgs decay to Vector bosons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492530" y="1405713"/>
            <a:ext cx="6361611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400" dirty="0" smtClean="0"/>
              <a:t>Pair production of H</a:t>
            </a:r>
            <a:r>
              <a:rPr lang="en-US" sz="2400" baseline="30000" dirty="0" smtClean="0"/>
              <a:t>±±</a:t>
            </a:r>
            <a:r>
              <a:rPr lang="en-US" sz="2400" dirty="0" smtClean="0"/>
              <a:t>, associated production of H</a:t>
            </a:r>
            <a:r>
              <a:rPr lang="en-US" sz="2400" baseline="30000" dirty="0" smtClean="0"/>
              <a:t>±</a:t>
            </a:r>
            <a:r>
              <a:rPr lang="en-US" sz="2400" dirty="0" smtClean="0"/>
              <a:t> and H</a:t>
            </a:r>
            <a:r>
              <a:rPr lang="en-US" sz="2400" baseline="30000" dirty="0" smtClean="0"/>
              <a:t>±±</a:t>
            </a:r>
            <a:r>
              <a:rPr lang="en-US" sz="24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en-US" sz="2400" dirty="0" smtClean="0">
                <a:sym typeface="Wingdings"/>
              </a:rPr>
              <a:t> </a:t>
            </a:r>
            <a:r>
              <a:rPr lang="en-US" sz="2400" dirty="0" smtClean="0"/>
              <a:t>Motivated by Type </a:t>
            </a:r>
            <a:r>
              <a:rPr lang="en-US" sz="2400" dirty="0"/>
              <a:t>II seesaw model</a:t>
            </a:r>
          </a:p>
        </p:txBody>
      </p:sp>
      <p:sp>
        <p:nvSpPr>
          <p:cNvPr id="5" name="Rectangle 4"/>
          <p:cNvSpPr/>
          <p:nvPr/>
        </p:nvSpPr>
        <p:spPr>
          <a:xfrm>
            <a:off x="492530" y="4394907"/>
            <a:ext cx="66630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rgbClr val="000090"/>
                </a:solidFill>
                <a:cs typeface="Cambria"/>
              </a:rPr>
              <a:t>Clean signatures: </a:t>
            </a:r>
            <a:r>
              <a:rPr lang="en-US" sz="2400" dirty="0">
                <a:solidFill>
                  <a:srgbClr val="000090"/>
                </a:solidFill>
                <a:cs typeface="Cambria"/>
              </a:rPr>
              <a:t>two same</a:t>
            </a:r>
            <a:r>
              <a:rPr lang="en-US" sz="2400" dirty="0" smtClean="0">
                <a:solidFill>
                  <a:srgbClr val="000090"/>
                </a:solidFill>
                <a:cs typeface="Cambria"/>
              </a:rPr>
              <a:t>-sign </a:t>
            </a:r>
            <a:r>
              <a:rPr lang="en-US" sz="2400" dirty="0">
                <a:solidFill>
                  <a:srgbClr val="000090"/>
                </a:solidFill>
                <a:cs typeface="Cambria"/>
              </a:rPr>
              <a:t>leptons (</a:t>
            </a:r>
            <a:r>
              <a:rPr lang="en-US" sz="2400" dirty="0" smtClean="0">
                <a:solidFill>
                  <a:srgbClr val="000090"/>
                </a:solidFill>
                <a:cs typeface="Cambria"/>
              </a:rPr>
              <a:t>2</a:t>
            </a:r>
            <a:r>
              <a:rPr lang="en-US" sz="2400" dirty="0" smtClean="0">
                <a:solidFill>
                  <a:srgbClr val="000090"/>
                </a:solidFill>
                <a:latin typeface="MT Extra" charset="2"/>
                <a:cs typeface="MT Extra" charset="2"/>
              </a:rPr>
              <a:t>l</a:t>
            </a:r>
            <a:r>
              <a:rPr lang="en-US" sz="2400" i="1" dirty="0" smtClean="0">
                <a:solidFill>
                  <a:srgbClr val="000090"/>
                </a:solidFill>
                <a:cs typeface="Cambria"/>
              </a:rPr>
              <a:t>ss</a:t>
            </a:r>
            <a:r>
              <a:rPr lang="en-US" sz="2400" dirty="0" smtClean="0">
                <a:solidFill>
                  <a:srgbClr val="000090"/>
                </a:solidFill>
                <a:cs typeface="Cambria"/>
              </a:rPr>
              <a:t>)</a:t>
            </a:r>
            <a:r>
              <a:rPr lang="en-US" sz="2400" dirty="0">
                <a:solidFill>
                  <a:srgbClr val="000090"/>
                </a:solidFill>
                <a:cs typeface="Cambria"/>
              </a:rPr>
              <a:t>, three leptons (3</a:t>
            </a:r>
            <a:r>
              <a:rPr lang="en-US" sz="2400" dirty="0">
                <a:solidFill>
                  <a:srgbClr val="000090"/>
                </a:solidFill>
                <a:latin typeface="MT Extra" charset="2"/>
                <a:cs typeface="MT Extra" charset="2"/>
              </a:rPr>
              <a:t>l</a:t>
            </a:r>
            <a:r>
              <a:rPr lang="en-US" sz="2400" dirty="0">
                <a:solidFill>
                  <a:srgbClr val="000090"/>
                </a:solidFill>
                <a:cs typeface="Cambria"/>
              </a:rPr>
              <a:t>) and four leptons (4</a:t>
            </a:r>
            <a:r>
              <a:rPr lang="en-US" sz="2400" dirty="0">
                <a:solidFill>
                  <a:srgbClr val="000090"/>
                </a:solidFill>
                <a:latin typeface="MT Extra" charset="2"/>
                <a:cs typeface="MT Extra" charset="2"/>
              </a:rPr>
              <a:t>l</a:t>
            </a:r>
            <a:r>
              <a:rPr lang="en-US" sz="2400" dirty="0">
                <a:solidFill>
                  <a:srgbClr val="000090"/>
                </a:solidFill>
                <a:cs typeface="Cambria"/>
              </a:rPr>
              <a:t>).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517" y="2940003"/>
            <a:ext cx="2047958" cy="14549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485" y="2872158"/>
            <a:ext cx="2143460" cy="15227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5572" y="1556583"/>
            <a:ext cx="5629733" cy="28383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0669" y="5415056"/>
            <a:ext cx="5825761" cy="38352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8598" y="5434810"/>
            <a:ext cx="5814155" cy="381553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570573" y="4753980"/>
            <a:ext cx="3808553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+mn-ea"/>
                <a:sym typeface="Helvetica Light"/>
              </a:rPr>
              <a:t>Strong limits on 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Helvetica Light"/>
              </a:rPr>
              <a:t>s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+mn-ea"/>
                <a:sym typeface="Helvetica Light"/>
              </a:rPr>
              <a:t> × BR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ea typeface="+mn-ea"/>
              <a:sym typeface="Helvetica Ligh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570573" y="9250349"/>
            <a:ext cx="2250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1800" dirty="0">
                <a:solidFill>
                  <a:srgbClr val="996633"/>
                </a:solidFill>
                <a:hlinkClick r:id="rId7"/>
              </a:rPr>
              <a:t>JHEP 06 (2021) 146</a:t>
            </a:r>
            <a:endParaRPr lang="en-US" sz="1800" dirty="0">
              <a:solidFill>
                <a:srgbClr val="996633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31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478182255"/>
      </p:ext>
    </p:extLst>
  </p:cSld>
  <p:clrMapOvr>
    <a:masterClrMapping/>
  </p:clrMapOvr>
  <p:transition xmlns:p14="http://schemas.microsoft.com/office/powerpoint/2010/main"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MSSM Higgs interpretations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2574508"/>
            <a:ext cx="6096000" cy="5918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399" y="2574508"/>
            <a:ext cx="6162117" cy="59182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32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667863137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Higgs in MSSM</a:t>
            </a:r>
            <a:endParaRPr lang="fr-FR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4294967295"/>
          </p:nvPr>
        </p:nvSpPr>
        <p:spPr>
          <a:xfrm>
            <a:off x="1116810" y="1584259"/>
            <a:ext cx="11452764" cy="148084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rgbClr val="000090"/>
                </a:solidFill>
              </a:rPr>
              <a:t>Two Higgs doublets =&gt; 5 physical bosons: h, H (CP even), A (CP odd), H</a:t>
            </a:r>
            <a:r>
              <a:rPr lang="en-US" sz="2400" baseline="30000" dirty="0" smtClean="0">
                <a:solidFill>
                  <a:srgbClr val="000090"/>
                </a:solidFill>
                <a:latin typeface="Arial"/>
                <a:cs typeface="Arial"/>
              </a:rPr>
              <a:t>±</a:t>
            </a:r>
            <a:endParaRPr lang="en-US" sz="2400" baseline="30000" dirty="0" smtClean="0">
              <a:solidFill>
                <a:srgbClr val="000090"/>
              </a:solidFill>
            </a:endParaRPr>
          </a:p>
          <a:p>
            <a:pPr lvl="1">
              <a:spcBef>
                <a:spcPts val="600"/>
              </a:spcBef>
              <a:buFont typeface="Courier New"/>
              <a:buChar char="o"/>
            </a:pPr>
            <a:r>
              <a:rPr lang="en-US" sz="2400" dirty="0" smtClean="0">
                <a:solidFill>
                  <a:srgbClr val="000090"/>
                </a:solidFill>
              </a:rPr>
              <a:t>Controlled by two parameters at tree level: m</a:t>
            </a:r>
            <a:r>
              <a:rPr lang="en-US" sz="2400" baseline="-25000" dirty="0" smtClean="0">
                <a:solidFill>
                  <a:srgbClr val="000090"/>
                </a:solidFill>
              </a:rPr>
              <a:t>A</a:t>
            </a:r>
            <a:r>
              <a:rPr lang="en-US" sz="2400" dirty="0" smtClean="0">
                <a:solidFill>
                  <a:srgbClr val="000090"/>
                </a:solidFill>
              </a:rPr>
              <a:t> and </a:t>
            </a:r>
            <a:r>
              <a:rPr lang="en-US" sz="2400" dirty="0" err="1" smtClean="0">
                <a:solidFill>
                  <a:srgbClr val="000090"/>
                </a:solidFill>
              </a:rPr>
              <a:t>tan</a:t>
            </a:r>
            <a:r>
              <a:rPr lang="en-US" sz="2400" dirty="0" err="1" smtClean="0">
                <a:solidFill>
                  <a:srgbClr val="000090"/>
                </a:solidFill>
                <a:latin typeface="Symbol" pitchFamily="18" charset="2"/>
              </a:rPr>
              <a:t>b</a:t>
            </a:r>
            <a:endParaRPr lang="en-US" sz="2400" dirty="0" smtClean="0">
              <a:solidFill>
                <a:srgbClr val="000090"/>
              </a:solidFill>
              <a:latin typeface="Symbol" pitchFamily="18" charset="2"/>
            </a:endParaRPr>
          </a:p>
          <a:p>
            <a:pPr lvl="1">
              <a:spcBef>
                <a:spcPts val="600"/>
              </a:spcBef>
              <a:buFont typeface="Courier New"/>
              <a:buChar char="o"/>
            </a:pPr>
            <a:r>
              <a:rPr lang="en-US" sz="2400" dirty="0">
                <a:solidFill>
                  <a:srgbClr val="000090"/>
                </a:solidFill>
              </a:rPr>
              <a:t>Other SUSY parameters are important at higher order </a:t>
            </a:r>
            <a:r>
              <a:rPr lang="en-US" sz="2400" dirty="0" smtClean="0">
                <a:solidFill>
                  <a:srgbClr val="000090"/>
                </a:solidFill>
              </a:rPr>
              <a:t>corrections</a:t>
            </a:r>
            <a:endParaRPr lang="fr-FR" sz="2400" dirty="0">
              <a:solidFill>
                <a:srgbClr val="00009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7291" y="3482261"/>
            <a:ext cx="6568365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Searches in all possible</a:t>
            </a:r>
            <a:r>
              <a:rPr kumimoji="0" lang="en-US" sz="2800" b="1" i="0" u="none" strike="noStrike" cap="none" spc="0" normalizeH="0" dirty="0" smtClean="0">
                <a:ln>
                  <a:noFill/>
                </a:ln>
                <a:solidFill>
                  <a:srgbClr val="660066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decay channels</a:t>
            </a:r>
            <a:endParaRPr kumimoji="0" lang="en-US" sz="2800" b="1" i="0" u="none" strike="noStrike" cap="none" spc="0" normalizeH="0" baseline="0" dirty="0">
              <a:ln>
                <a:noFill/>
              </a:ln>
              <a:solidFill>
                <a:srgbClr val="660066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4237" y="4600498"/>
            <a:ext cx="1452156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000090"/>
                </a:solidFill>
              </a:rPr>
              <a:t>H / A  </a:t>
            </a:r>
            <a:r>
              <a:rPr lang="en-US" sz="2800" dirty="0" smtClean="0">
                <a:solidFill>
                  <a:srgbClr val="000090"/>
                </a:solidFill>
                <a:sym typeface="Wingdings"/>
              </a:rPr>
              <a:t></a:t>
            </a:r>
            <a:endParaRPr kumimoji="0" lang="en-US" sz="2800" b="0" u="none" strike="noStrike" cap="none" spc="0" normalizeH="0" baseline="0" dirty="0">
              <a:ln>
                <a:noFill/>
              </a:ln>
              <a:solidFill>
                <a:srgbClr val="000090"/>
              </a:solidFill>
              <a:effectLst/>
              <a:uFillTx/>
              <a:sym typeface="Helvetica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95377" y="4102086"/>
            <a:ext cx="541374" cy="15491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000090"/>
                </a:solidFill>
              </a:rPr>
              <a:t>b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b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err="1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cs typeface="Symbol" charset="2"/>
                <a:sym typeface="Helvetica Light"/>
              </a:rPr>
              <a:t>t</a:t>
            </a: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000090"/>
              </a:solidFill>
              <a:effectLst/>
              <a:uFillTx/>
              <a:latin typeface="Symbol" charset="2"/>
              <a:cs typeface="Symbol" charset="2"/>
              <a:sym typeface="Helvetica Light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8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mm</a:t>
            </a: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000090"/>
              </a:solidFill>
              <a:effectLst/>
              <a:uFillTx/>
              <a:latin typeface="Symbol" charset="2"/>
              <a:cs typeface="Symbol" charset="2"/>
              <a:sym typeface="Helvetica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5272" y="5940195"/>
            <a:ext cx="4942958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(most sensitive at high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tan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Helvetica Light"/>
              </a:rPr>
              <a:t>b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region)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82673" y="4220906"/>
            <a:ext cx="4154984" cy="18261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H 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 ZZ    4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MT Extra" charset="2"/>
                <a:cs typeface="MT Extra" charset="2"/>
                <a:sym typeface="Wingdings"/>
              </a:rPr>
              <a:t>l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/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MT Extra" charset="2"/>
                <a:cs typeface="MT Extra" charset="2"/>
                <a:sym typeface="Wingdings"/>
              </a:rPr>
              <a:t>ll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cs typeface="Symbol" charset="2"/>
                <a:sym typeface="Wingdings"/>
              </a:rPr>
              <a:t>nn</a:t>
            </a:r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000090"/>
              </a:solidFill>
              <a:effectLst/>
              <a:uFillTx/>
              <a:latin typeface="Symbol" charset="2"/>
              <a:cs typeface="Symbol" charset="2"/>
              <a:sym typeface="Wingdings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A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Helvetica Light"/>
              </a:rPr>
              <a:t> 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 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Zh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    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MT Extra" charset="2"/>
                <a:cs typeface="MT Extra" charset="2"/>
                <a:sym typeface="Wingdings"/>
              </a:rPr>
              <a:t>ll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(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cs typeface="Symbol" charset="2"/>
                <a:sym typeface="Wingdings"/>
              </a:rPr>
              <a:t>nn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)bb/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MT Extra" charset="2"/>
                <a:cs typeface="MT Extra" charset="2"/>
                <a:sym typeface="Wingdings"/>
              </a:rPr>
              <a:t>ll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cs typeface="Symbol" charset="2"/>
                <a:sym typeface="Wingdings"/>
              </a:rPr>
              <a:t>tt</a:t>
            </a:r>
            <a:endParaRPr kumimoji="0" lang="en-US" sz="2800" b="0" i="0" u="none" strike="noStrike" cap="none" spc="0" normalizeH="0" dirty="0" smtClean="0">
              <a:ln>
                <a:noFill/>
              </a:ln>
              <a:solidFill>
                <a:srgbClr val="000090"/>
              </a:solidFill>
              <a:effectLst/>
              <a:uFillTx/>
              <a:latin typeface="Symbol" charset="2"/>
              <a:cs typeface="Symbol" charset="2"/>
              <a:sym typeface="Wingdings"/>
            </a:endParaRPr>
          </a:p>
          <a:p>
            <a:pPr algn="l"/>
            <a:r>
              <a:rPr lang="en-US" sz="2800" dirty="0" smtClean="0">
                <a:solidFill>
                  <a:srgbClr val="000090"/>
                </a:solidFill>
                <a:sym typeface="Wingdings"/>
              </a:rPr>
              <a:t>H  WW  </a:t>
            </a:r>
            <a:r>
              <a:rPr lang="en-US" sz="2800" dirty="0" err="1">
                <a:solidFill>
                  <a:srgbClr val="000090"/>
                </a:solidFill>
                <a:latin typeface="MT Extra" charset="2"/>
                <a:cs typeface="MT Extra" charset="2"/>
                <a:sym typeface="Wingdings"/>
              </a:rPr>
              <a:t>ll</a:t>
            </a:r>
            <a:r>
              <a:rPr lang="en-US" sz="2800" dirty="0" err="1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nn</a:t>
            </a:r>
            <a:endParaRPr lang="en-US" sz="2800" dirty="0">
              <a:solidFill>
                <a:srgbClr val="000090"/>
              </a:solidFill>
              <a:latin typeface="Symbol" charset="2"/>
              <a:cs typeface="Symbol" charset="2"/>
              <a:sym typeface="Wingdings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H  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hh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    4b/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bb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cs typeface="Symbol" charset="2"/>
                <a:sym typeface="Wingdings"/>
              </a:rPr>
              <a:t>gg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/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bb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cs typeface="Symbol" charset="2"/>
                <a:sym typeface="Wingdings"/>
              </a:rPr>
              <a:t>tt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sym typeface="Wingdings"/>
              </a:rPr>
              <a:t> 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90"/>
              </a:solidFill>
              <a:effectLst/>
              <a:uFillTx/>
              <a:sym typeface="Helvetica Ligh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832927" y="6176157"/>
            <a:ext cx="4116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(sensitive </a:t>
            </a:r>
            <a:r>
              <a:rPr lang="en-US" sz="2400" dirty="0"/>
              <a:t>at </a:t>
            </a:r>
            <a:r>
              <a:rPr lang="en-US" sz="2400" dirty="0" smtClean="0"/>
              <a:t>low </a:t>
            </a:r>
            <a:r>
              <a:rPr lang="en-US" sz="2400" dirty="0" err="1"/>
              <a:t>tan</a:t>
            </a:r>
            <a:r>
              <a:rPr lang="en-US" sz="2400" dirty="0" err="1">
                <a:latin typeface="Symbol" charset="2"/>
                <a:cs typeface="Symbol" charset="2"/>
              </a:rPr>
              <a:t>b</a:t>
            </a:r>
            <a:r>
              <a:rPr lang="en-US" sz="2400" dirty="0"/>
              <a:t> region)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654560" y="7082969"/>
            <a:ext cx="1194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000090"/>
                </a:solidFill>
              </a:rPr>
              <a:t>H </a:t>
            </a:r>
            <a:r>
              <a:rPr lang="en-US" sz="2800" dirty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sz="2800" dirty="0" err="1" smtClean="0">
                <a:solidFill>
                  <a:srgbClr val="000090"/>
                </a:solidFill>
                <a:sym typeface="Wingdings"/>
              </a:rPr>
              <a:t>tt</a:t>
            </a:r>
            <a:r>
              <a:rPr lang="en-US" sz="2800" dirty="0" smtClean="0">
                <a:solidFill>
                  <a:srgbClr val="000090"/>
                </a:solidFill>
                <a:sym typeface="Wingdings"/>
              </a:rPr>
              <a:t> 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18776" y="7646066"/>
            <a:ext cx="59808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(sensitive at </a:t>
            </a:r>
            <a:r>
              <a:rPr lang="en-US" sz="2400" dirty="0" smtClean="0"/>
              <a:t>high m</a:t>
            </a:r>
            <a:r>
              <a:rPr lang="en-US" sz="2400" baseline="-25000" dirty="0" smtClean="0"/>
              <a:t>A</a:t>
            </a:r>
            <a:r>
              <a:rPr lang="en-US" sz="2400" dirty="0" smtClean="0"/>
              <a:t> and </a:t>
            </a:r>
            <a:r>
              <a:rPr lang="en-US" sz="2400" dirty="0"/>
              <a:t>low </a:t>
            </a:r>
            <a:r>
              <a:rPr lang="en-US" sz="2400" dirty="0" err="1"/>
              <a:t>tan</a:t>
            </a:r>
            <a:r>
              <a:rPr lang="en-US" sz="2400" dirty="0" err="1">
                <a:latin typeface="Symbol" charset="2"/>
                <a:cs typeface="Symbol" charset="2"/>
              </a:rPr>
              <a:t>b</a:t>
            </a:r>
            <a:r>
              <a:rPr lang="en-US" sz="2400" dirty="0"/>
              <a:t> </a:t>
            </a:r>
            <a:r>
              <a:rPr lang="en-US" sz="2400" dirty="0" smtClean="0"/>
              <a:t>region</a:t>
            </a:r>
            <a:r>
              <a:rPr lang="en-US" sz="2400" dirty="0"/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760758" y="7548672"/>
            <a:ext cx="429015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Charged Higgs (H</a:t>
            </a:r>
            <a:r>
              <a:rPr kumimoji="0" lang="en-US" sz="2400" b="0" i="0" u="none" strike="noStrike" cap="none" spc="0" normalizeH="0" baseline="3000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±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) searches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9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4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221669256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Higgs in MSSM</a:t>
            </a:r>
            <a:endParaRPr lang="fr-FR" sz="5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8801" y="2001757"/>
            <a:ext cx="10507629" cy="658053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67555" y="3423132"/>
            <a:ext cx="34675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4080"/>
                </a:solidFill>
              </a:rPr>
              <a:t>Exclusion of MSSM parameter space via direct </a:t>
            </a:r>
            <a:r>
              <a:rPr lang="en-US" sz="2400" dirty="0">
                <a:solidFill>
                  <a:srgbClr val="004080"/>
                </a:solidFill>
              </a:rPr>
              <a:t>searches for heavy Higgs bosons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284858" y="5325397"/>
            <a:ext cx="42701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660066"/>
                </a:solidFill>
              </a:rPr>
              <a:t>Searches in all possible</a:t>
            </a:r>
            <a:r>
              <a:rPr lang="en-US" sz="2400" dirty="0">
                <a:solidFill>
                  <a:srgbClr val="660066"/>
                </a:solidFill>
              </a:rPr>
              <a:t> </a:t>
            </a:r>
            <a:r>
              <a:rPr lang="en-US" sz="2400" dirty="0" smtClean="0">
                <a:solidFill>
                  <a:srgbClr val="660066"/>
                </a:solidFill>
              </a:rPr>
              <a:t>decay channels</a:t>
            </a:r>
          </a:p>
          <a:p>
            <a:r>
              <a:rPr lang="en-US" sz="2400" i="1" dirty="0" smtClean="0">
                <a:solidFill>
                  <a:srgbClr val="660066"/>
                </a:solidFill>
              </a:rPr>
              <a:t>(</a:t>
            </a:r>
            <a:r>
              <a:rPr lang="el-GR" sz="2400" i="1" dirty="0" smtClean="0">
                <a:solidFill>
                  <a:srgbClr val="660066"/>
                </a:solidFill>
              </a:rPr>
              <a:t>ZZ</a:t>
            </a:r>
            <a:r>
              <a:rPr lang="el-GR" sz="2400" dirty="0">
                <a:solidFill>
                  <a:srgbClr val="660066"/>
                </a:solidFill>
              </a:rPr>
              <a:t>, </a:t>
            </a:r>
            <a:r>
              <a:rPr lang="el-GR" sz="2400" i="1" dirty="0">
                <a:solidFill>
                  <a:srgbClr val="660066"/>
                </a:solidFill>
              </a:rPr>
              <a:t>WW</a:t>
            </a:r>
            <a:r>
              <a:rPr lang="el-GR" sz="2400" dirty="0">
                <a:solidFill>
                  <a:srgbClr val="660066"/>
                </a:solidFill>
              </a:rPr>
              <a:t>, </a:t>
            </a:r>
            <a:r>
              <a:rPr lang="el-GR" sz="2400" i="1" dirty="0">
                <a:solidFill>
                  <a:srgbClr val="660066"/>
                </a:solidFill>
              </a:rPr>
              <a:t>Zγ</a:t>
            </a:r>
            <a:r>
              <a:rPr lang="el-GR" sz="2400" dirty="0">
                <a:solidFill>
                  <a:srgbClr val="660066"/>
                </a:solidFill>
              </a:rPr>
              <a:t>, </a:t>
            </a:r>
            <a:r>
              <a:rPr lang="el-GR" sz="2400" i="1" dirty="0">
                <a:solidFill>
                  <a:srgbClr val="660066"/>
                </a:solidFill>
              </a:rPr>
              <a:t>γγ</a:t>
            </a:r>
            <a:r>
              <a:rPr lang="el-GR" sz="2400" dirty="0">
                <a:solidFill>
                  <a:srgbClr val="660066"/>
                </a:solidFill>
              </a:rPr>
              <a:t>, </a:t>
            </a:r>
            <a:r>
              <a:rPr lang="el-GR" sz="2400" i="1" dirty="0">
                <a:solidFill>
                  <a:srgbClr val="660066"/>
                </a:solidFill>
              </a:rPr>
              <a:t>hh</a:t>
            </a:r>
            <a:r>
              <a:rPr lang="el-GR" sz="2400" dirty="0">
                <a:solidFill>
                  <a:srgbClr val="660066"/>
                </a:solidFill>
              </a:rPr>
              <a:t>, </a:t>
            </a:r>
            <a:endParaRPr lang="en-US" sz="2400" dirty="0" smtClean="0">
              <a:solidFill>
                <a:srgbClr val="660066"/>
              </a:solidFill>
            </a:endParaRPr>
          </a:p>
          <a:p>
            <a:r>
              <a:rPr lang="el-GR" sz="2400" i="1" dirty="0" smtClean="0">
                <a:solidFill>
                  <a:srgbClr val="660066"/>
                </a:solidFill>
              </a:rPr>
              <a:t>ττ</a:t>
            </a:r>
            <a:r>
              <a:rPr lang="el-GR" sz="2400" dirty="0">
                <a:solidFill>
                  <a:srgbClr val="660066"/>
                </a:solidFill>
              </a:rPr>
              <a:t>, </a:t>
            </a:r>
            <a:r>
              <a:rPr lang="el-GR" sz="2400" i="1" dirty="0">
                <a:solidFill>
                  <a:srgbClr val="660066"/>
                </a:solidFill>
              </a:rPr>
              <a:t>tt</a:t>
            </a:r>
            <a:r>
              <a:rPr lang="el-GR" sz="2400" dirty="0">
                <a:solidFill>
                  <a:srgbClr val="660066"/>
                </a:solidFill>
              </a:rPr>
              <a:t>, </a:t>
            </a:r>
            <a:r>
              <a:rPr lang="el-GR" sz="2400" i="1" dirty="0" smtClean="0">
                <a:solidFill>
                  <a:srgbClr val="660066"/>
                </a:solidFill>
              </a:rPr>
              <a:t>bb</a:t>
            </a:r>
            <a:r>
              <a:rPr lang="en-US" sz="2400" i="1" dirty="0" smtClean="0">
                <a:solidFill>
                  <a:srgbClr val="660066"/>
                </a:solidFill>
              </a:rPr>
              <a:t>)</a:t>
            </a:r>
            <a:endParaRPr lang="en-US" sz="2400" dirty="0">
              <a:solidFill>
                <a:srgbClr val="66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07174" y="1512066"/>
            <a:ext cx="9861205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Interpretation in </a:t>
            </a:r>
            <a:r>
              <a:rPr kumimoji="0" lang="en-US" sz="2800" b="0" i="0" u="none" strike="noStrike" cap="none" spc="0" normalizeH="0" baseline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hMSSM</a:t>
            </a: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scenario  </a:t>
            </a:r>
            <a:r>
              <a:rPr lang="en-US" sz="1600" dirty="0">
                <a:solidFill>
                  <a:srgbClr val="000090"/>
                </a:solidFill>
              </a:rPr>
              <a:t>(as proposed in </a:t>
            </a:r>
            <a:r>
              <a:rPr lang="en-US" sz="1600" dirty="0" err="1">
                <a:solidFill>
                  <a:srgbClr val="000090"/>
                </a:solidFill>
              </a:rPr>
              <a:t>arxiv</a:t>
            </a:r>
            <a:r>
              <a:rPr lang="en-US" sz="1600" dirty="0" smtClean="0">
                <a:solidFill>
                  <a:srgbClr val="000090"/>
                </a:solidFill>
              </a:rPr>
              <a:t>:</a:t>
            </a:r>
            <a:r>
              <a:rPr lang="is-IS" sz="1600" dirty="0" smtClean="0">
                <a:solidFill>
                  <a:srgbClr val="000090"/>
                </a:solidFill>
              </a:rPr>
              <a:t>1307.5205, </a:t>
            </a:r>
            <a:r>
              <a:rPr lang="is-IS" sz="1600" dirty="0" smtClean="0">
                <a:solidFill>
                  <a:srgbClr val="000090"/>
                </a:solidFill>
              </a:rPr>
              <a:t>1502.05653</a:t>
            </a:r>
            <a:r>
              <a:rPr lang="en-US" sz="1600" dirty="0" smtClean="0">
                <a:solidFill>
                  <a:srgbClr val="000090"/>
                </a:solidFill>
              </a:rPr>
              <a:t>)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90"/>
              </a:solidFill>
              <a:effectLst/>
              <a:uFillTx/>
              <a:sym typeface="Helvetica Ligh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881975" y="1285221"/>
            <a:ext cx="31490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2000" dirty="0">
                <a:hlinkClick r:id="rId3"/>
              </a:rPr>
              <a:t>ATL-PHYS-PUB-2021-030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5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25229391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Higgs in MSSM</a:t>
            </a:r>
            <a:endParaRPr lang="fr-FR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4294967295"/>
          </p:nvPr>
        </p:nvSpPr>
        <p:spPr>
          <a:xfrm>
            <a:off x="3186178" y="1474789"/>
            <a:ext cx="8923530" cy="148084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rgbClr val="000090"/>
                </a:solidFill>
              </a:rPr>
              <a:t>Similar searches at CMS</a:t>
            </a:r>
          </a:p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rgbClr val="000090"/>
                </a:solidFill>
              </a:rPr>
              <a:t>Interpretations also in m</a:t>
            </a:r>
            <a:r>
              <a:rPr lang="en-US" sz="2400" baseline="-25000" dirty="0" smtClean="0">
                <a:solidFill>
                  <a:srgbClr val="000090"/>
                </a:solidFill>
              </a:rPr>
              <a:t>h</a:t>
            </a:r>
            <a:r>
              <a:rPr lang="en-US" sz="2400" baseline="30000" dirty="0" smtClean="0">
                <a:solidFill>
                  <a:srgbClr val="000090"/>
                </a:solidFill>
              </a:rPr>
              <a:t>125</a:t>
            </a:r>
            <a:r>
              <a:rPr lang="en-US" sz="2400" dirty="0" smtClean="0">
                <a:solidFill>
                  <a:srgbClr val="000090"/>
                </a:solidFill>
              </a:rPr>
              <a:t> scenario </a:t>
            </a:r>
            <a:r>
              <a:rPr lang="en-US" sz="1600" dirty="0" smtClean="0">
                <a:solidFill>
                  <a:srgbClr val="000090"/>
                </a:solidFill>
              </a:rPr>
              <a:t>(</a:t>
            </a:r>
            <a:r>
              <a:rPr lang="en-US" sz="1600" dirty="0">
                <a:solidFill>
                  <a:srgbClr val="000090"/>
                </a:solidFill>
              </a:rPr>
              <a:t>as proposed in arxiv:</a:t>
            </a:r>
            <a:r>
              <a:rPr lang="en-US" sz="1600" dirty="0" smtClean="0">
                <a:solidFill>
                  <a:srgbClr val="000090"/>
                </a:solidFill>
              </a:rPr>
              <a:t>1808.07542)</a:t>
            </a:r>
          </a:p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rgbClr val="000090"/>
                </a:solidFill>
              </a:rPr>
              <a:t>Full Run-2 results awaited. </a:t>
            </a:r>
            <a:endParaRPr lang="fr-FR" sz="2400" dirty="0">
              <a:solidFill>
                <a:srgbClr val="00009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5295" y="2955637"/>
            <a:ext cx="5649740" cy="57692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810" y="2955637"/>
            <a:ext cx="5629784" cy="574890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881975" y="1300415"/>
            <a:ext cx="25645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996633"/>
                </a:solidFill>
                <a:hlinkClick r:id="rId4"/>
              </a:rPr>
              <a:t>SummaryResultsHIG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6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42111944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sym typeface="Wingdings"/>
              </a:rPr>
              <a:t>bb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tt</a:t>
            </a:r>
            <a:r>
              <a:rPr lang="en-US" dirty="0" smtClean="0">
                <a:sym typeface="Wingdings"/>
              </a:rPr>
              <a:t>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768" y="2943484"/>
            <a:ext cx="4517746" cy="22628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726" y="1347705"/>
            <a:ext cx="454770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Helvetica Light"/>
              </a:rPr>
              <a:t>H</a:t>
            </a:r>
            <a:r>
              <a:rPr kumimoji="0" lang="en-US" sz="3200" b="0" i="0" u="none" strike="noStrike" cap="none" spc="0" normalizeH="0" baseline="-2500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Helvetica Light"/>
              </a:rPr>
              <a:t>MSSM</a:t>
            </a:r>
            <a:r>
              <a:rPr kumimoji="0" lang="en-US" sz="3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h</a:t>
            </a:r>
            <a:r>
              <a:rPr kumimoji="0" lang="en-US" sz="3200" b="0" i="0" u="none" strike="noStrike" cap="none" spc="0" normalizeH="0" baseline="-2500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s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(bb) + h</a:t>
            </a:r>
            <a:r>
              <a:rPr kumimoji="0" lang="en-US" sz="3200" b="0" i="0" u="none" strike="noStrike" cap="none" spc="0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125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(</a:t>
            </a:r>
            <a:r>
              <a:rPr kumimoji="0" lang="en-US" sz="3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Wingdings"/>
              </a:rPr>
              <a:t>tt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) 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sym typeface="Helvetica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726" y="2208207"/>
            <a:ext cx="8732637" cy="36728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dirty="0" smtClean="0">
                <a:solidFill>
                  <a:srgbClr val="000090"/>
                </a:solidFill>
              </a:rPr>
              <a:t>Events categorized based on                                              tau decay modes: </a:t>
            </a:r>
            <a:r>
              <a:rPr lang="en-US" sz="2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e</a:t>
            </a:r>
            <a:r>
              <a:rPr lang="en-US" sz="2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h</a:t>
            </a:r>
            <a:r>
              <a:rPr lang="en-US" sz="2400" dirty="0" smtClean="0">
                <a:solidFill>
                  <a:srgbClr val="000090"/>
                </a:solidFill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sz="2400" baseline="-250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sz="2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h</a:t>
            </a:r>
            <a:r>
              <a:rPr lang="en-US" sz="2400" dirty="0" smtClean="0">
                <a:solidFill>
                  <a:srgbClr val="000090"/>
                </a:solidFill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h</a:t>
            </a:r>
            <a:r>
              <a:rPr lang="en-US" sz="2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h</a:t>
            </a:r>
            <a:endParaRPr lang="en-US" sz="2400" baseline="-25000" dirty="0" smtClean="0">
              <a:solidFill>
                <a:srgbClr val="000090"/>
              </a:solidFill>
            </a:endParaRP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Neural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Network based classifier discriminator</a:t>
            </a:r>
          </a:p>
          <a:p>
            <a:pPr marL="804672" lvl="1" indent="-342900" algn="l">
              <a:spcBef>
                <a:spcPts val="600"/>
              </a:spcBef>
              <a:buFont typeface="Courier New"/>
              <a:buChar char="o"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Used in ML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fit to extract signal</a:t>
            </a:r>
          </a:p>
          <a:p>
            <a:pPr marL="342900" marR="0" indent="-342900" algn="l" defTabSz="584200" rtl="0" fontAlgn="auto" latinLnBrk="0" hangingPunct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</a:pPr>
            <a:r>
              <a:rPr lang="en-US" sz="2400" dirty="0" smtClean="0">
                <a:solidFill>
                  <a:srgbClr val="000090"/>
                </a:solidFill>
              </a:rPr>
              <a:t>Major backgrounds: </a:t>
            </a:r>
            <a:r>
              <a:rPr lang="en-US" sz="2400" dirty="0" err="1" smtClean="0">
                <a:solidFill>
                  <a:srgbClr val="000090"/>
                </a:solidFill>
              </a:rPr>
              <a:t>Z+jets</a:t>
            </a:r>
            <a:r>
              <a:rPr lang="en-US" sz="2400" dirty="0" smtClean="0">
                <a:solidFill>
                  <a:srgbClr val="000090"/>
                </a:solidFill>
              </a:rPr>
              <a:t>, </a:t>
            </a:r>
            <a:r>
              <a:rPr lang="en-US" sz="2400" dirty="0" err="1" smtClean="0">
                <a:solidFill>
                  <a:srgbClr val="000090"/>
                </a:solidFill>
              </a:rPr>
              <a:t>tt+jets</a:t>
            </a:r>
            <a:endParaRPr lang="en-US" sz="2400" dirty="0" smtClean="0">
              <a:solidFill>
                <a:srgbClr val="000090"/>
              </a:solidFill>
            </a:endParaRPr>
          </a:p>
          <a:p>
            <a:pPr marL="804672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Lucida Grande"/>
              <a:buChar char="-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Events with real </a:t>
            </a:r>
            <a:r>
              <a:rPr kumimoji="0" lang="en-US" sz="2400" b="0" i="0" u="none" strike="noStrike" cap="none" spc="0" normalizeH="0" baseline="0" dirty="0" err="1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Helvetica Light"/>
              </a:rPr>
              <a:t>t</a:t>
            </a:r>
            <a:r>
              <a:rPr lang="en-US" sz="2400" baseline="-25000" dirty="0" err="1">
                <a:solidFill>
                  <a:srgbClr val="000090"/>
                </a:solidFill>
              </a:rPr>
              <a:t>h</a:t>
            </a:r>
            <a:r>
              <a:rPr lang="en-US" sz="2400" dirty="0" smtClean="0">
                <a:solidFill>
                  <a:srgbClr val="000090"/>
                </a:solidFill>
              </a:rPr>
              <a:t> using tau embedding method</a:t>
            </a:r>
          </a:p>
          <a:p>
            <a:pPr marL="804672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Lucida Grande"/>
              <a:buChar char="-"/>
              <a:tabLst/>
            </a:pPr>
            <a:r>
              <a:rPr lang="en-US" sz="2400" dirty="0" smtClean="0">
                <a:solidFill>
                  <a:srgbClr val="000090"/>
                </a:solidFill>
              </a:rPr>
              <a:t>Events with misidentified </a:t>
            </a:r>
            <a:r>
              <a:rPr lang="en-US" sz="24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h</a:t>
            </a:r>
            <a:r>
              <a:rPr lang="en-US" sz="2400" dirty="0" smtClean="0">
                <a:solidFill>
                  <a:srgbClr val="000090"/>
                </a:solidFill>
              </a:rPr>
              <a:t> using fake probability method</a:t>
            </a:r>
          </a:p>
          <a:p>
            <a:pPr marL="804672" marR="0" indent="-34290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Lucida Grande"/>
              <a:buChar char="-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Events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with tau decay to leptons from MC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9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88" y="6330970"/>
            <a:ext cx="4118811" cy="29391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959" y="6330970"/>
            <a:ext cx="3949701" cy="29391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1079" y="6171987"/>
            <a:ext cx="4100435" cy="309811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369985" y="788109"/>
            <a:ext cx="21654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2000" dirty="0">
                <a:solidFill>
                  <a:srgbClr val="996633"/>
                </a:solidFill>
                <a:hlinkClick r:id="rId6"/>
              </a:rPr>
              <a:t>CMS-HIG-20-014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44881" y="1618873"/>
            <a:ext cx="6606634" cy="1200328"/>
          </a:xfrm>
          <a:prstGeom prst="rect">
            <a:avLst/>
          </a:prstGeom>
          <a:ln>
            <a:solidFill>
              <a:srgbClr val="000090"/>
            </a:solidFill>
          </a:ln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2400" dirty="0"/>
              <a:t>Motivated by models such as Next-to-</a:t>
            </a:r>
            <a:r>
              <a:rPr lang="en-US" sz="2400" dirty="0" smtClean="0"/>
              <a:t>MSSM: Extend </a:t>
            </a:r>
            <a:r>
              <a:rPr lang="en-US" sz="2400" dirty="0"/>
              <a:t>the MSSM Higgs sector by </a:t>
            </a:r>
            <a:r>
              <a:rPr lang="en-US" sz="2400" dirty="0">
                <a:solidFill>
                  <a:srgbClr val="FF0000"/>
                </a:solidFill>
              </a:rPr>
              <a:t>one more </a:t>
            </a:r>
            <a:r>
              <a:rPr lang="en-US" sz="2400" dirty="0" smtClean="0">
                <a:solidFill>
                  <a:srgbClr val="FF0000"/>
                </a:solidFill>
              </a:rPr>
              <a:t>singlet </a:t>
            </a:r>
            <a:r>
              <a:rPr lang="en-US" sz="2400" dirty="0">
                <a:solidFill>
                  <a:srgbClr val="FF0000"/>
                </a:solidFill>
              </a:rPr>
              <a:t>field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7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366781397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sym typeface="Wingdings"/>
              </a:rPr>
              <a:t>bb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tt</a:t>
            </a:r>
            <a:r>
              <a:rPr lang="en-US" dirty="0" smtClean="0">
                <a:sym typeface="Wingdings"/>
              </a:rPr>
              <a:t>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709" y="1372070"/>
            <a:ext cx="4179044" cy="20932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726" y="1347705"/>
            <a:ext cx="4547704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Helvetica Light"/>
              </a:rPr>
              <a:t>H</a:t>
            </a:r>
            <a:r>
              <a:rPr kumimoji="0" lang="en-US" sz="3200" b="0" i="0" u="none" strike="noStrike" cap="none" spc="0" normalizeH="0" baseline="-2500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Helvetica Light"/>
              </a:rPr>
              <a:t>MSSM</a:t>
            </a:r>
            <a:r>
              <a:rPr kumimoji="0" lang="en-US" sz="3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h</a:t>
            </a:r>
            <a:r>
              <a:rPr kumimoji="0" lang="en-US" sz="3200" b="0" i="0" u="none" strike="noStrike" cap="none" spc="0" normalizeH="0" baseline="-2500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s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(bb) + h</a:t>
            </a:r>
            <a:r>
              <a:rPr kumimoji="0" lang="en-US" sz="3200" b="0" i="0" u="none" strike="noStrike" cap="none" spc="0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125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(</a:t>
            </a:r>
            <a:r>
              <a:rPr kumimoji="0" lang="en-US" sz="32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charset="2"/>
                <a:ea typeface="+mn-ea"/>
                <a:cs typeface="Symbol" charset="2"/>
                <a:sym typeface="Wingdings"/>
              </a:rPr>
              <a:t>tt</a:t>
            </a: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+mn-ea"/>
                <a:sym typeface="Wingdings"/>
              </a:rPr>
              <a:t>) 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sym typeface="Helvetica Ligh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542" y="3250944"/>
            <a:ext cx="6086768" cy="58349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1494" y="3455373"/>
            <a:ext cx="5904357" cy="57618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9542" y="2271034"/>
            <a:ext cx="7463582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Upper limit on BR,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for 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m</a:t>
            </a:r>
            <a:r>
              <a:rPr kumimoji="0" lang="en-US" sz="2800" b="0" i="0" u="none" strike="noStrike" cap="none" spc="0" normalizeH="0" baseline="-2500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H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= 240 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GeV</a:t>
            </a:r>
            <a:r>
              <a:rPr kumimoji="0" lang="en-US" sz="2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to 3 </a:t>
            </a:r>
            <a:r>
              <a:rPr kumimoji="0" lang="en-US" sz="28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TeV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69985" y="788109"/>
            <a:ext cx="21654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2000" dirty="0">
                <a:solidFill>
                  <a:srgbClr val="996633"/>
                </a:solidFill>
                <a:hlinkClick r:id="rId5"/>
              </a:rPr>
              <a:t>CMS-HIG-20-014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8</a:t>
            </a:fld>
            <a:r>
              <a:rPr lang="mr-IN" smtClean="0"/>
              <a:t>/28</a:t>
            </a:r>
            <a:endParaRPr lang="mr-IN" dirty="0"/>
          </a:p>
        </p:txBody>
      </p:sp>
    </p:spTree>
    <p:extLst>
      <p:ext uri="{BB962C8B-B14F-4D97-AF65-F5344CB8AC3E}">
        <p14:creationId xmlns:p14="http://schemas.microsoft.com/office/powerpoint/2010/main" val="23743175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Resonant HH </a:t>
            </a:r>
            <a:r>
              <a:rPr lang="en-US" sz="5400" dirty="0" smtClean="0">
                <a:sym typeface="Wingdings"/>
              </a:rPr>
              <a:t> </a:t>
            </a:r>
            <a:r>
              <a:rPr lang="en-US" sz="5400" dirty="0" err="1" smtClean="0">
                <a:sym typeface="Wingdings"/>
              </a:rPr>
              <a:t>bbbb</a:t>
            </a:r>
            <a:endParaRPr lang="en-US" sz="5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4163" y="1876575"/>
            <a:ext cx="4454321" cy="16172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2927" y="1404651"/>
            <a:ext cx="797123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/>
              <a:t>B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enchmark signal model: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928" y="1846494"/>
            <a:ext cx="7696124" cy="9182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    A generic spin-0 boson (e.g. </a:t>
            </a:r>
            <a:r>
              <a:rPr lang="en-US" sz="2400" dirty="0" smtClean="0"/>
              <a:t>heavy Higgs in 2HDM),      </a:t>
            </a:r>
          </a:p>
          <a:p>
            <a:pPr marR="0" algn="l" defTabSz="584200" rtl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</a:pPr>
            <a:r>
              <a:rPr lang="en-US" sz="2400" dirty="0"/>
              <a:t> </a:t>
            </a:r>
            <a:r>
              <a:rPr lang="en-US" sz="2400" dirty="0" smtClean="0"/>
              <a:t>   produced </a:t>
            </a:r>
            <a:r>
              <a:rPr lang="en-US" sz="2400" dirty="0"/>
              <a:t>via gluon </a:t>
            </a:r>
            <a:r>
              <a:rPr lang="en-US" sz="2400" dirty="0" smtClean="0"/>
              <a:t>fusion</a:t>
            </a:r>
            <a:r>
              <a:rPr lang="en-US" sz="2400" dirty="0"/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2928" y="2775847"/>
            <a:ext cx="12663502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Analysis in two </a:t>
            </a:r>
            <a:r>
              <a:rPr lang="en-US" sz="2400" dirty="0">
                <a:solidFill>
                  <a:srgbClr val="000090"/>
                </a:solidFill>
              </a:rPr>
              <a:t>complementary </a:t>
            </a:r>
            <a:r>
              <a:rPr lang="en-US" sz="2400" dirty="0" smtClean="0">
                <a:solidFill>
                  <a:srgbClr val="000090"/>
                </a:solidFill>
              </a:rPr>
              <a:t>channels</a:t>
            </a:r>
          </a:p>
          <a:p>
            <a:pPr marL="731520" indent="-457200" algn="l">
              <a:spcBef>
                <a:spcPts val="600"/>
              </a:spcBef>
              <a:buAutoNum type="arabicPeriod"/>
            </a:pPr>
            <a:r>
              <a:rPr lang="en-US" sz="2400" b="1" dirty="0" smtClean="0">
                <a:solidFill>
                  <a:srgbClr val="000090"/>
                </a:solidFill>
              </a:rPr>
              <a:t>Resolved</a:t>
            </a:r>
            <a:r>
              <a:rPr lang="en-US" sz="2400" dirty="0" smtClean="0">
                <a:solidFill>
                  <a:srgbClr val="000090"/>
                </a:solidFill>
              </a:rPr>
              <a:t>: 4 b-jets reconstructed individually,  </a:t>
            </a:r>
          </a:p>
          <a:p>
            <a:pPr marL="731520" indent="-457200" algn="l">
              <a:spcBef>
                <a:spcPts val="600"/>
              </a:spcBef>
              <a:buAutoNum type="arabicPeriod"/>
            </a:pPr>
            <a:r>
              <a:rPr lang="en-US" sz="2400" b="1" dirty="0" smtClean="0">
                <a:solidFill>
                  <a:srgbClr val="000090"/>
                </a:solidFill>
              </a:rPr>
              <a:t>Boosted</a:t>
            </a:r>
            <a:r>
              <a:rPr lang="en-US" sz="2400" dirty="0" smtClean="0">
                <a:solidFill>
                  <a:srgbClr val="000090"/>
                </a:solidFill>
              </a:rPr>
              <a:t>: Higgs reconstructed as large-radius jet</a:t>
            </a:r>
          </a:p>
          <a:p>
            <a:pPr marL="342900" indent="-342900" algn="l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Background (dominated by QCD) is estimated from lower no. of b-tagged events in data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742829" y="1232391"/>
            <a:ext cx="29356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2000" dirty="0">
                <a:solidFill>
                  <a:srgbClr val="996633"/>
                </a:solidFill>
                <a:hlinkClick r:id="rId3"/>
              </a:rPr>
              <a:t>ATLAS-CONF-2021-035</a:t>
            </a:r>
            <a:endParaRPr lang="en-US" sz="2000" dirty="0">
              <a:solidFill>
                <a:srgbClr val="996633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mr-IN" smtClean="0"/>
              <a:t>9</a:t>
            </a:fld>
            <a:r>
              <a:rPr lang="mr-IN" smtClean="0"/>
              <a:t>/28</a:t>
            </a:r>
            <a:endParaRPr lang="mr-I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9721" y="4865791"/>
            <a:ext cx="5687568" cy="41603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3111" y="4773386"/>
            <a:ext cx="4527477" cy="454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712988"/>
      </p:ext>
    </p:extLst>
  </p:cSld>
  <p:clrMapOvr>
    <a:masterClrMapping/>
  </p:clrMapOvr>
  <p:transition xmlns:p14="http://schemas.microsoft.com/office/powerpoint/2010/main"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10573</TotalTime>
  <Words>2534</Words>
  <Application>Microsoft Macintosh PowerPoint</Application>
  <PresentationFormat>Custom</PresentationFormat>
  <Paragraphs>287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White</vt:lpstr>
      <vt:lpstr>BSM Higgs searches at ATLAS and CMS </vt:lpstr>
      <vt:lpstr>Introduction</vt:lpstr>
      <vt:lpstr>PowerPoint Presentation</vt:lpstr>
      <vt:lpstr>Higgs in MSSM</vt:lpstr>
      <vt:lpstr>Higgs in MSSM</vt:lpstr>
      <vt:lpstr>Higgs in MSSM</vt:lpstr>
      <vt:lpstr>Hbbtt   </vt:lpstr>
      <vt:lpstr>Hbbtt   </vt:lpstr>
      <vt:lpstr>Resonant HH  bbbb</vt:lpstr>
      <vt:lpstr>Resonant HH  bbtt </vt:lpstr>
      <vt:lpstr>Combination of X  HH searches</vt:lpstr>
      <vt:lpstr>Charged Higgs searches</vt:lpstr>
      <vt:lpstr>t  H±b, H±  cb</vt:lpstr>
      <vt:lpstr>t  H±b, H±  cb</vt:lpstr>
      <vt:lpstr>t  H±b, H±  cs</vt:lpstr>
      <vt:lpstr>Charged Higgs decay to Vector bosons</vt:lpstr>
      <vt:lpstr>Non-standard Higgs decays</vt:lpstr>
      <vt:lpstr>h(125)  aa searches</vt:lpstr>
      <vt:lpstr>h aa 4g </vt:lpstr>
      <vt:lpstr>h  4l</vt:lpstr>
      <vt:lpstr>haabbmm </vt:lpstr>
      <vt:lpstr>haabbmm </vt:lpstr>
      <vt:lpstr>h  aa interpretations</vt:lpstr>
      <vt:lpstr>hbb+invisible </vt:lpstr>
      <vt:lpstr>Higgs decay to LLP</vt:lpstr>
      <vt:lpstr>LFV decays</vt:lpstr>
      <vt:lpstr>LFV decays</vt:lpstr>
      <vt:lpstr>Summary</vt:lpstr>
      <vt:lpstr>Thank You</vt:lpstr>
      <vt:lpstr>H+  tb</vt:lpstr>
      <vt:lpstr>Charged Higgs decay to Vector bosons</vt:lpstr>
      <vt:lpstr>MSSM Higgs interpretations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Higgs production in fermionic decay channels at the LHC</dc:title>
  <cp:lastModifiedBy>Aruna Kumar Nayak</cp:lastModifiedBy>
  <cp:revision>1654</cp:revision>
  <dcterms:modified xsi:type="dcterms:W3CDTF">2021-08-25T09:45:41Z</dcterms:modified>
</cp:coreProperties>
</file>