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73" r:id="rId4"/>
    <p:sldId id="380" r:id="rId5"/>
    <p:sldId id="372" r:id="rId6"/>
    <p:sldId id="343" r:id="rId7"/>
    <p:sldId id="342" r:id="rId8"/>
    <p:sldId id="379" r:id="rId9"/>
    <p:sldId id="345" r:id="rId10"/>
    <p:sldId id="347" r:id="rId11"/>
    <p:sldId id="346" r:id="rId12"/>
    <p:sldId id="349" r:id="rId13"/>
    <p:sldId id="351" r:id="rId14"/>
    <p:sldId id="378" r:id="rId15"/>
    <p:sldId id="377" r:id="rId16"/>
    <p:sldId id="362" r:id="rId17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16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597C"/>
    <a:srgbClr val="CDC301"/>
    <a:srgbClr val="013476"/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8" autoAdjust="0"/>
    <p:restoredTop sz="75238" autoAdjust="0"/>
  </p:normalViewPr>
  <p:slideViewPr>
    <p:cSldViewPr>
      <p:cViewPr varScale="1">
        <p:scale>
          <a:sx n="95" d="100"/>
          <a:sy n="95" d="100"/>
        </p:scale>
        <p:origin x="2728" y="168"/>
      </p:cViewPr>
      <p:guideLst>
        <p:guide pos="3016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04.03.20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04.03.20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FF0000"/>
                </a:solidFill>
              </a:rPr>
              <a:t>Präsentation</a:t>
            </a:r>
            <a:r>
              <a:rPr lang="de-DE" b="1" baseline="0" dirty="0">
                <a:solidFill>
                  <a:srgbClr val="FF0000"/>
                </a:solidFill>
              </a:rPr>
              <a:t> mit Notizen hinterlegt!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32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J nehmen im Basisprogramm z.B. an einer </a:t>
            </a:r>
            <a:r>
              <a:rPr lang="de-DE" baseline="0" dirty="0" err="1"/>
              <a:t>Masterclass</a:t>
            </a:r>
            <a:r>
              <a:rPr lang="de-DE" baseline="0" dirty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/>
              <a:t>Masterclass</a:t>
            </a:r>
            <a:r>
              <a:rPr lang="de-DE" baseline="0" dirty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Aktive Mitglieder des Netzwerks Teilchenwelt können sich für </a:t>
            </a:r>
            <a:r>
              <a:rPr lang="de-DE" b="1" dirty="0"/>
              <a:t>Workshops am CERN</a:t>
            </a:r>
            <a:r>
              <a:rPr lang="de-DE" dirty="0"/>
              <a:t> bewerben, um neue Kenntnisse zu vertiefen und den Forscher/innen über die Schulter zu schauen.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Nach den Workshops ist es möglich, Forschungsarbeiten für die Schule oder einen Wettbewerb wie Jugend forscht von Teilchenwelt-Vermittler/innen vor Ort betreuen zu lassen</a:t>
            </a:r>
            <a:r>
              <a:rPr lang="de-DE" baseline="0" dirty="0"/>
              <a:t> und einen Teil dieser Arbeit während der</a:t>
            </a:r>
            <a:r>
              <a:rPr lang="de-DE" dirty="0"/>
              <a:t> </a:t>
            </a:r>
            <a:r>
              <a:rPr lang="de-DE" b="1" dirty="0"/>
              <a:t>Projektwochen am CERN</a:t>
            </a:r>
            <a:r>
              <a:rPr lang="de-DE" dirty="0"/>
              <a:t> durchzuführen, wo ein Wissenschaftler die Jugendlichen unterstützt.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13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Basisprogramm haben Sie die Möglichkeit, an Fortbildungen in Teilchenphysik und Astroteilchenphysik oder einer </a:t>
            </a:r>
            <a:r>
              <a:rPr lang="de-DE" sz="1300" dirty="0" err="1"/>
              <a:t>Masterclass</a:t>
            </a:r>
            <a:r>
              <a:rPr lang="de-DE" sz="1300" dirty="0"/>
              <a:t> teilzunehmen.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Qualifizierungsprogramm steht die aktive Weitergabe von (Astro-) Teilchenphysik an Ihre Schüler im Mittelpunkt. Als Lehrkraft können Sie </a:t>
            </a:r>
            <a:r>
              <a:rPr lang="de-DE" sz="1300" b="1" dirty="0"/>
              <a:t>Teilchenphysik-Masterclasses</a:t>
            </a:r>
            <a:r>
              <a:rPr lang="de-DE" sz="1300" dirty="0"/>
              <a:t> oder </a:t>
            </a:r>
            <a:r>
              <a:rPr lang="de-DE" sz="1300" b="1" dirty="0"/>
              <a:t>Projekte zur Messung kosmischer Teilchen</a:t>
            </a:r>
            <a:r>
              <a:rPr lang="de-DE" sz="1300" dirty="0"/>
              <a:t> an Ihrer Einrichtung durchführen.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Durch die aktive Mitarbeit im</a:t>
            </a:r>
            <a:r>
              <a:rPr lang="de-DE" baseline="0" dirty="0"/>
              <a:t> Netzwerk </a:t>
            </a:r>
            <a:r>
              <a:rPr lang="de-DE" dirty="0"/>
              <a:t>haben Sie in der Vertiefungsstufe dann die Möglichkeit</a:t>
            </a:r>
            <a:r>
              <a:rPr lang="de-DE" baseline="0" dirty="0"/>
              <a:t> an einem</a:t>
            </a:r>
            <a:r>
              <a:rPr lang="de-DE" dirty="0"/>
              <a:t> </a:t>
            </a:r>
            <a:r>
              <a:rPr lang="de-DE" b="1" dirty="0"/>
              <a:t>Workshop am CERN</a:t>
            </a:r>
            <a:r>
              <a:rPr lang="de-DE" dirty="0"/>
              <a:t> für Lehrkräfte teilzunehmen</a:t>
            </a:r>
            <a:r>
              <a:rPr lang="de-DE" baseline="0" dirty="0"/>
              <a:t>. Dieser wird </a:t>
            </a:r>
            <a:r>
              <a:rPr lang="de-DE" dirty="0"/>
              <a:t>vom Netzwerk Teilchenwelt finanziert.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1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Doktroranden</a:t>
            </a:r>
            <a:r>
              <a:rPr lang="de-DE" dirty="0"/>
              <a:t>, Masteranden kommen an die Schule. Forschende kommen an die Schule. </a:t>
            </a:r>
          </a:p>
          <a:p>
            <a:endParaRPr lang="de-DE" dirty="0"/>
          </a:p>
          <a:p>
            <a:r>
              <a:rPr lang="de-DE" dirty="0"/>
              <a:t>Zu jedem LHC Experiment gibt und </a:t>
            </a:r>
            <a:r>
              <a:rPr lang="de-DE" dirty="0" err="1"/>
              <a:t>Astroteilcchen</a:t>
            </a:r>
            <a:r>
              <a:rPr lang="de-DE" dirty="0"/>
              <a:t> gibt es eine </a:t>
            </a:r>
            <a:r>
              <a:rPr lang="de-DE" dirty="0" err="1"/>
              <a:t>Masterclass</a:t>
            </a:r>
            <a:r>
              <a:rPr lang="de-DE" dirty="0"/>
              <a:t>. (Daten aufbereitet und reduziert, aber </a:t>
            </a:r>
            <a:r>
              <a:rPr lang="de-DE" dirty="0" err="1"/>
              <a:t>Orginaldaten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/>
              <a:t>Karte man hat die Möglichkeit überall in Deutschland teilzunehmen!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746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73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043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Alles auch auf unserer Webseite, Materialien alles zum kostenlosen Download</a:t>
            </a:r>
          </a:p>
          <a:p>
            <a:endParaRPr lang="de-DE" dirty="0"/>
          </a:p>
          <a:p>
            <a:r>
              <a:rPr lang="de-DE" dirty="0"/>
              <a:t>Fragen?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1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  <a:p>
            <a:endParaRPr lang="de-DE" dirty="0"/>
          </a:p>
          <a:p>
            <a:r>
              <a:rPr lang="de-DE" dirty="0"/>
              <a:t>Nicht nur euer Wissen, sondern auch wir! Super Fragen, Wir bekommen neue Impulse, müssen nochmal nachschauen.</a:t>
            </a:r>
          </a:p>
          <a:p>
            <a:endParaRPr lang="de-DE" dirty="0"/>
          </a:p>
          <a:p>
            <a:r>
              <a:rPr lang="de-DE" dirty="0"/>
              <a:t>Vernetzung auch besonders für Stiftung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8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28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  <a:p>
            <a:endParaRPr lang="de-DE" dirty="0"/>
          </a:p>
          <a:p>
            <a:r>
              <a:rPr lang="de-DE" dirty="0"/>
              <a:t>Fehlt euch etwas? Wir nehmen gerne noch etwas auf!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6542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4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defRPr/>
            </a:pPr>
            <a:r>
              <a:rPr lang="de-DE" sz="1300" dirty="0"/>
              <a:t>Unser Ziel ist es, den jungen Menschen sowie Lehrkräften an Schulen, Schülerlaboren, Schülerforschungszentren, Museen etc. aktuelle Forschungsthemen aus der Astroteilchen-/Teilchenphysik zugänglich zu machen.</a:t>
            </a:r>
          </a:p>
          <a:p>
            <a:pPr defTabSz="960760">
              <a:defRPr/>
            </a:pPr>
            <a:r>
              <a:rPr lang="de-DE" sz="1300" dirty="0"/>
              <a:t>Mit echten Daten aus der Forschung am CERN und aus der Astroteilchenphysik laden wir alle ein, die faszinierende Welt der kleinsten Teilchen und großen Fragen mit unseren mobilen Angeboten kennenzulernen. </a:t>
            </a:r>
          </a:p>
          <a:p>
            <a:pPr defTabSz="960760">
              <a:defRPr/>
            </a:pPr>
            <a:r>
              <a:rPr lang="de-DE" sz="1300" dirty="0"/>
              <a:t>Wir wollen mit einfachen Experimenten die Forschung vor Ort in die Schulen und den Unterricht bringen.</a:t>
            </a:r>
          </a:p>
          <a:p>
            <a:pPr>
              <a:lnSpc>
                <a:spcPct val="100000"/>
              </a:lnSpc>
            </a:pPr>
            <a:r>
              <a:rPr lang="de-DE" sz="1300" dirty="0"/>
              <a:t>Von unseren 26 teilnehmende Institute (siehe Karte), bieten 21 Standorte Teilchenphysik-Masterclasses an, 19 Astroteilchen-Experimente, 20 International Masterclasses und 12 Fortbildungen für Lehrkräfte.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Weltmaschine deutsches </a:t>
            </a:r>
            <a:r>
              <a:rPr lang="de-DE" dirty="0" err="1"/>
              <a:t>Outreachprogramm</a:t>
            </a:r>
            <a:r>
              <a:rPr lang="de-DE" dirty="0"/>
              <a:t> des CERN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525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Angefangen hat alles mit Jugendlichen die mit </a:t>
            </a:r>
            <a:r>
              <a:rPr lang="de-DE" sz="1300" dirty="0" err="1"/>
              <a:t>Orginal</a:t>
            </a:r>
            <a:r>
              <a:rPr lang="de-DE" sz="1300" dirty="0"/>
              <a:t>-Daten arbeiten.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Fellow-Programm sind Jugendliche die in Vertiefungsebene tätig sind und jetzt studierende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0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8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FFF86C-2C51-524B-A982-073A601DDAE7}" type="datetime1">
              <a:rPr lang="de-DE" smtClean="0"/>
              <a:t>04.03.20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7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ED9998-BAEE-7143-8193-DBCD6C37EE07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412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DD7E973-F828-3145-91D3-7E5658FAB9F5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1758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302FBD2-9D7C-FC47-8E24-CAFA07BF65FD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63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E21234E3-B323-ED44-BB8D-75E9AEB9A947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0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29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7363D26-C4B0-4A4F-B697-75684518CFC8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6994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84314F1-A51A-8D43-8B82-9B1E21B3F08E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22681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BB74A9FC-4EFE-444F-957B-70BF13D84B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6687FE47-B71B-44FA-87AF-A84E96C188B4}"/>
              </a:ext>
            </a:extLst>
          </p:cNvPr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EF06526-C971-4063-B79E-6D3D587C1554}"/>
              </a:ext>
            </a:extLst>
          </p:cNvPr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F86AF68E-F20A-4392-BB4E-A8451F2383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241358A9-C47A-41FC-B016-8D04EBEF2CF8}"/>
              </a:ext>
            </a:extLst>
          </p:cNvPr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72B29B7C-6FB5-4AEB-9EB9-59CDA0D0167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179B83F-5C7C-4167-9A50-1FA93002B3E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B75BA100-66F5-4853-8B1C-FA213288FDF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2ECD10BA-0E4F-469B-BA3E-42A9D58E7F7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E8C70BA-A8F9-4C8B-A39C-5C6BD26B4CB8}"/>
              </a:ext>
            </a:extLst>
          </p:cNvPr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50524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4944EF9B-5237-45EE-BFBC-70067DE26C0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484784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43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EC83911D-8BB7-A543-93D6-11E7FA26667D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57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/Rating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/Ratinge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de-DE" sz="2800" dirty="0">
                <a:solidFill>
                  <a:srgbClr val="013476"/>
                </a:solidFill>
              </a:rPr>
            </a:br>
            <a:r>
              <a:rPr lang="de-DE" sz="2800" dirty="0">
                <a:solidFill>
                  <a:srgbClr val="013476"/>
                </a:solidFill>
              </a:rPr>
              <a:t>   </a:t>
            </a:r>
            <a:endParaRPr lang="de-DE" sz="3200" b="0" dirty="0">
              <a:solidFill>
                <a:srgbClr val="013476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823573E-F37E-4763-8A26-DE6AA6BF92BD}"/>
              </a:ext>
            </a:extLst>
          </p:cNvPr>
          <p:cNvSpPr/>
          <p:nvPr/>
        </p:nvSpPr>
        <p:spPr>
          <a:xfrm>
            <a:off x="1960184" y="478210"/>
            <a:ext cx="567037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Forschung trifft Schule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Lehrerfortbildung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400" b="1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Das Standardmodell der Teilchenphysik im Schulunterricht</a:t>
            </a: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Herzlich </a:t>
            </a:r>
            <a:b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Willkommen!</a:t>
            </a:r>
            <a:br>
              <a:rPr lang="de-DE" sz="48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0C0240A-4C3A-4D3D-9322-4D21B210061B}"/>
              </a:ext>
            </a:extLst>
          </p:cNvPr>
          <p:cNvSpPr/>
          <p:nvPr/>
        </p:nvSpPr>
        <p:spPr>
          <a:xfrm>
            <a:off x="2090007" y="6084585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Moritz Springer</a:t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Ratingen | 27./28.03.2020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17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Jugendliche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346F1-D11E-384A-879B-1E74D4AFBF10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281811-00AB-4BD2-9990-C5F6191DE3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6" y="4514372"/>
            <a:ext cx="2275018" cy="15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93" r="9838" b="57796"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  <p:sp>
        <p:nvSpPr>
          <p:cNvPr id="11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108249" y="6113837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39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Lehrkräfte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CDE7-6804-414A-B735-0080DA79042E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CECB2B-010F-45A1-B429-F8A92242D51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5" descr="Gruppe von Menschen beim Besuch am CERN, im Hintergrund ist ein großes CERN-Logo an der Wand zu seh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160" y="4549051"/>
            <a:ext cx="22502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4537050"/>
            <a:ext cx="2274880" cy="152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4537050"/>
            <a:ext cx="225025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50000" r="10625" b="14362"/>
          <a:stretch/>
        </p:blipFill>
        <p:spPr>
          <a:xfrm>
            <a:off x="899801" y="1844824"/>
            <a:ext cx="7776197" cy="2488383"/>
          </a:xfrm>
          <a:prstGeom prst="rect">
            <a:avLst/>
          </a:prstGeom>
        </p:spPr>
      </p:pic>
      <p:sp>
        <p:nvSpPr>
          <p:cNvPr id="11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6677217" y="6145419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09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9962-9EB4-4341-9A82-77180AB87D2B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rgbClr val="013476"/>
                </a:solidFill>
              </a:rPr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Durchgeführt von Nachwuchs-</a:t>
            </a:r>
            <a:r>
              <a:rPr lang="de-DE" dirty="0" err="1">
                <a:solidFill>
                  <a:srgbClr val="013476"/>
                </a:solidFill>
              </a:rPr>
              <a:t>WissenschaftlerInnen</a:t>
            </a:r>
            <a:endParaRPr lang="de-DE" dirty="0">
              <a:solidFill>
                <a:srgbClr val="013476"/>
              </a:solidFill>
            </a:endParaRP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>
                <a:solidFill>
                  <a:srgbClr val="013476"/>
                </a:solidFill>
              </a:rPr>
              <a:t>Eigene Auswertung </a:t>
            </a:r>
            <a:r>
              <a:rPr lang="de-DE" dirty="0"/>
              <a:t>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der LHC-Experimente </a:t>
            </a:r>
            <a:r>
              <a:rPr lang="de-DE" sz="2000" dirty="0"/>
              <a:t> </a:t>
            </a:r>
            <a:endParaRPr lang="de-DE" sz="2000" dirty="0">
              <a:solidFill>
                <a:srgbClr val="013476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Pierre </a:t>
            </a:r>
            <a:r>
              <a:rPr lang="de-DE" sz="2000" dirty="0" err="1"/>
              <a:t>Auger</a:t>
            </a:r>
            <a:r>
              <a:rPr lang="de-DE" sz="2000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</a:t>
            </a:r>
            <a:r>
              <a:rPr lang="de-DE" sz="2000" dirty="0" err="1"/>
              <a:t>IceCube</a:t>
            </a:r>
            <a:r>
              <a:rPr lang="de-DE" sz="2000" dirty="0"/>
              <a:t> Experiments </a:t>
            </a:r>
            <a:endParaRPr lang="de-DE" sz="2000" dirty="0">
              <a:solidFill>
                <a:srgbClr val="01347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Auch als </a:t>
            </a:r>
            <a:r>
              <a:rPr lang="de-DE" sz="2000" b="1" dirty="0">
                <a:solidFill>
                  <a:srgbClr val="013476"/>
                </a:solidFill>
              </a:rPr>
              <a:t>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endParaRPr lang="de-DE" dirty="0"/>
          </a:p>
        </p:txBody>
      </p:sp>
      <p:pic>
        <p:nvPicPr>
          <p:cNvPr id="6" name="Picture 3" descr="D:\Zwischenevaluierung NTW\8_Fotos\2013-11-13_physik_begreifen_CosmicLab_04_Zn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466" y="222160"/>
            <a:ext cx="2727233" cy="185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95" y="3284984"/>
            <a:ext cx="2736304" cy="2736304"/>
          </a:xfrm>
          <a:prstGeom prst="rect">
            <a:avLst/>
          </a:prstGeom>
        </p:spPr>
      </p:pic>
      <p:sp>
        <p:nvSpPr>
          <p:cNvPr id="9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371766" y="6033480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55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Qualifizierungsprogram:</a:t>
            </a:r>
            <a:br>
              <a:rPr lang="de-DE" dirty="0"/>
            </a:br>
            <a:r>
              <a:rPr lang="de-DE" dirty="0"/>
              <a:t>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994FF-7FC2-E841-BA11-27437930107C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5328592" cy="45354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Nebelkammer-Sets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Mehr dazu morgen…</a:t>
            </a: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564904"/>
            <a:ext cx="2159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24744"/>
            <a:ext cx="2159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094576" y="2186782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Kamiokannen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873361" y="3453607"/>
            <a:ext cx="1879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Szintillationszähler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880644"/>
            <a:ext cx="21590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081759" y="5698332"/>
            <a:ext cx="1460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53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 trifft Schule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3507-EDD2-E848-BA42-5FC039D98FF4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in Kooperation mit</a:t>
            </a:r>
            <a:br>
              <a:rPr lang="de-DE" dirty="0"/>
            </a:br>
            <a:r>
              <a:rPr lang="de-DE" dirty="0"/>
              <a:t>Dr. Hans Riegel-Stiftung</a:t>
            </a:r>
          </a:p>
          <a:p>
            <a:r>
              <a:rPr lang="de-DE" dirty="0"/>
              <a:t>Basisprogramm:</a:t>
            </a:r>
          </a:p>
          <a:p>
            <a:pPr lvl="1"/>
            <a:r>
              <a:rPr lang="de-DE" dirty="0"/>
              <a:t>2 tägiger Workshop</a:t>
            </a:r>
          </a:p>
          <a:p>
            <a:r>
              <a:rPr lang="de-DE" dirty="0"/>
              <a:t>Qualifizierungsprogramm:</a:t>
            </a:r>
          </a:p>
          <a:p>
            <a:pPr lvl="1"/>
            <a:r>
              <a:rPr lang="de-DE" dirty="0"/>
              <a:t>Multiplikatoren Schulung</a:t>
            </a:r>
          </a:p>
          <a:p>
            <a:r>
              <a:rPr lang="de-DE" dirty="0"/>
              <a:t>Vertiefungsprogramm:</a:t>
            </a:r>
          </a:p>
          <a:p>
            <a:pPr lvl="1"/>
            <a:r>
              <a:rPr lang="de-DE" dirty="0"/>
              <a:t>Jährlich: CERN Summer School</a:t>
            </a:r>
          </a:p>
          <a:p>
            <a:pPr lvl="1"/>
            <a:r>
              <a:rPr lang="de-DE" dirty="0"/>
              <a:t>Eine Woche im Juli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03644"/>
            <a:ext cx="2521702" cy="16831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884823"/>
            <a:ext cx="2521702" cy="1683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3" y="3707953"/>
            <a:ext cx="2521701" cy="16880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08" y="5446176"/>
            <a:ext cx="2528556" cy="8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3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Aufwärmübung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EB015-2C3A-134F-AE85-1A703A1C1882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dirty="0"/>
              <a:t>Erstellen Sie in Gruppen eine </a:t>
            </a:r>
            <a:r>
              <a:rPr lang="de-DE" sz="2000" dirty="0" err="1"/>
              <a:t>Concept-Map</a:t>
            </a:r>
            <a:r>
              <a:rPr lang="de-DE" sz="2000" dirty="0"/>
              <a:t> zum Begriff Ladung.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r>
              <a:rPr lang="de-DE" sz="2000" dirty="0"/>
              <a:t>Formulieren Sie einen kurzen fachlichen Kommentar dazu. (Schwerpunkte, besonders bedeutsame Zusammenhänge,…)</a:t>
            </a:r>
          </a:p>
          <a:p>
            <a:r>
              <a:rPr lang="de-DE" sz="2000" dirty="0"/>
              <a:t>Möglichst vorerst keine didaktische Wertung, kein Fokus auf Schulstoff</a:t>
            </a:r>
          </a:p>
        </p:txBody>
      </p:sp>
      <p:sp>
        <p:nvSpPr>
          <p:cNvPr id="7" name="Ellipse 6"/>
          <p:cNvSpPr/>
          <p:nvPr/>
        </p:nvSpPr>
        <p:spPr>
          <a:xfrm>
            <a:off x="3563764" y="2924944"/>
            <a:ext cx="1224136" cy="64807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Ladung</a:t>
            </a:r>
          </a:p>
        </p:txBody>
      </p:sp>
      <p:sp>
        <p:nvSpPr>
          <p:cNvPr id="8" name="Ellipse 7"/>
          <p:cNvSpPr/>
          <p:nvPr/>
        </p:nvSpPr>
        <p:spPr>
          <a:xfrm>
            <a:off x="5579988" y="2492896"/>
            <a:ext cx="1080120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159608" y="2441848"/>
            <a:ext cx="1224136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2317776" y="3573016"/>
            <a:ext cx="1245988" cy="55920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605066" y="3320988"/>
            <a:ext cx="936104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4787900" y="2852936"/>
            <a:ext cx="792088" cy="31560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6073118" y="3010738"/>
            <a:ext cx="0" cy="31025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806814" y="3320988"/>
            <a:ext cx="773174" cy="21420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25" name="Gerade Verbindung mit Pfeil 24"/>
          <p:cNvCxnSpPr>
            <a:stCxn id="9" idx="6"/>
            <a:endCxn id="7" idx="1"/>
          </p:cNvCxnSpPr>
          <p:nvPr/>
        </p:nvCxnSpPr>
        <p:spPr>
          <a:xfrm>
            <a:off x="3383744" y="2693876"/>
            <a:ext cx="359291" cy="32597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30" name="Gerade Verbindung mit Pfeil 29"/>
          <p:cNvCxnSpPr>
            <a:stCxn id="10" idx="7"/>
            <a:endCxn id="7" idx="3"/>
          </p:cNvCxnSpPr>
          <p:nvPr/>
        </p:nvCxnSpPr>
        <p:spPr>
          <a:xfrm flipV="1">
            <a:off x="3381293" y="3478108"/>
            <a:ext cx="361742" cy="17680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sp>
        <p:nvSpPr>
          <p:cNvPr id="4" name="Textfeld 3"/>
          <p:cNvSpPr txBox="1"/>
          <p:nvPr/>
        </p:nvSpPr>
        <p:spPr>
          <a:xfrm rot="20359180">
            <a:off x="4754901" y="2716948"/>
            <a:ext cx="1140092" cy="55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2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Beziehung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endParaRPr lang="de-DE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4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animBg="1"/>
      <p:bldP spid="8" grpId="0" animBg="1"/>
      <p:bldP spid="9" grpId="0" animBg="1"/>
      <p:bldP spid="10" grpId="0" animBg="1"/>
      <p:bldP spid="11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der Fortbildung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35BDD-95CE-9E49-B17A-2AE19CA6FD7C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Überblick über zur Verfügung stehende Unterrichtsmaterialien erhalten und ausgewählte Materialen testen 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Vernetzung und Erfahrungsaustausch  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07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A36A-8B0C-C049-949C-021C60C68B92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0B4D47-993C-4B37-9089-D4D521FF27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Freitag, 27.03.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10:00 – 11:15  Begrüßung, Vorstellung NTW, Warm-Up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11:15 – 12:15  Fachvortrag Teil 1 - Wechselwirkungen und Ladungen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chemeClr val="bg1"/>
                </a:solidFill>
              </a:rPr>
              <a:t>12:15 – 13:00 Kaffeepause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/>
              <a:t>13:00 – 17:30   Fachvortrag Teil 2 - Teilchen und </a:t>
            </a:r>
            <a:r>
              <a:rPr lang="de-DE" sz="2000" dirty="0" err="1"/>
              <a:t>Feynmandigramme</a:t>
            </a:r>
            <a:r>
              <a:rPr lang="de-DE" sz="2000" dirty="0"/>
              <a:t> inkl.  	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                              Übungen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17:30 – 18:00   Überblick Materialien und Quellen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Ab 19:00          Gemeinsames Abendessen</a:t>
            </a:r>
          </a:p>
          <a:p>
            <a:pPr>
              <a:tabLst>
                <a:tab pos="1965325" algn="l"/>
              </a:tabLst>
            </a:pPr>
            <a:r>
              <a:rPr lang="en-US" sz="2000" dirty="0" err="1">
                <a:solidFill>
                  <a:srgbClr val="CDC301"/>
                </a:solidFill>
              </a:rPr>
              <a:t>Danach</a:t>
            </a:r>
            <a:r>
              <a:rPr lang="en-US" sz="2000" dirty="0">
                <a:solidFill>
                  <a:srgbClr val="CDC301"/>
                </a:solidFill>
              </a:rPr>
              <a:t> </a:t>
            </a:r>
            <a:r>
              <a:rPr lang="de-DE" sz="2000" dirty="0">
                <a:solidFill>
                  <a:srgbClr val="CDC301"/>
                </a:solidFill>
              </a:rPr>
              <a:t>           Gemütlicher Ausklang mit Getränken und Gesprächen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>
              <a:solidFill>
                <a:srgbClr val="CDC301"/>
              </a:solidFill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2C91D32-387E-49BF-8A4D-C68F5F561AF8}"/>
              </a:ext>
            </a:extLst>
          </p:cNvPr>
          <p:cNvSpPr txBox="1">
            <a:spLocks/>
          </p:cNvSpPr>
          <p:nvPr/>
        </p:nvSpPr>
        <p:spPr>
          <a:xfrm>
            <a:off x="-57340" y="2435698"/>
            <a:ext cx="7920880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94CBE50-C9AF-0D46-9D42-ECEBF5EAD035}"/>
              </a:ext>
            </a:extLst>
          </p:cNvPr>
          <p:cNvSpPr/>
          <p:nvPr/>
        </p:nvSpPr>
        <p:spPr>
          <a:xfrm>
            <a:off x="4690400" y="547656"/>
            <a:ext cx="3736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invalidUrl="https://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indico.cern.ch/e/Ratingen</a:t>
            </a:r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24141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2088232" cy="972000"/>
          </a:xfrm>
        </p:spPr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CEAE-0B2B-204B-B987-96994D66886C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0B4D47-993C-4B37-9089-D4D521FF27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Samstag, 28.03.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09:00 – 10:00 Kosmische Strahlung: Materialien und Experimente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10:00 – 11:00   Teilchenphysikalische Forschungsmethoden I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chemeClr val="bg1"/>
                </a:solidFill>
              </a:rPr>
              <a:t>11:00 – 11:15   Kaffeepause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11:15 – 12:15   Teilchenphysikalische Forschungsmethoden I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chemeClr val="bg1"/>
                </a:solidFill>
              </a:rPr>
              <a:t>12_15 – 13:00  Mittagspause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/>
              <a:t>13:00 – 14:45   Erprobung ausgewählter Unterrichtsmaterialien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15:00 – 16:00   Backup und offene Fragen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16:00 – 16:30   Abschlussrunde und Evaluation</a:t>
            </a:r>
            <a:endParaRPr lang="de-DE" sz="2000" dirty="0">
              <a:solidFill>
                <a:srgbClr val="CDC301"/>
              </a:solidFill>
            </a:endParaRPr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>
              <a:solidFill>
                <a:srgbClr val="CDC301"/>
              </a:solidFill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2C91D32-387E-49BF-8A4D-C68F5F561AF8}"/>
              </a:ext>
            </a:extLst>
          </p:cNvPr>
          <p:cNvSpPr txBox="1">
            <a:spLocks/>
          </p:cNvSpPr>
          <p:nvPr/>
        </p:nvSpPr>
        <p:spPr>
          <a:xfrm>
            <a:off x="-57340" y="2435698"/>
            <a:ext cx="7920880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0A4FC6C-6474-4664-A5C3-E833C14EFB7F}"/>
              </a:ext>
            </a:extLst>
          </p:cNvPr>
          <p:cNvSpPr/>
          <p:nvPr/>
        </p:nvSpPr>
        <p:spPr>
          <a:xfrm>
            <a:off x="4690400" y="547656"/>
            <a:ext cx="3736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invalidUrl="https://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indico.cern.ch/e/Ratingen</a:t>
            </a:r>
            <a:r>
              <a:rPr lang="de-DE" u="sng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37578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6EFC6-DFFF-6948-83CA-C8267B6DFEA2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dirty="0"/>
              <a:t>Jetzt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Vorstellung NTW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Aufwärmübung</a:t>
            </a:r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5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E08C-0C00-7842-98D5-20067AC4A895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Spitzenforschung, Erkenntnisvermittlung und Nachwuchsgewinnung aus einer Hand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Projektziele: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Faszination von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Astro-/Teilchenphysik erleben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Wissenschaft kommunizieren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Forschung vor Ort und im Unterricht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Wertschätzung von Erkenntnisgewinn durch Grundlagenforschung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seit 2019 gemeinsames Projekt mit Weltmaschine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Kommunikation an breite Öffentlichkeit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Integration des Gebiets: </a:t>
            </a:r>
            <a:r>
              <a:rPr lang="de-DE" dirty="0" err="1">
                <a:solidFill>
                  <a:srgbClr val="003882"/>
                </a:solidFill>
              </a:rPr>
              <a:t>Hadronen</a:t>
            </a:r>
            <a:r>
              <a:rPr lang="de-DE" dirty="0">
                <a:solidFill>
                  <a:srgbClr val="003882"/>
                </a:solidFill>
              </a:rPr>
              <a:t>- und Kernphysik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</p:spTree>
    <p:extLst>
      <p:ext uri="{BB962C8B-B14F-4D97-AF65-F5344CB8AC3E}">
        <p14:creationId xmlns:p14="http://schemas.microsoft.com/office/powerpoint/2010/main" val="237455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D64E-F54D-D246-9C4F-FEEDE6DC7252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30</a:t>
            </a:r>
            <a:r>
              <a:rPr lang="de-DE" dirty="0">
                <a:solidFill>
                  <a:srgbClr val="013476"/>
                </a:solidFill>
              </a:rPr>
              <a:t> Institute in </a:t>
            </a:r>
            <a:br>
              <a:rPr lang="de-DE" dirty="0">
                <a:solidFill>
                  <a:srgbClr val="013476"/>
                </a:solidFill>
              </a:rPr>
            </a:br>
            <a:r>
              <a:rPr lang="de-DE" dirty="0">
                <a:solidFill>
                  <a:srgbClr val="013476"/>
                </a:solidFill>
              </a:rPr>
              <a:t>12 Bundesländern + CERN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Leitung: TU Dresden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Seit 2010</a:t>
            </a:r>
            <a:endParaRPr lang="de-DE" dirty="0">
              <a:solidFill>
                <a:srgbClr val="013476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Netzwerk zwischen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Wissenschaftlern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Jugendlichen </a:t>
            </a:r>
            <a:r>
              <a:rPr lang="de-DE" dirty="0"/>
              <a:t>&amp; </a:t>
            </a:r>
            <a:r>
              <a:rPr lang="de-DE" dirty="0">
                <a:solidFill>
                  <a:srgbClr val="013476"/>
                </a:solidFill>
              </a:rPr>
              <a:t>Studierenden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Lehrkräften 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mit direktem Kontakt zum CERN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3F1ADE-67BB-4314-8BA1-CF534CB24E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6632"/>
            <a:ext cx="4824573" cy="5958372"/>
          </a:xfrm>
          <a:prstGeom prst="rect">
            <a:avLst/>
          </a:prstGeom>
        </p:spPr>
      </p:pic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202012" y="6119645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94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F08-005A-C647-A650-0B628778FC86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2">
                    <a:lumMod val="90000"/>
                  </a:schemeClr>
                </a:solidFill>
              </a:rPr>
              <a:t>Duisburg-Essen</a:t>
            </a: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66700" indent="-266700"/>
            <a:r>
              <a:rPr lang="de-DE" sz="2200" dirty="0"/>
              <a:t>pro Jahr arbeiten mit </a:t>
            </a:r>
            <a:br>
              <a:rPr lang="de-DE" sz="2200" dirty="0"/>
            </a:br>
            <a:r>
              <a:rPr lang="de-DE" sz="2200" dirty="0"/>
              <a:t>Originaldaten und/oder </a:t>
            </a:r>
            <a:br>
              <a:rPr lang="de-DE" sz="2200" dirty="0"/>
            </a:br>
            <a:r>
              <a:rPr lang="de-DE" sz="2200" dirty="0"/>
              <a:t>Teilchendetektoren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ca. 250  in Vertiefungsstufen,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Forschungsprojekte am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an den Standorten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registrierte Fellows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(Studierende)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 für ca. 300  Lehrkräfte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(Fortbildungen, CERN-Workshops,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Unterrichtsmaterial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95D9FBA-89A0-4C84-8AAA-A71430B25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6632"/>
            <a:ext cx="4824573" cy="5958372"/>
          </a:xfrm>
          <a:prstGeom prst="rect">
            <a:avLst/>
          </a:prstGeom>
        </p:spPr>
      </p:pic>
      <p:sp>
        <p:nvSpPr>
          <p:cNvPr id="13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212240" y="6119645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14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7AA8E-0F6D-704D-BBA7-32F4B5223119}" type="datetime1">
              <a:rPr lang="de-DE" smtClean="0"/>
              <a:t>04.03.20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Ratingen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6948264" y="5738736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729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1444</Words>
  <Application>Microsoft Macintosh PowerPoint</Application>
  <PresentationFormat>Bildschirmpräsentation (4:3)</PresentationFormat>
  <Paragraphs>252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Symbol</vt:lpstr>
      <vt:lpstr>Wingdings</vt:lpstr>
      <vt:lpstr>NTW</vt:lpstr>
      <vt:lpstr>    </vt:lpstr>
      <vt:lpstr>Ziele der Fortbildung</vt:lpstr>
      <vt:lpstr>Ablauf </vt:lpstr>
      <vt:lpstr>Ablauf </vt:lpstr>
      <vt:lpstr>Ablauf </vt:lpstr>
      <vt:lpstr>Netzwerk Teilchenwelt</vt:lpstr>
      <vt:lpstr>Netzwerk Teilchenwelt</vt:lpstr>
      <vt:lpstr>Netzwerk Teilchenwelt</vt:lpstr>
      <vt:lpstr>Das Konzept: Stufenprogramm</vt:lpstr>
      <vt:lpstr>Mehrstufiges Angebot für Jugendliche</vt:lpstr>
      <vt:lpstr>Mehrstufiges Angebot für Lehrkräfte</vt:lpstr>
      <vt:lpstr>Basisprogramm: Masterclass</vt:lpstr>
      <vt:lpstr>Qualifizierungsprogram: Astroteilchen-Projekte</vt:lpstr>
      <vt:lpstr>Forschung trifft Schule </vt:lpstr>
      <vt:lpstr>PowerPoint-Präsentation</vt:lpstr>
      <vt:lpstr>Aufwärmübung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Moritz Springer</cp:lastModifiedBy>
  <cp:revision>183</cp:revision>
  <cp:lastPrinted>2017-08-29T07:23:27Z</cp:lastPrinted>
  <dcterms:created xsi:type="dcterms:W3CDTF">2016-08-22T11:14:34Z</dcterms:created>
  <dcterms:modified xsi:type="dcterms:W3CDTF">2020-03-04T14:33:54Z</dcterms:modified>
</cp:coreProperties>
</file>