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</p:sldMasterIdLst>
  <p:notesMasterIdLst>
    <p:notesMasterId r:id="rId15"/>
  </p:notesMasterIdLst>
  <p:sldIdLst>
    <p:sldId id="256" r:id="rId2"/>
    <p:sldId id="559" r:id="rId3"/>
    <p:sldId id="257" r:id="rId4"/>
    <p:sldId id="560" r:id="rId5"/>
    <p:sldId id="561" r:id="rId6"/>
    <p:sldId id="562" r:id="rId7"/>
    <p:sldId id="563" r:id="rId8"/>
    <p:sldId id="564" r:id="rId9"/>
    <p:sldId id="565" r:id="rId10"/>
    <p:sldId id="566" r:id="rId11"/>
    <p:sldId id="567" r:id="rId12"/>
    <p:sldId id="546" r:id="rId13"/>
    <p:sldId id="55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5365" autoAdjust="0"/>
  </p:normalViewPr>
  <p:slideViewPr>
    <p:cSldViewPr snapToGrid="0" snapToObjects="1">
      <p:cViewPr>
        <p:scale>
          <a:sx n="94" d="100"/>
          <a:sy n="94" d="100"/>
        </p:scale>
        <p:origin x="-1328" y="-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6821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10-26T02:41:26.708"/>
    </inkml:context>
    <inkml:brush xml:id="br0">
      <inkml:brushProperty name="width" value="0.15556" units="cm"/>
      <inkml:brushProperty name="height" value="0.15556" units="cm"/>
      <inkml:brushProperty name="color" value="#E71224"/>
    </inkml:brush>
  </inkml:definitions>
  <inkml:trace contextRef="#ctx0" brushRef="#br0">14650 1031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10-26T02:41:47.078"/>
    </inkml:context>
    <inkml:brush xml:id="br0">
      <inkml:brushProperty name="width" value="0.04444" units="cm"/>
      <inkml:brushProperty name="height" value="0.04444" units="cm"/>
      <inkml:brushProperty name="color" value="#E71224"/>
    </inkml:brush>
  </inkml:definitions>
  <inkml:trace contextRef="#ctx0" brushRef="#br0">8440 1337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10-26T02:42:00.523"/>
    </inkml:context>
    <inkml:brush xml:id="br0">
      <inkml:brushProperty name="width" value="0.04444" units="cm"/>
      <inkml:brushProperty name="height" value="0.04444" units="cm"/>
      <inkml:brushProperty name="color" value="#E71224"/>
    </inkml:brush>
  </inkml:definitions>
  <inkml:trace contextRef="#ctx0" brushRef="#br0">14539 1532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10-26T02:42:02"/>
    </inkml:context>
    <inkml:brush xml:id="br0">
      <inkml:brushProperty name="width" value="0.04444" units="cm"/>
      <inkml:brushProperty name="height" value="0.04444" units="cm"/>
      <inkml:brushProperty name="color" value="#E71224"/>
    </inkml:brush>
  </inkml:definitions>
  <inkml:trace contextRef="#ctx0" brushRef="#br0">0 44</inkml:trace>
  <inkml:trace contextRef="#ctx0" brushRef="#br0" timeOffset="299.853">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10-26T02:42:04.805"/>
    </inkml:context>
    <inkml:brush xml:id="br0">
      <inkml:brushProperty name="width" value="0.04444" units="cm"/>
      <inkml:brushProperty name="height" value="0.04444" units="cm"/>
      <inkml:brushProperty name="color" value="#E71224"/>
    </inkml:brush>
  </inkml:definitions>
  <inkml:trace contextRef="#ctx0" brushRef="#br0">20387 24733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10-26T02:42:06.537"/>
    </inkml:context>
    <inkml:brush xml:id="br0">
      <inkml:brushProperty name="width" value="0.04444" units="cm"/>
      <inkml:brushProperty name="height" value="0.04444" units="cm"/>
      <inkml:brushProperty name="color" value="#E71224"/>
    </inkml:brush>
  </inkml:definitions>
  <inkml:trace contextRef="#ctx0" brushRef="#br0">6434 4847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17-10-26T02:42:06.986"/>
    </inkml:context>
    <inkml:brush xml:id="br0">
      <inkml:brushProperty name="width" value="0.04444" units="cm"/>
      <inkml:brushProperty name="height" value="0.04444" units="cm"/>
      <inkml:brushProperty name="color" value="#E71224"/>
    </inkml:brush>
  </inkml:definitions>
  <inkml:trace contextRef="#ctx0" brushRef="#br0">6434 4847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356B4-D32F-4E16-B0AC-3940D968F4DF}" type="datetimeFigureOut">
              <a:rPr lang="en-US" smtClean="0"/>
              <a:t>1/21/20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80894D-7EDB-4795-AC32-C14B296C73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463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5503" y="1034739"/>
            <a:ext cx="7428053" cy="1488542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4709"/>
            <a:ext cx="6858000" cy="10454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73500"/>
            <a:ext cx="9144000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5403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837" y="972273"/>
            <a:ext cx="7886700" cy="552112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Clr>
                <a:srgbClr val="FF0000"/>
              </a:buClr>
              <a:buFont typeface="Wingdings" charset="2"/>
              <a:buChar char="§"/>
              <a:defRPr/>
            </a:lvl1pPr>
            <a:lvl2pPr marL="685800" indent="-228600">
              <a:buClr>
                <a:srgbClr val="0070C0"/>
              </a:buClr>
              <a:buSzPct val="90000"/>
              <a:buFont typeface="Wingdings" charset="2"/>
              <a:buChar char="§"/>
              <a:defRPr>
                <a:solidFill>
                  <a:srgbClr val="0070C0"/>
                </a:solidFill>
              </a:defRPr>
            </a:lvl2pPr>
            <a:lvl3pPr marL="1143000" indent="-228600">
              <a:buSzPct val="80000"/>
              <a:buFont typeface="Wingdings" charset="2"/>
              <a:buChar char="§"/>
              <a:defRPr/>
            </a:lvl3pPr>
            <a:lvl4pPr marL="1600200" indent="-228600">
              <a:buSzPct val="80000"/>
              <a:buFont typeface="Arial" charset="0"/>
              <a:buChar char="•"/>
              <a:defRPr/>
            </a:lvl4pPr>
            <a:lvl5pPr>
              <a:buSzPct val="60000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Placeholder 1"/>
          <p:cNvSpPr txBox="1">
            <a:spLocks/>
          </p:cNvSpPr>
          <p:nvPr userDrawn="1"/>
        </p:nvSpPr>
        <p:spPr bwMode="auto">
          <a:xfrm>
            <a:off x="1216800" y="111125"/>
            <a:ext cx="7784325" cy="698500"/>
          </a:xfrm>
          <a:prstGeom prst="rect">
            <a:avLst/>
          </a:prstGeom>
          <a:gradFill rotWithShape="1">
            <a:gsLst>
              <a:gs pos="0">
                <a:srgbClr val="00EEF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4305" y="149727"/>
            <a:ext cx="7405245" cy="6257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98946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"/>
          <p:cNvSpPr txBox="1">
            <a:spLocks/>
          </p:cNvSpPr>
          <p:nvPr userDrawn="1"/>
        </p:nvSpPr>
        <p:spPr bwMode="auto">
          <a:xfrm>
            <a:off x="1238401" y="111125"/>
            <a:ext cx="7762724" cy="698500"/>
          </a:xfrm>
          <a:prstGeom prst="rect">
            <a:avLst/>
          </a:prstGeom>
          <a:gradFill rotWithShape="1">
            <a:gsLst>
              <a:gs pos="0">
                <a:srgbClr val="00EEFF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238401" y="161300"/>
            <a:ext cx="7751150" cy="6257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5361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>
            <a:extLst>
              <a:ext uri="{FF2B5EF4-FFF2-40B4-BE49-F238E27FC236}">
                <a16:creationId xmlns:a16="http://schemas.microsoft.com/office/drawing/2014/main" xmlns="" id="{3E1A4EBF-B744-3D43-825C-C9614A1383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395" y="4368362"/>
            <a:ext cx="5659120" cy="1595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xmlns="" id="{0E1CD12D-D972-494B-834B-183FC6E65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8605" y="1826856"/>
            <a:ext cx="7886700" cy="13255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15645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87313" y="6542966"/>
            <a:ext cx="8912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aseline="0" dirty="0" smtClean="0">
                <a:solidFill>
                  <a:schemeClr val="bg1">
                    <a:lumMod val="65000"/>
                  </a:schemeClr>
                </a:solidFill>
              </a:rPr>
              <a:t>M. Bianco                                                           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CMS GE2/1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Korean Foils Review                             </a:t>
            </a:r>
            <a:r>
              <a:rPr lang="en-US" sz="1400" dirty="0" err="1" smtClean="0">
                <a:solidFill>
                  <a:schemeClr val="bg1">
                    <a:lumMod val="65000"/>
                  </a:schemeClr>
                </a:solidFill>
              </a:rPr>
              <a:t>Mecaro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lang="en-US" sz="1400" baseline="0" dirty="0" smtClean="0">
                <a:solidFill>
                  <a:schemeClr val="bg1">
                    <a:lumMod val="65000"/>
                  </a:schemeClr>
                </a:solidFill>
              </a:rPr>
              <a:t> Jan. </a:t>
            </a:r>
            <a:r>
              <a:rPr lang="en-US" sz="1400" baseline="0" dirty="0">
                <a:solidFill>
                  <a:schemeClr val="bg1">
                    <a:lumMod val="65000"/>
                  </a:schemeClr>
                </a:solidFill>
              </a:rPr>
              <a:t>22,  </a:t>
            </a:r>
            <a:r>
              <a:rPr lang="en-US" sz="1400" baseline="0" dirty="0" smtClean="0">
                <a:solidFill>
                  <a:schemeClr val="bg1">
                    <a:lumMod val="65000"/>
                  </a:schemeClr>
                </a:solidFill>
              </a:rPr>
              <a:t>2020   </a:t>
            </a:r>
            <a:r>
              <a:rPr lang="en-US" sz="1400" baseline="0" dirty="0">
                <a:solidFill>
                  <a:schemeClr val="bg1">
                    <a:lumMod val="65000"/>
                  </a:schemeClr>
                </a:solidFill>
              </a:rPr>
              <a:t>p. </a:t>
            </a:r>
            <a:fld id="{B40EB3FD-ABD6-C248-9363-20936471848C}" type="slidenum">
              <a:rPr lang="en-US" sz="1400" baseline="0" smtClean="0">
                <a:solidFill>
                  <a:schemeClr val="bg1">
                    <a:lumMod val="65000"/>
                  </a:schemeClr>
                </a:solidFill>
              </a:rPr>
              <a:t>‹#›</a:t>
            </a:fld>
            <a:r>
              <a:rPr lang="en-US" sz="1400" baseline="0" dirty="0">
                <a:solidFill>
                  <a:schemeClr val="bg1">
                    <a:lumMod val="65000"/>
                  </a:schemeClr>
                </a:solidFill>
              </a:rPr>
              <a:t>       </a:t>
            </a: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CFCEC41F-3C50-7443-A6BB-F3CDF0854159}"/>
              </a:ext>
            </a:extLst>
          </p:cNvPr>
          <p:cNvGrpSpPr/>
          <p:nvPr userDrawn="1"/>
        </p:nvGrpSpPr>
        <p:grpSpPr>
          <a:xfrm>
            <a:off x="87313" y="53975"/>
            <a:ext cx="1069975" cy="884238"/>
            <a:chOff x="87313" y="53975"/>
            <a:chExt cx="1069975" cy="884238"/>
          </a:xfrm>
        </p:grpSpPr>
        <p:pic>
          <p:nvPicPr>
            <p:cNvPr id="7" name="Picture 3"/>
            <p:cNvPicPr>
              <a:picLocks noChangeAspect="1"/>
            </p:cNvPicPr>
            <p:nvPr userDrawn="1"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171"/>
            <a:stretch/>
          </p:blipFill>
          <p:spPr bwMode="auto">
            <a:xfrm>
              <a:off x="87313" y="53975"/>
              <a:ext cx="344487" cy="884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xmlns="" id="{5373978B-1C85-B548-8093-286774C22F8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12"/>
            <a:stretch/>
          </p:blipFill>
          <p:spPr bwMode="auto">
            <a:xfrm>
              <a:off x="431800" y="53975"/>
              <a:ext cx="725488" cy="884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0705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7" r:id="rId3"/>
    <p:sldLayoutId id="2147483658" r:id="rId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6" Type="http://schemas.openxmlformats.org/officeDocument/2006/relationships/customXml" Target="../ink/ink2.xml"/><Relationship Id="rId7" Type="http://schemas.openxmlformats.org/officeDocument/2006/relationships/image" Target="../media/image5.png"/><Relationship Id="rId8" Type="http://schemas.openxmlformats.org/officeDocument/2006/relationships/customXml" Target="../ink/ink3.xml"/><Relationship Id="rId9" Type="http://schemas.openxmlformats.org/officeDocument/2006/relationships/customXml" Target="../ink/ink4.xml"/><Relationship Id="rId10" Type="http://schemas.openxmlformats.org/officeDocument/2006/relationships/image" Target="../media/image6.png"/><Relationship Id="rId11" Type="http://schemas.openxmlformats.org/officeDocument/2006/relationships/customXml" Target="../ink/ink5.xml"/><Relationship Id="rId12" Type="http://schemas.openxmlformats.org/officeDocument/2006/relationships/customXml" Target="../ink/ink6.xml"/><Relationship Id="rId13" Type="http://schemas.openxmlformats.org/officeDocument/2006/relationships/customXml" Target="../ink/ink7.xml"/><Relationship Id="rId1" Type="http://schemas.openxmlformats.org/officeDocument/2006/relationships/slideLayout" Target="../slideLayouts/slideLayout2.xml"/><Relationship Id="rId2" Type="http://schemas.openxmlformats.org/officeDocument/2006/relationships/customXml" Target="../ink/ink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6000" y="631062"/>
            <a:ext cx="6213600" cy="1313645"/>
          </a:xfrm>
        </p:spPr>
        <p:txBody>
          <a:bodyPr/>
          <a:lstStyle/>
          <a:p>
            <a:r>
              <a:rPr lang="en-US" sz="4800" b="1" dirty="0" smtClean="0"/>
              <a:t>GE2/1 Foils Design, status and </a:t>
            </a:r>
            <a:r>
              <a:rPr lang="en-US" sz="4800" b="1" dirty="0" err="1" smtClean="0"/>
              <a:t>avalablity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7804" y="2079675"/>
            <a:ext cx="7245751" cy="1485328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0070C0"/>
                </a:solidFill>
              </a:rPr>
              <a:t>M. Bianco</a:t>
            </a:r>
            <a:endParaRPr lang="en-US" dirty="0">
              <a:solidFill>
                <a:srgbClr val="0070C0"/>
              </a:solidFill>
            </a:endParaRPr>
          </a:p>
          <a:p>
            <a:pPr algn="l"/>
            <a:r>
              <a:rPr lang="en-US" b="1" dirty="0" smtClean="0"/>
              <a:t>Internal </a:t>
            </a:r>
            <a:r>
              <a:rPr lang="en-US" b="1" dirty="0"/>
              <a:t>Review of the GE21 Foil Production at </a:t>
            </a:r>
            <a:r>
              <a:rPr lang="en-US" b="1" dirty="0" err="1"/>
              <a:t>Mecaro</a:t>
            </a:r>
            <a:r>
              <a:rPr lang="en-US" b="1" dirty="0"/>
              <a:t> </a:t>
            </a:r>
            <a:endParaRPr lang="en-US" b="1" dirty="0" smtClean="0"/>
          </a:p>
          <a:p>
            <a:pPr algn="l"/>
            <a:r>
              <a:rPr lang="en-US" dirty="0" smtClean="0"/>
              <a:t>Jan </a:t>
            </a:r>
            <a:r>
              <a:rPr lang="en-US" dirty="0"/>
              <a:t>22, </a:t>
            </a:r>
            <a:r>
              <a:rPr lang="en-US" dirty="0" smtClean="0"/>
              <a:t>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354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GE2/1 Modules and foils files</a:t>
            </a:r>
            <a:endParaRPr lang="en-US" dirty="0"/>
          </a:p>
        </p:txBody>
      </p:sp>
      <p:pic>
        <p:nvPicPr>
          <p:cNvPr id="5" name="Picture 4" descr="Screen Shot 2020-01-16 at 10.10.2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12" y="3971932"/>
            <a:ext cx="6261100" cy="278130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 descr="Screen Shot 2020-01-16 at 10.10.4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4" y="937623"/>
            <a:ext cx="7390865" cy="297158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712345" y="4535676"/>
            <a:ext cx="2431655" cy="101566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Two different way to display same kind of information</a:t>
            </a:r>
            <a:endParaRPr lang="en-US" sz="2000" b="1" dirty="0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6419290" y="3279837"/>
            <a:ext cx="1297813" cy="10746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6419290" y="5652485"/>
            <a:ext cx="1297813" cy="5024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6383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GE2/1 Modules and foils files</a:t>
            </a:r>
            <a:endParaRPr lang="en-US" dirty="0"/>
          </a:p>
        </p:txBody>
      </p:sp>
      <p:pic>
        <p:nvPicPr>
          <p:cNvPr id="2" name="Picture 1" descr="Screen Shot 2020-01-17 at 10.00.2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8655"/>
            <a:ext cx="4666046" cy="2014120"/>
          </a:xfrm>
          <a:prstGeom prst="rect">
            <a:avLst/>
          </a:prstGeom>
        </p:spPr>
      </p:pic>
      <p:pic>
        <p:nvPicPr>
          <p:cNvPr id="4" name="Picture 3" descr="Screen Shot 2020-01-21 at 1.46.0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485" y="1763042"/>
            <a:ext cx="3842930" cy="467793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667750" y="3078680"/>
            <a:ext cx="2043121" cy="729319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Elbow Connector 6"/>
          <p:cNvCxnSpPr/>
          <p:nvPr/>
        </p:nvCxnSpPr>
        <p:spPr>
          <a:xfrm flipV="1">
            <a:off x="1957204" y="2323009"/>
            <a:ext cx="2752946" cy="856057"/>
          </a:xfrm>
          <a:prstGeom prst="bentConnector3">
            <a:avLst>
              <a:gd name="adj1" fmla="val 83810"/>
            </a:avLst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/>
          <p:cNvCxnSpPr/>
          <p:nvPr/>
        </p:nvCxnSpPr>
        <p:spPr>
          <a:xfrm rot="16200000" flipH="1">
            <a:off x="5821197" y="2934499"/>
            <a:ext cx="1246371" cy="157757"/>
          </a:xfrm>
          <a:prstGeom prst="bentConnector3">
            <a:avLst>
              <a:gd name="adj1" fmla="val 100633"/>
            </a:avLst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6186" y="4075448"/>
            <a:ext cx="630707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Subfolder modules contains both drawings and specs files for the full set of module components</a:t>
            </a:r>
          </a:p>
          <a:p>
            <a:endParaRPr lang="en-US" dirty="0"/>
          </a:p>
          <a:p>
            <a:r>
              <a:rPr lang="en-US" dirty="0" smtClean="0"/>
              <a:t>Drawings are given in </a:t>
            </a:r>
            <a:r>
              <a:rPr lang="en-US" dirty="0" err="1" smtClean="0"/>
              <a:t>gerber</a:t>
            </a:r>
            <a:r>
              <a:rPr lang="en-US" dirty="0" smtClean="0"/>
              <a:t>, </a:t>
            </a:r>
            <a:r>
              <a:rPr lang="en-US" dirty="0" err="1" smtClean="0"/>
              <a:t>dxf</a:t>
            </a:r>
            <a:r>
              <a:rPr lang="en-US" dirty="0" smtClean="0"/>
              <a:t> and </a:t>
            </a:r>
            <a:r>
              <a:rPr lang="en-US" dirty="0" err="1" smtClean="0"/>
              <a:t>pdf</a:t>
            </a:r>
            <a:r>
              <a:rPr lang="en-US" dirty="0" smtClean="0"/>
              <a:t> format</a:t>
            </a:r>
          </a:p>
          <a:p>
            <a:endParaRPr lang="en-US" dirty="0"/>
          </a:p>
          <a:p>
            <a:r>
              <a:rPr lang="en-US" dirty="0" smtClean="0"/>
              <a:t>Files for GEM foils production are named as GE2/1_MX_GEM_xxx</a:t>
            </a:r>
          </a:p>
          <a:p>
            <a:endParaRPr lang="en-US" dirty="0"/>
          </a:p>
          <a:p>
            <a:r>
              <a:rPr lang="en-US" dirty="0" smtClean="0"/>
              <a:t>Access to the file is currently available for all CERN users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854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Current GEM foils are the results of the studies driven by the request to eliminate/reduce the spark propagation toward the RO </a:t>
            </a:r>
            <a:r>
              <a:rPr lang="en-US" dirty="0" smtClean="0"/>
              <a:t>strips as presented at the EDR held in May 2019</a:t>
            </a:r>
          </a:p>
          <a:p>
            <a:r>
              <a:rPr lang="en-US" dirty="0" smtClean="0"/>
              <a:t>Gerber files for the whole set of GE2/1 Modules are currently available in EDMS</a:t>
            </a:r>
          </a:p>
          <a:p>
            <a:r>
              <a:rPr lang="en-US" dirty="0" smtClean="0"/>
              <a:t>Recent observation of double polarity pulse impose a stop to the GE2/1 foils production both in </a:t>
            </a:r>
            <a:r>
              <a:rPr lang="en-US" dirty="0" err="1" smtClean="0"/>
              <a:t>Rui</a:t>
            </a:r>
            <a:r>
              <a:rPr lang="en-US" dirty="0" smtClean="0"/>
              <a:t> lab (production started in Nov 2019) both in </a:t>
            </a:r>
            <a:r>
              <a:rPr lang="en-US" dirty="0" err="1" smtClean="0"/>
              <a:t>Mecaro</a:t>
            </a:r>
            <a:r>
              <a:rPr lang="en-US" dirty="0" smtClean="0"/>
              <a:t> till the clarification of the nature and effects of the double polarity pulses on the detector </a:t>
            </a:r>
            <a:r>
              <a:rPr lang="en-US" dirty="0" err="1" smtClean="0"/>
              <a:t>performaces</a:t>
            </a:r>
            <a:r>
              <a:rPr lang="en-US" dirty="0" smtClean="0"/>
              <a:t> both from trigger and </a:t>
            </a:r>
            <a:r>
              <a:rPr lang="en-US" smtClean="0"/>
              <a:t>RO point of view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210975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xmlns="" id="{9B283168-51A4-184B-ACC8-63F8923DB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3463579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very recent observation of </a:t>
            </a:r>
            <a:r>
              <a:rPr lang="en-US" altLang="ko-KR" dirty="0"/>
              <a:t>the double-polarity </a:t>
            </a:r>
            <a:r>
              <a:rPr lang="en-US" altLang="ko-KR" dirty="0" smtClean="0"/>
              <a:t>signal in GEM chambers equipped with the double segment GEM foils pose a serious question on the validity of the current GEM foils layout for GE2/1.</a:t>
            </a:r>
          </a:p>
          <a:p>
            <a:r>
              <a:rPr lang="en-US" dirty="0" smtClean="0"/>
              <a:t>Current GEM foils are the results of the studies driven by the request to eliminate/reduce the spark propagation toward the RO strips.</a:t>
            </a:r>
          </a:p>
          <a:p>
            <a:r>
              <a:rPr lang="en-US" dirty="0" smtClean="0"/>
              <a:t>Spark propagation is strongly suppressed in chambers equipped with double segmented foils but a new problem, now, have been found.</a:t>
            </a:r>
          </a:p>
          <a:p>
            <a:r>
              <a:rPr lang="en-US" dirty="0" smtClean="0"/>
              <a:t>May the current layout will not be the layout used in the GE2/1 mass production, a fast R&amp;D (see </a:t>
            </a:r>
            <a:r>
              <a:rPr lang="en-US" dirty="0" err="1" smtClean="0"/>
              <a:t>Jeremie</a:t>
            </a:r>
            <a:r>
              <a:rPr lang="en-US" dirty="0" smtClean="0"/>
              <a:t> slides) is going to be execute do clarify this question.</a:t>
            </a:r>
          </a:p>
          <a:p>
            <a:r>
              <a:rPr lang="en-US" dirty="0" smtClean="0"/>
              <a:t>In this talk the GEM foil layout and the repository of the fails as prepared for the EDR is going to be shown.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Preamble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6471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 Summary of the double-polarity signal study </a:t>
            </a:r>
            <a:r>
              <a:rPr lang="en-US" altLang="ko-KR" dirty="0" smtClean="0"/>
              <a:t> </a:t>
            </a:r>
          </a:p>
          <a:p>
            <a:pPr lvl="1"/>
            <a:r>
              <a:rPr lang="en-US" altLang="ko-KR" dirty="0" smtClean="0"/>
              <a:t>Observation and effects on the trigger/RO data path</a:t>
            </a:r>
          </a:p>
          <a:p>
            <a:pPr marL="0" indent="0">
              <a:buNone/>
            </a:pPr>
            <a:endParaRPr lang="en-US" altLang="ko-KR" dirty="0" smtClean="0"/>
          </a:p>
          <a:p>
            <a:r>
              <a:rPr lang="en-US" altLang="ko-KR" dirty="0"/>
              <a:t>Design f</a:t>
            </a:r>
            <a:r>
              <a:rPr lang="en-US" altLang="ko-KR" dirty="0" smtClean="0"/>
              <a:t>iles availability</a:t>
            </a:r>
          </a:p>
          <a:p>
            <a:pPr lvl="1"/>
            <a:r>
              <a:rPr lang="en-US" altLang="ko-KR" dirty="0" smtClean="0"/>
              <a:t>Status</a:t>
            </a:r>
          </a:p>
          <a:p>
            <a:pPr lvl="1"/>
            <a:r>
              <a:rPr lang="en-US" altLang="ko-KR" dirty="0" smtClean="0"/>
              <a:t>EDMS Repository</a:t>
            </a:r>
            <a:endParaRPr lang="en-US" altLang="ko-KR" dirty="0"/>
          </a:p>
          <a:p>
            <a:pPr lvl="1"/>
            <a:r>
              <a:rPr lang="en-US" altLang="ko-KR" dirty="0" smtClean="0"/>
              <a:t>Access </a:t>
            </a:r>
            <a:r>
              <a:rPr lang="en-US" altLang="ko-KR" dirty="0"/>
              <a:t>to the files 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Summary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xmlns="" id="{61BC8168-CA29-408D-8250-C3A1C90C8997}"/>
                  </a:ext>
                </a:extLst>
              </p14:cNvPr>
              <p14:cNvContentPartPr/>
              <p14:nvPr/>
            </p14:nvContentPartPr>
            <p14:xfrm>
              <a:off x="4082682" y="-730055"/>
              <a:ext cx="160" cy="160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61BC8168-CA29-408D-8250-C3A1C90C8997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70202" y="-742375"/>
                <a:ext cx="24960" cy="24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xmlns="" id="{11AB857C-9862-4C8C-9022-A9E58A25E159}"/>
                  </a:ext>
                </a:extLst>
              </p14:cNvPr>
              <p14:cNvContentPartPr/>
              <p14:nvPr/>
            </p14:nvContentPartPr>
            <p14:xfrm>
              <a:off x="2293882" y="-641735"/>
              <a:ext cx="160" cy="1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11AB857C-9862-4C8C-9022-A9E58A25E15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290522" y="-645255"/>
                <a:ext cx="7040" cy="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xmlns="" id="{2F6D39AC-8BCF-4387-ABCF-9EF7C0F118FA}"/>
                  </a:ext>
                </a:extLst>
              </p14:cNvPr>
              <p14:cNvContentPartPr/>
              <p14:nvPr/>
            </p14:nvContentPartPr>
            <p14:xfrm>
              <a:off x="4050522" y="-585575"/>
              <a:ext cx="160" cy="1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2F6D39AC-8BCF-4387-ABCF-9EF7C0F118FA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047002" y="-589095"/>
                <a:ext cx="7040" cy="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xmlns="" id="{77537E62-87A0-4220-BD0F-82EFA08755BE}"/>
                  </a:ext>
                </a:extLst>
              </p14:cNvPr>
              <p14:cNvContentPartPr/>
              <p14:nvPr/>
            </p14:nvContentPartPr>
            <p14:xfrm>
              <a:off x="1756602" y="449145"/>
              <a:ext cx="360" cy="1616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77537E62-87A0-4220-BD0F-82EFA08755BE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748682" y="441245"/>
                <a:ext cx="15840" cy="3196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xmlns="" id="{728968B0-9194-4E31-BBCA-E72D1FD59E86}"/>
                  </a:ext>
                </a:extLst>
              </p14:cNvPr>
              <p14:cNvContentPartPr/>
              <p14:nvPr/>
            </p14:nvContentPartPr>
            <p14:xfrm>
              <a:off x="5735002" y="6095865"/>
              <a:ext cx="160" cy="16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728968B0-9194-4E31-BBCA-E72D1FD59E8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731482" y="6092505"/>
                <a:ext cx="7040" cy="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0" name="Ink 19">
                <a:extLst>
                  <a:ext uri="{FF2B5EF4-FFF2-40B4-BE49-F238E27FC236}">
                    <a16:creationId xmlns:a16="http://schemas.microsoft.com/office/drawing/2014/main" xmlns="" id="{5F0CD4D8-44C2-4E96-A122-95432863269F}"/>
                  </a:ext>
                </a:extLst>
              </p14:cNvPr>
              <p14:cNvContentPartPr/>
              <p14:nvPr/>
            </p14:nvContentPartPr>
            <p14:xfrm>
              <a:off x="1716442" y="368825"/>
              <a:ext cx="160" cy="160"/>
            </p14:xfrm>
          </p:contentPart>
        </mc:Choice>
        <mc:Fallback xmlns="">
          <p:pic>
            <p:nvPicPr>
              <p:cNvPr id="20" name="Ink 19">
                <a:extLst>
                  <a:ext uri="{FF2B5EF4-FFF2-40B4-BE49-F238E27FC236}">
                    <a16:creationId xmlns:a16="http://schemas.microsoft.com/office/drawing/2014/main" id="{5F0CD4D8-44C2-4E96-A122-95432863269F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12922" y="365465"/>
                <a:ext cx="7040" cy="7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xmlns="" id="{DDB39755-1317-4A33-913B-D63920B77036}"/>
                  </a:ext>
                </a:extLst>
              </p14:cNvPr>
              <p14:cNvContentPartPr/>
              <p14:nvPr/>
            </p14:nvContentPartPr>
            <p14:xfrm>
              <a:off x="1716442" y="368825"/>
              <a:ext cx="160" cy="16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DDB39755-1317-4A33-913B-D63920B7703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712922" y="365465"/>
                <a:ext cx="7040" cy="7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995299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r>
              <a:rPr lang="fr" dirty="0" smtClean="0"/>
              <a:t>he </a:t>
            </a:r>
            <a:r>
              <a:rPr lang="fr" dirty="0"/>
              <a:t>Double-Polarity issue</a:t>
            </a:r>
            <a:endParaRPr lang="en-US" dirty="0"/>
          </a:p>
        </p:txBody>
      </p:sp>
      <p:pic>
        <p:nvPicPr>
          <p:cNvPr id="4" name="Google Shape;67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25073" y="3857490"/>
            <a:ext cx="4883750" cy="109165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68;p15"/>
          <p:cNvSpPr/>
          <p:nvPr/>
        </p:nvSpPr>
        <p:spPr>
          <a:xfrm rot="16200000">
            <a:off x="4561923" y="4533165"/>
            <a:ext cx="285900" cy="13596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69;p15"/>
          <p:cNvSpPr/>
          <p:nvPr/>
        </p:nvSpPr>
        <p:spPr>
          <a:xfrm rot="16200000">
            <a:off x="6323998" y="4533165"/>
            <a:ext cx="285900" cy="13596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70;p15"/>
          <p:cNvSpPr/>
          <p:nvPr/>
        </p:nvSpPr>
        <p:spPr>
          <a:xfrm rot="16200000">
            <a:off x="7957098" y="4533165"/>
            <a:ext cx="285900" cy="135960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71;p15"/>
          <p:cNvSpPr txBox="1"/>
          <p:nvPr/>
        </p:nvSpPr>
        <p:spPr>
          <a:xfrm>
            <a:off x="4025073" y="5355915"/>
            <a:ext cx="13596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readout sector 0 (VFAT 0)</a:t>
            </a:r>
            <a:endParaRPr sz="1000"/>
          </a:p>
        </p:txBody>
      </p:sp>
      <p:sp>
        <p:nvSpPr>
          <p:cNvPr id="9" name="Google Shape;72;p15"/>
          <p:cNvSpPr txBox="1"/>
          <p:nvPr/>
        </p:nvSpPr>
        <p:spPr>
          <a:xfrm>
            <a:off x="5787148" y="5355915"/>
            <a:ext cx="13596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readout sector 8 (VFAT 8)</a:t>
            </a:r>
            <a:endParaRPr sz="1000"/>
          </a:p>
        </p:txBody>
      </p:sp>
      <p:sp>
        <p:nvSpPr>
          <p:cNvPr id="10" name="Google Shape;73;p15"/>
          <p:cNvSpPr txBox="1"/>
          <p:nvPr/>
        </p:nvSpPr>
        <p:spPr>
          <a:xfrm>
            <a:off x="7420248" y="5355915"/>
            <a:ext cx="13596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readout sector 16 (VFAT 16)</a:t>
            </a:r>
            <a:endParaRPr sz="1000"/>
          </a:p>
        </p:txBody>
      </p:sp>
      <p:sp>
        <p:nvSpPr>
          <p:cNvPr id="11" name="Google Shape;74;p15"/>
          <p:cNvSpPr/>
          <p:nvPr/>
        </p:nvSpPr>
        <p:spPr>
          <a:xfrm>
            <a:off x="466048" y="2294790"/>
            <a:ext cx="1878900" cy="3030600"/>
          </a:xfrm>
          <a:prstGeom prst="trapezoid">
            <a:avLst>
              <a:gd name="adj" fmla="val 25000"/>
            </a:avLst>
          </a:prstGeom>
          <a:solidFill>
            <a:srgbClr val="93C47D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2" name="Google Shape;75;p15"/>
          <p:cNvCxnSpPr/>
          <p:nvPr/>
        </p:nvCxnSpPr>
        <p:spPr>
          <a:xfrm>
            <a:off x="2061923" y="2461915"/>
            <a:ext cx="1833300" cy="1392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" name="Google Shape;76;p15"/>
          <p:cNvCxnSpPr/>
          <p:nvPr/>
        </p:nvCxnSpPr>
        <p:spPr>
          <a:xfrm>
            <a:off x="2090498" y="2661940"/>
            <a:ext cx="1865400" cy="2231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" name="Google Shape;77;p15"/>
          <p:cNvSpPr/>
          <p:nvPr/>
        </p:nvSpPr>
        <p:spPr>
          <a:xfrm>
            <a:off x="952073" y="2464040"/>
            <a:ext cx="268500" cy="285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15" name="Google Shape;78;p15"/>
          <p:cNvSpPr/>
          <p:nvPr/>
        </p:nvSpPr>
        <p:spPr>
          <a:xfrm>
            <a:off x="1271248" y="2464040"/>
            <a:ext cx="268500" cy="285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16" name="Google Shape;79;p15"/>
          <p:cNvSpPr/>
          <p:nvPr/>
        </p:nvSpPr>
        <p:spPr>
          <a:xfrm>
            <a:off x="1602223" y="2464040"/>
            <a:ext cx="268500" cy="285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17" name="Google Shape;80;p15"/>
          <p:cNvSpPr/>
          <p:nvPr/>
        </p:nvSpPr>
        <p:spPr>
          <a:xfrm>
            <a:off x="952073" y="2901115"/>
            <a:ext cx="268500" cy="285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18" name="Google Shape;81;p15"/>
          <p:cNvSpPr/>
          <p:nvPr/>
        </p:nvSpPr>
        <p:spPr>
          <a:xfrm>
            <a:off x="1271248" y="2901115"/>
            <a:ext cx="268500" cy="285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19" name="Google Shape;82;p15"/>
          <p:cNvSpPr/>
          <p:nvPr/>
        </p:nvSpPr>
        <p:spPr>
          <a:xfrm>
            <a:off x="1602223" y="2901115"/>
            <a:ext cx="268500" cy="285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20" name="Google Shape;83;p15"/>
          <p:cNvSpPr/>
          <p:nvPr/>
        </p:nvSpPr>
        <p:spPr>
          <a:xfrm>
            <a:off x="648523" y="4960915"/>
            <a:ext cx="268500" cy="285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21" name="Google Shape;84;p15"/>
          <p:cNvSpPr/>
          <p:nvPr/>
        </p:nvSpPr>
        <p:spPr>
          <a:xfrm>
            <a:off x="1260598" y="4960915"/>
            <a:ext cx="268500" cy="285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22" name="Google Shape;85;p15"/>
          <p:cNvSpPr/>
          <p:nvPr/>
        </p:nvSpPr>
        <p:spPr>
          <a:xfrm>
            <a:off x="1903498" y="4960915"/>
            <a:ext cx="268500" cy="285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23" name="Google Shape;86;p15"/>
          <p:cNvSpPr txBox="1"/>
          <p:nvPr/>
        </p:nvSpPr>
        <p:spPr>
          <a:xfrm>
            <a:off x="654223" y="4950265"/>
            <a:ext cx="2571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7</a:t>
            </a:r>
            <a:endParaRPr sz="1000"/>
          </a:p>
        </p:txBody>
      </p:sp>
      <p:sp>
        <p:nvSpPr>
          <p:cNvPr id="24" name="Google Shape;87;p15"/>
          <p:cNvSpPr txBox="1"/>
          <p:nvPr/>
        </p:nvSpPr>
        <p:spPr>
          <a:xfrm>
            <a:off x="1220561" y="4950265"/>
            <a:ext cx="3282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15</a:t>
            </a:r>
            <a:endParaRPr sz="1000"/>
          </a:p>
        </p:txBody>
      </p:sp>
      <p:sp>
        <p:nvSpPr>
          <p:cNvPr id="25" name="Google Shape;88;p15"/>
          <p:cNvSpPr txBox="1"/>
          <p:nvPr/>
        </p:nvSpPr>
        <p:spPr>
          <a:xfrm>
            <a:off x="1872661" y="4950265"/>
            <a:ext cx="3282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23</a:t>
            </a:r>
            <a:endParaRPr sz="1000"/>
          </a:p>
        </p:txBody>
      </p:sp>
      <p:sp>
        <p:nvSpPr>
          <p:cNvPr id="26" name="Google Shape;89;p15"/>
          <p:cNvSpPr txBox="1"/>
          <p:nvPr/>
        </p:nvSpPr>
        <p:spPr>
          <a:xfrm>
            <a:off x="952061" y="2453390"/>
            <a:ext cx="3282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0</a:t>
            </a:r>
            <a:endParaRPr sz="1000"/>
          </a:p>
        </p:txBody>
      </p:sp>
      <p:sp>
        <p:nvSpPr>
          <p:cNvPr id="27" name="Google Shape;90;p15"/>
          <p:cNvSpPr txBox="1"/>
          <p:nvPr/>
        </p:nvSpPr>
        <p:spPr>
          <a:xfrm>
            <a:off x="952061" y="2890465"/>
            <a:ext cx="3282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1</a:t>
            </a:r>
            <a:endParaRPr sz="1000"/>
          </a:p>
        </p:txBody>
      </p:sp>
      <p:sp>
        <p:nvSpPr>
          <p:cNvPr id="28" name="Google Shape;91;p15"/>
          <p:cNvSpPr txBox="1"/>
          <p:nvPr/>
        </p:nvSpPr>
        <p:spPr>
          <a:xfrm>
            <a:off x="1271236" y="2453390"/>
            <a:ext cx="3282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8</a:t>
            </a:r>
            <a:endParaRPr sz="1000"/>
          </a:p>
        </p:txBody>
      </p:sp>
      <p:sp>
        <p:nvSpPr>
          <p:cNvPr id="29" name="Google Shape;92;p15"/>
          <p:cNvSpPr txBox="1"/>
          <p:nvPr/>
        </p:nvSpPr>
        <p:spPr>
          <a:xfrm>
            <a:off x="1271236" y="2890465"/>
            <a:ext cx="3282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9</a:t>
            </a:r>
            <a:endParaRPr sz="1000"/>
          </a:p>
        </p:txBody>
      </p:sp>
      <p:sp>
        <p:nvSpPr>
          <p:cNvPr id="30" name="Google Shape;93;p15"/>
          <p:cNvSpPr txBox="1"/>
          <p:nvPr/>
        </p:nvSpPr>
        <p:spPr>
          <a:xfrm>
            <a:off x="1572361" y="2453390"/>
            <a:ext cx="3282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16</a:t>
            </a:r>
            <a:endParaRPr sz="1000"/>
          </a:p>
        </p:txBody>
      </p:sp>
      <p:sp>
        <p:nvSpPr>
          <p:cNvPr id="31" name="Google Shape;94;p15"/>
          <p:cNvSpPr txBox="1"/>
          <p:nvPr/>
        </p:nvSpPr>
        <p:spPr>
          <a:xfrm>
            <a:off x="1572361" y="2890465"/>
            <a:ext cx="3282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17</a:t>
            </a:r>
            <a:endParaRPr sz="1000"/>
          </a:p>
        </p:txBody>
      </p:sp>
      <p:pic>
        <p:nvPicPr>
          <p:cNvPr id="32" name="Google Shape;9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5823" y="1863611"/>
            <a:ext cx="1930000" cy="1587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9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05173" y="1927065"/>
            <a:ext cx="1878900" cy="1545088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97;p15"/>
          <p:cNvSpPr txBox="1"/>
          <p:nvPr/>
        </p:nvSpPr>
        <p:spPr>
          <a:xfrm>
            <a:off x="143398" y="5424190"/>
            <a:ext cx="2524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GE1/1 Long chamber with double-segmented GEM foils</a:t>
            </a:r>
            <a:endParaRPr/>
          </a:p>
        </p:txBody>
      </p:sp>
      <p:cxnSp>
        <p:nvCxnSpPr>
          <p:cNvPr id="35" name="Google Shape;98;p15"/>
          <p:cNvCxnSpPr/>
          <p:nvPr/>
        </p:nvCxnSpPr>
        <p:spPr>
          <a:xfrm flipH="1">
            <a:off x="4586048" y="3376315"/>
            <a:ext cx="38100" cy="409500"/>
          </a:xfrm>
          <a:prstGeom prst="straightConnector1">
            <a:avLst/>
          </a:prstGeom>
          <a:noFill/>
          <a:ln w="9525" cap="flat" cmpd="sng">
            <a:solidFill>
              <a:srgbClr val="6AA84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6" name="Google Shape;99;p15"/>
          <p:cNvCxnSpPr/>
          <p:nvPr/>
        </p:nvCxnSpPr>
        <p:spPr>
          <a:xfrm flipH="1">
            <a:off x="5471798" y="3347740"/>
            <a:ext cx="1228800" cy="4668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7" name="Google Shape;100;p15"/>
          <p:cNvCxnSpPr>
            <a:endCxn id="4" idx="0"/>
          </p:cNvCxnSpPr>
          <p:nvPr/>
        </p:nvCxnSpPr>
        <p:spPr>
          <a:xfrm flipH="1">
            <a:off x="6466948" y="3366690"/>
            <a:ext cx="233700" cy="4908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8" name="Google Shape;101;p15"/>
          <p:cNvCxnSpPr/>
          <p:nvPr/>
        </p:nvCxnSpPr>
        <p:spPr>
          <a:xfrm>
            <a:off x="6719648" y="3376315"/>
            <a:ext cx="762000" cy="4953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9" name="Google Shape;102;p15"/>
          <p:cNvSpPr txBox="1"/>
          <p:nvPr/>
        </p:nvSpPr>
        <p:spPr>
          <a:xfrm>
            <a:off x="4405973" y="2020490"/>
            <a:ext cx="15231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6AA84F"/>
                </a:solidFill>
              </a:rPr>
              <a:t>Source induced signal</a:t>
            </a:r>
            <a:endParaRPr>
              <a:solidFill>
                <a:srgbClr val="6AA84F"/>
              </a:solidFill>
            </a:endParaRPr>
          </a:p>
        </p:txBody>
      </p:sp>
      <p:sp>
        <p:nvSpPr>
          <p:cNvPr id="40" name="Google Shape;103;p15"/>
          <p:cNvSpPr txBox="1"/>
          <p:nvPr/>
        </p:nvSpPr>
        <p:spPr>
          <a:xfrm>
            <a:off x="7244423" y="2031140"/>
            <a:ext cx="1409700" cy="43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FF0000"/>
                </a:solidFill>
              </a:rPr>
              <a:t>Parasitic </a:t>
            </a:r>
            <a:endParaRPr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FF0000"/>
                </a:solidFill>
              </a:rPr>
              <a:t>signal</a:t>
            </a:r>
            <a:endParaRPr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197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" sz="3600" dirty="0"/>
              <a:t>Characteristics of the Parasitic Signal</a:t>
            </a:r>
            <a:endParaRPr lang="en-US" sz="3600" dirty="0"/>
          </a:p>
        </p:txBody>
      </p:sp>
      <p:pic>
        <p:nvPicPr>
          <p:cNvPr id="4" name="Google Shape;109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2400" y="1021515"/>
            <a:ext cx="3752850" cy="273425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112;p16"/>
          <p:cNvSpPr txBox="1"/>
          <p:nvPr/>
        </p:nvSpPr>
        <p:spPr>
          <a:xfrm>
            <a:off x="3829050" y="1285875"/>
            <a:ext cx="5229300" cy="2105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 u="sng" dirty="0"/>
              <a:t>Origin: </a:t>
            </a:r>
            <a:r>
              <a:rPr lang="fr" dirty="0"/>
              <a:t>mirror image of the source induced signal but the negative overshoot is only visible with HIPs </a:t>
            </a:r>
            <a:r>
              <a:rPr lang="en-US" b="1" u="sng" dirty="0" smtClean="0"/>
              <a:t> </a:t>
            </a:r>
            <a:r>
              <a:rPr lang="fr" b="1" u="sng" dirty="0" smtClean="0"/>
              <a:t>Range</a:t>
            </a:r>
            <a:r>
              <a:rPr lang="fr" dirty="0"/>
              <a:t>: all the non-active strips that are facing the active HV partition (i.e. the full eta </a:t>
            </a:r>
            <a:r>
              <a:rPr lang="fr" dirty="0" smtClean="0"/>
              <a:t>partition)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 u="sng" dirty="0"/>
              <a:t>Rate</a:t>
            </a:r>
            <a:r>
              <a:rPr lang="fr" dirty="0"/>
              <a:t>: comparable to the source induced rate </a:t>
            </a:r>
            <a:r>
              <a:rPr lang="en-US" dirty="0" smtClean="0"/>
              <a:t> 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 u="sng" dirty="0"/>
              <a:t>Timing</a:t>
            </a:r>
            <a:r>
              <a:rPr lang="fr" dirty="0"/>
              <a:t>: delayed by about 250 ns with respect to the source induced signal </a:t>
            </a:r>
            <a:endParaRPr dirty="0"/>
          </a:p>
        </p:txBody>
      </p:sp>
      <p:pic>
        <p:nvPicPr>
          <p:cNvPr id="6" name="Google Shape;15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778" y="3863852"/>
            <a:ext cx="4209208" cy="1964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5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58701" y="3755772"/>
            <a:ext cx="2749522" cy="236717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52;p22"/>
          <p:cNvSpPr txBox="1"/>
          <p:nvPr/>
        </p:nvSpPr>
        <p:spPr>
          <a:xfrm>
            <a:off x="455521" y="5802927"/>
            <a:ext cx="3562697" cy="390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dirty="0"/>
              <a:t>Data taken with pre-amp ORTEC 142 PC (all 128 strips merged in one channel)</a:t>
            </a:r>
            <a:endParaRPr sz="1600" dirty="0"/>
          </a:p>
        </p:txBody>
      </p:sp>
      <p:sp>
        <p:nvSpPr>
          <p:cNvPr id="9" name="Google Shape;153;p22"/>
          <p:cNvSpPr txBox="1"/>
          <p:nvPr/>
        </p:nvSpPr>
        <p:spPr>
          <a:xfrm>
            <a:off x="5553283" y="6052341"/>
            <a:ext cx="2272761" cy="390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400" dirty="0"/>
              <a:t>Data taken with VFAT3 (“per-channel” SBIT scan)</a:t>
            </a:r>
            <a:endParaRPr sz="1400" dirty="0"/>
          </a:p>
        </p:txBody>
      </p:sp>
      <p:sp>
        <p:nvSpPr>
          <p:cNvPr id="10" name="Google Shape;154;p22"/>
          <p:cNvSpPr txBox="1"/>
          <p:nvPr/>
        </p:nvSpPr>
        <p:spPr>
          <a:xfrm rot="16200000">
            <a:off x="7612089" y="5258698"/>
            <a:ext cx="1939676" cy="457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Threshold</a:t>
            </a:r>
            <a:endParaRPr sz="1000"/>
          </a:p>
        </p:txBody>
      </p:sp>
      <p:sp>
        <p:nvSpPr>
          <p:cNvPr id="11" name="Google Shape;156;p22"/>
          <p:cNvSpPr txBox="1"/>
          <p:nvPr/>
        </p:nvSpPr>
        <p:spPr>
          <a:xfrm>
            <a:off x="5705203" y="3647437"/>
            <a:ext cx="2272761" cy="390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Counts</a:t>
            </a:r>
            <a:endParaRPr sz="1000"/>
          </a:p>
        </p:txBody>
      </p:sp>
      <p:sp>
        <p:nvSpPr>
          <p:cNvPr id="13" name="Google Shape;160;p22"/>
          <p:cNvSpPr txBox="1"/>
          <p:nvPr/>
        </p:nvSpPr>
        <p:spPr>
          <a:xfrm>
            <a:off x="4699636" y="5100735"/>
            <a:ext cx="1005567" cy="390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dirty="0">
                <a:solidFill>
                  <a:srgbClr val="0000FF"/>
                </a:solidFill>
              </a:rPr>
              <a:t>Parasitic signals</a:t>
            </a:r>
            <a:endParaRPr sz="1600" dirty="0">
              <a:solidFill>
                <a:srgbClr val="0000FF"/>
              </a:solidFill>
            </a:endParaRPr>
          </a:p>
        </p:txBody>
      </p:sp>
      <p:sp>
        <p:nvSpPr>
          <p:cNvPr id="14" name="Google Shape;161;p22"/>
          <p:cNvSpPr txBox="1"/>
          <p:nvPr/>
        </p:nvSpPr>
        <p:spPr>
          <a:xfrm>
            <a:off x="4699636" y="3488767"/>
            <a:ext cx="1509704" cy="3907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dirty="0">
                <a:solidFill>
                  <a:srgbClr val="0000FF"/>
                </a:solidFill>
              </a:rPr>
              <a:t>Source induced signals</a:t>
            </a:r>
            <a:endParaRPr sz="1600" dirty="0">
              <a:solidFill>
                <a:srgbClr val="0000FF"/>
              </a:solidFill>
            </a:endParaRPr>
          </a:p>
        </p:txBody>
      </p:sp>
      <p:cxnSp>
        <p:nvCxnSpPr>
          <p:cNvPr id="15" name="Google Shape;162;p22"/>
          <p:cNvCxnSpPr/>
          <p:nvPr/>
        </p:nvCxnSpPr>
        <p:spPr>
          <a:xfrm>
            <a:off x="5553283" y="3755772"/>
            <a:ext cx="1294770" cy="554238"/>
          </a:xfrm>
          <a:prstGeom prst="straightConnector1">
            <a:avLst/>
          </a:prstGeom>
          <a:noFill/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" name="Google Shape;164;p22"/>
          <p:cNvCxnSpPr/>
          <p:nvPr/>
        </p:nvCxnSpPr>
        <p:spPr>
          <a:xfrm flipV="1">
            <a:off x="5364120" y="5100735"/>
            <a:ext cx="743140" cy="352500"/>
          </a:xfrm>
          <a:prstGeom prst="straightConnector1">
            <a:avLst/>
          </a:prstGeom>
          <a:noFill/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370662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Effect on the RO and Trigger path</a:t>
            </a:r>
            <a:endParaRPr lang="en-US" sz="4000" dirty="0"/>
          </a:p>
        </p:txBody>
      </p:sp>
      <p:sp>
        <p:nvSpPr>
          <p:cNvPr id="5" name="Google Shape;170;p23"/>
          <p:cNvSpPr txBox="1"/>
          <p:nvPr/>
        </p:nvSpPr>
        <p:spPr>
          <a:xfrm>
            <a:off x="2984463" y="2103645"/>
            <a:ext cx="1857300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FFFFFF"/>
                </a:solidFill>
              </a:rPr>
              <a:t>Source induced signals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6" name="Google Shape;171;p23"/>
          <p:cNvSpPr txBox="1"/>
          <p:nvPr/>
        </p:nvSpPr>
        <p:spPr>
          <a:xfrm>
            <a:off x="259875" y="3017917"/>
            <a:ext cx="1787400" cy="4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FFFFFF"/>
                </a:solidFill>
              </a:rPr>
              <a:t>Parasitic signals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7" name="Google Shape;172;p2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13442" y="1405038"/>
            <a:ext cx="5891074" cy="19589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7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634" y="3363983"/>
            <a:ext cx="1843438" cy="168874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74;p23"/>
          <p:cNvSpPr txBox="1"/>
          <p:nvPr/>
        </p:nvSpPr>
        <p:spPr>
          <a:xfrm>
            <a:off x="2644162" y="3741714"/>
            <a:ext cx="2774003" cy="11488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/>
              <a:t>SBIT vs Threshold scan </a:t>
            </a: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/>
              <a:t>(strip per strip)</a:t>
            </a:r>
            <a:endParaRPr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dirty="0"/>
              <a:t>with alpha source</a:t>
            </a:r>
            <a:endParaRPr dirty="0"/>
          </a:p>
        </p:txBody>
      </p:sp>
      <p:sp>
        <p:nvSpPr>
          <p:cNvPr id="10" name="Google Shape;178;p23"/>
          <p:cNvSpPr txBox="1"/>
          <p:nvPr/>
        </p:nvSpPr>
        <p:spPr>
          <a:xfrm>
            <a:off x="126887" y="871637"/>
            <a:ext cx="1457418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400" dirty="0">
                <a:solidFill>
                  <a:srgbClr val="0000FF"/>
                </a:solidFill>
              </a:rPr>
              <a:t>Source induced signals</a:t>
            </a:r>
            <a:endParaRPr sz="1400" dirty="0">
              <a:solidFill>
                <a:srgbClr val="0000FF"/>
              </a:solidFill>
            </a:endParaRPr>
          </a:p>
        </p:txBody>
      </p:sp>
      <p:sp>
        <p:nvSpPr>
          <p:cNvPr id="11" name="Google Shape;179;p23"/>
          <p:cNvSpPr txBox="1"/>
          <p:nvPr/>
        </p:nvSpPr>
        <p:spPr>
          <a:xfrm>
            <a:off x="2644163" y="1725129"/>
            <a:ext cx="1395816" cy="53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400" dirty="0">
                <a:solidFill>
                  <a:srgbClr val="0000FF"/>
                </a:solidFill>
              </a:rPr>
              <a:t>Parasitic signals</a:t>
            </a:r>
            <a:endParaRPr sz="1400" dirty="0">
              <a:solidFill>
                <a:srgbClr val="0000FF"/>
              </a:solidFill>
            </a:endParaRPr>
          </a:p>
        </p:txBody>
      </p:sp>
      <p:cxnSp>
        <p:nvCxnSpPr>
          <p:cNvPr id="12" name="Google Shape;180;p23"/>
          <p:cNvCxnSpPr/>
          <p:nvPr/>
        </p:nvCxnSpPr>
        <p:spPr>
          <a:xfrm>
            <a:off x="803767" y="1405037"/>
            <a:ext cx="765600" cy="478692"/>
          </a:xfrm>
          <a:prstGeom prst="straightConnector1">
            <a:avLst/>
          </a:prstGeom>
          <a:noFill/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" name="Google Shape;181;p23"/>
          <p:cNvCxnSpPr/>
          <p:nvPr/>
        </p:nvCxnSpPr>
        <p:spPr>
          <a:xfrm flipH="1">
            <a:off x="1853488" y="2092320"/>
            <a:ext cx="1229700" cy="684000"/>
          </a:xfrm>
          <a:prstGeom prst="straightConnector1">
            <a:avLst/>
          </a:prstGeom>
          <a:noFill/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4" name="Google Shape;182;p23"/>
          <p:cNvCxnSpPr/>
          <p:nvPr/>
        </p:nvCxnSpPr>
        <p:spPr>
          <a:xfrm flipH="1">
            <a:off x="2996488" y="2092320"/>
            <a:ext cx="86700" cy="675300"/>
          </a:xfrm>
          <a:prstGeom prst="straightConnector1">
            <a:avLst/>
          </a:prstGeom>
          <a:noFill/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" name="Google Shape;183;p23"/>
          <p:cNvCxnSpPr/>
          <p:nvPr/>
        </p:nvCxnSpPr>
        <p:spPr>
          <a:xfrm>
            <a:off x="3083188" y="2109620"/>
            <a:ext cx="1853100" cy="588900"/>
          </a:xfrm>
          <a:prstGeom prst="straightConnector1">
            <a:avLst/>
          </a:prstGeom>
          <a:noFill/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" name="Google Shape;184;p23"/>
          <p:cNvCxnSpPr/>
          <p:nvPr/>
        </p:nvCxnSpPr>
        <p:spPr>
          <a:xfrm flipH="1">
            <a:off x="944388" y="2109620"/>
            <a:ext cx="2156100" cy="632400"/>
          </a:xfrm>
          <a:prstGeom prst="straightConnector1">
            <a:avLst/>
          </a:prstGeom>
          <a:noFill/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8" name="Google Shape;74;p15"/>
          <p:cNvSpPr/>
          <p:nvPr/>
        </p:nvSpPr>
        <p:spPr>
          <a:xfrm>
            <a:off x="6884076" y="1725129"/>
            <a:ext cx="1878900" cy="3030600"/>
          </a:xfrm>
          <a:prstGeom prst="trapezoid">
            <a:avLst>
              <a:gd name="adj" fmla="val 25000"/>
            </a:avLst>
          </a:prstGeom>
          <a:solidFill>
            <a:srgbClr val="93C47D"/>
          </a:solidFill>
          <a:ln w="9525" cap="flat" cmpd="sng">
            <a:solidFill>
              <a:srgbClr val="38761D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77;p15"/>
          <p:cNvSpPr/>
          <p:nvPr/>
        </p:nvSpPr>
        <p:spPr>
          <a:xfrm>
            <a:off x="7370101" y="1894379"/>
            <a:ext cx="268500" cy="285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20" name="Google Shape;78;p15"/>
          <p:cNvSpPr/>
          <p:nvPr/>
        </p:nvSpPr>
        <p:spPr>
          <a:xfrm>
            <a:off x="7689276" y="1894379"/>
            <a:ext cx="268500" cy="285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21" name="Google Shape;79;p15"/>
          <p:cNvSpPr/>
          <p:nvPr/>
        </p:nvSpPr>
        <p:spPr>
          <a:xfrm>
            <a:off x="8020251" y="1894379"/>
            <a:ext cx="268500" cy="285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22" name="Google Shape;80;p15"/>
          <p:cNvSpPr/>
          <p:nvPr/>
        </p:nvSpPr>
        <p:spPr>
          <a:xfrm>
            <a:off x="7370101" y="2331454"/>
            <a:ext cx="268500" cy="285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23" name="Google Shape;81;p15"/>
          <p:cNvSpPr/>
          <p:nvPr/>
        </p:nvSpPr>
        <p:spPr>
          <a:xfrm>
            <a:off x="7689276" y="2331454"/>
            <a:ext cx="268500" cy="285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24" name="Google Shape;82;p15"/>
          <p:cNvSpPr/>
          <p:nvPr/>
        </p:nvSpPr>
        <p:spPr>
          <a:xfrm>
            <a:off x="8020251" y="2331454"/>
            <a:ext cx="268500" cy="285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25" name="Google Shape;83;p15"/>
          <p:cNvSpPr/>
          <p:nvPr/>
        </p:nvSpPr>
        <p:spPr>
          <a:xfrm>
            <a:off x="7066551" y="4391254"/>
            <a:ext cx="268500" cy="285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26" name="Google Shape;84;p15"/>
          <p:cNvSpPr/>
          <p:nvPr/>
        </p:nvSpPr>
        <p:spPr>
          <a:xfrm>
            <a:off x="7678626" y="4391254"/>
            <a:ext cx="268500" cy="285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27" name="Google Shape;85;p15"/>
          <p:cNvSpPr/>
          <p:nvPr/>
        </p:nvSpPr>
        <p:spPr>
          <a:xfrm>
            <a:off x="8321526" y="4391254"/>
            <a:ext cx="268500" cy="285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/>
          </a:p>
        </p:txBody>
      </p:sp>
      <p:sp>
        <p:nvSpPr>
          <p:cNvPr id="28" name="Google Shape;86;p15"/>
          <p:cNvSpPr txBox="1"/>
          <p:nvPr/>
        </p:nvSpPr>
        <p:spPr>
          <a:xfrm>
            <a:off x="7072251" y="4380604"/>
            <a:ext cx="2571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7</a:t>
            </a:r>
            <a:endParaRPr sz="1000"/>
          </a:p>
        </p:txBody>
      </p:sp>
      <p:sp>
        <p:nvSpPr>
          <p:cNvPr id="29" name="Google Shape;87;p15"/>
          <p:cNvSpPr txBox="1"/>
          <p:nvPr/>
        </p:nvSpPr>
        <p:spPr>
          <a:xfrm>
            <a:off x="7638589" y="4380604"/>
            <a:ext cx="3282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15</a:t>
            </a:r>
            <a:endParaRPr sz="1000"/>
          </a:p>
        </p:txBody>
      </p:sp>
      <p:sp>
        <p:nvSpPr>
          <p:cNvPr id="30" name="Google Shape;88;p15"/>
          <p:cNvSpPr txBox="1"/>
          <p:nvPr/>
        </p:nvSpPr>
        <p:spPr>
          <a:xfrm>
            <a:off x="8290689" y="4380604"/>
            <a:ext cx="3282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23</a:t>
            </a:r>
            <a:endParaRPr sz="1000"/>
          </a:p>
        </p:txBody>
      </p:sp>
      <p:sp>
        <p:nvSpPr>
          <p:cNvPr id="31" name="Google Shape;89;p15"/>
          <p:cNvSpPr txBox="1"/>
          <p:nvPr/>
        </p:nvSpPr>
        <p:spPr>
          <a:xfrm>
            <a:off x="7370089" y="1883729"/>
            <a:ext cx="3282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0</a:t>
            </a:r>
            <a:endParaRPr sz="1000"/>
          </a:p>
        </p:txBody>
      </p:sp>
      <p:sp>
        <p:nvSpPr>
          <p:cNvPr id="32" name="Google Shape;90;p15"/>
          <p:cNvSpPr txBox="1"/>
          <p:nvPr/>
        </p:nvSpPr>
        <p:spPr>
          <a:xfrm>
            <a:off x="7370089" y="2320804"/>
            <a:ext cx="3282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1</a:t>
            </a:r>
            <a:endParaRPr sz="1000"/>
          </a:p>
        </p:txBody>
      </p:sp>
      <p:sp>
        <p:nvSpPr>
          <p:cNvPr id="33" name="Google Shape;91;p15"/>
          <p:cNvSpPr txBox="1"/>
          <p:nvPr/>
        </p:nvSpPr>
        <p:spPr>
          <a:xfrm>
            <a:off x="7689264" y="1883729"/>
            <a:ext cx="3282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8</a:t>
            </a:r>
            <a:endParaRPr sz="1000"/>
          </a:p>
        </p:txBody>
      </p:sp>
      <p:sp>
        <p:nvSpPr>
          <p:cNvPr id="34" name="Google Shape;92;p15"/>
          <p:cNvSpPr txBox="1"/>
          <p:nvPr/>
        </p:nvSpPr>
        <p:spPr>
          <a:xfrm>
            <a:off x="7689264" y="2320804"/>
            <a:ext cx="3282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9</a:t>
            </a:r>
            <a:endParaRPr sz="1000"/>
          </a:p>
        </p:txBody>
      </p:sp>
      <p:sp>
        <p:nvSpPr>
          <p:cNvPr id="35" name="Google Shape;93;p15"/>
          <p:cNvSpPr txBox="1"/>
          <p:nvPr/>
        </p:nvSpPr>
        <p:spPr>
          <a:xfrm>
            <a:off x="7990389" y="1883729"/>
            <a:ext cx="3282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16</a:t>
            </a:r>
            <a:endParaRPr sz="1000"/>
          </a:p>
        </p:txBody>
      </p:sp>
      <p:sp>
        <p:nvSpPr>
          <p:cNvPr id="36" name="Google Shape;94;p15"/>
          <p:cNvSpPr txBox="1"/>
          <p:nvPr/>
        </p:nvSpPr>
        <p:spPr>
          <a:xfrm>
            <a:off x="7990389" y="2320804"/>
            <a:ext cx="328200" cy="3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/>
              <a:t>17</a:t>
            </a:r>
            <a:endParaRPr sz="1000"/>
          </a:p>
        </p:txBody>
      </p:sp>
      <p:sp>
        <p:nvSpPr>
          <p:cNvPr id="37" name="TextBox 36"/>
          <p:cNvSpPr txBox="1"/>
          <p:nvPr/>
        </p:nvSpPr>
        <p:spPr>
          <a:xfrm>
            <a:off x="281511" y="5052730"/>
            <a:ext cx="86846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Effect on the RO path: ETA Partition “totally fired ” by HIP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I</a:t>
            </a:r>
            <a:r>
              <a:rPr lang="en-US" dirty="0" smtClean="0"/>
              <a:t>n case of GE2/1 due to the particular routing of the strips toward the RO connectors fired 50% of two eta sectors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Effect on the Trigger path: FPGA get &gt; 8 </a:t>
            </a:r>
            <a:r>
              <a:rPr lang="en-US" dirty="0" err="1" smtClean="0"/>
              <a:t>Sbit</a:t>
            </a:r>
            <a:r>
              <a:rPr lang="en-US" dirty="0" smtClean="0"/>
              <a:t> for a single HIP event, the chamber (whole module in GE2/1 not able to handle the trigger information)</a:t>
            </a:r>
            <a:endParaRPr lang="en-US" dirty="0"/>
          </a:p>
        </p:txBody>
      </p:sp>
      <p:sp>
        <p:nvSpPr>
          <p:cNvPr id="39" name="Oval 38"/>
          <p:cNvSpPr/>
          <p:nvPr/>
        </p:nvSpPr>
        <p:spPr>
          <a:xfrm>
            <a:off x="7423935" y="1813319"/>
            <a:ext cx="142584" cy="19794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7566519" y="1405038"/>
            <a:ext cx="380607" cy="40828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335051" y="1107818"/>
            <a:ext cx="1281420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Alpha Source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80670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far two different kind of GE2/1 GEM foils have been designed</a:t>
            </a:r>
          </a:p>
          <a:p>
            <a:pPr lvl="1"/>
            <a:r>
              <a:rPr lang="en-US" dirty="0" smtClean="0"/>
              <a:t>Single side segmented; toward the Drift board</a:t>
            </a:r>
          </a:p>
          <a:p>
            <a:pPr lvl="1"/>
            <a:r>
              <a:rPr lang="en-US" dirty="0" smtClean="0"/>
              <a:t>Double-side segmented; with equivalent size of segmentation (~ 100 cm</a:t>
            </a:r>
            <a:r>
              <a:rPr lang="en-US" baseline="30000" dirty="0" smtClean="0"/>
              <a:t>2</a:t>
            </a:r>
            <a:r>
              <a:rPr lang="en-US" dirty="0" smtClean="0"/>
              <a:t>) on both sides of GEM foils</a:t>
            </a:r>
          </a:p>
          <a:p>
            <a:r>
              <a:rPr lang="en-US" dirty="0" smtClean="0"/>
              <a:t>Gerber files available for both kind of foils for the 8 GE2/1 module type</a:t>
            </a:r>
          </a:p>
          <a:p>
            <a:r>
              <a:rPr lang="en-US" dirty="0" smtClean="0"/>
              <a:t>Currently in EDMS, under the GE2/1 production folder, are available only </a:t>
            </a:r>
            <a:r>
              <a:rPr lang="en-US" dirty="0" err="1" smtClean="0"/>
              <a:t>gerber</a:t>
            </a:r>
            <a:r>
              <a:rPr lang="en-US" dirty="0" smtClean="0"/>
              <a:t> files for double-side segmented foils, as approved at the EDR in may 2019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files available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526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6837" y="5075191"/>
            <a:ext cx="8315192" cy="149926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EDMS is the official repository at CERN for technical documents</a:t>
            </a:r>
          </a:p>
          <a:p>
            <a:r>
              <a:rPr lang="en-US" dirty="0" smtClean="0"/>
              <a:t>Responsible for the GEM area is </a:t>
            </a:r>
            <a:r>
              <a:rPr lang="en-US" dirty="0" err="1" smtClean="0"/>
              <a:t>Stephane</a:t>
            </a:r>
            <a:r>
              <a:rPr lang="en-US" dirty="0" smtClean="0"/>
              <a:t> </a:t>
            </a:r>
            <a:r>
              <a:rPr lang="en-US" dirty="0" err="1" smtClean="0"/>
              <a:t>Brachet</a:t>
            </a:r>
            <a:r>
              <a:rPr lang="en-US" dirty="0" smtClean="0"/>
              <a:t>, CERN engineer </a:t>
            </a:r>
          </a:p>
          <a:p>
            <a:r>
              <a:rPr lang="en-US" dirty="0" smtClean="0"/>
              <a:t>Three main folders GE1/1, GE2/1 and ME0 contains the documents produced so far by GEM group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EDMS Repository</a:t>
            </a:r>
            <a:endParaRPr lang="en-US" dirty="0"/>
          </a:p>
        </p:txBody>
      </p:sp>
      <p:pic>
        <p:nvPicPr>
          <p:cNvPr id="4" name="Picture 3" descr="Screen Shot 2020-01-16 at 10.09.0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26" y="1589369"/>
            <a:ext cx="8620424" cy="340476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4675" y="1046644"/>
            <a:ext cx="87748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edms.cern.ch</a:t>
            </a:r>
            <a:r>
              <a:rPr lang="en-US" dirty="0"/>
              <a:t>/</a:t>
            </a:r>
            <a:r>
              <a:rPr lang="en-US" dirty="0" err="1"/>
              <a:t>ui</a:t>
            </a:r>
            <a:r>
              <a:rPr lang="en-US" dirty="0"/>
              <a:t>/#!master/navigator/project?P:1617398001:1424611140:subDocs</a:t>
            </a:r>
          </a:p>
        </p:txBody>
      </p:sp>
    </p:spTree>
    <p:extLst>
      <p:ext uri="{BB962C8B-B14F-4D97-AF65-F5344CB8AC3E}">
        <p14:creationId xmlns:p14="http://schemas.microsoft.com/office/powerpoint/2010/main" val="636136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5652" y="5120279"/>
            <a:ext cx="8813898" cy="137311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Different subfolders for the different stages of the project, as specified in the GE2/1 R&amp;D </a:t>
            </a:r>
            <a:r>
              <a:rPr lang="en-US" dirty="0" err="1" smtClean="0"/>
              <a:t>twiki:https</a:t>
            </a:r>
            <a:r>
              <a:rPr lang="en-US" dirty="0"/>
              <a:t>://</a:t>
            </a:r>
            <a:r>
              <a:rPr lang="en-US" dirty="0" err="1"/>
              <a:t>twiki.cern.ch</a:t>
            </a:r>
            <a:r>
              <a:rPr lang="en-US" dirty="0"/>
              <a:t>/</a:t>
            </a:r>
            <a:r>
              <a:rPr lang="en-US" dirty="0" err="1"/>
              <a:t>twiki</a:t>
            </a:r>
            <a:r>
              <a:rPr lang="en-US" dirty="0"/>
              <a:t>/bin/</a:t>
            </a:r>
            <a:r>
              <a:rPr lang="en-US" dirty="0" err="1"/>
              <a:t>viewauth</a:t>
            </a:r>
            <a:r>
              <a:rPr lang="en-US" dirty="0"/>
              <a:t>/CMS/MuonGEMGE21RnDDevelopment</a:t>
            </a:r>
            <a:r>
              <a:rPr lang="en-US" dirty="0" smtClean="0"/>
              <a:t>)</a:t>
            </a:r>
          </a:p>
          <a:p>
            <a:r>
              <a:rPr lang="en-US" dirty="0" smtClean="0"/>
              <a:t>GE2/1 files (Modules) as approved during the EDR are stored under the “GE2/1 Design Production” subfolder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GE2/1 structure in EDMS</a:t>
            </a:r>
            <a:endParaRPr lang="en-US" dirty="0"/>
          </a:p>
        </p:txBody>
      </p:sp>
      <p:pic>
        <p:nvPicPr>
          <p:cNvPr id="4" name="Picture 3" descr="Screen Shot 2020-01-16 at 10.09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48" y="837619"/>
            <a:ext cx="3844430" cy="4242130"/>
          </a:xfrm>
          <a:prstGeom prst="rect">
            <a:avLst/>
          </a:prstGeom>
        </p:spPr>
      </p:pic>
      <p:pic>
        <p:nvPicPr>
          <p:cNvPr id="5" name="Picture 4" descr="Screen Shot 2020-01-16 at 10.09.44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708" y="872779"/>
            <a:ext cx="3650646" cy="420697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2864467" y="1121328"/>
            <a:ext cx="2742862" cy="34720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3870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34855</TotalTime>
  <Words>866</Words>
  <Application>Microsoft Macintosh PowerPoint</Application>
  <PresentationFormat>On-screen Show (4:3)</PresentationFormat>
  <Paragraphs>97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GE2/1 Foils Design, status and avalablity</vt:lpstr>
      <vt:lpstr>Preamble</vt:lpstr>
      <vt:lpstr>Outline</vt:lpstr>
      <vt:lpstr>The Double-Polarity issue</vt:lpstr>
      <vt:lpstr>Characteristics of the Parasitic Signal</vt:lpstr>
      <vt:lpstr>Effect on the RO and Trigger path</vt:lpstr>
      <vt:lpstr>Design files available</vt:lpstr>
      <vt:lpstr>EDMS Repository</vt:lpstr>
      <vt:lpstr>The GE2/1 structure in EDMS</vt:lpstr>
      <vt:lpstr>GE2/1 Modules and foils files</vt:lpstr>
      <vt:lpstr>GE2/1 Modules and foils files</vt:lpstr>
      <vt:lpstr>Summary</vt:lpstr>
      <vt:lpstr>Backup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Anders Ryd</dc:creator>
  <cp:lastModifiedBy>Michele Bianco</cp:lastModifiedBy>
  <cp:revision>499</cp:revision>
  <dcterms:created xsi:type="dcterms:W3CDTF">2017-07-25T08:55:25Z</dcterms:created>
  <dcterms:modified xsi:type="dcterms:W3CDTF">2020-01-21T21:05:15Z</dcterms:modified>
</cp:coreProperties>
</file>