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76"/>
  </p:notesMasterIdLst>
  <p:sldIdLst>
    <p:sldId id="256" r:id="rId2"/>
    <p:sldId id="372" r:id="rId3"/>
    <p:sldId id="373" r:id="rId4"/>
    <p:sldId id="420" r:id="rId5"/>
    <p:sldId id="334" r:id="rId6"/>
    <p:sldId id="365" r:id="rId7"/>
    <p:sldId id="366" r:id="rId8"/>
    <p:sldId id="348" r:id="rId9"/>
    <p:sldId id="367" r:id="rId10"/>
    <p:sldId id="374" r:id="rId11"/>
    <p:sldId id="419" r:id="rId12"/>
    <p:sldId id="388" r:id="rId13"/>
    <p:sldId id="389" r:id="rId14"/>
    <p:sldId id="390" r:id="rId15"/>
    <p:sldId id="391" r:id="rId16"/>
    <p:sldId id="411" r:id="rId17"/>
    <p:sldId id="276" r:id="rId18"/>
    <p:sldId id="359" r:id="rId19"/>
    <p:sldId id="350" r:id="rId20"/>
    <p:sldId id="360" r:id="rId21"/>
    <p:sldId id="361" r:id="rId22"/>
    <p:sldId id="362" r:id="rId23"/>
    <p:sldId id="363" r:id="rId24"/>
    <p:sldId id="307" r:id="rId25"/>
    <p:sldId id="371" r:id="rId26"/>
    <p:sldId id="345" r:id="rId27"/>
    <p:sldId id="397" r:id="rId28"/>
    <p:sldId id="412" r:id="rId29"/>
    <p:sldId id="272" r:id="rId30"/>
    <p:sldId id="400" r:id="rId31"/>
    <p:sldId id="413" r:id="rId32"/>
    <p:sldId id="262" r:id="rId33"/>
    <p:sldId id="261" r:id="rId34"/>
    <p:sldId id="263" r:id="rId35"/>
    <p:sldId id="269" r:id="rId36"/>
    <p:sldId id="270" r:id="rId37"/>
    <p:sldId id="414" r:id="rId38"/>
    <p:sldId id="395" r:id="rId39"/>
    <p:sldId id="396" r:id="rId40"/>
    <p:sldId id="401" r:id="rId41"/>
    <p:sldId id="402" r:id="rId42"/>
    <p:sldId id="403" r:id="rId43"/>
    <p:sldId id="404" r:id="rId44"/>
    <p:sldId id="337" r:id="rId45"/>
    <p:sldId id="267" r:id="rId46"/>
    <p:sldId id="409" r:id="rId47"/>
    <p:sldId id="410" r:id="rId48"/>
    <p:sldId id="378" r:id="rId49"/>
    <p:sldId id="306" r:id="rId50"/>
    <p:sldId id="415" r:id="rId51"/>
    <p:sldId id="375" r:id="rId52"/>
    <p:sldId id="281" r:id="rId53"/>
    <p:sldId id="376" r:id="rId54"/>
    <p:sldId id="285" r:id="rId55"/>
    <p:sldId id="286" r:id="rId56"/>
    <p:sldId id="257" r:id="rId57"/>
    <p:sldId id="299" r:id="rId58"/>
    <p:sldId id="287" r:id="rId59"/>
    <p:sldId id="305" r:id="rId60"/>
    <p:sldId id="387" r:id="rId61"/>
    <p:sldId id="416" r:id="rId62"/>
    <p:sldId id="417" r:id="rId63"/>
    <p:sldId id="418" r:id="rId64"/>
    <p:sldId id="347" r:id="rId65"/>
    <p:sldId id="356" r:id="rId66"/>
    <p:sldId id="333" r:id="rId67"/>
    <p:sldId id="393" r:id="rId68"/>
    <p:sldId id="384" r:id="rId69"/>
    <p:sldId id="385" r:id="rId70"/>
    <p:sldId id="405" r:id="rId71"/>
    <p:sldId id="406" r:id="rId72"/>
    <p:sldId id="407" r:id="rId73"/>
    <p:sldId id="271" r:id="rId74"/>
    <p:sldId id="408" r:id="rId7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0000"/>
    <a:srgbClr val="FFA0A0"/>
    <a:srgbClr val="FF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660"/>
  </p:normalViewPr>
  <p:slideViewPr>
    <p:cSldViewPr snapToGrid="0">
      <p:cViewPr varScale="1">
        <p:scale>
          <a:sx n="59" d="100"/>
          <a:sy n="59" d="100"/>
        </p:scale>
        <p:origin x="102" y="13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ABFE8F-1C66-4871-9190-F7D2665B11EC}" type="datetimeFigureOut">
              <a:rPr lang="en-GB" smtClean="0"/>
              <a:t>11/02/2020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BAFAD8-1D06-46D7-8715-56E29EA6D225}" type="slidenum">
              <a:rPr lang="en-GB" smtClean="0"/>
              <a:t>‹#›</a:t>
            </a:fld>
            <a:endParaRPr lang="en-GB"/>
          </a:p>
        </p:txBody>
      </p:sp>
    </p:spTree>
    <p:extLst>
      <p:ext uri="{BB962C8B-B14F-4D97-AF65-F5344CB8AC3E}">
        <p14:creationId xmlns:p14="http://schemas.microsoft.com/office/powerpoint/2010/main" val="1020664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74175"/>
            <a:ext cx="9448800" cy="1754326"/>
          </a:xfrm>
          <a:solidFill>
            <a:schemeClr val="bg1">
              <a:alpha val="25000"/>
            </a:schemeClr>
          </a:solidFill>
        </p:spPr>
        <p:txBody>
          <a:bodyPr anchor="b">
            <a:sp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Date Placeholder 3">
            <a:extLst>
              <a:ext uri="{FF2B5EF4-FFF2-40B4-BE49-F238E27FC236}">
                <a16:creationId xmlns:a16="http://schemas.microsoft.com/office/drawing/2014/main" id="{8537258F-7CD6-4E90-8717-DFE56FFEB351}"/>
              </a:ext>
            </a:extLst>
          </p:cNvPr>
          <p:cNvSpPr>
            <a:spLocks noGrp="1"/>
          </p:cNvSpPr>
          <p:nvPr>
            <p:ph type="dt" sz="half" idx="2"/>
          </p:nvPr>
        </p:nvSpPr>
        <p:spPr>
          <a:xfrm>
            <a:off x="10090487" y="6412994"/>
            <a:ext cx="1294999"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19/09/2018</a:t>
            </a:r>
            <a:endParaRPr lang="en-US" dirty="0"/>
          </a:p>
        </p:txBody>
      </p:sp>
      <p:sp>
        <p:nvSpPr>
          <p:cNvPr id="14" name="Footer Placeholder 4">
            <a:extLst>
              <a:ext uri="{FF2B5EF4-FFF2-40B4-BE49-F238E27FC236}">
                <a16:creationId xmlns:a16="http://schemas.microsoft.com/office/drawing/2014/main" id="{4F0AF8BD-21EE-4183-A7B6-412826FF6524}"/>
              </a:ext>
            </a:extLst>
          </p:cNvPr>
          <p:cNvSpPr>
            <a:spLocks noGrp="1"/>
          </p:cNvSpPr>
          <p:nvPr>
            <p:ph type="ftr" sz="quarter" idx="3"/>
          </p:nvPr>
        </p:nvSpPr>
        <p:spPr>
          <a:xfrm>
            <a:off x="9312442" y="5923341"/>
            <a:ext cx="25867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US"/>
              <a:t>Andrew Rose                                  Imperial College London</a:t>
            </a:r>
            <a:endParaRPr lang="en-US" dirty="0"/>
          </a:p>
        </p:txBody>
      </p:sp>
      <p:sp>
        <p:nvSpPr>
          <p:cNvPr id="15" name="Slide Number Placeholder 5">
            <a:extLst>
              <a:ext uri="{FF2B5EF4-FFF2-40B4-BE49-F238E27FC236}">
                <a16:creationId xmlns:a16="http://schemas.microsoft.com/office/drawing/2014/main" id="{2D4B8F07-5F2F-4307-95EE-5B755D793089}"/>
              </a:ext>
            </a:extLst>
          </p:cNvPr>
          <p:cNvSpPr>
            <a:spLocks noGrp="1"/>
          </p:cNvSpPr>
          <p:nvPr>
            <p:ph type="sldNum" sz="quarter" idx="4"/>
          </p:nvPr>
        </p:nvSpPr>
        <p:spPr>
          <a:xfrm>
            <a:off x="10720136" y="6412994"/>
            <a:ext cx="1179095"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399251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23658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481186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19/09/2018</a:t>
            </a:r>
            <a:endParaRPr lang="en-US" dirty="0"/>
          </a:p>
        </p:txBody>
      </p:sp>
      <p:sp>
        <p:nvSpPr>
          <p:cNvPr id="6" name="Footer Placeholder 5"/>
          <p:cNvSpPr>
            <a:spLocks noGrp="1"/>
          </p:cNvSpPr>
          <p:nvPr>
            <p:ph type="ftr" sz="quarter" idx="11"/>
          </p:nvPr>
        </p:nvSpPr>
        <p:spPr/>
        <p:txBody>
          <a:bodyPr/>
          <a:lstStyle>
            <a:lvl1pPr algn="r">
              <a:defRPr/>
            </a:lvl1pPr>
          </a:lstStyle>
          <a:p>
            <a:r>
              <a:rPr lang="en-US"/>
              <a:t>Andrew Rose                                  Imperial College London</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4" name="Date Placeholder 3">
            <a:extLst>
              <a:ext uri="{FF2B5EF4-FFF2-40B4-BE49-F238E27FC236}">
                <a16:creationId xmlns:a16="http://schemas.microsoft.com/office/drawing/2014/main" id="{A786E02E-64F8-428C-B2A0-5D1995530A79}"/>
              </a:ext>
            </a:extLst>
          </p:cNvPr>
          <p:cNvSpPr>
            <a:spLocks noGrp="1"/>
          </p:cNvSpPr>
          <p:nvPr>
            <p:ph type="dt" sz="half" idx="10"/>
          </p:nvPr>
        </p:nvSpPr>
        <p:spPr>
          <a:xfrm>
            <a:off x="10090487" y="6412994"/>
            <a:ext cx="1294999"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19/09/2018</a:t>
            </a:r>
            <a:endParaRPr lang="en-US" dirty="0"/>
          </a:p>
        </p:txBody>
      </p:sp>
      <p:sp>
        <p:nvSpPr>
          <p:cNvPr id="15" name="Footer Placeholder 4">
            <a:extLst>
              <a:ext uri="{FF2B5EF4-FFF2-40B4-BE49-F238E27FC236}">
                <a16:creationId xmlns:a16="http://schemas.microsoft.com/office/drawing/2014/main" id="{00DEA9CA-A387-4D20-8745-97AA6E4729E9}"/>
              </a:ext>
            </a:extLst>
          </p:cNvPr>
          <p:cNvSpPr>
            <a:spLocks noGrp="1"/>
          </p:cNvSpPr>
          <p:nvPr>
            <p:ph type="ftr" sz="quarter" idx="3"/>
          </p:nvPr>
        </p:nvSpPr>
        <p:spPr>
          <a:xfrm>
            <a:off x="9312442" y="5923341"/>
            <a:ext cx="2586789"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algn="r"/>
            <a:r>
              <a:rPr lang="en-US" dirty="0"/>
              <a:t>Andrew Rose                                  Imperial College London</a:t>
            </a:r>
          </a:p>
        </p:txBody>
      </p:sp>
      <p:sp>
        <p:nvSpPr>
          <p:cNvPr id="16" name="Slide Number Placeholder 5">
            <a:extLst>
              <a:ext uri="{FF2B5EF4-FFF2-40B4-BE49-F238E27FC236}">
                <a16:creationId xmlns:a16="http://schemas.microsoft.com/office/drawing/2014/main" id="{A85BE6E9-7923-463A-9FAC-032172E68A24}"/>
              </a:ext>
            </a:extLst>
          </p:cNvPr>
          <p:cNvSpPr>
            <a:spLocks noGrp="1"/>
          </p:cNvSpPr>
          <p:nvPr>
            <p:ph type="sldNum" sz="quarter" idx="4"/>
          </p:nvPr>
        </p:nvSpPr>
        <p:spPr>
          <a:xfrm>
            <a:off x="10720136" y="6412994"/>
            <a:ext cx="1179095"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5" name="Date Placeholder 3">
            <a:extLst>
              <a:ext uri="{FF2B5EF4-FFF2-40B4-BE49-F238E27FC236}">
                <a16:creationId xmlns:a16="http://schemas.microsoft.com/office/drawing/2014/main" id="{7148B951-E031-4279-AC1B-5D9319E8DA65}"/>
              </a:ext>
            </a:extLst>
          </p:cNvPr>
          <p:cNvSpPr>
            <a:spLocks noGrp="1"/>
          </p:cNvSpPr>
          <p:nvPr>
            <p:ph type="dt" sz="half" idx="14"/>
          </p:nvPr>
        </p:nvSpPr>
        <p:spPr>
          <a:xfrm>
            <a:off x="10090487" y="6412994"/>
            <a:ext cx="1294999"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19/09/2018</a:t>
            </a:r>
            <a:endParaRPr lang="en-US" dirty="0"/>
          </a:p>
        </p:txBody>
      </p:sp>
      <p:sp>
        <p:nvSpPr>
          <p:cNvPr id="16" name="Footer Placeholder 4">
            <a:extLst>
              <a:ext uri="{FF2B5EF4-FFF2-40B4-BE49-F238E27FC236}">
                <a16:creationId xmlns:a16="http://schemas.microsoft.com/office/drawing/2014/main" id="{DC51BA26-185E-4E83-A0C1-055DB4835D95}"/>
              </a:ext>
            </a:extLst>
          </p:cNvPr>
          <p:cNvSpPr>
            <a:spLocks noGrp="1"/>
          </p:cNvSpPr>
          <p:nvPr>
            <p:ph type="ftr" sz="quarter" idx="3"/>
          </p:nvPr>
        </p:nvSpPr>
        <p:spPr>
          <a:xfrm>
            <a:off x="9312442" y="5923341"/>
            <a:ext cx="25867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US"/>
              <a:t>Andrew Rose                                  Imperial College London</a:t>
            </a:r>
            <a:endParaRPr lang="en-US" dirty="0"/>
          </a:p>
        </p:txBody>
      </p:sp>
      <p:sp>
        <p:nvSpPr>
          <p:cNvPr id="20" name="Slide Number Placeholder 5">
            <a:extLst>
              <a:ext uri="{FF2B5EF4-FFF2-40B4-BE49-F238E27FC236}">
                <a16:creationId xmlns:a16="http://schemas.microsoft.com/office/drawing/2014/main" id="{B0E3EFC7-743D-4EF1-9332-29C46CF20EEF}"/>
              </a:ext>
            </a:extLst>
          </p:cNvPr>
          <p:cNvSpPr>
            <a:spLocks noGrp="1"/>
          </p:cNvSpPr>
          <p:nvPr>
            <p:ph type="sldNum" sz="quarter" idx="4"/>
          </p:nvPr>
        </p:nvSpPr>
        <p:spPr>
          <a:xfrm>
            <a:off x="10720136" y="6412994"/>
            <a:ext cx="1179095"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r>
              <a:rPr lang="en-US"/>
              <a:t>19/09/2018</a:t>
            </a:r>
            <a:endParaRPr lang="en-US" dirty="0"/>
          </a:p>
        </p:txBody>
      </p:sp>
      <p:sp>
        <p:nvSpPr>
          <p:cNvPr id="6" name="Footer Placeholder 5"/>
          <p:cNvSpPr>
            <a:spLocks noGrp="1"/>
          </p:cNvSpPr>
          <p:nvPr>
            <p:ph type="ftr" sz="quarter" idx="11"/>
          </p:nvPr>
        </p:nvSpPr>
        <p:spPr>
          <a:xfrm>
            <a:off x="685800" y="378883"/>
            <a:ext cx="6991492" cy="365125"/>
          </a:xfrm>
        </p:spPr>
        <p:txBody>
          <a:bodyPr/>
          <a:lstStyle/>
          <a:p>
            <a:r>
              <a:rPr lang="en-US"/>
              <a:t>Andrew Rose                                  Imperial College London</a:t>
            </a:r>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20954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164963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35211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164888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35161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164041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35211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r>
              <a:rPr lang="en-US"/>
              <a:t>19/09/2018</a:t>
            </a:r>
            <a:endParaRPr lang="en-US" dirty="0"/>
          </a:p>
        </p:txBody>
      </p:sp>
      <p:sp>
        <p:nvSpPr>
          <p:cNvPr id="4" name="Footer Placeholder 3"/>
          <p:cNvSpPr>
            <a:spLocks noGrp="1"/>
          </p:cNvSpPr>
          <p:nvPr>
            <p:ph type="ftr" sz="quarter" idx="11"/>
          </p:nvPr>
        </p:nvSpPr>
        <p:spPr/>
        <p:txBody>
          <a:bodyPr/>
          <a:lstStyle>
            <a:lvl1pPr algn="r">
              <a:defRPr/>
            </a:lvl1pPr>
          </a:lstStyle>
          <a:p>
            <a:r>
              <a:rPr lang="en-US"/>
              <a:t>Andrew Rose                                  Imperial College London</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20955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363855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180975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32131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363855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180975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32131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363855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180975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32131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r>
              <a:rPr lang="en-US"/>
              <a:t>19/09/2018</a:t>
            </a:r>
            <a:endParaRPr lang="en-US" dirty="0"/>
          </a:p>
        </p:txBody>
      </p:sp>
      <p:sp>
        <p:nvSpPr>
          <p:cNvPr id="4" name="Footer Placeholder 3"/>
          <p:cNvSpPr>
            <a:spLocks noGrp="1"/>
          </p:cNvSpPr>
          <p:nvPr>
            <p:ph type="ftr" sz="quarter" idx="11"/>
          </p:nvPr>
        </p:nvSpPr>
        <p:spPr/>
        <p:txBody>
          <a:bodyPr/>
          <a:lstStyle>
            <a:lvl1pPr algn="r">
              <a:defRPr/>
            </a:lvl1pPr>
          </a:lstStyle>
          <a:p>
            <a:r>
              <a:rPr lang="en-US"/>
              <a:t>Andrew Rose                                  Imperial College London</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164210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lvl1pPr algn="r">
              <a:defRPr/>
            </a:lvl1pPr>
          </a:lstStyle>
          <a:p>
            <a:r>
              <a:rPr lang="en-US"/>
              <a:t>Andrew Rose                                  Imperial College London</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Date Placeholder 3">
            <a:extLst>
              <a:ext uri="{FF2B5EF4-FFF2-40B4-BE49-F238E27FC236}">
                <a16:creationId xmlns:a16="http://schemas.microsoft.com/office/drawing/2014/main" id="{B52D0EEC-5A18-4B03-ACE3-C0BC340ED945}"/>
              </a:ext>
            </a:extLst>
          </p:cNvPr>
          <p:cNvSpPr>
            <a:spLocks noGrp="1"/>
          </p:cNvSpPr>
          <p:nvPr>
            <p:ph type="dt" sz="half" idx="2"/>
          </p:nvPr>
        </p:nvSpPr>
        <p:spPr>
          <a:xfrm>
            <a:off x="10090487" y="6412994"/>
            <a:ext cx="1294999"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19/09/2018</a:t>
            </a:r>
            <a:endParaRPr lang="en-US" dirty="0"/>
          </a:p>
        </p:txBody>
      </p:sp>
      <p:sp>
        <p:nvSpPr>
          <p:cNvPr id="15" name="Footer Placeholder 4">
            <a:extLst>
              <a:ext uri="{FF2B5EF4-FFF2-40B4-BE49-F238E27FC236}">
                <a16:creationId xmlns:a16="http://schemas.microsoft.com/office/drawing/2014/main" id="{0CDE738B-5534-46CA-850C-0E231AF6C94B}"/>
              </a:ext>
            </a:extLst>
          </p:cNvPr>
          <p:cNvSpPr>
            <a:spLocks noGrp="1"/>
          </p:cNvSpPr>
          <p:nvPr>
            <p:ph type="ftr" sz="quarter" idx="3"/>
          </p:nvPr>
        </p:nvSpPr>
        <p:spPr>
          <a:xfrm>
            <a:off x="9312442" y="5923341"/>
            <a:ext cx="25867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US"/>
              <a:t>Andrew Rose                                  Imperial College London</a:t>
            </a:r>
            <a:endParaRPr lang="en-US" dirty="0"/>
          </a:p>
        </p:txBody>
      </p:sp>
      <p:sp>
        <p:nvSpPr>
          <p:cNvPr id="16" name="Slide Number Placeholder 5">
            <a:extLst>
              <a:ext uri="{FF2B5EF4-FFF2-40B4-BE49-F238E27FC236}">
                <a16:creationId xmlns:a16="http://schemas.microsoft.com/office/drawing/2014/main" id="{3EF2D11B-B971-45CE-B580-4A84BCB8B677}"/>
              </a:ext>
            </a:extLst>
          </p:cNvPr>
          <p:cNvSpPr>
            <a:spLocks noGrp="1"/>
          </p:cNvSpPr>
          <p:nvPr>
            <p:ph type="sldNum" sz="quarter" idx="4"/>
          </p:nvPr>
        </p:nvSpPr>
        <p:spPr>
          <a:xfrm>
            <a:off x="10720136" y="6412994"/>
            <a:ext cx="1179095"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69901" y="1463040"/>
            <a:ext cx="10241280" cy="162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p:cNvSpPr>
            <a:spLocks noGrp="1"/>
          </p:cNvSpPr>
          <p:nvPr>
            <p:ph type="title"/>
          </p:nvPr>
        </p:nvSpPr>
        <p:spPr/>
        <p:txBody>
          <a:bodyPr/>
          <a:lstStyle/>
          <a:p>
            <a:r>
              <a:rPr lang="en-US"/>
              <a:t>Click to edit Master title style</a:t>
            </a:r>
            <a:endParaRPr lang="en-US" dirty="0"/>
          </a:p>
        </p:txBody>
      </p:sp>
      <p:sp>
        <p:nvSpPr>
          <p:cNvPr id="14" name="Date Placeholder 3">
            <a:extLst>
              <a:ext uri="{FF2B5EF4-FFF2-40B4-BE49-F238E27FC236}">
                <a16:creationId xmlns:a16="http://schemas.microsoft.com/office/drawing/2014/main" id="{3105AA28-68E5-4D89-9FC8-487BBEDC085B}"/>
              </a:ext>
            </a:extLst>
          </p:cNvPr>
          <p:cNvSpPr>
            <a:spLocks noGrp="1"/>
          </p:cNvSpPr>
          <p:nvPr>
            <p:ph type="dt" sz="half" idx="2"/>
          </p:nvPr>
        </p:nvSpPr>
        <p:spPr>
          <a:xfrm>
            <a:off x="10090487" y="6412994"/>
            <a:ext cx="1294999"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19/09/2018</a:t>
            </a:r>
            <a:endParaRPr lang="en-US" dirty="0"/>
          </a:p>
        </p:txBody>
      </p:sp>
      <p:sp>
        <p:nvSpPr>
          <p:cNvPr id="15" name="Footer Placeholder 4">
            <a:extLst>
              <a:ext uri="{FF2B5EF4-FFF2-40B4-BE49-F238E27FC236}">
                <a16:creationId xmlns:a16="http://schemas.microsoft.com/office/drawing/2014/main" id="{0F876830-4558-4C84-9D7C-BA54706185E1}"/>
              </a:ext>
            </a:extLst>
          </p:cNvPr>
          <p:cNvSpPr>
            <a:spLocks noGrp="1"/>
          </p:cNvSpPr>
          <p:nvPr>
            <p:ph type="ftr" sz="quarter" idx="3"/>
          </p:nvPr>
        </p:nvSpPr>
        <p:spPr>
          <a:xfrm>
            <a:off x="9312442" y="5923341"/>
            <a:ext cx="25867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US"/>
              <a:t>Andrew Rose                                  Imperial College London</a:t>
            </a:r>
            <a:endParaRPr lang="en-US" dirty="0"/>
          </a:p>
        </p:txBody>
      </p:sp>
      <p:sp>
        <p:nvSpPr>
          <p:cNvPr id="16" name="Slide Number Placeholder 5">
            <a:extLst>
              <a:ext uri="{FF2B5EF4-FFF2-40B4-BE49-F238E27FC236}">
                <a16:creationId xmlns:a16="http://schemas.microsoft.com/office/drawing/2014/main" id="{4176B0FB-CEFA-432F-B78A-45A64450D720}"/>
              </a:ext>
            </a:extLst>
          </p:cNvPr>
          <p:cNvSpPr>
            <a:spLocks noGrp="1"/>
          </p:cNvSpPr>
          <p:nvPr>
            <p:ph type="sldNum" sz="quarter" idx="4"/>
          </p:nvPr>
        </p:nvSpPr>
        <p:spPr>
          <a:xfrm>
            <a:off x="10720136" y="6412994"/>
            <a:ext cx="1179095"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4112456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lvl1pPr algn="r">
              <a:defRPr/>
            </a:lvl1pPr>
          </a:lstStyle>
          <a:p>
            <a:r>
              <a:rPr lang="en-US"/>
              <a:t>Andrew Rose                                  Imperial College London</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909137"/>
            <a:ext cx="10820399" cy="646331"/>
          </a:xfrm>
          <a:solidFill>
            <a:schemeClr val="bg1">
              <a:alpha val="25000"/>
            </a:schemeClr>
          </a:solidFill>
        </p:spPr>
        <p:txBody>
          <a:bodyPr anchor="b">
            <a:spAutoFit/>
          </a:bodyPr>
          <a:lstStyle>
            <a:lvl1pPr algn="r">
              <a:defRPr sz="4000"/>
            </a:lvl1pPr>
          </a:lstStyle>
          <a:p>
            <a:r>
              <a:rPr lang="en-US" dirty="0"/>
              <a:t>Click to edit Master title style</a:t>
            </a:r>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4" name="Date Placeholder 3">
            <a:extLst>
              <a:ext uri="{FF2B5EF4-FFF2-40B4-BE49-F238E27FC236}">
                <a16:creationId xmlns:a16="http://schemas.microsoft.com/office/drawing/2014/main" id="{40C60460-92F7-41AA-A7AA-B5CA1B810660}"/>
              </a:ext>
            </a:extLst>
          </p:cNvPr>
          <p:cNvSpPr>
            <a:spLocks noGrp="1"/>
          </p:cNvSpPr>
          <p:nvPr>
            <p:ph type="dt" sz="half" idx="2"/>
          </p:nvPr>
        </p:nvSpPr>
        <p:spPr>
          <a:xfrm>
            <a:off x="10090487" y="6412994"/>
            <a:ext cx="1294999"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19/09/2018</a:t>
            </a:r>
            <a:endParaRPr lang="en-US" dirty="0"/>
          </a:p>
        </p:txBody>
      </p:sp>
      <p:sp>
        <p:nvSpPr>
          <p:cNvPr id="15" name="Footer Placeholder 4">
            <a:extLst>
              <a:ext uri="{FF2B5EF4-FFF2-40B4-BE49-F238E27FC236}">
                <a16:creationId xmlns:a16="http://schemas.microsoft.com/office/drawing/2014/main" id="{7DB7F00A-A547-4B53-8146-78AEDF0241B5}"/>
              </a:ext>
            </a:extLst>
          </p:cNvPr>
          <p:cNvSpPr>
            <a:spLocks noGrp="1"/>
          </p:cNvSpPr>
          <p:nvPr>
            <p:ph type="ftr" sz="quarter" idx="3"/>
          </p:nvPr>
        </p:nvSpPr>
        <p:spPr>
          <a:xfrm>
            <a:off x="9312442" y="5923341"/>
            <a:ext cx="25867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US"/>
              <a:t>Andrew Rose                                  Imperial College London</a:t>
            </a:r>
            <a:endParaRPr lang="en-US" dirty="0"/>
          </a:p>
        </p:txBody>
      </p:sp>
      <p:sp>
        <p:nvSpPr>
          <p:cNvPr id="16" name="Slide Number Placeholder 5">
            <a:extLst>
              <a:ext uri="{FF2B5EF4-FFF2-40B4-BE49-F238E27FC236}">
                <a16:creationId xmlns:a16="http://schemas.microsoft.com/office/drawing/2014/main" id="{8060B7E2-74AD-4938-A7E0-B10D6348FBAD}"/>
              </a:ext>
            </a:extLst>
          </p:cNvPr>
          <p:cNvSpPr>
            <a:spLocks noGrp="1"/>
          </p:cNvSpPr>
          <p:nvPr>
            <p:ph type="sldNum" sz="quarter" idx="4"/>
          </p:nvPr>
        </p:nvSpPr>
        <p:spPr>
          <a:xfrm>
            <a:off x="10720136" y="6412994"/>
            <a:ext cx="1179095"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680209"/>
            <a:ext cx="5334000" cy="402412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68020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a:extLst>
              <a:ext uri="{FF2B5EF4-FFF2-40B4-BE49-F238E27FC236}">
                <a16:creationId xmlns:a16="http://schemas.microsoft.com/office/drawing/2014/main" id="{01169F55-0BA5-4406-B1CF-68CAD79E6410}"/>
              </a:ext>
            </a:extLst>
          </p:cNvPr>
          <p:cNvSpPr>
            <a:spLocks noGrp="1"/>
          </p:cNvSpPr>
          <p:nvPr>
            <p:ph type="title"/>
          </p:nvPr>
        </p:nvSpPr>
        <p:spPr/>
        <p:txBody>
          <a:bodyPr/>
          <a:lstStyle/>
          <a:p>
            <a:r>
              <a:rPr lang="en-US"/>
              <a:t>Click to edit Master title style</a:t>
            </a:r>
          </a:p>
        </p:txBody>
      </p:sp>
      <p:sp>
        <p:nvSpPr>
          <p:cNvPr id="10" name="Date Placeholder 3">
            <a:extLst>
              <a:ext uri="{FF2B5EF4-FFF2-40B4-BE49-F238E27FC236}">
                <a16:creationId xmlns:a16="http://schemas.microsoft.com/office/drawing/2014/main" id="{12D91462-B1D7-4721-9282-DD07BFD9F65B}"/>
              </a:ext>
            </a:extLst>
          </p:cNvPr>
          <p:cNvSpPr>
            <a:spLocks noGrp="1"/>
          </p:cNvSpPr>
          <p:nvPr>
            <p:ph type="dt" sz="half" idx="10"/>
          </p:nvPr>
        </p:nvSpPr>
        <p:spPr>
          <a:xfrm>
            <a:off x="10090487" y="6412994"/>
            <a:ext cx="1294999"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19/09/2018</a:t>
            </a:r>
            <a:endParaRPr lang="en-US" dirty="0"/>
          </a:p>
        </p:txBody>
      </p:sp>
      <p:sp>
        <p:nvSpPr>
          <p:cNvPr id="11" name="Footer Placeholder 4">
            <a:extLst>
              <a:ext uri="{FF2B5EF4-FFF2-40B4-BE49-F238E27FC236}">
                <a16:creationId xmlns:a16="http://schemas.microsoft.com/office/drawing/2014/main" id="{EECF8C2B-06FF-44F3-879B-394704974F2B}"/>
              </a:ext>
            </a:extLst>
          </p:cNvPr>
          <p:cNvSpPr>
            <a:spLocks noGrp="1"/>
          </p:cNvSpPr>
          <p:nvPr>
            <p:ph type="ftr" sz="quarter" idx="3"/>
          </p:nvPr>
        </p:nvSpPr>
        <p:spPr>
          <a:xfrm>
            <a:off x="9312442" y="5923341"/>
            <a:ext cx="25867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US"/>
              <a:t>Andrew Rose                                  Imperial College London</a:t>
            </a:r>
            <a:endParaRPr lang="en-US" dirty="0"/>
          </a:p>
        </p:txBody>
      </p:sp>
      <p:sp>
        <p:nvSpPr>
          <p:cNvPr id="15" name="Slide Number Placeholder 5">
            <a:extLst>
              <a:ext uri="{FF2B5EF4-FFF2-40B4-BE49-F238E27FC236}">
                <a16:creationId xmlns:a16="http://schemas.microsoft.com/office/drawing/2014/main" id="{FA1B0CA1-4631-4C18-9832-B884E0F865D9}"/>
              </a:ext>
            </a:extLst>
          </p:cNvPr>
          <p:cNvSpPr>
            <a:spLocks noGrp="1"/>
          </p:cNvSpPr>
          <p:nvPr>
            <p:ph type="sldNum" sz="quarter" idx="4"/>
          </p:nvPr>
        </p:nvSpPr>
        <p:spPr>
          <a:xfrm>
            <a:off x="10720136" y="6412994"/>
            <a:ext cx="1179095"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24765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166945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261831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166945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61831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19/09/2018</a:t>
            </a:r>
            <a:endParaRPr lang="en-US" dirty="0"/>
          </a:p>
        </p:txBody>
      </p:sp>
      <p:sp>
        <p:nvSpPr>
          <p:cNvPr id="8" name="Footer Placeholder 7"/>
          <p:cNvSpPr>
            <a:spLocks noGrp="1"/>
          </p:cNvSpPr>
          <p:nvPr>
            <p:ph type="ftr" sz="quarter" idx="11"/>
          </p:nvPr>
        </p:nvSpPr>
        <p:spPr/>
        <p:txBody>
          <a:bodyPr/>
          <a:lstStyle>
            <a:lvl1pPr algn="r">
              <a:defRPr/>
            </a:lvl1pPr>
          </a:lstStyle>
          <a:p>
            <a:r>
              <a:rPr lang="en-US"/>
              <a:t>Andrew Rose                                  Imperial College London</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19/09/2018</a:t>
            </a:r>
            <a:endParaRPr lang="en-US" dirty="0"/>
          </a:p>
        </p:txBody>
      </p:sp>
      <p:sp>
        <p:nvSpPr>
          <p:cNvPr id="4" name="Footer Placeholder 3"/>
          <p:cNvSpPr>
            <a:spLocks noGrp="1"/>
          </p:cNvSpPr>
          <p:nvPr>
            <p:ph type="ftr" sz="quarter" idx="11"/>
          </p:nvPr>
        </p:nvSpPr>
        <p:spPr/>
        <p:txBody>
          <a:bodyPr/>
          <a:lstStyle/>
          <a:p>
            <a:pPr algn="r"/>
            <a:r>
              <a:rPr lang="en-US" dirty="0"/>
              <a:t>Andrew Rose                                  Imperial College London</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19/09/2018</a:t>
            </a:r>
            <a:endParaRPr lang="en-US" dirty="0"/>
          </a:p>
        </p:txBody>
      </p:sp>
      <p:sp>
        <p:nvSpPr>
          <p:cNvPr id="3" name="Footer Placeholder 2"/>
          <p:cNvSpPr>
            <a:spLocks noGrp="1"/>
          </p:cNvSpPr>
          <p:nvPr>
            <p:ph type="ftr" sz="quarter" idx="11"/>
          </p:nvPr>
        </p:nvSpPr>
        <p:spPr/>
        <p:txBody>
          <a:bodyPr/>
          <a:lstStyle/>
          <a:p>
            <a:pPr algn="r"/>
            <a:r>
              <a:rPr lang="en-US" dirty="0"/>
              <a:t>Andrew Rose                                  Imperial College London</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00965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23240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260984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19/09/2018</a:t>
            </a:r>
            <a:endParaRPr lang="en-US" dirty="0"/>
          </a:p>
        </p:txBody>
      </p:sp>
      <p:sp>
        <p:nvSpPr>
          <p:cNvPr id="6" name="Footer Placeholder 5"/>
          <p:cNvSpPr>
            <a:spLocks noGrp="1"/>
          </p:cNvSpPr>
          <p:nvPr>
            <p:ph type="ftr" sz="quarter" idx="11"/>
          </p:nvPr>
        </p:nvSpPr>
        <p:spPr/>
        <p:txBody>
          <a:bodyPr/>
          <a:lstStyle>
            <a:lvl1pPr algn="r">
              <a:defRPr/>
            </a:lvl1pPr>
          </a:lstStyle>
          <a:p>
            <a:r>
              <a:rPr lang="en-US"/>
              <a:t>Andrew Rose                                  Imperial College London</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00965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23689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260984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19/09/2018</a:t>
            </a:r>
            <a:endParaRPr lang="en-US" dirty="0"/>
          </a:p>
        </p:txBody>
      </p:sp>
      <p:sp>
        <p:nvSpPr>
          <p:cNvPr id="6" name="Footer Placeholder 5"/>
          <p:cNvSpPr>
            <a:spLocks noGrp="1"/>
          </p:cNvSpPr>
          <p:nvPr>
            <p:ph type="ftr" sz="quarter" idx="11"/>
          </p:nvPr>
        </p:nvSpPr>
        <p:spPr/>
        <p:txBody>
          <a:bodyPr/>
          <a:lstStyle>
            <a:lvl1pPr algn="r">
              <a:defRPr/>
            </a:lvl1pPr>
          </a:lstStyle>
          <a:p>
            <a:r>
              <a:rPr lang="en-US"/>
              <a:t>Andrew Rose                                  Imperial College London</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DC6E0F6-290C-48B1-9B1E-0866C635CE02}"/>
              </a:ext>
            </a:extLst>
          </p:cNvPr>
          <p:cNvPicPr>
            <a:picLocks noChangeAspect="1"/>
          </p:cNvPicPr>
          <p:nvPr userDrawn="1"/>
        </p:nvPicPr>
        <p:blipFill>
          <a:blip r:embed="rId20"/>
          <a:stretch>
            <a:fillRect/>
          </a:stretch>
        </p:blipFill>
        <p:spPr>
          <a:xfrm>
            <a:off x="1" y="5869872"/>
            <a:ext cx="5380892" cy="988128"/>
          </a:xfrm>
          <a:prstGeom prst="rect">
            <a:avLst/>
          </a:prstGeom>
        </p:spPr>
      </p:pic>
      <p:sp>
        <p:nvSpPr>
          <p:cNvPr id="2" name="Title Placeholder 1"/>
          <p:cNvSpPr>
            <a:spLocks noGrp="1"/>
          </p:cNvSpPr>
          <p:nvPr>
            <p:ph type="title"/>
          </p:nvPr>
        </p:nvSpPr>
        <p:spPr>
          <a:xfrm>
            <a:off x="2895600" y="25002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1680210"/>
            <a:ext cx="10820400" cy="1623008"/>
          </a:xfrm>
          <a:prstGeom prst="rect">
            <a:avLst/>
          </a:prstGeom>
          <a:solidFill>
            <a:schemeClr val="bg1">
              <a:alpha val="25000"/>
            </a:schemeClr>
          </a:solidFill>
        </p:spPr>
        <p:txBody>
          <a:bodyPr vert="horz" lIns="91440" tIns="45720" rIns="91440" bIns="4572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090487" y="6412994"/>
            <a:ext cx="1294999"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19/09/2018</a:t>
            </a:r>
            <a:endParaRPr lang="en-US" dirty="0"/>
          </a:p>
        </p:txBody>
      </p:sp>
      <p:sp>
        <p:nvSpPr>
          <p:cNvPr id="5" name="Footer Placeholder 4"/>
          <p:cNvSpPr>
            <a:spLocks noGrp="1"/>
          </p:cNvSpPr>
          <p:nvPr>
            <p:ph type="ftr" sz="quarter" idx="3"/>
          </p:nvPr>
        </p:nvSpPr>
        <p:spPr>
          <a:xfrm>
            <a:off x="9312442" y="5923341"/>
            <a:ext cx="2586789"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algn="r"/>
            <a:r>
              <a:rPr lang="en-US" dirty="0"/>
              <a:t>Andrew Rose                                  Imperial College London</a:t>
            </a:r>
          </a:p>
        </p:txBody>
      </p:sp>
      <p:sp>
        <p:nvSpPr>
          <p:cNvPr id="6" name="Slide Number Placeholder 5"/>
          <p:cNvSpPr>
            <a:spLocks noGrp="1"/>
          </p:cNvSpPr>
          <p:nvPr>
            <p:ph type="sldNum" sz="quarter" idx="4"/>
          </p:nvPr>
        </p:nvSpPr>
        <p:spPr>
          <a:xfrm>
            <a:off x="10720136" y="6412994"/>
            <a:ext cx="1179095"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cxnSp>
        <p:nvCxnSpPr>
          <p:cNvPr id="12" name="Straight Connector 11">
            <a:extLst>
              <a:ext uri="{FF2B5EF4-FFF2-40B4-BE49-F238E27FC236}">
                <a16:creationId xmlns:a16="http://schemas.microsoft.com/office/drawing/2014/main" id="{B4674AF0-03D8-4479-BC75-941937D578B3}"/>
              </a:ext>
            </a:extLst>
          </p:cNvPr>
          <p:cNvCxnSpPr>
            <a:cxnSpLocks/>
          </p:cNvCxnSpPr>
          <p:nvPr userDrawn="1"/>
        </p:nvCxnSpPr>
        <p:spPr>
          <a:xfrm>
            <a:off x="0" y="5848350"/>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 id="2147483669" r:id="rId18"/>
  </p:sldLayoutIdLst>
  <p:hf hdr="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mailto:awr01@imperial.ac.uk" TargetMode="External"/><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hyperlink" Target="mailto:andrew.william.rose@cern.ch" TargetMode="External"/><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gif"/></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hyperlink" Target="http://www.hep.ph.ic.ac.uk/~awr01/ThermalCycleTests.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1.png"/><Relationship Id="rId7" Type="http://schemas.openxmlformats.org/officeDocument/2006/relationships/image" Target="../media/image1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jpg"/><Relationship Id="rId5" Type="http://schemas.openxmlformats.org/officeDocument/2006/relationships/image" Target="../media/image53.png"/><Relationship Id="rId4" Type="http://schemas.openxmlformats.org/officeDocument/2006/relationships/image" Target="../media/image52.png"/></Relationships>
</file>

<file path=ppt/slides/_rels/slide4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hyperlink" Target="http://cern.ch/serenity" TargetMode="External"/><Relationship Id="rId1" Type="http://schemas.openxmlformats.org/officeDocument/2006/relationships/slideLayout" Target="../slideLayouts/slideLayout4.xml"/><Relationship Id="rId5" Type="http://schemas.openxmlformats.org/officeDocument/2006/relationships/image" Target="../media/image60.png"/><Relationship Id="rId4" Type="http://schemas.openxmlformats.org/officeDocument/2006/relationships/image" Target="../media/image59.png"/></Relationships>
</file>

<file path=ppt/slides/_rels/slide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9.jpg"/><Relationship Id="rId9" Type="http://schemas.openxmlformats.org/officeDocument/2006/relationships/image" Target="../media/image8.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65.jpg"/><Relationship Id="rId7" Type="http://schemas.openxmlformats.org/officeDocument/2006/relationships/image" Target="../media/image69.png"/><Relationship Id="rId2" Type="http://schemas.openxmlformats.org/officeDocument/2006/relationships/image" Target="../media/image64.jpg"/><Relationship Id="rId1" Type="http://schemas.openxmlformats.org/officeDocument/2006/relationships/slideLayout" Target="../slideLayouts/slideLayout2.xml"/><Relationship Id="rId6" Type="http://schemas.openxmlformats.org/officeDocument/2006/relationships/image" Target="../media/image68.jpg"/><Relationship Id="rId5" Type="http://schemas.openxmlformats.org/officeDocument/2006/relationships/image" Target="../media/image67.jpg"/><Relationship Id="rId4" Type="http://schemas.openxmlformats.org/officeDocument/2006/relationships/image" Target="../media/image66.jpg"/></Relationships>
</file>

<file path=ppt/slides/_rels/slide67.xml.rels><?xml version="1.0" encoding="UTF-8" standalone="yes"?>
<Relationships xmlns="http://schemas.openxmlformats.org/package/2006/relationships"><Relationship Id="rId3" Type="http://schemas.openxmlformats.org/officeDocument/2006/relationships/image" Target="../media/image71.svg"/><Relationship Id="rId2" Type="http://schemas.openxmlformats.org/officeDocument/2006/relationships/image" Target="../media/image70.png"/><Relationship Id="rId1" Type="http://schemas.openxmlformats.org/officeDocument/2006/relationships/slideLayout" Target="../slideLayouts/slideLayout2.xml"/><Relationship Id="rId5" Type="http://schemas.openxmlformats.org/officeDocument/2006/relationships/image" Target="../media/image73.svg"/><Relationship Id="rId4" Type="http://schemas.openxmlformats.org/officeDocument/2006/relationships/image" Target="../media/image7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drawing&#10;&#10;Description automatically generated">
            <a:extLst>
              <a:ext uri="{FF2B5EF4-FFF2-40B4-BE49-F238E27FC236}">
                <a16:creationId xmlns:a16="http://schemas.microsoft.com/office/drawing/2014/main" id="{BC2CD307-2D3F-4F88-865B-8CC2870D4394}"/>
              </a:ext>
            </a:extLst>
          </p:cNvPr>
          <p:cNvPicPr>
            <a:picLocks noChangeAspect="1"/>
          </p:cNvPicPr>
          <p:nvPr/>
        </p:nvPicPr>
        <p:blipFill rotWithShape="1">
          <a:blip r:embed="rId2"/>
          <a:srcRect l="32026"/>
          <a:stretch/>
        </p:blipFill>
        <p:spPr>
          <a:xfrm>
            <a:off x="1355558" y="866354"/>
            <a:ext cx="9476038" cy="3328528"/>
          </a:xfrm>
          <a:prstGeom prst="rect">
            <a:avLst/>
          </a:prstGeom>
        </p:spPr>
      </p:pic>
      <p:sp>
        <p:nvSpPr>
          <p:cNvPr id="9" name="Rectangle 8">
            <a:extLst>
              <a:ext uri="{FF2B5EF4-FFF2-40B4-BE49-F238E27FC236}">
                <a16:creationId xmlns:a16="http://schemas.microsoft.com/office/drawing/2014/main" id="{2CFD313B-4951-421B-8204-15F70DAD8061}"/>
              </a:ext>
            </a:extLst>
          </p:cNvPr>
          <p:cNvSpPr/>
          <p:nvPr/>
        </p:nvSpPr>
        <p:spPr>
          <a:xfrm>
            <a:off x="4720217" y="4026568"/>
            <a:ext cx="2746719" cy="279233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97703AB-1E6B-4894-8356-E723785E66A1}"/>
              </a:ext>
            </a:extLst>
          </p:cNvPr>
          <p:cNvSpPr/>
          <p:nvPr/>
        </p:nvSpPr>
        <p:spPr>
          <a:xfrm>
            <a:off x="0" y="5886450"/>
            <a:ext cx="12192000" cy="971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p:nvPr>
        </p:nvSpPr>
        <p:spPr>
          <a:xfrm>
            <a:off x="1371600" y="3401253"/>
            <a:ext cx="9448800" cy="535531"/>
          </a:xfrm>
        </p:spPr>
        <p:txBody>
          <a:bodyPr>
            <a:spAutoFit/>
          </a:bodyPr>
          <a:lstStyle/>
          <a:p>
            <a:pPr algn="ctr"/>
            <a:r>
              <a:rPr lang="en-GB" dirty="0"/>
              <a:t>Andy Rose, Imperial College, London</a:t>
            </a:r>
            <a:br>
              <a:rPr lang="en-GB" dirty="0"/>
            </a:br>
            <a:r>
              <a:rPr lang="en-GB" sz="1200" dirty="0">
                <a:hlinkClick r:id="rId3"/>
              </a:rPr>
              <a:t>awr01@imperial.ac.uk</a:t>
            </a:r>
            <a:r>
              <a:rPr lang="en-GB" sz="1200" dirty="0"/>
              <a:t> | </a:t>
            </a:r>
            <a:r>
              <a:rPr lang="en-GB" sz="1200" dirty="0">
                <a:hlinkClick r:id="rId4"/>
              </a:rPr>
              <a:t>andrew.william.rose@cern.ch</a:t>
            </a:r>
            <a:endParaRPr lang="en-GB" sz="1200" dirty="0"/>
          </a:p>
        </p:txBody>
      </p:sp>
      <p:pic>
        <p:nvPicPr>
          <p:cNvPr id="14" name="Picture 13" descr="A picture containing drawing&#10;&#10;Description automatically generated">
            <a:extLst>
              <a:ext uri="{FF2B5EF4-FFF2-40B4-BE49-F238E27FC236}">
                <a16:creationId xmlns:a16="http://schemas.microsoft.com/office/drawing/2014/main" id="{836803A5-7470-4300-B69E-DF32841EF24B}"/>
              </a:ext>
            </a:extLst>
          </p:cNvPr>
          <p:cNvPicPr>
            <a:picLocks noChangeAspect="1"/>
          </p:cNvPicPr>
          <p:nvPr/>
        </p:nvPicPr>
        <p:blipFill rotWithShape="1">
          <a:blip r:embed="rId2"/>
          <a:srcRect r="75918"/>
          <a:stretch/>
        </p:blipFill>
        <p:spPr>
          <a:xfrm>
            <a:off x="4863251" y="4310037"/>
            <a:ext cx="2465498" cy="2444501"/>
          </a:xfrm>
          <a:prstGeom prst="rect">
            <a:avLst/>
          </a:prstGeom>
        </p:spPr>
      </p:pic>
      <p:pic>
        <p:nvPicPr>
          <p:cNvPr id="15" name="Picture 14">
            <a:extLst>
              <a:ext uri="{FF2B5EF4-FFF2-40B4-BE49-F238E27FC236}">
                <a16:creationId xmlns:a16="http://schemas.microsoft.com/office/drawing/2014/main" id="{F2C44DD8-DB95-4A9A-969A-8C57DEA01225}"/>
              </a:ext>
            </a:extLst>
          </p:cNvPr>
          <p:cNvPicPr>
            <a:picLocks noChangeAspect="1"/>
          </p:cNvPicPr>
          <p:nvPr/>
        </p:nvPicPr>
        <p:blipFill>
          <a:blip r:embed="rId5"/>
          <a:stretch>
            <a:fillRect/>
          </a:stretch>
        </p:blipFill>
        <p:spPr>
          <a:xfrm>
            <a:off x="6669834" y="238359"/>
            <a:ext cx="2536719" cy="665282"/>
          </a:xfrm>
          <a:prstGeom prst="rect">
            <a:avLst/>
          </a:prstGeom>
        </p:spPr>
      </p:pic>
      <p:pic>
        <p:nvPicPr>
          <p:cNvPr id="16" name="Picture 15">
            <a:extLst>
              <a:ext uri="{FF2B5EF4-FFF2-40B4-BE49-F238E27FC236}">
                <a16:creationId xmlns:a16="http://schemas.microsoft.com/office/drawing/2014/main" id="{C2805F32-EBEF-44F2-A3B8-41F480A833D4}"/>
              </a:ext>
            </a:extLst>
          </p:cNvPr>
          <p:cNvPicPr>
            <a:picLocks noChangeAspect="1"/>
          </p:cNvPicPr>
          <p:nvPr/>
        </p:nvPicPr>
        <p:blipFill>
          <a:blip r:embed="rId6"/>
          <a:stretch>
            <a:fillRect/>
          </a:stretch>
        </p:blipFill>
        <p:spPr>
          <a:xfrm>
            <a:off x="10276374" y="255027"/>
            <a:ext cx="1401614" cy="638605"/>
          </a:xfrm>
          <a:prstGeom prst="rect">
            <a:avLst/>
          </a:prstGeom>
        </p:spPr>
      </p:pic>
      <p:pic>
        <p:nvPicPr>
          <p:cNvPr id="17" name="Picture 16">
            <a:extLst>
              <a:ext uri="{FF2B5EF4-FFF2-40B4-BE49-F238E27FC236}">
                <a16:creationId xmlns:a16="http://schemas.microsoft.com/office/drawing/2014/main" id="{C656545C-4CDE-4F83-A22D-2AA07FE00709}"/>
              </a:ext>
            </a:extLst>
          </p:cNvPr>
          <p:cNvPicPr>
            <a:picLocks noChangeAspect="1"/>
          </p:cNvPicPr>
          <p:nvPr/>
        </p:nvPicPr>
        <p:blipFill>
          <a:blip r:embed="rId7"/>
          <a:stretch>
            <a:fillRect/>
          </a:stretch>
        </p:blipFill>
        <p:spPr>
          <a:xfrm>
            <a:off x="4105128" y="207766"/>
            <a:ext cx="1227720" cy="685866"/>
          </a:xfrm>
          <a:prstGeom prst="rect">
            <a:avLst/>
          </a:prstGeom>
        </p:spPr>
      </p:pic>
      <p:pic>
        <p:nvPicPr>
          <p:cNvPr id="18" name="Picture 17">
            <a:extLst>
              <a:ext uri="{FF2B5EF4-FFF2-40B4-BE49-F238E27FC236}">
                <a16:creationId xmlns:a16="http://schemas.microsoft.com/office/drawing/2014/main" id="{59D7FDE1-AAD5-4A7C-9517-B1EC4F87D6DC}"/>
              </a:ext>
            </a:extLst>
          </p:cNvPr>
          <p:cNvPicPr>
            <a:picLocks noChangeAspect="1"/>
          </p:cNvPicPr>
          <p:nvPr/>
        </p:nvPicPr>
        <p:blipFill rotWithShape="1">
          <a:blip r:embed="rId8"/>
          <a:srcRect t="64" r="598"/>
          <a:stretch/>
        </p:blipFill>
        <p:spPr>
          <a:xfrm>
            <a:off x="8335883" y="6039150"/>
            <a:ext cx="719135" cy="685866"/>
          </a:xfrm>
          <a:prstGeom prst="rect">
            <a:avLst/>
          </a:prstGeom>
        </p:spPr>
      </p:pic>
      <p:pic>
        <p:nvPicPr>
          <p:cNvPr id="20" name="Picture 19">
            <a:extLst>
              <a:ext uri="{FF2B5EF4-FFF2-40B4-BE49-F238E27FC236}">
                <a16:creationId xmlns:a16="http://schemas.microsoft.com/office/drawing/2014/main" id="{D0096CC8-0728-4ADC-8534-86E1B10A8B87}"/>
              </a:ext>
            </a:extLst>
          </p:cNvPr>
          <p:cNvPicPr>
            <a:picLocks noChangeAspect="1"/>
          </p:cNvPicPr>
          <p:nvPr/>
        </p:nvPicPr>
        <p:blipFill>
          <a:blip r:embed="rId9"/>
          <a:stretch>
            <a:fillRect/>
          </a:stretch>
        </p:blipFill>
        <p:spPr>
          <a:xfrm>
            <a:off x="257060" y="5989796"/>
            <a:ext cx="2414818" cy="685866"/>
          </a:xfrm>
          <a:prstGeom prst="rect">
            <a:avLst/>
          </a:prstGeom>
        </p:spPr>
      </p:pic>
      <p:pic>
        <p:nvPicPr>
          <p:cNvPr id="21" name="Picture 20">
            <a:extLst>
              <a:ext uri="{FF2B5EF4-FFF2-40B4-BE49-F238E27FC236}">
                <a16:creationId xmlns:a16="http://schemas.microsoft.com/office/drawing/2014/main" id="{B2D6872C-06F0-4611-81D8-F821912212A8}"/>
              </a:ext>
            </a:extLst>
          </p:cNvPr>
          <p:cNvPicPr>
            <a:picLocks noChangeAspect="1"/>
          </p:cNvPicPr>
          <p:nvPr/>
        </p:nvPicPr>
        <p:blipFill>
          <a:blip r:embed="rId10"/>
          <a:stretch>
            <a:fillRect/>
          </a:stretch>
        </p:blipFill>
        <p:spPr>
          <a:xfrm>
            <a:off x="153896" y="171157"/>
            <a:ext cx="2969650" cy="681421"/>
          </a:xfrm>
          <a:prstGeom prst="rect">
            <a:avLst/>
          </a:prstGeom>
        </p:spPr>
      </p:pic>
      <p:pic>
        <p:nvPicPr>
          <p:cNvPr id="22" name="Picture 21">
            <a:extLst>
              <a:ext uri="{FF2B5EF4-FFF2-40B4-BE49-F238E27FC236}">
                <a16:creationId xmlns:a16="http://schemas.microsoft.com/office/drawing/2014/main" id="{9E456E36-6DBB-4703-8488-F75E1EBC07BF}"/>
              </a:ext>
            </a:extLst>
          </p:cNvPr>
          <p:cNvPicPr>
            <a:picLocks noChangeAspect="1"/>
          </p:cNvPicPr>
          <p:nvPr/>
        </p:nvPicPr>
        <p:blipFill>
          <a:blip r:embed="rId11"/>
          <a:stretch>
            <a:fillRect/>
          </a:stretch>
        </p:blipFill>
        <p:spPr>
          <a:xfrm>
            <a:off x="10019421" y="6027375"/>
            <a:ext cx="1915520" cy="669502"/>
          </a:xfrm>
          <a:prstGeom prst="rect">
            <a:avLst/>
          </a:prstGeom>
        </p:spPr>
      </p:pic>
      <p:pic>
        <p:nvPicPr>
          <p:cNvPr id="24" name="Picture 2" descr="Image result for cern logo">
            <a:extLst>
              <a:ext uri="{FF2B5EF4-FFF2-40B4-BE49-F238E27FC236}">
                <a16:creationId xmlns:a16="http://schemas.microsoft.com/office/drawing/2014/main" id="{C24C48BF-22A7-4F37-B670-D99F1B4BDE6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13546" y="6042930"/>
            <a:ext cx="685866" cy="685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9374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A372D03-0B01-424E-A698-818C7B7F4A0E}"/>
              </a:ext>
            </a:extLst>
          </p:cNvPr>
          <p:cNvSpPr>
            <a:spLocks noGrp="1"/>
          </p:cNvSpPr>
          <p:nvPr>
            <p:ph type="title"/>
          </p:nvPr>
        </p:nvSpPr>
        <p:spPr/>
        <p:txBody>
          <a:bodyPr/>
          <a:lstStyle/>
          <a:p>
            <a:r>
              <a:rPr lang="en-GB" dirty="0"/>
              <a:t>Present: Serenity 1.1</a:t>
            </a:r>
          </a:p>
        </p:txBody>
      </p:sp>
      <p:sp>
        <p:nvSpPr>
          <p:cNvPr id="8" name="Text Placeholder 7">
            <a:extLst>
              <a:ext uri="{FF2B5EF4-FFF2-40B4-BE49-F238E27FC236}">
                <a16:creationId xmlns:a16="http://schemas.microsoft.com/office/drawing/2014/main" id="{8B3CE63D-EF80-4A22-B820-1C343AD69A95}"/>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1A169C32-63AE-4005-A843-249539CD1570}"/>
              </a:ext>
            </a:extLst>
          </p:cNvPr>
          <p:cNvSpPr>
            <a:spLocks noGrp="1"/>
          </p:cNvSpPr>
          <p:nvPr>
            <p:ph type="dt" sz="half" idx="2"/>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40A820A0-4A33-488B-B223-B6F9C4C1B0C5}"/>
              </a:ext>
            </a:extLst>
          </p:cNvPr>
          <p:cNvSpPr>
            <a:spLocks noGrp="1"/>
          </p:cNvSpPr>
          <p:nvPr>
            <p:ph type="ftr" sz="quarter" idx="3"/>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E6AC5010-C854-48F5-92A8-C74C780CF4D9}"/>
              </a:ext>
            </a:extLst>
          </p:cNvPr>
          <p:cNvSpPr>
            <a:spLocks noGrp="1"/>
          </p:cNvSpPr>
          <p:nvPr>
            <p:ph type="sldNum" sz="quarter" idx="4"/>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125479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A372D03-0B01-424E-A698-818C7B7F4A0E}"/>
              </a:ext>
            </a:extLst>
          </p:cNvPr>
          <p:cNvSpPr>
            <a:spLocks noGrp="1"/>
          </p:cNvSpPr>
          <p:nvPr>
            <p:ph type="title"/>
          </p:nvPr>
        </p:nvSpPr>
        <p:spPr/>
        <p:txBody>
          <a:bodyPr/>
          <a:lstStyle/>
          <a:p>
            <a:r>
              <a:rPr lang="en-GB" dirty="0"/>
              <a:t>Present: Serenity 1.1</a:t>
            </a:r>
          </a:p>
        </p:txBody>
      </p:sp>
      <p:sp>
        <p:nvSpPr>
          <p:cNvPr id="8" name="Text Placeholder 7">
            <a:extLst>
              <a:ext uri="{FF2B5EF4-FFF2-40B4-BE49-F238E27FC236}">
                <a16:creationId xmlns:a16="http://schemas.microsoft.com/office/drawing/2014/main" id="{8B3CE63D-EF80-4A22-B820-1C343AD69A95}"/>
              </a:ext>
            </a:extLst>
          </p:cNvPr>
          <p:cNvSpPr>
            <a:spLocks noGrp="1"/>
          </p:cNvSpPr>
          <p:nvPr>
            <p:ph type="body" idx="1"/>
          </p:nvPr>
        </p:nvSpPr>
        <p:spPr/>
        <p:txBody>
          <a:bodyPr/>
          <a:lstStyle/>
          <a:p>
            <a:r>
              <a:rPr lang="en-GB" dirty="0"/>
              <a:t>Does the thing actually work?</a:t>
            </a:r>
          </a:p>
        </p:txBody>
      </p:sp>
      <p:sp>
        <p:nvSpPr>
          <p:cNvPr id="4" name="Date Placeholder 3">
            <a:extLst>
              <a:ext uri="{FF2B5EF4-FFF2-40B4-BE49-F238E27FC236}">
                <a16:creationId xmlns:a16="http://schemas.microsoft.com/office/drawing/2014/main" id="{1A169C32-63AE-4005-A843-249539CD1570}"/>
              </a:ext>
            </a:extLst>
          </p:cNvPr>
          <p:cNvSpPr>
            <a:spLocks noGrp="1"/>
          </p:cNvSpPr>
          <p:nvPr>
            <p:ph type="dt" sz="half" idx="2"/>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40A820A0-4A33-488B-B223-B6F9C4C1B0C5}"/>
              </a:ext>
            </a:extLst>
          </p:cNvPr>
          <p:cNvSpPr>
            <a:spLocks noGrp="1"/>
          </p:cNvSpPr>
          <p:nvPr>
            <p:ph type="ftr" sz="quarter" idx="3"/>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E6AC5010-C854-48F5-92A8-C74C780CF4D9}"/>
              </a:ext>
            </a:extLst>
          </p:cNvPr>
          <p:cNvSpPr>
            <a:spLocks noGrp="1"/>
          </p:cNvSpPr>
          <p:nvPr>
            <p:ph type="sldNum" sz="quarter" idx="4"/>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2868496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2643459-0B84-470D-9020-536EF7827E83}"/>
              </a:ext>
            </a:extLst>
          </p:cNvPr>
          <p:cNvSpPr>
            <a:spLocks noGrp="1"/>
          </p:cNvSpPr>
          <p:nvPr>
            <p:ph type="title"/>
          </p:nvPr>
        </p:nvSpPr>
        <p:spPr/>
        <p:txBody>
          <a:bodyPr>
            <a:normAutofit/>
          </a:bodyPr>
          <a:lstStyle/>
          <a:p>
            <a:r>
              <a:rPr lang="en-GB" dirty="0"/>
              <a:t>LINKS - Internal LOOP</a:t>
            </a:r>
            <a:endParaRPr lang="en-US" dirty="0"/>
          </a:p>
        </p:txBody>
      </p:sp>
      <p:sp>
        <p:nvSpPr>
          <p:cNvPr id="3" name="Slide Number Placeholder 2"/>
          <p:cNvSpPr>
            <a:spLocks noGrp="1"/>
          </p:cNvSpPr>
          <p:nvPr>
            <p:ph type="sldNum" sz="quarter" idx="12"/>
          </p:nvPr>
        </p:nvSpPr>
        <p:spPr/>
        <p:txBody>
          <a:bodyPr/>
          <a:lstStyle/>
          <a:p>
            <a:fld id="{6D22F896-40B5-4ADD-8801-0D06FADFA095}" type="slidenum">
              <a:rPr lang="en-US" smtClean="0"/>
              <a:t>12</a:t>
            </a:fld>
            <a:endParaRPr lang="en-US" dirty="0"/>
          </a:p>
        </p:txBody>
      </p:sp>
      <p:sp>
        <p:nvSpPr>
          <p:cNvPr id="5" name="Content Placeholder 4">
            <a:extLst>
              <a:ext uri="{FF2B5EF4-FFF2-40B4-BE49-F238E27FC236}">
                <a16:creationId xmlns:a16="http://schemas.microsoft.com/office/drawing/2014/main" id="{17DDA594-C3A5-4D4D-9C9A-6941A9C9FE25}"/>
              </a:ext>
            </a:extLst>
          </p:cNvPr>
          <p:cNvSpPr>
            <a:spLocks noGrp="1"/>
          </p:cNvSpPr>
          <p:nvPr>
            <p:ph idx="1"/>
          </p:nvPr>
        </p:nvSpPr>
        <p:spPr>
          <a:xfrm>
            <a:off x="5296394" y="1610685"/>
            <a:ext cx="6747165" cy="2442207"/>
          </a:xfrm>
        </p:spPr>
        <p:txBody>
          <a:bodyPr/>
          <a:lstStyle/>
          <a:p>
            <a:r>
              <a:rPr lang="en-GB" dirty="0"/>
              <a:t>120 simultaneous IBERTs</a:t>
            </a:r>
          </a:p>
          <a:p>
            <a:pPr lvl="1"/>
            <a:r>
              <a:rPr lang="en-GB" sz="1800" dirty="0"/>
              <a:t>16Gbps, Near-end PMA loopback. Default settings</a:t>
            </a:r>
          </a:p>
          <a:p>
            <a:r>
              <a:rPr lang="en-GB" dirty="0"/>
              <a:t>Each link passed 1e15 bits - No errors</a:t>
            </a:r>
          </a:p>
          <a:p>
            <a:r>
              <a:rPr lang="en-GB" dirty="0"/>
              <a:t>120Pb of data through silicon</a:t>
            </a:r>
          </a:p>
          <a:p>
            <a:r>
              <a:rPr lang="en-GB" dirty="0"/>
              <a:t>Indicated good clock and power stability</a:t>
            </a:r>
          </a:p>
          <a:p>
            <a:endParaRPr lang="en-GB" dirty="0"/>
          </a:p>
        </p:txBody>
      </p:sp>
      <p:sp>
        <p:nvSpPr>
          <p:cNvPr id="4" name="Date Placeholder 3"/>
          <p:cNvSpPr>
            <a:spLocks noGrp="1"/>
          </p:cNvSpPr>
          <p:nvPr>
            <p:ph type="dt" sz="half" idx="10"/>
          </p:nvPr>
        </p:nvSpPr>
        <p:spPr/>
        <p:txBody>
          <a:bodyPr/>
          <a:lstStyle/>
          <a:p>
            <a:r>
              <a:rPr lang="en-US"/>
              <a:t>19/09/2018</a:t>
            </a:r>
            <a:endParaRPr lang="en-US" dirty="0"/>
          </a:p>
        </p:txBody>
      </p:sp>
      <p:sp>
        <p:nvSpPr>
          <p:cNvPr id="6" name="Footer Placeholder 5"/>
          <p:cNvSpPr>
            <a:spLocks noGrp="1"/>
          </p:cNvSpPr>
          <p:nvPr>
            <p:ph type="ftr" sz="quarter" idx="11"/>
          </p:nvPr>
        </p:nvSpPr>
        <p:spPr/>
        <p:txBody>
          <a:bodyPr/>
          <a:lstStyle/>
          <a:p>
            <a:r>
              <a:rPr lang="en-US"/>
              <a:t>Andrew Rose                                  Imperial College London</a:t>
            </a:r>
            <a:endParaRPr lang="en-US" dirty="0"/>
          </a:p>
        </p:txBody>
      </p:sp>
      <p:pic>
        <p:nvPicPr>
          <p:cNvPr id="7" name="Picture 6">
            <a:extLst>
              <a:ext uri="{FF2B5EF4-FFF2-40B4-BE49-F238E27FC236}">
                <a16:creationId xmlns:a16="http://schemas.microsoft.com/office/drawing/2014/main" id="{BCDE7903-3F0D-4ED0-9E17-8E50FA4E5DD1}"/>
              </a:ext>
            </a:extLst>
          </p:cNvPr>
          <p:cNvPicPr>
            <a:picLocks noChangeAspect="1"/>
          </p:cNvPicPr>
          <p:nvPr/>
        </p:nvPicPr>
        <p:blipFill>
          <a:blip r:embed="rId2"/>
          <a:stretch>
            <a:fillRect/>
          </a:stretch>
        </p:blipFill>
        <p:spPr>
          <a:xfrm>
            <a:off x="138551" y="235524"/>
            <a:ext cx="4914076" cy="6539345"/>
          </a:xfrm>
          <a:prstGeom prst="rect">
            <a:avLst/>
          </a:prstGeom>
        </p:spPr>
      </p:pic>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4498"/>
          <a:stretch/>
        </p:blipFill>
        <p:spPr>
          <a:xfrm>
            <a:off x="3984099" y="3873813"/>
            <a:ext cx="5791563" cy="2823866"/>
          </a:xfrm>
          <a:prstGeom prst="rect">
            <a:avLst/>
          </a:prstGeom>
          <a:ln>
            <a:noFill/>
          </a:ln>
          <a:effectLst>
            <a:outerShdw blurRad="190500" algn="tl" rotWithShape="0">
              <a:srgbClr val="000000">
                <a:alpha val="70000"/>
              </a:srgbClr>
            </a:outerShdw>
          </a:effectLst>
        </p:spPr>
      </p:pic>
      <p:sp>
        <p:nvSpPr>
          <p:cNvPr id="9" name="Rectangle 8"/>
          <p:cNvSpPr/>
          <p:nvPr/>
        </p:nvSpPr>
        <p:spPr>
          <a:xfrm>
            <a:off x="10090487" y="4513103"/>
            <a:ext cx="1912083" cy="475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DUAL KU115</a:t>
            </a:r>
          </a:p>
        </p:txBody>
      </p:sp>
    </p:spTree>
    <p:extLst>
      <p:ext uri="{BB962C8B-B14F-4D97-AF65-F5344CB8AC3E}">
        <p14:creationId xmlns:p14="http://schemas.microsoft.com/office/powerpoint/2010/main" val="1999847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2643459-0B84-470D-9020-536EF7827E83}"/>
              </a:ext>
            </a:extLst>
          </p:cNvPr>
          <p:cNvSpPr>
            <a:spLocks noGrp="1"/>
          </p:cNvSpPr>
          <p:nvPr>
            <p:ph type="title"/>
          </p:nvPr>
        </p:nvSpPr>
        <p:spPr/>
        <p:txBody>
          <a:bodyPr>
            <a:normAutofit/>
          </a:bodyPr>
          <a:lstStyle/>
          <a:p>
            <a:r>
              <a:rPr lang="en-GB" dirty="0"/>
              <a:t>Links – INTERFPGA BUS</a:t>
            </a:r>
            <a:endParaRPr lang="en-US" dirty="0"/>
          </a:p>
        </p:txBody>
      </p:sp>
      <p:sp>
        <p:nvSpPr>
          <p:cNvPr id="5" name="Content Placeholder 4"/>
          <p:cNvSpPr>
            <a:spLocks noGrp="1"/>
          </p:cNvSpPr>
          <p:nvPr>
            <p:ph idx="1"/>
          </p:nvPr>
        </p:nvSpPr>
        <p:spPr>
          <a:xfrm>
            <a:off x="6507401" y="1735151"/>
            <a:ext cx="5439174" cy="3337324"/>
          </a:xfrm>
        </p:spPr>
        <p:txBody>
          <a:bodyPr/>
          <a:lstStyle/>
          <a:p>
            <a:r>
              <a:rPr lang="en-GB" dirty="0"/>
              <a:t>Copper links over inter-interposer bus</a:t>
            </a:r>
          </a:p>
          <a:p>
            <a:endParaRPr lang="en-GB" dirty="0"/>
          </a:p>
          <a:p>
            <a:r>
              <a:rPr lang="en-GB" dirty="0"/>
              <a:t>Two independent FPGAs</a:t>
            </a:r>
          </a:p>
          <a:p>
            <a:pPr lvl="1"/>
            <a:r>
              <a:rPr lang="en-GB" dirty="0"/>
              <a:t>16 </a:t>
            </a:r>
            <a:r>
              <a:rPr lang="en-GB" dirty="0" err="1"/>
              <a:t>Gbps</a:t>
            </a:r>
            <a:r>
              <a:rPr lang="en-GB" dirty="0"/>
              <a:t> &amp; 25.6 </a:t>
            </a:r>
            <a:r>
              <a:rPr lang="en-GB" dirty="0" err="1"/>
              <a:t>Gbps</a:t>
            </a:r>
            <a:endParaRPr lang="en-GB" dirty="0"/>
          </a:p>
          <a:p>
            <a:pPr lvl="1"/>
            <a:r>
              <a:rPr lang="en-GB" dirty="0"/>
              <a:t>PRBS31, LPM mode, no pre/post-cursor tuning</a:t>
            </a:r>
          </a:p>
          <a:p>
            <a:pPr lvl="1"/>
            <a:endParaRPr lang="en-GB" dirty="0"/>
          </a:p>
          <a:p>
            <a:r>
              <a:rPr lang="en-GB" dirty="0"/>
              <a:t>Each link passed &gt;1e15 bits</a:t>
            </a:r>
          </a:p>
          <a:p>
            <a:pPr lvl="1"/>
            <a:r>
              <a:rPr lang="en-GB" dirty="0"/>
              <a:t>No errors</a:t>
            </a:r>
          </a:p>
        </p:txBody>
      </p:sp>
      <p:sp>
        <p:nvSpPr>
          <p:cNvPr id="3" name="Slide Number Placeholder 2"/>
          <p:cNvSpPr>
            <a:spLocks noGrp="1"/>
          </p:cNvSpPr>
          <p:nvPr>
            <p:ph type="sldNum" sz="quarter" idx="12"/>
          </p:nvPr>
        </p:nvSpPr>
        <p:spPr/>
        <p:txBody>
          <a:bodyPr/>
          <a:lstStyle/>
          <a:p>
            <a:fld id="{6D22F896-40B5-4ADD-8801-0D06FADFA095}" type="slidenum">
              <a:rPr lang="en-US" smtClean="0"/>
              <a:t>13</a:t>
            </a:fld>
            <a:endParaRPr lang="en-US" dirty="0"/>
          </a:p>
        </p:txBody>
      </p:sp>
      <p:sp>
        <p:nvSpPr>
          <p:cNvPr id="6" name="Date Placeholder 5"/>
          <p:cNvSpPr>
            <a:spLocks noGrp="1"/>
          </p:cNvSpPr>
          <p:nvPr>
            <p:ph type="dt" sz="half" idx="10"/>
          </p:nvPr>
        </p:nvSpPr>
        <p:spPr/>
        <p:txBody>
          <a:bodyPr/>
          <a:lstStyle/>
          <a:p>
            <a:r>
              <a:rPr lang="en-US"/>
              <a:t>19/09/2018</a:t>
            </a:r>
            <a:endParaRPr lang="en-US" dirty="0"/>
          </a:p>
        </p:txBody>
      </p:sp>
      <p:sp>
        <p:nvSpPr>
          <p:cNvPr id="7" name="Footer Placeholder 6"/>
          <p:cNvSpPr>
            <a:spLocks noGrp="1"/>
          </p:cNvSpPr>
          <p:nvPr>
            <p:ph type="ftr" sz="quarter" idx="11"/>
          </p:nvPr>
        </p:nvSpPr>
        <p:spPr/>
        <p:txBody>
          <a:bodyPr/>
          <a:lstStyle/>
          <a:p>
            <a:r>
              <a:rPr lang="en-US"/>
              <a:t>Andrew Rose                                  Imperial College London</a:t>
            </a:r>
            <a:endParaRPr lang="en-US"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4735"/>
          <a:stretch/>
        </p:blipFill>
        <p:spPr>
          <a:xfrm>
            <a:off x="141278" y="3403813"/>
            <a:ext cx="5101641" cy="2278168"/>
          </a:xfrm>
          <a:prstGeom prst="rect">
            <a:avLst/>
          </a:prstGeom>
        </p:spPr>
      </p:pic>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4167"/>
          <a:stretch/>
        </p:blipFill>
        <p:spPr>
          <a:xfrm>
            <a:off x="141278" y="981079"/>
            <a:ext cx="5101641" cy="2291744"/>
          </a:xfrm>
          <a:prstGeom prst="rect">
            <a:avLst/>
          </a:prstGeom>
        </p:spPr>
      </p:pic>
      <p:sp>
        <p:nvSpPr>
          <p:cNvPr id="10" name="Rectangle 9"/>
          <p:cNvSpPr/>
          <p:nvPr/>
        </p:nvSpPr>
        <p:spPr>
          <a:xfrm>
            <a:off x="492471" y="363609"/>
            <a:ext cx="1912083" cy="475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DUAL KU15P</a:t>
            </a:r>
          </a:p>
        </p:txBody>
      </p:sp>
      <p:sp>
        <p:nvSpPr>
          <p:cNvPr id="12" name="Content Placeholder 4"/>
          <p:cNvSpPr txBox="1">
            <a:spLocks/>
          </p:cNvSpPr>
          <p:nvPr/>
        </p:nvSpPr>
        <p:spPr>
          <a:xfrm rot="5400000">
            <a:off x="4784195" y="1928435"/>
            <a:ext cx="1314480" cy="397032"/>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GB" dirty="0"/>
              <a:t>16 </a:t>
            </a:r>
            <a:r>
              <a:rPr lang="en-GB" dirty="0" err="1"/>
              <a:t>Gbps</a:t>
            </a:r>
            <a:endParaRPr lang="en-GB" dirty="0"/>
          </a:p>
        </p:txBody>
      </p:sp>
      <p:sp>
        <p:nvSpPr>
          <p:cNvPr id="13" name="Content Placeholder 4"/>
          <p:cNvSpPr txBox="1">
            <a:spLocks/>
          </p:cNvSpPr>
          <p:nvPr/>
        </p:nvSpPr>
        <p:spPr>
          <a:xfrm rot="5400000">
            <a:off x="4638807" y="4344381"/>
            <a:ext cx="1607558" cy="397032"/>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GB" dirty="0"/>
              <a:t>25.6 </a:t>
            </a:r>
            <a:r>
              <a:rPr lang="en-GB" dirty="0" err="1"/>
              <a:t>Gbps</a:t>
            </a:r>
            <a:endParaRPr lang="en-GB" dirty="0"/>
          </a:p>
        </p:txBody>
      </p:sp>
    </p:spTree>
    <p:extLst>
      <p:ext uri="{BB962C8B-B14F-4D97-AF65-F5344CB8AC3E}">
        <p14:creationId xmlns:p14="http://schemas.microsoft.com/office/powerpoint/2010/main" val="3756683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3377C-1208-4A32-965C-F05AED4F9679}"/>
              </a:ext>
            </a:extLst>
          </p:cNvPr>
          <p:cNvSpPr>
            <a:spLocks noGrp="1"/>
          </p:cNvSpPr>
          <p:nvPr>
            <p:ph type="title"/>
          </p:nvPr>
        </p:nvSpPr>
        <p:spPr/>
        <p:txBody>
          <a:bodyPr/>
          <a:lstStyle/>
          <a:p>
            <a:r>
              <a:rPr lang="en-GB" dirty="0"/>
              <a:t>Links – OPTICAL Test STAND</a:t>
            </a:r>
          </a:p>
        </p:txBody>
      </p:sp>
      <p:sp>
        <p:nvSpPr>
          <p:cNvPr id="5" name="Slide Number Placeholder 4">
            <a:extLst>
              <a:ext uri="{FF2B5EF4-FFF2-40B4-BE49-F238E27FC236}">
                <a16:creationId xmlns:a16="http://schemas.microsoft.com/office/drawing/2014/main" id="{22BD864B-0FC3-4555-9689-855BAC6AA9B8}"/>
              </a:ext>
            </a:extLst>
          </p:cNvPr>
          <p:cNvSpPr>
            <a:spLocks noGrp="1"/>
          </p:cNvSpPr>
          <p:nvPr>
            <p:ph type="sldNum" sz="quarter" idx="12"/>
          </p:nvPr>
        </p:nvSpPr>
        <p:spPr/>
        <p:txBody>
          <a:bodyPr/>
          <a:lstStyle/>
          <a:p>
            <a:fld id="{6D22F896-40B5-4ADD-8801-0D06FADFA095}" type="slidenum">
              <a:rPr lang="en-US" smtClean="0"/>
              <a:t>14</a:t>
            </a:fld>
            <a:endParaRPr lang="en-US" dirty="0"/>
          </a:p>
        </p:txBody>
      </p:sp>
      <p:sp>
        <p:nvSpPr>
          <p:cNvPr id="9" name="Content Placeholder 6">
            <a:extLst>
              <a:ext uri="{FF2B5EF4-FFF2-40B4-BE49-F238E27FC236}">
                <a16:creationId xmlns:a16="http://schemas.microsoft.com/office/drawing/2014/main" id="{C8269664-DF41-4369-AA0C-BE23C8C6F9B2}"/>
              </a:ext>
            </a:extLst>
          </p:cNvPr>
          <p:cNvSpPr txBox="1">
            <a:spLocks/>
          </p:cNvSpPr>
          <p:nvPr/>
        </p:nvSpPr>
        <p:spPr>
          <a:xfrm>
            <a:off x="685799" y="1698614"/>
            <a:ext cx="6864351" cy="3742563"/>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GB" dirty="0"/>
              <a:t>Board-to-board optical data transfer test</a:t>
            </a:r>
          </a:p>
          <a:p>
            <a:pPr lvl="1"/>
            <a:r>
              <a:rPr lang="en-GB" dirty="0"/>
              <a:t>‘Real-world’ measurement</a:t>
            </a:r>
          </a:p>
          <a:p>
            <a:pPr lvl="1"/>
            <a:r>
              <a:rPr lang="en-GB" dirty="0"/>
              <a:t>Independent clocks, powering, communications</a:t>
            </a:r>
          </a:p>
          <a:p>
            <a:pPr lvl="1"/>
            <a:r>
              <a:rPr lang="en-GB" dirty="0"/>
              <a:t>Hosted in ATCA shelf @CERN</a:t>
            </a:r>
          </a:p>
          <a:p>
            <a:r>
              <a:rPr lang="en-GB" dirty="0"/>
              <a:t>48 optical channels running simultaneously</a:t>
            </a:r>
          </a:p>
          <a:p>
            <a:pPr lvl="1"/>
            <a:r>
              <a:rPr lang="en-GB" dirty="0"/>
              <a:t>12 x 28Gbps (4TX+4RX) Firefly optics</a:t>
            </a:r>
          </a:p>
          <a:p>
            <a:r>
              <a:rPr lang="en-GB" dirty="0"/>
              <a:t>Four independent FPGAs</a:t>
            </a:r>
          </a:p>
          <a:p>
            <a:pPr marL="742950" lvl="1" indent="-285750"/>
            <a:r>
              <a:rPr lang="en-GB" dirty="0"/>
              <a:t>25.6 </a:t>
            </a:r>
            <a:r>
              <a:rPr lang="en-GB" dirty="0" err="1"/>
              <a:t>Gbps</a:t>
            </a:r>
            <a:r>
              <a:rPr lang="en-GB" dirty="0"/>
              <a:t>, with Firefly CDR</a:t>
            </a:r>
          </a:p>
          <a:p>
            <a:pPr marL="742950" lvl="1" indent="-285750"/>
            <a:r>
              <a:rPr lang="en-GB" dirty="0"/>
              <a:t>PRBS31, LPM mode, no pre/post-cursor tuning</a:t>
            </a:r>
          </a:p>
          <a:p>
            <a:pPr marL="285750" indent="-285750"/>
            <a:r>
              <a:rPr lang="en-GB" dirty="0"/>
              <a:t>2m optical fibre</a:t>
            </a:r>
          </a:p>
        </p:txBody>
      </p:sp>
      <p:sp>
        <p:nvSpPr>
          <p:cNvPr id="3" name="Date Placeholder 2"/>
          <p:cNvSpPr>
            <a:spLocks noGrp="1"/>
          </p:cNvSpPr>
          <p:nvPr>
            <p:ph type="dt" sz="half" idx="10"/>
          </p:nvPr>
        </p:nvSpPr>
        <p:spPr/>
        <p:txBody>
          <a:bodyPr/>
          <a:lstStyle/>
          <a:p>
            <a:r>
              <a:rPr lang="en-US"/>
              <a:t>19/09/2018</a:t>
            </a:r>
            <a:endParaRPr lang="en-US" dirty="0"/>
          </a:p>
        </p:txBody>
      </p:sp>
      <p:sp>
        <p:nvSpPr>
          <p:cNvPr id="6" name="Footer Placeholder 5"/>
          <p:cNvSpPr>
            <a:spLocks noGrp="1"/>
          </p:cNvSpPr>
          <p:nvPr>
            <p:ph type="ftr" sz="quarter" idx="11"/>
          </p:nvPr>
        </p:nvSpPr>
        <p:spPr/>
        <p:txBody>
          <a:bodyPr/>
          <a:lstStyle/>
          <a:p>
            <a:r>
              <a:rPr lang="en-US" dirty="0"/>
              <a:t>Andrew Rose                                  Imperial College London</a:t>
            </a:r>
          </a:p>
        </p:txBody>
      </p:sp>
      <p:pic>
        <p:nvPicPr>
          <p:cNvPr id="8" name="Picture 7"/>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Lst>
          </a:blip>
          <a:srcRect l="12708"/>
          <a:stretch/>
        </p:blipFill>
        <p:spPr>
          <a:xfrm>
            <a:off x="7855526" y="1703429"/>
            <a:ext cx="3844655" cy="3303270"/>
          </a:xfrm>
          <a:prstGeom prst="rect">
            <a:avLst/>
          </a:prstGeom>
        </p:spPr>
      </p:pic>
      <p:sp>
        <p:nvSpPr>
          <p:cNvPr id="14" name="Rectangle 13"/>
          <p:cNvSpPr/>
          <p:nvPr/>
        </p:nvSpPr>
        <p:spPr>
          <a:xfrm>
            <a:off x="9268132" y="5131227"/>
            <a:ext cx="2432049" cy="5837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Tracker Integration Facility @CERN</a:t>
            </a:r>
          </a:p>
        </p:txBody>
      </p:sp>
    </p:spTree>
    <p:extLst>
      <p:ext uri="{BB962C8B-B14F-4D97-AF65-F5344CB8AC3E}">
        <p14:creationId xmlns:p14="http://schemas.microsoft.com/office/powerpoint/2010/main" val="870041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3377C-1208-4A32-965C-F05AED4F9679}"/>
              </a:ext>
            </a:extLst>
          </p:cNvPr>
          <p:cNvSpPr>
            <a:spLocks noGrp="1"/>
          </p:cNvSpPr>
          <p:nvPr>
            <p:ph type="title"/>
          </p:nvPr>
        </p:nvSpPr>
        <p:spPr/>
        <p:txBody>
          <a:bodyPr/>
          <a:lstStyle/>
          <a:p>
            <a:r>
              <a:rPr lang="en-GB" dirty="0"/>
              <a:t>Links – OPTICAL Test STAND</a:t>
            </a:r>
          </a:p>
        </p:txBody>
      </p:sp>
      <p:sp>
        <p:nvSpPr>
          <p:cNvPr id="5" name="Slide Number Placeholder 4">
            <a:extLst>
              <a:ext uri="{FF2B5EF4-FFF2-40B4-BE49-F238E27FC236}">
                <a16:creationId xmlns:a16="http://schemas.microsoft.com/office/drawing/2014/main" id="{22BD864B-0FC3-4555-9689-855BAC6AA9B8}"/>
              </a:ext>
            </a:extLst>
          </p:cNvPr>
          <p:cNvSpPr>
            <a:spLocks noGrp="1"/>
          </p:cNvSpPr>
          <p:nvPr>
            <p:ph type="sldNum" sz="quarter" idx="12"/>
          </p:nvPr>
        </p:nvSpPr>
        <p:spPr/>
        <p:txBody>
          <a:bodyPr/>
          <a:lstStyle/>
          <a:p>
            <a:fld id="{6D22F896-40B5-4ADD-8801-0D06FADFA095}" type="slidenum">
              <a:rPr lang="en-US" smtClean="0"/>
              <a:t>15</a:t>
            </a:fld>
            <a:endParaRPr lang="en-US" dirty="0"/>
          </a:p>
        </p:txBody>
      </p:sp>
      <p:sp>
        <p:nvSpPr>
          <p:cNvPr id="9" name="Content Placeholder 6">
            <a:extLst>
              <a:ext uri="{FF2B5EF4-FFF2-40B4-BE49-F238E27FC236}">
                <a16:creationId xmlns:a16="http://schemas.microsoft.com/office/drawing/2014/main" id="{C8269664-DF41-4369-AA0C-BE23C8C6F9B2}"/>
              </a:ext>
            </a:extLst>
          </p:cNvPr>
          <p:cNvSpPr txBox="1">
            <a:spLocks/>
          </p:cNvSpPr>
          <p:nvPr/>
        </p:nvSpPr>
        <p:spPr>
          <a:xfrm>
            <a:off x="6496050" y="1877634"/>
            <a:ext cx="5161881" cy="3946721"/>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GB" b="1" dirty="0">
                <a:solidFill>
                  <a:srgbClr val="92D050"/>
                </a:solidFill>
              </a:rPr>
              <a:t>&gt;200Pb </a:t>
            </a:r>
            <a:r>
              <a:rPr lang="en-GB" dirty="0"/>
              <a:t>of data transferred between boards</a:t>
            </a:r>
          </a:p>
          <a:p>
            <a:pPr lvl="1"/>
            <a:r>
              <a:rPr lang="en-GB" dirty="0"/>
              <a:t>Over 2 days</a:t>
            </a:r>
          </a:p>
          <a:p>
            <a:pPr lvl="1"/>
            <a:r>
              <a:rPr lang="en-GB" dirty="0"/>
              <a:t>No errors observed</a:t>
            </a:r>
          </a:p>
          <a:p>
            <a:endParaRPr lang="en-GB" dirty="0"/>
          </a:p>
          <a:p>
            <a:r>
              <a:rPr lang="en-GB" dirty="0"/>
              <a:t>Eye diagrams suggest significant margin when using Firefly CDR</a:t>
            </a:r>
          </a:p>
          <a:p>
            <a:pPr lvl="1"/>
            <a:r>
              <a:rPr lang="en-GB" dirty="0"/>
              <a:t>Opening 50%-70% UI</a:t>
            </a:r>
          </a:p>
          <a:p>
            <a:pPr lvl="1"/>
            <a:r>
              <a:rPr lang="en-GB" dirty="0"/>
              <a:t>To be confirmed with optical attenuation measurements</a:t>
            </a:r>
          </a:p>
          <a:p>
            <a:pPr marL="0" indent="0">
              <a:buNone/>
            </a:pPr>
            <a:endParaRPr lang="en-GB" dirty="0"/>
          </a:p>
        </p:txBody>
      </p:sp>
      <p:sp>
        <p:nvSpPr>
          <p:cNvPr id="3" name="Date Placeholder 2"/>
          <p:cNvSpPr>
            <a:spLocks noGrp="1"/>
          </p:cNvSpPr>
          <p:nvPr>
            <p:ph type="dt" sz="half" idx="10"/>
          </p:nvPr>
        </p:nvSpPr>
        <p:spPr/>
        <p:txBody>
          <a:bodyPr/>
          <a:lstStyle/>
          <a:p>
            <a:r>
              <a:rPr lang="en-US"/>
              <a:t>19/09/2018</a:t>
            </a:r>
            <a:endParaRPr lang="en-US" dirty="0"/>
          </a:p>
        </p:txBody>
      </p:sp>
      <p:sp>
        <p:nvSpPr>
          <p:cNvPr id="6" name="Footer Placeholder 5"/>
          <p:cNvSpPr>
            <a:spLocks noGrp="1"/>
          </p:cNvSpPr>
          <p:nvPr>
            <p:ph type="ftr" sz="quarter" idx="11"/>
          </p:nvPr>
        </p:nvSpPr>
        <p:spPr/>
        <p:txBody>
          <a:bodyPr/>
          <a:lstStyle/>
          <a:p>
            <a:r>
              <a:rPr lang="en-US" dirty="0"/>
              <a:t>Andrew Rose                                  Imperial College London</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3644"/>
          <a:stretch/>
        </p:blipFill>
        <p:spPr>
          <a:xfrm>
            <a:off x="74101" y="1295818"/>
            <a:ext cx="4906397" cy="2216061"/>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3321"/>
          <a:stretch/>
        </p:blipFill>
        <p:spPr>
          <a:xfrm>
            <a:off x="74101" y="3567714"/>
            <a:ext cx="4906397" cy="2223486"/>
          </a:xfrm>
          <a:prstGeom prst="rect">
            <a:avLst/>
          </a:prstGeom>
        </p:spPr>
      </p:pic>
      <p:sp>
        <p:nvSpPr>
          <p:cNvPr id="11" name="Rectangle 10"/>
          <p:cNvSpPr/>
          <p:nvPr/>
        </p:nvSpPr>
        <p:spPr>
          <a:xfrm>
            <a:off x="415557" y="749663"/>
            <a:ext cx="1912083" cy="475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2x DUAL KU15P</a:t>
            </a:r>
          </a:p>
        </p:txBody>
      </p:sp>
      <p:sp>
        <p:nvSpPr>
          <p:cNvPr id="12" name="Content Placeholder 4"/>
          <p:cNvSpPr txBox="1">
            <a:spLocks/>
          </p:cNvSpPr>
          <p:nvPr/>
        </p:nvSpPr>
        <p:spPr>
          <a:xfrm rot="5400000">
            <a:off x="4375235" y="2205332"/>
            <a:ext cx="1607558" cy="397032"/>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GB" dirty="0"/>
              <a:t>25.6 </a:t>
            </a:r>
            <a:r>
              <a:rPr lang="en-GB" dirty="0" err="1"/>
              <a:t>Gbps</a:t>
            </a:r>
            <a:endParaRPr lang="en-GB" dirty="0"/>
          </a:p>
        </p:txBody>
      </p:sp>
      <p:sp>
        <p:nvSpPr>
          <p:cNvPr id="13" name="Content Placeholder 4"/>
          <p:cNvSpPr txBox="1">
            <a:spLocks/>
          </p:cNvSpPr>
          <p:nvPr/>
        </p:nvSpPr>
        <p:spPr>
          <a:xfrm rot="5400000">
            <a:off x="4375235" y="4480941"/>
            <a:ext cx="1607558" cy="397032"/>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GB" dirty="0"/>
              <a:t>25.6 </a:t>
            </a:r>
            <a:r>
              <a:rPr lang="en-GB" dirty="0" err="1"/>
              <a:t>Gbps</a:t>
            </a:r>
            <a:endParaRPr lang="en-GB" dirty="0"/>
          </a:p>
        </p:txBody>
      </p:sp>
    </p:spTree>
    <p:extLst>
      <p:ext uri="{BB962C8B-B14F-4D97-AF65-F5344CB8AC3E}">
        <p14:creationId xmlns:p14="http://schemas.microsoft.com/office/powerpoint/2010/main" val="2301188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7E4AD-2785-4A02-8625-32D394BD5DCC}"/>
              </a:ext>
            </a:extLst>
          </p:cNvPr>
          <p:cNvSpPr>
            <a:spLocks noGrp="1"/>
          </p:cNvSpPr>
          <p:nvPr>
            <p:ph type="title"/>
          </p:nvPr>
        </p:nvSpPr>
        <p:spPr/>
        <p:txBody>
          <a:bodyPr/>
          <a:lstStyle/>
          <a:p>
            <a:r>
              <a:rPr lang="en-GB" dirty="0"/>
              <a:t>Backend protocol</a:t>
            </a:r>
          </a:p>
        </p:txBody>
      </p:sp>
      <p:sp>
        <p:nvSpPr>
          <p:cNvPr id="3" name="Content Placeholder 2">
            <a:extLst>
              <a:ext uri="{FF2B5EF4-FFF2-40B4-BE49-F238E27FC236}">
                <a16:creationId xmlns:a16="http://schemas.microsoft.com/office/drawing/2014/main" id="{0550C33A-C678-4241-AC1B-FABF66BF7F7C}"/>
              </a:ext>
            </a:extLst>
          </p:cNvPr>
          <p:cNvSpPr>
            <a:spLocks noGrp="1"/>
          </p:cNvSpPr>
          <p:nvPr>
            <p:ph idx="1"/>
          </p:nvPr>
        </p:nvSpPr>
        <p:spPr>
          <a:xfrm>
            <a:off x="685800" y="1680210"/>
            <a:ext cx="10820400" cy="3456844"/>
          </a:xfrm>
        </p:spPr>
        <p:txBody>
          <a:bodyPr/>
          <a:lstStyle/>
          <a:p>
            <a:r>
              <a:rPr lang="en-GB" dirty="0"/>
              <a:t>Have moved beyond the “MP7” 8b10b protocol and beyond high-speed eye-diagrams</a:t>
            </a:r>
          </a:p>
          <a:p>
            <a:r>
              <a:rPr lang="en-GB" dirty="0"/>
              <a:t>A full back-end protocol: Hermes</a:t>
            </a:r>
          </a:p>
          <a:p>
            <a:pPr lvl="1"/>
            <a:r>
              <a:rPr lang="en-GB" dirty="0"/>
              <a:t>The communication protocol of the Gods</a:t>
            </a:r>
          </a:p>
          <a:p>
            <a:r>
              <a:rPr lang="en-GB" dirty="0"/>
              <a:t>Based on Aurora (64/66), but with protocol hardening</a:t>
            </a:r>
          </a:p>
          <a:p>
            <a:pPr lvl="1"/>
            <a:r>
              <a:rPr lang="en-GB" dirty="0"/>
              <a:t>Hardening based on Interlaken (64/67) protocol</a:t>
            </a:r>
          </a:p>
          <a:p>
            <a:r>
              <a:rPr lang="en-GB" dirty="0"/>
              <a:t>Fully integrated into the EMP framework</a:t>
            </a:r>
          </a:p>
          <a:p>
            <a:pPr lvl="1"/>
            <a:r>
              <a:rPr lang="en-GB" dirty="0"/>
              <a:t>CRC checking, buffers, header/footer management, etc. </a:t>
            </a:r>
          </a:p>
          <a:p>
            <a:endParaRPr lang="en-GB" dirty="0"/>
          </a:p>
        </p:txBody>
      </p:sp>
      <p:sp>
        <p:nvSpPr>
          <p:cNvPr id="4" name="Date Placeholder 3">
            <a:extLst>
              <a:ext uri="{FF2B5EF4-FFF2-40B4-BE49-F238E27FC236}">
                <a16:creationId xmlns:a16="http://schemas.microsoft.com/office/drawing/2014/main" id="{C3C33F7D-E6CB-4B67-9B34-B675E34A7B06}"/>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AD7AB256-C56A-4B20-AB1A-1D6EC8CEB4D5}"/>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09ABED47-2EDA-48E0-944F-8D6E7D8C5811}"/>
              </a:ext>
            </a:extLst>
          </p:cNvPr>
          <p:cNvSpPr>
            <a:spLocks noGrp="1"/>
          </p:cNvSpPr>
          <p:nvPr>
            <p:ph type="sldNum" sz="quarter" idx="12"/>
          </p:nvPr>
        </p:nvSpPr>
        <p:spPr/>
        <p:txBody>
          <a:bodyPr/>
          <a:lstStyle/>
          <a:p>
            <a:fld id="{6D22F896-40B5-4ADD-8801-0D06FADFA095}" type="slidenum">
              <a:rPr lang="en-US" smtClean="0"/>
              <a:t>16</a:t>
            </a:fld>
            <a:endParaRPr lang="en-US" dirty="0"/>
          </a:p>
        </p:txBody>
      </p:sp>
      <p:sp>
        <p:nvSpPr>
          <p:cNvPr id="7" name="Trapezoid 6">
            <a:extLst>
              <a:ext uri="{FF2B5EF4-FFF2-40B4-BE49-F238E27FC236}">
                <a16:creationId xmlns:a16="http://schemas.microsoft.com/office/drawing/2014/main" id="{3A3E4E50-E43B-4C19-BE73-ACECAAB479F8}"/>
              </a:ext>
            </a:extLst>
          </p:cNvPr>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Ioannina</a:t>
            </a:r>
          </a:p>
        </p:txBody>
      </p:sp>
    </p:spTree>
    <p:extLst>
      <p:ext uri="{BB962C8B-B14F-4D97-AF65-F5344CB8AC3E}">
        <p14:creationId xmlns:p14="http://schemas.microsoft.com/office/powerpoint/2010/main" val="3261700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58C24D2-1B61-4249-B10C-A6C67F7F4229}"/>
              </a:ext>
            </a:extLst>
          </p:cNvPr>
          <p:cNvSpPr>
            <a:spLocks noGrp="1"/>
          </p:cNvSpPr>
          <p:nvPr>
            <p:ph sz="half" idx="1"/>
          </p:nvPr>
        </p:nvSpPr>
        <p:spPr>
          <a:xfrm>
            <a:off x="685800" y="1680209"/>
            <a:ext cx="5410200" cy="2609945"/>
          </a:xfrm>
        </p:spPr>
        <p:txBody>
          <a:bodyPr/>
          <a:lstStyle/>
          <a:p>
            <a:r>
              <a:rPr lang="en-GB" dirty="0" err="1"/>
              <a:t>lpGBT</a:t>
            </a:r>
            <a:r>
              <a:rPr lang="en-GB" dirty="0"/>
              <a:t> uses FEC protocols</a:t>
            </a:r>
          </a:p>
          <a:p>
            <a:r>
              <a:rPr lang="en-GB" dirty="0"/>
              <a:t>Initial integration of official </a:t>
            </a:r>
            <a:r>
              <a:rPr lang="en-GB" dirty="0" err="1"/>
              <a:t>lpGBT</a:t>
            </a:r>
            <a:r>
              <a:rPr lang="en-GB" dirty="0"/>
              <a:t> firmware</a:t>
            </a:r>
          </a:p>
          <a:p>
            <a:r>
              <a:rPr lang="en-GB" dirty="0"/>
              <a:t>Initial implementation of </a:t>
            </a:r>
            <a:r>
              <a:rPr lang="en-GB" dirty="0" err="1"/>
              <a:t>lpGBT</a:t>
            </a:r>
            <a:r>
              <a:rPr lang="en-GB" dirty="0"/>
              <a:t> control sequences tested in firmware</a:t>
            </a:r>
          </a:p>
          <a:p>
            <a:r>
              <a:rPr lang="en-GB" dirty="0"/>
              <a:t>Electrical/optical &amp; internal eye-diagrams taken and looking good</a:t>
            </a:r>
          </a:p>
        </p:txBody>
      </p:sp>
      <p:pic>
        <p:nvPicPr>
          <p:cNvPr id="9" name="Content Placeholder 8">
            <a:extLst>
              <a:ext uri="{FF2B5EF4-FFF2-40B4-BE49-F238E27FC236}">
                <a16:creationId xmlns:a16="http://schemas.microsoft.com/office/drawing/2014/main" id="{E9F2D950-C050-43E7-9FE4-C79E8ABF9231}"/>
              </a:ext>
            </a:extLst>
          </p:cNvPr>
          <p:cNvPicPr>
            <a:picLocks noGrp="1" noChangeAspect="1"/>
          </p:cNvPicPr>
          <p:nvPr>
            <p:ph sz="half" idx="2"/>
          </p:nvPr>
        </p:nvPicPr>
        <p:blipFill>
          <a:blip r:embed="rId2"/>
          <a:stretch>
            <a:fillRect/>
          </a:stretch>
        </p:blipFill>
        <p:spPr>
          <a:xfrm>
            <a:off x="6172200" y="1691481"/>
            <a:ext cx="5334000" cy="4000500"/>
          </a:xfrm>
          <a:prstGeom prst="rect">
            <a:avLst/>
          </a:prstGeom>
        </p:spPr>
      </p:pic>
      <p:sp>
        <p:nvSpPr>
          <p:cNvPr id="2" name="Title 1">
            <a:extLst>
              <a:ext uri="{FF2B5EF4-FFF2-40B4-BE49-F238E27FC236}">
                <a16:creationId xmlns:a16="http://schemas.microsoft.com/office/drawing/2014/main" id="{9BE42676-D83E-47A7-969A-3730A60722FA}"/>
              </a:ext>
            </a:extLst>
          </p:cNvPr>
          <p:cNvSpPr>
            <a:spLocks noGrp="1"/>
          </p:cNvSpPr>
          <p:nvPr>
            <p:ph type="title"/>
          </p:nvPr>
        </p:nvSpPr>
        <p:spPr/>
        <p:txBody>
          <a:bodyPr/>
          <a:lstStyle/>
          <a:p>
            <a:r>
              <a:rPr lang="en-GB" dirty="0" err="1"/>
              <a:t>LpGBT</a:t>
            </a:r>
            <a:r>
              <a:rPr lang="en-GB" dirty="0"/>
              <a:t> Protocol</a:t>
            </a:r>
          </a:p>
        </p:txBody>
      </p:sp>
      <p:sp>
        <p:nvSpPr>
          <p:cNvPr id="4" name="Footer Placeholder 3">
            <a:extLst>
              <a:ext uri="{FF2B5EF4-FFF2-40B4-BE49-F238E27FC236}">
                <a16:creationId xmlns:a16="http://schemas.microsoft.com/office/drawing/2014/main" id="{3699F735-D0CE-4936-9FC8-39829FC08A84}"/>
              </a:ext>
            </a:extLst>
          </p:cNvPr>
          <p:cNvSpPr>
            <a:spLocks noGrp="1"/>
          </p:cNvSpPr>
          <p:nvPr>
            <p:ph type="ftr" sz="quarter" idx="3"/>
          </p:nvPr>
        </p:nvSpPr>
        <p:spPr/>
        <p:txBody>
          <a:bodyPr/>
          <a:lstStyle/>
          <a:p>
            <a:r>
              <a:rPr lang="en-US"/>
              <a:t>Andrew Rose                                  Imperial College London</a:t>
            </a:r>
            <a:endParaRPr lang="en-US" dirty="0"/>
          </a:p>
        </p:txBody>
      </p:sp>
      <p:sp>
        <p:nvSpPr>
          <p:cNvPr id="5" name="Slide Number Placeholder 4">
            <a:extLst>
              <a:ext uri="{FF2B5EF4-FFF2-40B4-BE49-F238E27FC236}">
                <a16:creationId xmlns:a16="http://schemas.microsoft.com/office/drawing/2014/main" id="{49B58D2D-63E7-4299-96F3-30E0DBBE7D69}"/>
              </a:ext>
            </a:extLst>
          </p:cNvPr>
          <p:cNvSpPr>
            <a:spLocks noGrp="1"/>
          </p:cNvSpPr>
          <p:nvPr>
            <p:ph type="sldNum" sz="quarter" idx="4"/>
          </p:nvPr>
        </p:nvSpPr>
        <p:spPr/>
        <p:txBody>
          <a:bodyPr/>
          <a:lstStyle/>
          <a:p>
            <a:fld id="{6D22F896-40B5-4ADD-8801-0D06FADFA095}" type="slidenum">
              <a:rPr lang="en-US" smtClean="0"/>
              <a:t>17</a:t>
            </a:fld>
            <a:endParaRPr lang="en-US" dirty="0"/>
          </a:p>
        </p:txBody>
      </p:sp>
      <p:sp>
        <p:nvSpPr>
          <p:cNvPr id="3" name="Date Placeholder 2">
            <a:extLst>
              <a:ext uri="{FF2B5EF4-FFF2-40B4-BE49-F238E27FC236}">
                <a16:creationId xmlns:a16="http://schemas.microsoft.com/office/drawing/2014/main" id="{59ADFA17-124D-4A02-9690-CE455F1D0280}"/>
              </a:ext>
            </a:extLst>
          </p:cNvPr>
          <p:cNvSpPr>
            <a:spLocks noGrp="1"/>
          </p:cNvSpPr>
          <p:nvPr>
            <p:ph type="dt" sz="half" idx="10"/>
          </p:nvPr>
        </p:nvSpPr>
        <p:spPr/>
        <p:txBody>
          <a:bodyPr/>
          <a:lstStyle/>
          <a:p>
            <a:r>
              <a:rPr lang="en-US"/>
              <a:t>19/09/2018</a:t>
            </a:r>
            <a:endParaRPr lang="en-US" dirty="0"/>
          </a:p>
        </p:txBody>
      </p:sp>
      <p:sp>
        <p:nvSpPr>
          <p:cNvPr id="8" name="Trapezoid 7">
            <a:extLst>
              <a:ext uri="{FF2B5EF4-FFF2-40B4-BE49-F238E27FC236}">
                <a16:creationId xmlns:a16="http://schemas.microsoft.com/office/drawing/2014/main" id="{A62CD51B-9516-4004-8E6D-7FFCECE94B13}"/>
              </a:ext>
            </a:extLst>
          </p:cNvPr>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IC, </a:t>
            </a:r>
            <a:r>
              <a:rPr lang="en-GB" dirty="0" err="1"/>
              <a:t>Saclay</a:t>
            </a:r>
            <a:endParaRPr lang="en-GB" dirty="0"/>
          </a:p>
        </p:txBody>
      </p:sp>
    </p:spTree>
    <p:extLst>
      <p:ext uri="{BB962C8B-B14F-4D97-AF65-F5344CB8AC3E}">
        <p14:creationId xmlns:p14="http://schemas.microsoft.com/office/powerpoint/2010/main" val="725274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2C618-0DC4-4E31-9321-4353888AA366}"/>
              </a:ext>
            </a:extLst>
          </p:cNvPr>
          <p:cNvSpPr>
            <a:spLocks noGrp="1"/>
          </p:cNvSpPr>
          <p:nvPr>
            <p:ph type="title"/>
          </p:nvPr>
        </p:nvSpPr>
        <p:spPr/>
        <p:txBody>
          <a:bodyPr/>
          <a:lstStyle/>
          <a:p>
            <a:r>
              <a:rPr lang="en-GB" dirty="0"/>
              <a:t>Clock-Distribution Tests</a:t>
            </a:r>
          </a:p>
        </p:txBody>
      </p:sp>
      <p:sp>
        <p:nvSpPr>
          <p:cNvPr id="6" name="Date Placeholder 5"/>
          <p:cNvSpPr>
            <a:spLocks noGrp="1"/>
          </p:cNvSpPr>
          <p:nvPr>
            <p:ph type="dt" sz="half" idx="10"/>
          </p:nvPr>
        </p:nvSpPr>
        <p:spPr/>
        <p:txBody>
          <a:bodyPr/>
          <a:lstStyle/>
          <a:p>
            <a:r>
              <a:rPr lang="en-US"/>
              <a:t>19/09/2018</a:t>
            </a:r>
            <a:endParaRPr lang="en-US" dirty="0"/>
          </a:p>
        </p:txBody>
      </p:sp>
      <p:sp>
        <p:nvSpPr>
          <p:cNvPr id="9" name="Footer Placeholder 8"/>
          <p:cNvSpPr>
            <a:spLocks noGrp="1"/>
          </p:cNvSpPr>
          <p:nvPr>
            <p:ph type="ftr" sz="quarter" idx="11"/>
          </p:nvPr>
        </p:nvSpPr>
        <p:spPr/>
        <p:txBody>
          <a:bodyPr/>
          <a:lstStyle/>
          <a:p>
            <a:r>
              <a:rPr lang="en-US"/>
              <a:t>Andrew Rose                                  Imperial College London</a:t>
            </a:r>
            <a:endParaRPr lang="en-US" dirty="0"/>
          </a:p>
        </p:txBody>
      </p:sp>
      <p:sp>
        <p:nvSpPr>
          <p:cNvPr id="5" name="Slide Number Placeholder 4">
            <a:extLst>
              <a:ext uri="{FF2B5EF4-FFF2-40B4-BE49-F238E27FC236}">
                <a16:creationId xmlns:a16="http://schemas.microsoft.com/office/drawing/2014/main" id="{45742EDB-75AC-4167-B6AF-4903778C80E8}"/>
              </a:ext>
            </a:extLst>
          </p:cNvPr>
          <p:cNvSpPr>
            <a:spLocks noGrp="1"/>
          </p:cNvSpPr>
          <p:nvPr>
            <p:ph type="sldNum" sz="quarter" idx="12"/>
          </p:nvPr>
        </p:nvSpPr>
        <p:spPr/>
        <p:txBody>
          <a:bodyPr/>
          <a:lstStyle/>
          <a:p>
            <a:fld id="{6D22F896-40B5-4ADD-8801-0D06FADFA095}" type="slidenum">
              <a:rPr lang="en-US" smtClean="0"/>
              <a:t>18</a:t>
            </a:fld>
            <a:endParaRPr lang="en-US" dirty="0"/>
          </a:p>
        </p:txBody>
      </p:sp>
      <p:sp>
        <p:nvSpPr>
          <p:cNvPr id="10" name="Trapezoid 9"/>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err="1"/>
              <a:t>Saclay</a:t>
            </a:r>
            <a:endParaRPr lang="en-GB" dirty="0"/>
          </a:p>
        </p:txBody>
      </p:sp>
      <p:sp>
        <p:nvSpPr>
          <p:cNvPr id="12" name="Content Placeholder 2">
            <a:extLst>
              <a:ext uri="{FF2B5EF4-FFF2-40B4-BE49-F238E27FC236}">
                <a16:creationId xmlns:a16="http://schemas.microsoft.com/office/drawing/2014/main" id="{2983F7F3-FAD3-4E59-AB02-DC025340E832}"/>
              </a:ext>
            </a:extLst>
          </p:cNvPr>
          <p:cNvSpPr>
            <a:spLocks noGrp="1"/>
          </p:cNvSpPr>
          <p:nvPr>
            <p:ph idx="1"/>
          </p:nvPr>
        </p:nvSpPr>
        <p:spPr>
          <a:xfrm>
            <a:off x="685799" y="1255623"/>
            <a:ext cx="7202606" cy="1872307"/>
          </a:xfrm>
        </p:spPr>
        <p:txBody>
          <a:bodyPr/>
          <a:lstStyle/>
          <a:p>
            <a:r>
              <a:rPr lang="en-GB" dirty="0"/>
              <a:t>Serenity is TDR proposal for CMS HGC DAQ, trigger, clocking and control board.</a:t>
            </a:r>
          </a:p>
          <a:p>
            <a:r>
              <a:rPr lang="en-GB" dirty="0"/>
              <a:t>HGC &amp; MTD require precision timing distribution</a:t>
            </a:r>
          </a:p>
          <a:p>
            <a:r>
              <a:rPr lang="en-GB" dirty="0"/>
              <a:t>CEA </a:t>
            </a:r>
            <a:r>
              <a:rPr lang="en-GB" dirty="0" err="1"/>
              <a:t>Saclay</a:t>
            </a:r>
            <a:r>
              <a:rPr lang="en-GB" dirty="0"/>
              <a:t> have been testing whether Serenity’s clocking performance meets the requirements</a:t>
            </a:r>
          </a:p>
        </p:txBody>
      </p:sp>
      <p:pic>
        <p:nvPicPr>
          <p:cNvPr id="13" name="Picture 12">
            <a:extLst>
              <a:ext uri="{FF2B5EF4-FFF2-40B4-BE49-F238E27FC236}">
                <a16:creationId xmlns:a16="http://schemas.microsoft.com/office/drawing/2014/main" id="{CEB4D494-AEF3-4E15-B19E-92086FDA330C}"/>
              </a:ext>
            </a:extLst>
          </p:cNvPr>
          <p:cNvPicPr>
            <a:picLocks noChangeAspect="1"/>
          </p:cNvPicPr>
          <p:nvPr/>
        </p:nvPicPr>
        <p:blipFill rotWithShape="1">
          <a:blip r:embed="rId2"/>
          <a:srcRect l="-2837" t="-1280" r="-2960" b="-1272"/>
          <a:stretch/>
        </p:blipFill>
        <p:spPr>
          <a:xfrm>
            <a:off x="1406857" y="3180706"/>
            <a:ext cx="5451143" cy="2546817"/>
          </a:xfrm>
          <a:prstGeom prst="rect">
            <a:avLst/>
          </a:prstGeom>
          <a:solidFill>
            <a:schemeClr val="tx1"/>
          </a:solidFill>
        </p:spPr>
      </p:pic>
      <p:pic>
        <p:nvPicPr>
          <p:cNvPr id="14" name="Graphic 13">
            <a:extLst>
              <a:ext uri="{FF2B5EF4-FFF2-40B4-BE49-F238E27FC236}">
                <a16:creationId xmlns:a16="http://schemas.microsoft.com/office/drawing/2014/main" id="{2C9E77E7-86CE-41DF-91B2-E2AF4F72A8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88405" y="1251898"/>
            <a:ext cx="4010825" cy="4494459"/>
          </a:xfrm>
          <a:prstGeom prst="rect">
            <a:avLst/>
          </a:prstGeom>
        </p:spPr>
      </p:pic>
    </p:spTree>
    <p:extLst>
      <p:ext uri="{BB962C8B-B14F-4D97-AF65-F5344CB8AC3E}">
        <p14:creationId xmlns:p14="http://schemas.microsoft.com/office/powerpoint/2010/main" val="3543381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Clock-distribution tests</a:t>
            </a:r>
          </a:p>
        </p:txBody>
      </p:sp>
      <p:sp>
        <p:nvSpPr>
          <p:cNvPr id="3" name="Date Placeholder 2"/>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19</a:t>
            </a:fld>
            <a:endParaRPr lang="en-US" dirty="0"/>
          </a:p>
        </p:txBody>
      </p:sp>
      <p:sp>
        <p:nvSpPr>
          <p:cNvPr id="9" name="Trapezoid 8"/>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err="1"/>
              <a:t>Saclay</a:t>
            </a:r>
            <a:endParaRPr lang="en-GB" dirty="0"/>
          </a:p>
        </p:txBody>
      </p:sp>
      <p:sp>
        <p:nvSpPr>
          <p:cNvPr id="11" name="Content Placeholder 6">
            <a:extLst>
              <a:ext uri="{FF2B5EF4-FFF2-40B4-BE49-F238E27FC236}">
                <a16:creationId xmlns:a16="http://schemas.microsoft.com/office/drawing/2014/main" id="{DED840FA-4436-4BE7-9BC2-07747163662E}"/>
              </a:ext>
            </a:extLst>
          </p:cNvPr>
          <p:cNvSpPr>
            <a:spLocks noGrp="1"/>
          </p:cNvSpPr>
          <p:nvPr>
            <p:ph idx="1"/>
          </p:nvPr>
        </p:nvSpPr>
        <p:spPr>
          <a:xfrm>
            <a:off x="685800" y="1546860"/>
            <a:ext cx="10942320" cy="4165243"/>
          </a:xfrm>
        </p:spPr>
        <p:txBody>
          <a:bodyPr/>
          <a:lstStyle/>
          <a:p>
            <a:r>
              <a:rPr lang="en-GB" dirty="0"/>
              <a:t>320.624MHz test clock (HGC precision-timing frequency)</a:t>
            </a:r>
          </a:p>
          <a:p>
            <a:r>
              <a:rPr lang="en-GB" dirty="0"/>
              <a:t>External clock-source, RMS = 1.3ps</a:t>
            </a:r>
          </a:p>
          <a:p>
            <a:r>
              <a:rPr lang="en-GB" dirty="0"/>
              <a:t>Serenity tested at 20GS/s (Eval board at 40GS/s)</a:t>
            </a:r>
          </a:p>
          <a:p>
            <a:endParaRPr lang="en-GB" dirty="0"/>
          </a:p>
          <a:p>
            <a:endParaRPr lang="en-GB" dirty="0"/>
          </a:p>
          <a:p>
            <a:endParaRPr lang="en-GB" dirty="0"/>
          </a:p>
          <a:p>
            <a:endParaRPr lang="en-GB" dirty="0"/>
          </a:p>
          <a:p>
            <a:pPr marL="0" indent="0">
              <a:buNone/>
            </a:pPr>
            <a:endParaRPr lang="en-GB" dirty="0"/>
          </a:p>
          <a:p>
            <a:r>
              <a:rPr lang="en-GB" dirty="0"/>
              <a:t>Based on these results, Serenity’s contribution to system jitter is minimal and it can be considered a “pure clock distribution” node</a:t>
            </a:r>
          </a:p>
        </p:txBody>
      </p:sp>
      <p:graphicFrame>
        <p:nvGraphicFramePr>
          <p:cNvPr id="12" name="Content Placeholder 5">
            <a:extLst>
              <a:ext uri="{FF2B5EF4-FFF2-40B4-BE49-F238E27FC236}">
                <a16:creationId xmlns:a16="http://schemas.microsoft.com/office/drawing/2014/main" id="{7AC4476E-D3FD-4D05-B539-F5464FBEDE98}"/>
              </a:ext>
            </a:extLst>
          </p:cNvPr>
          <p:cNvGraphicFramePr>
            <a:graphicFrameLocks/>
          </p:cNvGraphicFramePr>
          <p:nvPr>
            <p:extLst>
              <p:ext uri="{D42A27DB-BD31-4B8C-83A1-F6EECF244321}">
                <p14:modId xmlns:p14="http://schemas.microsoft.com/office/powerpoint/2010/main" val="4245837655"/>
              </p:ext>
            </p:extLst>
          </p:nvPr>
        </p:nvGraphicFramePr>
        <p:xfrm>
          <a:off x="502920" y="2914288"/>
          <a:ext cx="11193780" cy="1935480"/>
        </p:xfrm>
        <a:graphic>
          <a:graphicData uri="http://schemas.openxmlformats.org/drawingml/2006/table">
            <a:tbl>
              <a:tblPr firstRow="1" bandRow="1">
                <a:tableStyleId>{5C22544A-7EE6-4342-B048-85BDC9FD1C3A}</a:tableStyleId>
              </a:tblPr>
              <a:tblGrid>
                <a:gridCol w="2522541">
                  <a:extLst>
                    <a:ext uri="{9D8B030D-6E8A-4147-A177-3AD203B41FA5}">
                      <a16:colId xmlns:a16="http://schemas.microsoft.com/office/drawing/2014/main" val="2333880543"/>
                    </a:ext>
                  </a:extLst>
                </a:gridCol>
                <a:gridCol w="1954971">
                  <a:extLst>
                    <a:ext uri="{9D8B030D-6E8A-4147-A177-3AD203B41FA5}">
                      <a16:colId xmlns:a16="http://schemas.microsoft.com/office/drawing/2014/main" val="1785770263"/>
                    </a:ext>
                  </a:extLst>
                </a:gridCol>
                <a:gridCol w="2238756">
                  <a:extLst>
                    <a:ext uri="{9D8B030D-6E8A-4147-A177-3AD203B41FA5}">
                      <a16:colId xmlns:a16="http://schemas.microsoft.com/office/drawing/2014/main" val="2079935520"/>
                    </a:ext>
                  </a:extLst>
                </a:gridCol>
                <a:gridCol w="2238756">
                  <a:extLst>
                    <a:ext uri="{9D8B030D-6E8A-4147-A177-3AD203B41FA5}">
                      <a16:colId xmlns:a16="http://schemas.microsoft.com/office/drawing/2014/main" val="2268659177"/>
                    </a:ext>
                  </a:extLst>
                </a:gridCol>
                <a:gridCol w="2238756">
                  <a:extLst>
                    <a:ext uri="{9D8B030D-6E8A-4147-A177-3AD203B41FA5}">
                      <a16:colId xmlns:a16="http://schemas.microsoft.com/office/drawing/2014/main" val="4011073156"/>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Measurements by</a:t>
                      </a:r>
                      <a:br>
                        <a:rPr lang="en-GB" sz="1600" dirty="0"/>
                      </a:br>
                      <a:r>
                        <a:rPr lang="en-GB" sz="1600" dirty="0"/>
                        <a:t>CEA</a:t>
                      </a:r>
                      <a:r>
                        <a:rPr lang="en-GB" sz="1600" baseline="0" dirty="0"/>
                        <a:t> </a:t>
                      </a:r>
                      <a:r>
                        <a:rPr lang="en-GB" sz="1600" dirty="0" err="1"/>
                        <a:t>Saclay</a:t>
                      </a:r>
                      <a:endParaRPr lang="en-GB" sz="1600" dirty="0"/>
                    </a:p>
                  </a:txBody>
                  <a:tcPr anchor="ctr"/>
                </a:tc>
                <a:tc>
                  <a:txBody>
                    <a:bodyPr/>
                    <a:lstStyle/>
                    <a:p>
                      <a:pPr algn="ctr"/>
                      <a:r>
                        <a:rPr lang="en-GB" sz="1600" dirty="0"/>
                        <a:t>SI5444 </a:t>
                      </a:r>
                      <a:r>
                        <a:rPr lang="en-GB" sz="1600" dirty="0" err="1"/>
                        <a:t>Eval</a:t>
                      </a:r>
                      <a:r>
                        <a:rPr lang="en-GB" sz="1600" dirty="0"/>
                        <a:t> board</a:t>
                      </a:r>
                      <a:r>
                        <a:rPr lang="en-GB" sz="1600" baseline="0" dirty="0"/>
                        <a:t> for comparison</a:t>
                      </a:r>
                      <a:br>
                        <a:rPr lang="en-GB" sz="1600" baseline="0" dirty="0"/>
                      </a:br>
                      <a:r>
                        <a:rPr lang="en-GB" sz="1600" baseline="0" dirty="0"/>
                        <a:t>(4 outputs)</a:t>
                      </a:r>
                      <a:endParaRPr lang="en-GB" sz="1600" dirty="0"/>
                    </a:p>
                  </a:txBody>
                  <a:tcPr anchor="ctr"/>
                </a:tc>
                <a:tc>
                  <a:txBody>
                    <a:bodyPr/>
                    <a:lstStyle/>
                    <a:p>
                      <a:pPr algn="ctr"/>
                      <a:r>
                        <a:rPr lang="en-GB" sz="1600" dirty="0"/>
                        <a:t>Serenity North</a:t>
                      </a:r>
                    </a:p>
                    <a:p>
                      <a:pPr algn="ctr"/>
                      <a:r>
                        <a:rPr lang="en-GB" sz="1600" dirty="0"/>
                        <a:t>LHC clock</a:t>
                      </a:r>
                      <a:br>
                        <a:rPr lang="en-GB" sz="1600" dirty="0"/>
                      </a:br>
                      <a:r>
                        <a:rPr lang="en-GB" sz="1600" dirty="0"/>
                        <a:t>(9</a:t>
                      </a:r>
                      <a:r>
                        <a:rPr lang="en-GB" sz="1600" baseline="0" dirty="0"/>
                        <a:t> outputs)</a:t>
                      </a:r>
                      <a:endParaRPr lang="en-GB" sz="1600" dirty="0"/>
                    </a:p>
                  </a:txBody>
                  <a:tcPr anchor="ctr"/>
                </a:tc>
                <a:tc>
                  <a:txBody>
                    <a:bodyPr/>
                    <a:lstStyle/>
                    <a:p>
                      <a:pPr algn="ctr"/>
                      <a:r>
                        <a:rPr lang="en-GB" sz="1600" dirty="0"/>
                        <a:t>Serenity South</a:t>
                      </a:r>
                    </a:p>
                    <a:p>
                      <a:pPr algn="ctr"/>
                      <a:r>
                        <a:rPr lang="en-GB" sz="1600" dirty="0"/>
                        <a:t>LHC clock</a:t>
                      </a:r>
                      <a:br>
                        <a:rPr lang="en-GB" sz="1600" dirty="0"/>
                      </a:br>
                      <a:r>
                        <a:rPr lang="en-GB" sz="1600" dirty="0"/>
                        <a:t>(9</a:t>
                      </a:r>
                      <a:r>
                        <a:rPr lang="en-GB" sz="1600" baseline="0" dirty="0"/>
                        <a:t> outputs)</a:t>
                      </a:r>
                      <a:endParaRPr lang="en-GB" sz="1600" dirty="0"/>
                    </a:p>
                  </a:txBody>
                  <a:tcPr anchor="ctr"/>
                </a:tc>
                <a:tc>
                  <a:txBody>
                    <a:bodyPr/>
                    <a:lstStyle/>
                    <a:p>
                      <a:pPr algn="ctr"/>
                      <a:r>
                        <a:rPr lang="en-GB" sz="1600" dirty="0"/>
                        <a:t>Serenity Overall</a:t>
                      </a:r>
                    </a:p>
                  </a:txBody>
                  <a:tcPr anchor="ctr"/>
                </a:tc>
                <a:extLst>
                  <a:ext uri="{0D108BD9-81ED-4DB2-BD59-A6C34878D82A}">
                    <a16:rowId xmlns:a16="http://schemas.microsoft.com/office/drawing/2014/main" val="3487532966"/>
                  </a:ext>
                </a:extLst>
              </a:tr>
              <a:tr h="370840">
                <a:tc>
                  <a:txBody>
                    <a:bodyPr/>
                    <a:lstStyle/>
                    <a:p>
                      <a:pPr algn="ctr"/>
                      <a:r>
                        <a:rPr lang="en-GB" sz="1600" dirty="0"/>
                        <a:t>Random Jitter</a:t>
                      </a:r>
                    </a:p>
                  </a:txBody>
                  <a:tcPr anchor="ctr"/>
                </a:tc>
                <a:tc>
                  <a:txBody>
                    <a:bodyPr/>
                    <a:lstStyle/>
                    <a:p>
                      <a:pPr algn="ctr"/>
                      <a:r>
                        <a:rPr lang="en-GB" sz="1600" dirty="0"/>
                        <a:t>0.9ps</a:t>
                      </a:r>
                    </a:p>
                  </a:txBody>
                  <a:tcPr anchor="ctr"/>
                </a:tc>
                <a:tc>
                  <a:txBody>
                    <a:bodyPr/>
                    <a:lstStyle/>
                    <a:p>
                      <a:pPr algn="ctr"/>
                      <a:r>
                        <a:rPr lang="en-GB" sz="1600" kern="1200" dirty="0">
                          <a:solidFill>
                            <a:schemeClr val="dk1"/>
                          </a:solidFill>
                          <a:effectLst/>
                          <a:latin typeface="+mn-lt"/>
                          <a:ea typeface="+mn-ea"/>
                          <a:cs typeface="+mn-cs"/>
                        </a:rPr>
                        <a:t>1.6ps</a:t>
                      </a:r>
                      <a:endParaRPr lang="en-GB" sz="1600" dirty="0"/>
                    </a:p>
                  </a:txBody>
                  <a:tcPr anchor="ctr"/>
                </a:tc>
                <a:tc>
                  <a:txBody>
                    <a:bodyPr/>
                    <a:lstStyle/>
                    <a:p>
                      <a:pPr algn="ctr"/>
                      <a:r>
                        <a:rPr lang="en-GB" sz="1600" kern="1200" dirty="0">
                          <a:solidFill>
                            <a:schemeClr val="dk1"/>
                          </a:solidFill>
                          <a:effectLst/>
                          <a:latin typeface="+mn-lt"/>
                          <a:ea typeface="+mn-ea"/>
                          <a:cs typeface="+mn-cs"/>
                        </a:rPr>
                        <a:t>1.4ps</a:t>
                      </a:r>
                      <a:endParaRPr lang="en-GB" sz="1600" dirty="0"/>
                    </a:p>
                  </a:txBody>
                  <a:tcPr anchor="ctr"/>
                </a:tc>
                <a:tc>
                  <a:txBody>
                    <a:bodyPr/>
                    <a:lstStyle/>
                    <a:p>
                      <a:pPr algn="ctr"/>
                      <a:r>
                        <a:rPr lang="en-GB" sz="1600" dirty="0"/>
                        <a:t>1.8ps</a:t>
                      </a:r>
                    </a:p>
                  </a:txBody>
                  <a:tcPr anchor="ctr"/>
                </a:tc>
                <a:extLst>
                  <a:ext uri="{0D108BD9-81ED-4DB2-BD59-A6C34878D82A}">
                    <a16:rowId xmlns:a16="http://schemas.microsoft.com/office/drawing/2014/main" val="4177387998"/>
                  </a:ext>
                </a:extLst>
              </a:tr>
              <a:tr h="370840">
                <a:tc>
                  <a:txBody>
                    <a:bodyPr/>
                    <a:lstStyle/>
                    <a:p>
                      <a:pPr algn="ctr"/>
                      <a:r>
                        <a:rPr lang="en-GB" sz="1600" dirty="0"/>
                        <a:t>Deterministic Jitter</a:t>
                      </a:r>
                    </a:p>
                  </a:txBody>
                  <a:tcPr anchor="ctr"/>
                </a:tc>
                <a:tc>
                  <a:txBody>
                    <a:bodyPr/>
                    <a:lstStyle/>
                    <a:p>
                      <a:pPr algn="ctr"/>
                      <a:r>
                        <a:rPr lang="en-GB" sz="1600" dirty="0"/>
                        <a:t>1.9ps</a:t>
                      </a:r>
                    </a:p>
                  </a:txBody>
                  <a:tcPr anchor="ctr"/>
                </a:tc>
                <a:tc>
                  <a:txBody>
                    <a:bodyPr/>
                    <a:lstStyle/>
                    <a:p>
                      <a:pPr algn="ctr"/>
                      <a:r>
                        <a:rPr lang="en-GB" sz="1600" kern="1200" dirty="0">
                          <a:solidFill>
                            <a:schemeClr val="dk1"/>
                          </a:solidFill>
                          <a:effectLst/>
                          <a:latin typeface="+mn-lt"/>
                          <a:ea typeface="+mn-ea"/>
                          <a:cs typeface="+mn-cs"/>
                        </a:rPr>
                        <a:t>3.2ps</a:t>
                      </a:r>
                      <a:endParaRPr lang="en-GB" sz="1600" dirty="0"/>
                    </a:p>
                  </a:txBody>
                  <a:tcPr anchor="ctr"/>
                </a:tc>
                <a:tc>
                  <a:txBody>
                    <a:bodyPr/>
                    <a:lstStyle/>
                    <a:p>
                      <a:pPr algn="ctr"/>
                      <a:r>
                        <a:rPr lang="en-GB" sz="1600" kern="1200" dirty="0">
                          <a:solidFill>
                            <a:schemeClr val="dk1"/>
                          </a:solidFill>
                          <a:effectLst/>
                          <a:latin typeface="+mn-lt"/>
                          <a:ea typeface="+mn-ea"/>
                          <a:cs typeface="+mn-cs"/>
                        </a:rPr>
                        <a:t>3.1ps</a:t>
                      </a:r>
                      <a:endParaRPr lang="en-GB" sz="1600" dirty="0"/>
                    </a:p>
                  </a:txBody>
                  <a:tcPr anchor="ctr"/>
                </a:tc>
                <a:tc>
                  <a:txBody>
                    <a:bodyPr/>
                    <a:lstStyle/>
                    <a:p>
                      <a:pPr algn="ctr"/>
                      <a:r>
                        <a:rPr lang="en-GB" sz="1600" dirty="0"/>
                        <a:t>4.2ps</a:t>
                      </a:r>
                    </a:p>
                  </a:txBody>
                  <a:tcPr anchor="ctr"/>
                </a:tc>
                <a:extLst>
                  <a:ext uri="{0D108BD9-81ED-4DB2-BD59-A6C34878D82A}">
                    <a16:rowId xmlns:a16="http://schemas.microsoft.com/office/drawing/2014/main" val="223001203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RMS</a:t>
                      </a:r>
                    </a:p>
                  </a:txBody>
                  <a:tcPr anchor="ctr"/>
                </a:tc>
                <a:tc>
                  <a:txBody>
                    <a:bodyPr/>
                    <a:lstStyle/>
                    <a:p>
                      <a:pPr algn="ctr"/>
                      <a:r>
                        <a:rPr lang="en-GB" sz="1600" dirty="0"/>
                        <a:t>1.3ps</a:t>
                      </a:r>
                    </a:p>
                  </a:txBody>
                  <a:tcPr anchor="ctr"/>
                </a:tc>
                <a:tc>
                  <a:txBody>
                    <a:bodyPr/>
                    <a:lstStyle/>
                    <a:p>
                      <a:pPr algn="ctr"/>
                      <a:r>
                        <a:rPr lang="en-GB" sz="1600" kern="1200" dirty="0">
                          <a:solidFill>
                            <a:schemeClr val="dk1"/>
                          </a:solidFill>
                          <a:effectLst/>
                          <a:latin typeface="+mn-lt"/>
                          <a:ea typeface="+mn-ea"/>
                          <a:cs typeface="+mn-cs"/>
                        </a:rPr>
                        <a:t>2.3ps</a:t>
                      </a:r>
                      <a:endParaRPr lang="en-GB" sz="1600" dirty="0"/>
                    </a:p>
                  </a:txBody>
                  <a:tcPr anchor="ctr"/>
                </a:tc>
                <a:tc>
                  <a:txBody>
                    <a:bodyPr/>
                    <a:lstStyle/>
                    <a:p>
                      <a:pPr algn="ctr"/>
                      <a:r>
                        <a:rPr lang="en-GB" sz="1600" kern="1200" dirty="0">
                          <a:solidFill>
                            <a:schemeClr val="dk1"/>
                          </a:solidFill>
                          <a:effectLst/>
                          <a:latin typeface="+mn-lt"/>
                          <a:ea typeface="+mn-ea"/>
                          <a:cs typeface="+mn-cs"/>
                        </a:rPr>
                        <a:t>2.1ps</a:t>
                      </a:r>
                      <a:endParaRPr lang="en-GB" sz="1600" dirty="0"/>
                    </a:p>
                  </a:txBody>
                  <a:tcPr anchor="ctr"/>
                </a:tc>
                <a:tc>
                  <a:txBody>
                    <a:bodyPr/>
                    <a:lstStyle/>
                    <a:p>
                      <a:pPr algn="ctr"/>
                      <a:r>
                        <a:rPr lang="en-GB" sz="1600" dirty="0"/>
                        <a:t>2.8ps</a:t>
                      </a:r>
                    </a:p>
                  </a:txBody>
                  <a:tcPr anchor="ctr"/>
                </a:tc>
                <a:extLst>
                  <a:ext uri="{0D108BD9-81ED-4DB2-BD59-A6C34878D82A}">
                    <a16:rowId xmlns:a16="http://schemas.microsoft.com/office/drawing/2014/main" val="4046110928"/>
                  </a:ext>
                </a:extLst>
              </a:tr>
            </a:tbl>
          </a:graphicData>
        </a:graphic>
      </p:graphicFrame>
    </p:spTree>
    <p:extLst>
      <p:ext uri="{BB962C8B-B14F-4D97-AF65-F5344CB8AC3E}">
        <p14:creationId xmlns:p14="http://schemas.microsoft.com/office/powerpoint/2010/main" val="2116936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ED897-65E1-4CA5-9526-4A377A802899}"/>
              </a:ext>
            </a:extLst>
          </p:cNvPr>
          <p:cNvSpPr>
            <a:spLocks noGrp="1"/>
          </p:cNvSpPr>
          <p:nvPr>
            <p:ph type="title"/>
          </p:nvPr>
        </p:nvSpPr>
        <p:spPr/>
        <p:txBody>
          <a:bodyPr/>
          <a:lstStyle/>
          <a:p>
            <a:r>
              <a:rPr lang="en-GB" dirty="0"/>
              <a:t>Overview</a:t>
            </a:r>
          </a:p>
        </p:txBody>
      </p:sp>
      <p:sp>
        <p:nvSpPr>
          <p:cNvPr id="3" name="Content Placeholder 2">
            <a:extLst>
              <a:ext uri="{FF2B5EF4-FFF2-40B4-BE49-F238E27FC236}">
                <a16:creationId xmlns:a16="http://schemas.microsoft.com/office/drawing/2014/main" id="{EA4A07A0-B403-42AD-AC02-57D5DBC59CFC}"/>
              </a:ext>
            </a:extLst>
          </p:cNvPr>
          <p:cNvSpPr>
            <a:spLocks noGrp="1"/>
          </p:cNvSpPr>
          <p:nvPr>
            <p:ph idx="1"/>
          </p:nvPr>
        </p:nvSpPr>
        <p:spPr>
          <a:xfrm>
            <a:off x="685800" y="1680210"/>
            <a:ext cx="10820400" cy="1262910"/>
          </a:xfrm>
        </p:spPr>
        <p:txBody>
          <a:bodyPr/>
          <a:lstStyle/>
          <a:p>
            <a:r>
              <a:rPr lang="en-GB" dirty="0"/>
              <a:t>Past: Design rationale</a:t>
            </a:r>
          </a:p>
          <a:p>
            <a:r>
              <a:rPr lang="en-GB" dirty="0"/>
              <a:t>Present: Serenity 1.1</a:t>
            </a:r>
          </a:p>
          <a:p>
            <a:r>
              <a:rPr lang="en-GB" dirty="0"/>
              <a:t>Future: Serenity 1.2</a:t>
            </a:r>
          </a:p>
        </p:txBody>
      </p:sp>
      <p:sp>
        <p:nvSpPr>
          <p:cNvPr id="4" name="Date Placeholder 3">
            <a:extLst>
              <a:ext uri="{FF2B5EF4-FFF2-40B4-BE49-F238E27FC236}">
                <a16:creationId xmlns:a16="http://schemas.microsoft.com/office/drawing/2014/main" id="{60F2D634-F5B2-4DBA-B273-339FD31096DB}"/>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8221BE0C-7A1C-4402-98D1-CD7A446C1015}"/>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64CC6192-DD30-4B6F-BFA9-710F5CD0C2B0}"/>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6516304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24FEF-4C55-4584-9532-21BEE2996848}"/>
              </a:ext>
            </a:extLst>
          </p:cNvPr>
          <p:cNvSpPr>
            <a:spLocks noGrp="1"/>
          </p:cNvSpPr>
          <p:nvPr>
            <p:ph type="title"/>
          </p:nvPr>
        </p:nvSpPr>
        <p:spPr/>
        <p:txBody>
          <a:bodyPr/>
          <a:lstStyle/>
          <a:p>
            <a:r>
              <a:rPr lang="en-GB" dirty="0"/>
              <a:t>Thermal &amp; Mechanical Tests</a:t>
            </a:r>
          </a:p>
        </p:txBody>
      </p:sp>
      <p:sp>
        <p:nvSpPr>
          <p:cNvPr id="5" name="Date Placeholder 4">
            <a:extLst>
              <a:ext uri="{FF2B5EF4-FFF2-40B4-BE49-F238E27FC236}">
                <a16:creationId xmlns:a16="http://schemas.microsoft.com/office/drawing/2014/main" id="{8D6BE66E-D7CF-4B7F-AF58-4FCFA4D0B7E0}"/>
              </a:ext>
            </a:extLst>
          </p:cNvPr>
          <p:cNvSpPr>
            <a:spLocks noGrp="1"/>
          </p:cNvSpPr>
          <p:nvPr>
            <p:ph type="dt" sz="half" idx="10"/>
          </p:nvPr>
        </p:nvSpPr>
        <p:spPr/>
        <p:txBody>
          <a:bodyPr/>
          <a:lstStyle/>
          <a:p>
            <a:r>
              <a:rPr lang="en-US"/>
              <a:t>19/09/2018</a:t>
            </a:r>
            <a:endParaRPr lang="en-US" dirty="0"/>
          </a:p>
        </p:txBody>
      </p:sp>
      <p:sp>
        <p:nvSpPr>
          <p:cNvPr id="8" name="Footer Placeholder 7"/>
          <p:cNvSpPr>
            <a:spLocks noGrp="1"/>
          </p:cNvSpPr>
          <p:nvPr>
            <p:ph type="ftr" sz="quarter" idx="11"/>
          </p:nvPr>
        </p:nvSpPr>
        <p:spPr/>
        <p:txBody>
          <a:bodyPr/>
          <a:lstStyle/>
          <a:p>
            <a:r>
              <a:rPr lang="en-US"/>
              <a:t>Andrew Rose                                  Imperial College London</a:t>
            </a:r>
            <a:endParaRPr lang="en-US" dirty="0"/>
          </a:p>
        </p:txBody>
      </p:sp>
      <p:sp>
        <p:nvSpPr>
          <p:cNvPr id="7" name="Slide Number Placeholder 6">
            <a:extLst>
              <a:ext uri="{FF2B5EF4-FFF2-40B4-BE49-F238E27FC236}">
                <a16:creationId xmlns:a16="http://schemas.microsoft.com/office/drawing/2014/main" id="{05AC997D-A3D5-45E8-8DE3-69BF85489AEA}"/>
              </a:ext>
            </a:extLst>
          </p:cNvPr>
          <p:cNvSpPr>
            <a:spLocks noGrp="1"/>
          </p:cNvSpPr>
          <p:nvPr>
            <p:ph type="sldNum" sz="quarter" idx="12"/>
          </p:nvPr>
        </p:nvSpPr>
        <p:spPr/>
        <p:txBody>
          <a:bodyPr/>
          <a:lstStyle/>
          <a:p>
            <a:fld id="{6D22F896-40B5-4ADD-8801-0D06FADFA095}" type="slidenum">
              <a:rPr lang="en-US" smtClean="0"/>
              <a:t>20</a:t>
            </a:fld>
            <a:endParaRPr lang="en-US" dirty="0"/>
          </a:p>
        </p:txBody>
      </p:sp>
      <p:pic>
        <p:nvPicPr>
          <p:cNvPr id="16" name="Picture 15">
            <a:extLst>
              <a:ext uri="{FF2B5EF4-FFF2-40B4-BE49-F238E27FC236}">
                <a16:creationId xmlns:a16="http://schemas.microsoft.com/office/drawing/2014/main" id="{B162D2C1-D5F3-49A4-A3B1-14B397DE6880}"/>
              </a:ext>
            </a:extLst>
          </p:cNvPr>
          <p:cNvPicPr>
            <a:picLocks noChangeAspect="1"/>
          </p:cNvPicPr>
          <p:nvPr/>
        </p:nvPicPr>
        <p:blipFill rotWithShape="1">
          <a:blip r:embed="rId2"/>
          <a:srcRect t="4898" r="3920" b="3448"/>
          <a:stretch/>
        </p:blipFill>
        <p:spPr>
          <a:xfrm>
            <a:off x="316006" y="1669257"/>
            <a:ext cx="2925717" cy="3723134"/>
          </a:xfrm>
          <a:prstGeom prst="rect">
            <a:avLst/>
          </a:prstGeom>
        </p:spPr>
      </p:pic>
      <p:pic>
        <p:nvPicPr>
          <p:cNvPr id="19" name="Picture 18">
            <a:extLst>
              <a:ext uri="{FF2B5EF4-FFF2-40B4-BE49-F238E27FC236}">
                <a16:creationId xmlns:a16="http://schemas.microsoft.com/office/drawing/2014/main" id="{47AF6EEE-B45E-48E9-B913-374251D4BBE6}"/>
              </a:ext>
            </a:extLst>
          </p:cNvPr>
          <p:cNvPicPr>
            <a:picLocks noChangeAspect="1"/>
          </p:cNvPicPr>
          <p:nvPr/>
        </p:nvPicPr>
        <p:blipFill rotWithShape="1">
          <a:blip r:embed="rId3"/>
          <a:srcRect l="16383" t="28679" r="1" b="48490"/>
          <a:stretch/>
        </p:blipFill>
        <p:spPr>
          <a:xfrm>
            <a:off x="4019891" y="4578553"/>
            <a:ext cx="3964940" cy="813838"/>
          </a:xfrm>
          <a:prstGeom prst="rect">
            <a:avLst/>
          </a:prstGeom>
        </p:spPr>
      </p:pic>
      <p:sp>
        <p:nvSpPr>
          <p:cNvPr id="22" name="Content Placeholder 9">
            <a:extLst>
              <a:ext uri="{FF2B5EF4-FFF2-40B4-BE49-F238E27FC236}">
                <a16:creationId xmlns:a16="http://schemas.microsoft.com/office/drawing/2014/main" id="{527DDE83-78C6-4F2B-8846-E76124FDAEF8}"/>
              </a:ext>
            </a:extLst>
          </p:cNvPr>
          <p:cNvSpPr>
            <a:spLocks noGrp="1"/>
          </p:cNvSpPr>
          <p:nvPr>
            <p:ph sz="half" idx="1"/>
          </p:nvPr>
        </p:nvSpPr>
        <p:spPr>
          <a:xfrm>
            <a:off x="3240112" y="2244980"/>
            <a:ext cx="5524500" cy="1872307"/>
          </a:xfrm>
        </p:spPr>
        <p:txBody>
          <a:bodyPr/>
          <a:lstStyle/>
          <a:p>
            <a:r>
              <a:rPr lang="en-GB" dirty="0"/>
              <a:t>Thermal simulations</a:t>
            </a:r>
          </a:p>
          <a:p>
            <a:r>
              <a:rPr lang="en-GB" dirty="0"/>
              <a:t>Physical thermal studies at CERN </a:t>
            </a:r>
          </a:p>
          <a:p>
            <a:r>
              <a:rPr lang="en-GB" dirty="0"/>
              <a:t>Mechanical component design studies into stress on FPGA solder balls and stress on PCBs at IC</a:t>
            </a:r>
          </a:p>
        </p:txBody>
      </p:sp>
      <p:cxnSp>
        <p:nvCxnSpPr>
          <p:cNvPr id="24" name="Straight Arrow Connector 23">
            <a:extLst>
              <a:ext uri="{FF2B5EF4-FFF2-40B4-BE49-F238E27FC236}">
                <a16:creationId xmlns:a16="http://schemas.microsoft.com/office/drawing/2014/main" id="{CB8B9EB1-BB8B-4922-813D-88A2F2007CF9}"/>
              </a:ext>
            </a:extLst>
          </p:cNvPr>
          <p:cNvCxnSpPr/>
          <p:nvPr/>
        </p:nvCxnSpPr>
        <p:spPr>
          <a:xfrm>
            <a:off x="3573780" y="2546563"/>
            <a:ext cx="53035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24D00E54-2855-473D-84DB-0A71D96D7F2A}"/>
              </a:ext>
            </a:extLst>
          </p:cNvPr>
          <p:cNvCxnSpPr/>
          <p:nvPr/>
        </p:nvCxnSpPr>
        <p:spPr>
          <a:xfrm flipH="1">
            <a:off x="3086100" y="2983488"/>
            <a:ext cx="53035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47221AB-D65B-4EBC-AA30-9188B6039CD1}"/>
              </a:ext>
            </a:extLst>
          </p:cNvPr>
          <p:cNvCxnSpPr/>
          <p:nvPr/>
        </p:nvCxnSpPr>
        <p:spPr>
          <a:xfrm>
            <a:off x="3573780" y="4011930"/>
            <a:ext cx="476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7FFD986-58B2-4E45-BE13-1F6D5DDF5CE7}"/>
              </a:ext>
            </a:extLst>
          </p:cNvPr>
          <p:cNvCxnSpPr>
            <a:endCxn id="19" idx="0"/>
          </p:cNvCxnSpPr>
          <p:nvPr/>
        </p:nvCxnSpPr>
        <p:spPr>
          <a:xfrm flipH="1">
            <a:off x="6002361" y="4011930"/>
            <a:ext cx="2199" cy="5666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id="{702E0A23-EB3D-4235-A2AE-F65BC6B4C868}"/>
              </a:ext>
            </a:extLst>
          </p:cNvPr>
          <p:cNvPicPr>
            <a:picLocks noChangeAspect="1"/>
          </p:cNvPicPr>
          <p:nvPr/>
        </p:nvPicPr>
        <p:blipFill rotWithShape="1">
          <a:blip r:embed="rId4"/>
          <a:srcRect t="1324" b="1125"/>
          <a:stretch/>
        </p:blipFill>
        <p:spPr>
          <a:xfrm>
            <a:off x="9096669" y="1784419"/>
            <a:ext cx="2946424" cy="3367341"/>
          </a:xfrm>
          <a:prstGeom prst="rect">
            <a:avLst/>
          </a:prstGeom>
          <a:ln w="19050">
            <a:solidFill>
              <a:schemeClr val="tx2">
                <a:lumMod val="75000"/>
              </a:schemeClr>
            </a:solidFill>
          </a:ln>
        </p:spPr>
      </p:pic>
    </p:spTree>
    <p:extLst>
      <p:ext uri="{BB962C8B-B14F-4D97-AF65-F5344CB8AC3E}">
        <p14:creationId xmlns:p14="http://schemas.microsoft.com/office/powerpoint/2010/main" val="3504764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F83ECF2-015C-4BE6-BD0B-14FDDEC59F72}"/>
              </a:ext>
            </a:extLst>
          </p:cNvPr>
          <p:cNvSpPr>
            <a:spLocks noGrp="1"/>
          </p:cNvSpPr>
          <p:nvPr>
            <p:ph type="title"/>
          </p:nvPr>
        </p:nvSpPr>
        <p:spPr/>
        <p:txBody>
          <a:bodyPr/>
          <a:lstStyle/>
          <a:p>
            <a:r>
              <a:rPr lang="en-GB" dirty="0"/>
              <a:t>Test Stand At CERN</a:t>
            </a:r>
          </a:p>
        </p:txBody>
      </p:sp>
      <p:sp>
        <p:nvSpPr>
          <p:cNvPr id="4" name="Date Placeholder 3">
            <a:extLst>
              <a:ext uri="{FF2B5EF4-FFF2-40B4-BE49-F238E27FC236}">
                <a16:creationId xmlns:a16="http://schemas.microsoft.com/office/drawing/2014/main" id="{0C2A1DD6-BFC7-47E3-B770-108BB71CBA56}"/>
              </a:ext>
            </a:extLst>
          </p:cNvPr>
          <p:cNvSpPr>
            <a:spLocks noGrp="1"/>
          </p:cNvSpPr>
          <p:nvPr>
            <p:ph type="dt" sz="half" idx="10"/>
          </p:nvPr>
        </p:nvSpPr>
        <p:spPr/>
        <p:txBody>
          <a:bodyPr/>
          <a:lstStyle/>
          <a:p>
            <a:r>
              <a:rPr lang="en-US"/>
              <a:t>19/09/2018</a:t>
            </a:r>
            <a:endParaRPr lang="en-US" dirty="0"/>
          </a:p>
        </p:txBody>
      </p:sp>
      <p:sp>
        <p:nvSpPr>
          <p:cNvPr id="2" name="Footer Placeholder 1"/>
          <p:cNvSpPr>
            <a:spLocks noGrp="1"/>
          </p:cNvSpPr>
          <p:nvPr>
            <p:ph type="ftr" sz="quarter" idx="11"/>
          </p:nvPr>
        </p:nvSpPr>
        <p:spPr/>
        <p:txBody>
          <a:bodyPr/>
          <a:lstStyle/>
          <a:p>
            <a:r>
              <a:rPr lang="en-US"/>
              <a:t>Andrew Rose                                  Imperial College London</a:t>
            </a:r>
            <a:endParaRPr lang="en-US" dirty="0"/>
          </a:p>
        </p:txBody>
      </p:sp>
      <p:sp>
        <p:nvSpPr>
          <p:cNvPr id="3" name="Slide Number Placeholder 2">
            <a:extLst>
              <a:ext uri="{FF2B5EF4-FFF2-40B4-BE49-F238E27FC236}">
                <a16:creationId xmlns:a16="http://schemas.microsoft.com/office/drawing/2014/main" id="{5F6D451A-13CC-4A3D-BD3B-40D52A5629EE}"/>
              </a:ext>
            </a:extLst>
          </p:cNvPr>
          <p:cNvSpPr>
            <a:spLocks noGrp="1"/>
          </p:cNvSpPr>
          <p:nvPr>
            <p:ph type="sldNum" sz="quarter" idx="12"/>
          </p:nvPr>
        </p:nvSpPr>
        <p:spPr/>
        <p:txBody>
          <a:bodyPr/>
          <a:lstStyle/>
          <a:p>
            <a:fld id="{6D22F896-40B5-4ADD-8801-0D06FADFA095}" type="slidenum">
              <a:rPr lang="en-US" smtClean="0"/>
              <a:t>21</a:t>
            </a:fld>
            <a:endParaRPr lang="en-US" dirty="0"/>
          </a:p>
        </p:txBody>
      </p:sp>
      <p:sp>
        <p:nvSpPr>
          <p:cNvPr id="11" name="Trapezoid 10"/>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Pisa</a:t>
            </a:r>
          </a:p>
        </p:txBody>
      </p:sp>
      <p:sp>
        <p:nvSpPr>
          <p:cNvPr id="13" name="Content Placeholder 16">
            <a:extLst>
              <a:ext uri="{FF2B5EF4-FFF2-40B4-BE49-F238E27FC236}">
                <a16:creationId xmlns:a16="http://schemas.microsoft.com/office/drawing/2014/main" id="{62C27757-1BA7-4999-9204-70A27B48C6E0}"/>
              </a:ext>
            </a:extLst>
          </p:cNvPr>
          <p:cNvSpPr>
            <a:spLocks noGrp="1"/>
          </p:cNvSpPr>
          <p:nvPr>
            <p:ph idx="1"/>
          </p:nvPr>
        </p:nvSpPr>
        <p:spPr>
          <a:xfrm>
            <a:off x="685800" y="1634686"/>
            <a:ext cx="3808708" cy="1623008"/>
          </a:xfrm>
        </p:spPr>
        <p:txBody>
          <a:bodyPr/>
          <a:lstStyle/>
          <a:p>
            <a:r>
              <a:rPr lang="en-GB" dirty="0"/>
              <a:t>Kapton heaters</a:t>
            </a:r>
          </a:p>
          <a:p>
            <a:r>
              <a:rPr lang="en-GB" dirty="0"/>
              <a:t>Comtel Crate</a:t>
            </a:r>
          </a:p>
          <a:p>
            <a:pPr lvl="1"/>
            <a:r>
              <a:rPr lang="en-GB" dirty="0"/>
              <a:t>Front-Back Airflow</a:t>
            </a:r>
            <a:endParaRPr lang="en-US" dirty="0"/>
          </a:p>
        </p:txBody>
      </p:sp>
      <p:pic>
        <p:nvPicPr>
          <p:cNvPr id="14" name="Picture 13">
            <a:extLst>
              <a:ext uri="{FF2B5EF4-FFF2-40B4-BE49-F238E27FC236}">
                <a16:creationId xmlns:a16="http://schemas.microsoft.com/office/drawing/2014/main" id="{DFF14FA2-C15F-4070-98A3-11753586E710}"/>
              </a:ext>
            </a:extLst>
          </p:cNvPr>
          <p:cNvPicPr>
            <a:picLocks noChangeAspect="1"/>
          </p:cNvPicPr>
          <p:nvPr/>
        </p:nvPicPr>
        <p:blipFill>
          <a:blip r:embed="rId2"/>
          <a:stretch>
            <a:fillRect/>
          </a:stretch>
        </p:blipFill>
        <p:spPr>
          <a:xfrm>
            <a:off x="6220247" y="1521936"/>
            <a:ext cx="5389043" cy="4121033"/>
          </a:xfrm>
          <a:prstGeom prst="rect">
            <a:avLst/>
          </a:prstGeom>
        </p:spPr>
      </p:pic>
      <p:pic>
        <p:nvPicPr>
          <p:cNvPr id="15" name="Content Placeholder 8">
            <a:extLst>
              <a:ext uri="{FF2B5EF4-FFF2-40B4-BE49-F238E27FC236}">
                <a16:creationId xmlns:a16="http://schemas.microsoft.com/office/drawing/2014/main" id="{400680C9-CA42-4E19-9230-290A66934729}"/>
              </a:ext>
            </a:extLst>
          </p:cNvPr>
          <p:cNvPicPr>
            <a:picLocks noChangeAspect="1"/>
          </p:cNvPicPr>
          <p:nvPr/>
        </p:nvPicPr>
        <p:blipFill rotWithShape="1">
          <a:blip r:embed="rId3"/>
          <a:srcRect l="24179" t="20159" r="8826" b="17487"/>
          <a:stretch/>
        </p:blipFill>
        <p:spPr>
          <a:xfrm>
            <a:off x="3784551" y="1547073"/>
            <a:ext cx="2187203" cy="1145065"/>
          </a:xfrm>
          <a:prstGeom prst="rect">
            <a:avLst/>
          </a:prstGeom>
          <a:solidFill>
            <a:schemeClr val="bg1">
              <a:alpha val="25000"/>
            </a:schemeClr>
          </a:solidFill>
        </p:spPr>
      </p:pic>
      <p:pic>
        <p:nvPicPr>
          <p:cNvPr id="16" name="Picture 15">
            <a:extLst>
              <a:ext uri="{FF2B5EF4-FFF2-40B4-BE49-F238E27FC236}">
                <a16:creationId xmlns:a16="http://schemas.microsoft.com/office/drawing/2014/main" id="{1934794D-D9C7-4E3E-99D9-B586CAA2186E}"/>
              </a:ext>
            </a:extLst>
          </p:cNvPr>
          <p:cNvPicPr>
            <a:picLocks noChangeAspect="1"/>
          </p:cNvPicPr>
          <p:nvPr/>
        </p:nvPicPr>
        <p:blipFill>
          <a:blip r:embed="rId4"/>
          <a:stretch>
            <a:fillRect/>
          </a:stretch>
        </p:blipFill>
        <p:spPr>
          <a:xfrm>
            <a:off x="1961025" y="2887159"/>
            <a:ext cx="4010729" cy="2710699"/>
          </a:xfrm>
          <a:prstGeom prst="rect">
            <a:avLst/>
          </a:prstGeom>
        </p:spPr>
      </p:pic>
    </p:spTree>
    <p:extLst>
      <p:ext uri="{BB962C8B-B14F-4D97-AF65-F5344CB8AC3E}">
        <p14:creationId xmlns:p14="http://schemas.microsoft.com/office/powerpoint/2010/main" val="2652289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F4339-92CD-4E0C-81C9-4A5678382B39}"/>
              </a:ext>
            </a:extLst>
          </p:cNvPr>
          <p:cNvSpPr>
            <a:spLocks noGrp="1"/>
          </p:cNvSpPr>
          <p:nvPr>
            <p:ph type="title"/>
          </p:nvPr>
        </p:nvSpPr>
        <p:spPr/>
        <p:txBody>
          <a:bodyPr/>
          <a:lstStyle/>
          <a:p>
            <a:r>
              <a:rPr lang="en-GB" dirty="0"/>
              <a:t>Thermal TEST RESULTS</a:t>
            </a:r>
            <a:endParaRPr lang="en-US" dirty="0"/>
          </a:p>
        </p:txBody>
      </p:sp>
      <p:sp>
        <p:nvSpPr>
          <p:cNvPr id="3" name="Date Placeholder 2"/>
          <p:cNvSpPr>
            <a:spLocks noGrp="1"/>
          </p:cNvSpPr>
          <p:nvPr>
            <p:ph type="dt" sz="half" idx="10"/>
          </p:nvPr>
        </p:nvSpPr>
        <p:spPr/>
        <p:txBody>
          <a:bodyPr/>
          <a:lstStyle/>
          <a:p>
            <a:r>
              <a:rPr lang="en-US"/>
              <a:t>19/09/2018</a:t>
            </a:r>
            <a:endParaRPr lang="en-US" dirty="0"/>
          </a:p>
        </p:txBody>
      </p:sp>
      <p:sp>
        <p:nvSpPr>
          <p:cNvPr id="7" name="Footer Placeholder 6"/>
          <p:cNvSpPr>
            <a:spLocks noGrp="1"/>
          </p:cNvSpPr>
          <p:nvPr>
            <p:ph type="ftr" sz="quarter" idx="11"/>
          </p:nvPr>
        </p:nvSpPr>
        <p:spPr/>
        <p:txBody>
          <a:bodyPr/>
          <a:lstStyle/>
          <a:p>
            <a:r>
              <a:rPr lang="en-US"/>
              <a:t>Andrew Rose                                  Imperial College London</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22</a:t>
            </a:fld>
            <a:endParaRPr lang="en-US" dirty="0"/>
          </a:p>
        </p:txBody>
      </p:sp>
      <p:sp>
        <p:nvSpPr>
          <p:cNvPr id="38" name="TextBox 37">
            <a:extLst>
              <a:ext uri="{FF2B5EF4-FFF2-40B4-BE49-F238E27FC236}">
                <a16:creationId xmlns:a16="http://schemas.microsoft.com/office/drawing/2014/main" id="{768C8E7D-7D5A-428E-931B-0D5B16951A26}"/>
              </a:ext>
            </a:extLst>
          </p:cNvPr>
          <p:cNvSpPr txBox="1"/>
          <p:nvPr/>
        </p:nvSpPr>
        <p:spPr>
          <a:xfrm>
            <a:off x="8179385" y="2154458"/>
            <a:ext cx="3430198" cy="369332"/>
          </a:xfrm>
          <a:prstGeom prst="rect">
            <a:avLst/>
          </a:prstGeom>
          <a:noFill/>
        </p:spPr>
        <p:txBody>
          <a:bodyPr wrap="square" rtlCol="0">
            <a:spAutoFit/>
          </a:bodyPr>
          <a:lstStyle/>
          <a:p>
            <a:r>
              <a:rPr lang="en-GB" dirty="0"/>
              <a:t>	</a:t>
            </a:r>
            <a:endParaRPr lang="en-US" dirty="0"/>
          </a:p>
        </p:txBody>
      </p:sp>
      <p:sp>
        <p:nvSpPr>
          <p:cNvPr id="55" name="Trapezoid 54"/>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Pisa</a:t>
            </a:r>
          </a:p>
        </p:txBody>
      </p:sp>
      <p:grpSp>
        <p:nvGrpSpPr>
          <p:cNvPr id="54" name="Group 53">
            <a:extLst>
              <a:ext uri="{FF2B5EF4-FFF2-40B4-BE49-F238E27FC236}">
                <a16:creationId xmlns:a16="http://schemas.microsoft.com/office/drawing/2014/main" id="{3D222B38-2C1B-4F4E-8C8E-D9E30310DDCB}"/>
              </a:ext>
            </a:extLst>
          </p:cNvPr>
          <p:cNvGrpSpPr/>
          <p:nvPr/>
        </p:nvGrpSpPr>
        <p:grpSpPr>
          <a:xfrm>
            <a:off x="338050" y="1564408"/>
            <a:ext cx="3669990" cy="4194273"/>
            <a:chOff x="338050" y="2193058"/>
            <a:chExt cx="3669990" cy="4194273"/>
          </a:xfrm>
        </p:grpSpPr>
        <p:grpSp>
          <p:nvGrpSpPr>
            <p:cNvPr id="56" name="Group 55">
              <a:extLst>
                <a:ext uri="{FF2B5EF4-FFF2-40B4-BE49-F238E27FC236}">
                  <a16:creationId xmlns:a16="http://schemas.microsoft.com/office/drawing/2014/main" id="{1E4E6CC0-B44E-4037-A431-E388F67CC8B0}"/>
                </a:ext>
              </a:extLst>
            </p:cNvPr>
            <p:cNvGrpSpPr/>
            <p:nvPr/>
          </p:nvGrpSpPr>
          <p:grpSpPr>
            <a:xfrm>
              <a:off x="338050" y="2193058"/>
              <a:ext cx="3669990" cy="4194273"/>
              <a:chOff x="378993" y="2001990"/>
              <a:chExt cx="3669990" cy="4194273"/>
            </a:xfrm>
          </p:grpSpPr>
          <p:sp>
            <p:nvSpPr>
              <p:cNvPr id="63" name="Rectangle 62">
                <a:extLst>
                  <a:ext uri="{FF2B5EF4-FFF2-40B4-BE49-F238E27FC236}">
                    <a16:creationId xmlns:a16="http://schemas.microsoft.com/office/drawing/2014/main" id="{D27C4C10-A001-4D57-B687-BB27A3B755C7}"/>
                  </a:ext>
                </a:extLst>
              </p:cNvPr>
              <p:cNvSpPr/>
              <p:nvPr/>
            </p:nvSpPr>
            <p:spPr>
              <a:xfrm>
                <a:off x="378993" y="2001990"/>
                <a:ext cx="3669990" cy="4194273"/>
              </a:xfrm>
              <a:prstGeom prst="rect">
                <a:avLst/>
              </a:prstGeom>
              <a:solidFill>
                <a:srgbClr val="0000F8"/>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64" name="Rectangle 63">
                <a:extLst>
                  <a:ext uri="{FF2B5EF4-FFF2-40B4-BE49-F238E27FC236}">
                    <a16:creationId xmlns:a16="http://schemas.microsoft.com/office/drawing/2014/main" id="{29C2C036-CBE1-4014-B6F8-DF67988F6EE8}"/>
                  </a:ext>
                </a:extLst>
              </p:cNvPr>
              <p:cNvSpPr/>
              <p:nvPr/>
            </p:nvSpPr>
            <p:spPr>
              <a:xfrm>
                <a:off x="1221833" y="2565734"/>
                <a:ext cx="1155032" cy="1175084"/>
              </a:xfrm>
              <a:prstGeom prst="rect">
                <a:avLst/>
              </a:prstGeom>
              <a:solidFill>
                <a:srgbClr val="FFED00"/>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bg1"/>
                  </a:solidFill>
                </a:endParaRPr>
              </a:p>
            </p:txBody>
          </p:sp>
          <p:sp>
            <p:nvSpPr>
              <p:cNvPr id="65" name="Rectangle 64">
                <a:extLst>
                  <a:ext uri="{FF2B5EF4-FFF2-40B4-BE49-F238E27FC236}">
                    <a16:creationId xmlns:a16="http://schemas.microsoft.com/office/drawing/2014/main" id="{CB37C6D8-49C9-4158-A942-D3678429E2FF}"/>
                  </a:ext>
                </a:extLst>
              </p:cNvPr>
              <p:cNvSpPr/>
              <p:nvPr/>
            </p:nvSpPr>
            <p:spPr>
              <a:xfrm>
                <a:off x="933893" y="2619604"/>
                <a:ext cx="268863" cy="1054643"/>
              </a:xfrm>
              <a:prstGeom prst="rect">
                <a:avLst/>
              </a:prstGeom>
              <a:solidFill>
                <a:srgbClr val="00DB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a:extLst>
                  <a:ext uri="{FF2B5EF4-FFF2-40B4-BE49-F238E27FC236}">
                    <a16:creationId xmlns:a16="http://schemas.microsoft.com/office/drawing/2014/main" id="{426B428B-AE1E-4723-A053-ACD70B0041EA}"/>
                  </a:ext>
                </a:extLst>
              </p:cNvPr>
              <p:cNvSpPr/>
              <p:nvPr/>
            </p:nvSpPr>
            <p:spPr>
              <a:xfrm>
                <a:off x="2395942" y="2619604"/>
                <a:ext cx="268863" cy="1054643"/>
              </a:xfrm>
              <a:prstGeom prst="rect">
                <a:avLst/>
              </a:prstGeom>
              <a:solidFill>
                <a:srgbClr val="00FFE2"/>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a:extLst>
                  <a:ext uri="{FF2B5EF4-FFF2-40B4-BE49-F238E27FC236}">
                    <a16:creationId xmlns:a16="http://schemas.microsoft.com/office/drawing/2014/main" id="{55317310-AB89-4142-A60E-301C1B7C99AF}"/>
                  </a:ext>
                </a:extLst>
              </p:cNvPr>
              <p:cNvSpPr/>
              <p:nvPr/>
            </p:nvSpPr>
            <p:spPr>
              <a:xfrm>
                <a:off x="1199224" y="4451313"/>
                <a:ext cx="1155032" cy="1175084"/>
              </a:xfrm>
              <a:prstGeom prst="rect">
                <a:avLst/>
              </a:prstGeom>
              <a:solidFill>
                <a:srgbClr val="C9FF00"/>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a:extLst>
                  <a:ext uri="{FF2B5EF4-FFF2-40B4-BE49-F238E27FC236}">
                    <a16:creationId xmlns:a16="http://schemas.microsoft.com/office/drawing/2014/main" id="{B5233DE8-029F-4BC8-BF38-25BF125B7585}"/>
                  </a:ext>
                </a:extLst>
              </p:cNvPr>
              <p:cNvSpPr/>
              <p:nvPr/>
            </p:nvSpPr>
            <p:spPr>
              <a:xfrm>
                <a:off x="911284" y="4505183"/>
                <a:ext cx="268863" cy="1054643"/>
              </a:xfrm>
              <a:prstGeom prst="rect">
                <a:avLst/>
              </a:prstGeom>
              <a:solidFill>
                <a:srgbClr val="00CE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68D6F5CE-0C9E-4E02-814B-5AACC40FC40F}"/>
                  </a:ext>
                </a:extLst>
              </p:cNvPr>
              <p:cNvSpPr/>
              <p:nvPr/>
            </p:nvSpPr>
            <p:spPr>
              <a:xfrm>
                <a:off x="2373333" y="4505183"/>
                <a:ext cx="268863" cy="1054643"/>
              </a:xfrm>
              <a:prstGeom prst="rect">
                <a:avLst/>
              </a:prstGeom>
              <a:solidFill>
                <a:srgbClr val="01E9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D17DB7F4-BEA9-415B-AB1E-98AD74A97C0D}"/>
                </a:ext>
              </a:extLst>
            </p:cNvPr>
            <p:cNvSpPr txBox="1"/>
            <p:nvPr/>
          </p:nvSpPr>
          <p:spPr>
            <a:xfrm>
              <a:off x="1456425" y="3153325"/>
              <a:ext cx="780983" cy="369332"/>
            </a:xfrm>
            <a:prstGeom prst="rect">
              <a:avLst/>
            </a:prstGeom>
            <a:noFill/>
          </p:spPr>
          <p:txBody>
            <a:bodyPr wrap="none" rtlCol="0">
              <a:spAutoFit/>
            </a:bodyPr>
            <a:lstStyle/>
            <a:p>
              <a:r>
                <a:rPr lang="en-GB" b="1" dirty="0">
                  <a:solidFill>
                    <a:schemeClr val="bg1"/>
                  </a:solidFill>
                </a:rPr>
                <a:t>82</a:t>
              </a:r>
              <a:r>
                <a:rPr lang="en-US" b="1" dirty="0">
                  <a:solidFill>
                    <a:schemeClr val="bg1"/>
                  </a:solidFill>
                </a:rPr>
                <a:t>°C</a:t>
              </a:r>
              <a:r>
                <a:rPr lang="en-GB" b="1" dirty="0">
                  <a:solidFill>
                    <a:schemeClr val="bg1"/>
                  </a:solidFill>
                </a:rPr>
                <a:t> </a:t>
              </a:r>
              <a:endParaRPr lang="en-US" b="1" dirty="0">
                <a:solidFill>
                  <a:schemeClr val="bg1"/>
                </a:solidFill>
              </a:endParaRPr>
            </a:p>
          </p:txBody>
        </p:sp>
        <p:sp>
          <p:nvSpPr>
            <p:cNvPr id="58" name="TextBox 57">
              <a:extLst>
                <a:ext uri="{FF2B5EF4-FFF2-40B4-BE49-F238E27FC236}">
                  <a16:creationId xmlns:a16="http://schemas.microsoft.com/office/drawing/2014/main" id="{D0D2041D-ECE5-4705-A3BA-AAAF26B9C1FA}"/>
                </a:ext>
              </a:extLst>
            </p:cNvPr>
            <p:cNvSpPr txBox="1"/>
            <p:nvPr/>
          </p:nvSpPr>
          <p:spPr>
            <a:xfrm>
              <a:off x="479849" y="2323549"/>
              <a:ext cx="780983" cy="369332"/>
            </a:xfrm>
            <a:prstGeom prst="rect">
              <a:avLst/>
            </a:prstGeom>
            <a:noFill/>
          </p:spPr>
          <p:txBody>
            <a:bodyPr wrap="none" rtlCol="0">
              <a:spAutoFit/>
            </a:bodyPr>
            <a:lstStyle/>
            <a:p>
              <a:r>
                <a:rPr lang="en-GB" b="1" dirty="0"/>
                <a:t>35</a:t>
              </a:r>
              <a:r>
                <a:rPr lang="en-US" b="1" dirty="0"/>
                <a:t>°C</a:t>
              </a:r>
              <a:r>
                <a:rPr lang="en-GB" b="1" dirty="0"/>
                <a:t> </a:t>
              </a:r>
              <a:endParaRPr lang="en-US" b="1" dirty="0"/>
            </a:p>
          </p:txBody>
        </p:sp>
        <p:sp>
          <p:nvSpPr>
            <p:cNvPr id="59" name="TextBox 58">
              <a:extLst>
                <a:ext uri="{FF2B5EF4-FFF2-40B4-BE49-F238E27FC236}">
                  <a16:creationId xmlns:a16="http://schemas.microsoft.com/office/drawing/2014/main" id="{866333BA-32DF-4418-90AF-3B93B5C223A3}"/>
                </a:ext>
              </a:extLst>
            </p:cNvPr>
            <p:cNvSpPr txBox="1"/>
            <p:nvPr/>
          </p:nvSpPr>
          <p:spPr>
            <a:xfrm>
              <a:off x="2491210" y="2323549"/>
              <a:ext cx="780983" cy="369332"/>
            </a:xfrm>
            <a:prstGeom prst="rect">
              <a:avLst/>
            </a:prstGeom>
            <a:noFill/>
          </p:spPr>
          <p:txBody>
            <a:bodyPr wrap="none" rtlCol="0">
              <a:spAutoFit/>
            </a:bodyPr>
            <a:lstStyle/>
            <a:p>
              <a:r>
                <a:rPr lang="en-GB" b="1" dirty="0"/>
                <a:t>42</a:t>
              </a:r>
              <a:r>
                <a:rPr lang="en-US" b="1" dirty="0"/>
                <a:t>°C</a:t>
              </a:r>
              <a:r>
                <a:rPr lang="en-GB" b="1" dirty="0"/>
                <a:t> </a:t>
              </a:r>
              <a:endParaRPr lang="en-US" b="1" dirty="0"/>
            </a:p>
          </p:txBody>
        </p:sp>
        <p:sp>
          <p:nvSpPr>
            <p:cNvPr id="60" name="TextBox 59">
              <a:extLst>
                <a:ext uri="{FF2B5EF4-FFF2-40B4-BE49-F238E27FC236}">
                  <a16:creationId xmlns:a16="http://schemas.microsoft.com/office/drawing/2014/main" id="{B2983EFC-3E47-4048-9432-1307BA9A7CFB}"/>
                </a:ext>
              </a:extLst>
            </p:cNvPr>
            <p:cNvSpPr txBox="1"/>
            <p:nvPr/>
          </p:nvSpPr>
          <p:spPr>
            <a:xfrm>
              <a:off x="479849" y="4168366"/>
              <a:ext cx="780983" cy="369332"/>
            </a:xfrm>
            <a:prstGeom prst="rect">
              <a:avLst/>
            </a:prstGeom>
            <a:noFill/>
          </p:spPr>
          <p:txBody>
            <a:bodyPr wrap="none" rtlCol="0">
              <a:spAutoFit/>
            </a:bodyPr>
            <a:lstStyle/>
            <a:p>
              <a:r>
                <a:rPr lang="en-GB" b="1" dirty="0"/>
                <a:t>33</a:t>
              </a:r>
              <a:r>
                <a:rPr lang="en-US" b="1" dirty="0"/>
                <a:t>°C</a:t>
              </a:r>
              <a:r>
                <a:rPr lang="en-GB" b="1" dirty="0"/>
                <a:t> </a:t>
              </a:r>
              <a:endParaRPr lang="en-US" b="1" dirty="0"/>
            </a:p>
          </p:txBody>
        </p:sp>
        <p:sp>
          <p:nvSpPr>
            <p:cNvPr id="61" name="TextBox 60">
              <a:extLst>
                <a:ext uri="{FF2B5EF4-FFF2-40B4-BE49-F238E27FC236}">
                  <a16:creationId xmlns:a16="http://schemas.microsoft.com/office/drawing/2014/main" id="{0CEB44B4-52E0-4A29-9A0A-2B4BF3F0A823}"/>
                </a:ext>
              </a:extLst>
            </p:cNvPr>
            <p:cNvSpPr txBox="1"/>
            <p:nvPr/>
          </p:nvSpPr>
          <p:spPr>
            <a:xfrm>
              <a:off x="2491210" y="4168366"/>
              <a:ext cx="780983" cy="369332"/>
            </a:xfrm>
            <a:prstGeom prst="rect">
              <a:avLst/>
            </a:prstGeom>
            <a:noFill/>
          </p:spPr>
          <p:txBody>
            <a:bodyPr wrap="none" rtlCol="0">
              <a:spAutoFit/>
            </a:bodyPr>
            <a:lstStyle/>
            <a:p>
              <a:r>
                <a:rPr lang="en-GB" b="1" dirty="0"/>
                <a:t>37</a:t>
              </a:r>
              <a:r>
                <a:rPr lang="en-US" b="1" dirty="0"/>
                <a:t>°C</a:t>
              </a:r>
              <a:r>
                <a:rPr lang="en-GB" b="1" dirty="0"/>
                <a:t> </a:t>
              </a:r>
              <a:endParaRPr lang="en-US" b="1" dirty="0"/>
            </a:p>
          </p:txBody>
        </p:sp>
        <p:sp>
          <p:nvSpPr>
            <p:cNvPr id="62" name="TextBox 61">
              <a:extLst>
                <a:ext uri="{FF2B5EF4-FFF2-40B4-BE49-F238E27FC236}">
                  <a16:creationId xmlns:a16="http://schemas.microsoft.com/office/drawing/2014/main" id="{8994B1E9-B081-48FC-8C84-D7158AC89C31}"/>
                </a:ext>
              </a:extLst>
            </p:cNvPr>
            <p:cNvSpPr txBox="1"/>
            <p:nvPr/>
          </p:nvSpPr>
          <p:spPr>
            <a:xfrm>
              <a:off x="1367914" y="5038904"/>
              <a:ext cx="780983" cy="369332"/>
            </a:xfrm>
            <a:prstGeom prst="rect">
              <a:avLst/>
            </a:prstGeom>
            <a:noFill/>
          </p:spPr>
          <p:txBody>
            <a:bodyPr wrap="none" rtlCol="0">
              <a:spAutoFit/>
            </a:bodyPr>
            <a:lstStyle/>
            <a:p>
              <a:r>
                <a:rPr lang="en-GB" b="1" dirty="0">
                  <a:solidFill>
                    <a:schemeClr val="bg1"/>
                  </a:solidFill>
                </a:rPr>
                <a:t>73</a:t>
              </a:r>
              <a:r>
                <a:rPr lang="en-US" b="1" dirty="0">
                  <a:solidFill>
                    <a:schemeClr val="bg1"/>
                  </a:solidFill>
                </a:rPr>
                <a:t>°C</a:t>
              </a:r>
              <a:r>
                <a:rPr lang="en-GB" b="1" dirty="0">
                  <a:solidFill>
                    <a:schemeClr val="bg1"/>
                  </a:solidFill>
                </a:rPr>
                <a:t> </a:t>
              </a:r>
              <a:endParaRPr lang="en-US" b="1" dirty="0">
                <a:solidFill>
                  <a:schemeClr val="bg1"/>
                </a:solidFill>
              </a:endParaRPr>
            </a:p>
          </p:txBody>
        </p:sp>
      </p:grpSp>
      <p:sp>
        <p:nvSpPr>
          <p:cNvPr id="70" name="Content Placeholder 10">
            <a:extLst>
              <a:ext uri="{FF2B5EF4-FFF2-40B4-BE49-F238E27FC236}">
                <a16:creationId xmlns:a16="http://schemas.microsoft.com/office/drawing/2014/main" id="{40E3EBB1-5BCA-4B29-A756-6A72AA9B0FA3}"/>
              </a:ext>
            </a:extLst>
          </p:cNvPr>
          <p:cNvSpPr>
            <a:spLocks noGrp="1"/>
          </p:cNvSpPr>
          <p:nvPr>
            <p:ph idx="1"/>
          </p:nvPr>
        </p:nvSpPr>
        <p:spPr>
          <a:xfrm>
            <a:off x="8125341" y="1584960"/>
            <a:ext cx="3839352" cy="3228063"/>
          </a:xfrm>
        </p:spPr>
        <p:txBody>
          <a:bodyPr/>
          <a:lstStyle/>
          <a:p>
            <a:r>
              <a:rPr lang="en-GB" dirty="0"/>
              <a:t>Standard CERN crate made by </a:t>
            </a:r>
            <a:r>
              <a:rPr lang="en-GB" dirty="0" err="1"/>
              <a:t>Schroff</a:t>
            </a:r>
            <a:r>
              <a:rPr lang="en-GB" dirty="0"/>
              <a:t>, Vertical Airflow</a:t>
            </a:r>
          </a:p>
          <a:p>
            <a:pPr lvl="1"/>
            <a:r>
              <a:rPr lang="en-GB" sz="1800" b="1" dirty="0"/>
              <a:t>FPGAs</a:t>
            </a:r>
            <a:r>
              <a:rPr lang="en-GB" sz="1800" dirty="0"/>
              <a:t> @ </a:t>
            </a:r>
            <a:r>
              <a:rPr lang="en-GB" sz="1800" b="1" dirty="0"/>
              <a:t>90W</a:t>
            </a:r>
            <a:r>
              <a:rPr lang="en-GB" sz="1800" dirty="0"/>
              <a:t> each</a:t>
            </a:r>
          </a:p>
          <a:p>
            <a:pPr marL="742950" lvl="1" indent="-285750"/>
            <a:r>
              <a:rPr lang="en-GB" sz="1800" dirty="0"/>
              <a:t>Max temperature </a:t>
            </a:r>
            <a:r>
              <a:rPr lang="en-GB" sz="1800" b="1" dirty="0"/>
              <a:t>100 °C</a:t>
            </a:r>
          </a:p>
          <a:p>
            <a:pPr lvl="1"/>
            <a:r>
              <a:rPr lang="en-GB" sz="1800" b="1" dirty="0"/>
              <a:t>Optics</a:t>
            </a:r>
            <a:r>
              <a:rPr lang="en-GB" sz="1800" dirty="0"/>
              <a:t> @ </a:t>
            </a:r>
            <a:r>
              <a:rPr lang="en-GB" sz="1800" b="1" dirty="0"/>
              <a:t>10W</a:t>
            </a:r>
            <a:r>
              <a:rPr lang="en-GB" sz="1800" dirty="0"/>
              <a:t> each</a:t>
            </a:r>
          </a:p>
          <a:p>
            <a:pPr marL="742950" lvl="1" indent="-285750"/>
            <a:r>
              <a:rPr lang="en-GB" sz="1800" dirty="0"/>
              <a:t>Max temperature </a:t>
            </a:r>
            <a:r>
              <a:rPr lang="en-GB" sz="1800" b="1" dirty="0"/>
              <a:t>50 °C</a:t>
            </a:r>
          </a:p>
          <a:p>
            <a:pPr marL="742950" lvl="1" indent="-285750"/>
            <a:r>
              <a:rPr lang="en-GB" sz="1800" dirty="0"/>
              <a:t>May increase to </a:t>
            </a:r>
            <a:r>
              <a:rPr lang="en-GB" sz="1800" b="1" dirty="0"/>
              <a:t>20W </a:t>
            </a:r>
            <a:r>
              <a:rPr lang="en-GB" sz="1800" dirty="0"/>
              <a:t>so need margin</a:t>
            </a:r>
          </a:p>
          <a:p>
            <a:pPr marL="285750" indent="-285750"/>
            <a:r>
              <a:rPr lang="en-GB" sz="2000" dirty="0"/>
              <a:t>Simulation by </a:t>
            </a:r>
            <a:r>
              <a:rPr lang="en-GB" sz="2000" dirty="0" err="1"/>
              <a:t>Ansys</a:t>
            </a:r>
            <a:endParaRPr lang="en-GB" sz="2000" dirty="0"/>
          </a:p>
        </p:txBody>
      </p:sp>
      <p:sp>
        <p:nvSpPr>
          <p:cNvPr id="71" name="TextBox 70">
            <a:extLst>
              <a:ext uri="{FF2B5EF4-FFF2-40B4-BE49-F238E27FC236}">
                <a16:creationId xmlns:a16="http://schemas.microsoft.com/office/drawing/2014/main" id="{BA2951C1-5DBD-408F-84A6-BB1741891A41}"/>
              </a:ext>
            </a:extLst>
          </p:cNvPr>
          <p:cNvSpPr txBox="1"/>
          <p:nvPr/>
        </p:nvSpPr>
        <p:spPr>
          <a:xfrm>
            <a:off x="323468" y="1097877"/>
            <a:ext cx="3379451" cy="369332"/>
          </a:xfrm>
          <a:prstGeom prst="rect">
            <a:avLst/>
          </a:prstGeom>
          <a:noFill/>
        </p:spPr>
        <p:txBody>
          <a:bodyPr wrap="none" rtlCol="0">
            <a:spAutoFit/>
          </a:bodyPr>
          <a:lstStyle/>
          <a:p>
            <a:r>
              <a:rPr lang="en-GB" b="1" dirty="0">
                <a:solidFill>
                  <a:schemeClr val="accent2"/>
                </a:solidFill>
              </a:rPr>
              <a:t>Measurement</a:t>
            </a:r>
            <a:r>
              <a:rPr lang="en-GB" dirty="0"/>
              <a:t>, Fan Speed 15</a:t>
            </a:r>
            <a:endParaRPr lang="en-US" dirty="0"/>
          </a:p>
        </p:txBody>
      </p:sp>
      <p:sp>
        <p:nvSpPr>
          <p:cNvPr id="72" name="Rectangle 71">
            <a:extLst>
              <a:ext uri="{FF2B5EF4-FFF2-40B4-BE49-F238E27FC236}">
                <a16:creationId xmlns:a16="http://schemas.microsoft.com/office/drawing/2014/main" id="{850DF4E0-7D60-43BA-9E7D-11AA717F6F9D}"/>
              </a:ext>
            </a:extLst>
          </p:cNvPr>
          <p:cNvSpPr/>
          <p:nvPr/>
        </p:nvSpPr>
        <p:spPr>
          <a:xfrm>
            <a:off x="4231695" y="1564406"/>
            <a:ext cx="3669990" cy="4194273"/>
          </a:xfrm>
          <a:prstGeom prst="rect">
            <a:avLst/>
          </a:prstGeom>
          <a:solidFill>
            <a:srgbClr val="0000F8"/>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nvGrpSpPr>
          <p:cNvPr id="73" name="Group 72">
            <a:extLst>
              <a:ext uri="{FF2B5EF4-FFF2-40B4-BE49-F238E27FC236}">
                <a16:creationId xmlns:a16="http://schemas.microsoft.com/office/drawing/2014/main" id="{6DC91B4D-C764-4FD8-8BC2-42749E050B14}"/>
              </a:ext>
            </a:extLst>
          </p:cNvPr>
          <p:cNvGrpSpPr/>
          <p:nvPr/>
        </p:nvGrpSpPr>
        <p:grpSpPr>
          <a:xfrm>
            <a:off x="4393943" y="1697695"/>
            <a:ext cx="2792344" cy="3487566"/>
            <a:chOff x="4370696" y="2310847"/>
            <a:chExt cx="2792344" cy="3487566"/>
          </a:xfrm>
        </p:grpSpPr>
        <p:sp>
          <p:nvSpPr>
            <p:cNvPr id="74" name="Rectangle 73">
              <a:extLst>
                <a:ext uri="{FF2B5EF4-FFF2-40B4-BE49-F238E27FC236}">
                  <a16:creationId xmlns:a16="http://schemas.microsoft.com/office/drawing/2014/main" id="{7FA04ACA-282C-48D2-8DDD-CBD8F019485F}"/>
                </a:ext>
              </a:extLst>
            </p:cNvPr>
            <p:cNvSpPr/>
            <p:nvPr/>
          </p:nvSpPr>
          <p:spPr>
            <a:xfrm>
              <a:off x="5055485" y="2737750"/>
              <a:ext cx="1155032" cy="1175084"/>
            </a:xfrm>
            <a:prstGeom prst="rect">
              <a:avLst/>
            </a:prstGeom>
            <a:solidFill>
              <a:srgbClr val="F3FF01"/>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bg1"/>
                </a:solidFill>
              </a:endParaRPr>
            </a:p>
          </p:txBody>
        </p:sp>
        <p:sp>
          <p:nvSpPr>
            <p:cNvPr id="75" name="Rectangle 74">
              <a:extLst>
                <a:ext uri="{FF2B5EF4-FFF2-40B4-BE49-F238E27FC236}">
                  <a16:creationId xmlns:a16="http://schemas.microsoft.com/office/drawing/2014/main" id="{83542C1D-43EE-4384-A481-4B9A447E3AC5}"/>
                </a:ext>
              </a:extLst>
            </p:cNvPr>
            <p:cNvSpPr/>
            <p:nvPr/>
          </p:nvSpPr>
          <p:spPr>
            <a:xfrm>
              <a:off x="4767545" y="2797970"/>
              <a:ext cx="268863" cy="1054643"/>
            </a:xfrm>
            <a:prstGeom prst="rect">
              <a:avLst/>
            </a:prstGeom>
            <a:solidFill>
              <a:srgbClr val="00FFED"/>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a:extLst>
                <a:ext uri="{FF2B5EF4-FFF2-40B4-BE49-F238E27FC236}">
                  <a16:creationId xmlns:a16="http://schemas.microsoft.com/office/drawing/2014/main" id="{66A707A2-429F-4ABC-B69C-CA709AF67A1B}"/>
                </a:ext>
              </a:extLst>
            </p:cNvPr>
            <p:cNvSpPr/>
            <p:nvPr/>
          </p:nvSpPr>
          <p:spPr>
            <a:xfrm>
              <a:off x="6229594" y="2797970"/>
              <a:ext cx="268863" cy="1054643"/>
            </a:xfrm>
            <a:prstGeom prst="rect">
              <a:avLst/>
            </a:prstGeom>
            <a:solidFill>
              <a:srgbClr val="01F2F5"/>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a:extLst>
                <a:ext uri="{FF2B5EF4-FFF2-40B4-BE49-F238E27FC236}">
                  <a16:creationId xmlns:a16="http://schemas.microsoft.com/office/drawing/2014/main" id="{32A7D60B-BF67-4D3D-A369-115861E8643F}"/>
                </a:ext>
              </a:extLst>
            </p:cNvPr>
            <p:cNvSpPr/>
            <p:nvPr/>
          </p:nvSpPr>
          <p:spPr>
            <a:xfrm>
              <a:off x="5032876" y="4623329"/>
              <a:ext cx="1155032" cy="1175084"/>
            </a:xfrm>
            <a:prstGeom prst="rect">
              <a:avLst/>
            </a:prstGeom>
            <a:solidFill>
              <a:srgbClr val="94FF00"/>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3BE8413F-CE9A-46B3-AC68-2241B2CA73BE}"/>
                </a:ext>
              </a:extLst>
            </p:cNvPr>
            <p:cNvSpPr/>
            <p:nvPr/>
          </p:nvSpPr>
          <p:spPr>
            <a:xfrm>
              <a:off x="4744936" y="4683549"/>
              <a:ext cx="268863" cy="1054643"/>
            </a:xfrm>
            <a:prstGeom prst="rect">
              <a:avLst/>
            </a:prstGeom>
            <a:solidFill>
              <a:srgbClr val="00E6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EA9AC7B4-CEBC-47D8-8B37-53EA15D98B72}"/>
                </a:ext>
              </a:extLst>
            </p:cNvPr>
            <p:cNvSpPr/>
            <p:nvPr/>
          </p:nvSpPr>
          <p:spPr>
            <a:xfrm>
              <a:off x="6206985" y="4683549"/>
              <a:ext cx="268863" cy="1054643"/>
            </a:xfrm>
            <a:prstGeom prst="rect">
              <a:avLst/>
            </a:prstGeom>
            <a:solidFill>
              <a:srgbClr val="00FFE9"/>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E7403277-CDB9-4C14-9C52-A68BB23AE373}"/>
                </a:ext>
              </a:extLst>
            </p:cNvPr>
            <p:cNvSpPr txBox="1"/>
            <p:nvPr/>
          </p:nvSpPr>
          <p:spPr>
            <a:xfrm>
              <a:off x="5347272" y="3140623"/>
              <a:ext cx="780983" cy="369332"/>
            </a:xfrm>
            <a:prstGeom prst="rect">
              <a:avLst/>
            </a:prstGeom>
            <a:noFill/>
          </p:spPr>
          <p:txBody>
            <a:bodyPr wrap="none" rtlCol="0">
              <a:spAutoFit/>
            </a:bodyPr>
            <a:lstStyle/>
            <a:p>
              <a:r>
                <a:rPr lang="en-GB" b="1" dirty="0">
                  <a:solidFill>
                    <a:schemeClr val="bg1"/>
                  </a:solidFill>
                </a:rPr>
                <a:t>78</a:t>
              </a:r>
              <a:r>
                <a:rPr lang="en-US" b="1" dirty="0">
                  <a:solidFill>
                    <a:schemeClr val="bg1"/>
                  </a:solidFill>
                </a:rPr>
                <a:t>°C</a:t>
              </a:r>
              <a:r>
                <a:rPr lang="en-GB" b="1" dirty="0">
                  <a:solidFill>
                    <a:schemeClr val="bg1"/>
                  </a:solidFill>
                </a:rPr>
                <a:t> </a:t>
              </a:r>
              <a:endParaRPr lang="en-US" b="1" dirty="0">
                <a:solidFill>
                  <a:schemeClr val="bg1"/>
                </a:solidFill>
              </a:endParaRPr>
            </a:p>
          </p:txBody>
        </p:sp>
        <p:sp>
          <p:nvSpPr>
            <p:cNvPr id="81" name="TextBox 80">
              <a:extLst>
                <a:ext uri="{FF2B5EF4-FFF2-40B4-BE49-F238E27FC236}">
                  <a16:creationId xmlns:a16="http://schemas.microsoft.com/office/drawing/2014/main" id="{157DC3F8-CB85-4517-B5A4-B2DE02C1F0D0}"/>
                </a:ext>
              </a:extLst>
            </p:cNvPr>
            <p:cNvSpPr txBox="1"/>
            <p:nvPr/>
          </p:nvSpPr>
          <p:spPr>
            <a:xfrm>
              <a:off x="4370696" y="2310847"/>
              <a:ext cx="780983" cy="369332"/>
            </a:xfrm>
            <a:prstGeom prst="rect">
              <a:avLst/>
            </a:prstGeom>
            <a:noFill/>
          </p:spPr>
          <p:txBody>
            <a:bodyPr wrap="none" rtlCol="0">
              <a:spAutoFit/>
            </a:bodyPr>
            <a:lstStyle/>
            <a:p>
              <a:r>
                <a:rPr lang="en-GB" b="1" dirty="0"/>
                <a:t>40</a:t>
              </a:r>
              <a:r>
                <a:rPr lang="en-US" b="1" dirty="0"/>
                <a:t>°C</a:t>
              </a:r>
              <a:r>
                <a:rPr lang="en-GB" b="1" dirty="0"/>
                <a:t> </a:t>
              </a:r>
              <a:endParaRPr lang="en-US" b="1" dirty="0"/>
            </a:p>
          </p:txBody>
        </p:sp>
        <p:sp>
          <p:nvSpPr>
            <p:cNvPr id="82" name="TextBox 81">
              <a:extLst>
                <a:ext uri="{FF2B5EF4-FFF2-40B4-BE49-F238E27FC236}">
                  <a16:creationId xmlns:a16="http://schemas.microsoft.com/office/drawing/2014/main" id="{FCEFBA18-B8CA-4F9D-BF38-139EAB6D3789}"/>
                </a:ext>
              </a:extLst>
            </p:cNvPr>
            <p:cNvSpPr txBox="1"/>
            <p:nvPr/>
          </p:nvSpPr>
          <p:spPr>
            <a:xfrm>
              <a:off x="6382057" y="2310847"/>
              <a:ext cx="780983" cy="369332"/>
            </a:xfrm>
            <a:prstGeom prst="rect">
              <a:avLst/>
            </a:prstGeom>
            <a:noFill/>
          </p:spPr>
          <p:txBody>
            <a:bodyPr wrap="none" rtlCol="0">
              <a:spAutoFit/>
            </a:bodyPr>
            <a:lstStyle/>
            <a:p>
              <a:r>
                <a:rPr lang="en-GB" b="1" dirty="0"/>
                <a:t>38</a:t>
              </a:r>
              <a:r>
                <a:rPr lang="en-US" b="1" dirty="0"/>
                <a:t>°C</a:t>
              </a:r>
              <a:r>
                <a:rPr lang="en-GB" b="1" dirty="0"/>
                <a:t> </a:t>
              </a:r>
              <a:endParaRPr lang="en-US" b="1" dirty="0"/>
            </a:p>
          </p:txBody>
        </p:sp>
        <p:sp>
          <p:nvSpPr>
            <p:cNvPr id="83" name="TextBox 82">
              <a:extLst>
                <a:ext uri="{FF2B5EF4-FFF2-40B4-BE49-F238E27FC236}">
                  <a16:creationId xmlns:a16="http://schemas.microsoft.com/office/drawing/2014/main" id="{8C138842-2412-42F6-80A4-772A9E721C91}"/>
                </a:ext>
              </a:extLst>
            </p:cNvPr>
            <p:cNvSpPr txBox="1"/>
            <p:nvPr/>
          </p:nvSpPr>
          <p:spPr>
            <a:xfrm>
              <a:off x="4370696" y="4155664"/>
              <a:ext cx="780983" cy="369332"/>
            </a:xfrm>
            <a:prstGeom prst="rect">
              <a:avLst/>
            </a:prstGeom>
            <a:noFill/>
          </p:spPr>
          <p:txBody>
            <a:bodyPr wrap="none" rtlCol="0">
              <a:spAutoFit/>
            </a:bodyPr>
            <a:lstStyle/>
            <a:p>
              <a:r>
                <a:rPr lang="en-GB" b="1" dirty="0"/>
                <a:t>36</a:t>
              </a:r>
              <a:r>
                <a:rPr lang="en-US" b="1" dirty="0"/>
                <a:t>°C</a:t>
              </a:r>
              <a:r>
                <a:rPr lang="en-GB" b="1" dirty="0"/>
                <a:t> </a:t>
              </a:r>
              <a:endParaRPr lang="en-US" b="1" dirty="0"/>
            </a:p>
          </p:txBody>
        </p:sp>
        <p:sp>
          <p:nvSpPr>
            <p:cNvPr id="84" name="TextBox 83">
              <a:extLst>
                <a:ext uri="{FF2B5EF4-FFF2-40B4-BE49-F238E27FC236}">
                  <a16:creationId xmlns:a16="http://schemas.microsoft.com/office/drawing/2014/main" id="{D1322441-C029-489F-8746-1EEDB8B4B2AA}"/>
                </a:ext>
              </a:extLst>
            </p:cNvPr>
            <p:cNvSpPr txBox="1"/>
            <p:nvPr/>
          </p:nvSpPr>
          <p:spPr>
            <a:xfrm>
              <a:off x="6382057" y="4155664"/>
              <a:ext cx="780983" cy="369332"/>
            </a:xfrm>
            <a:prstGeom prst="rect">
              <a:avLst/>
            </a:prstGeom>
            <a:noFill/>
          </p:spPr>
          <p:txBody>
            <a:bodyPr wrap="none" rtlCol="0">
              <a:spAutoFit/>
            </a:bodyPr>
            <a:lstStyle/>
            <a:p>
              <a:r>
                <a:rPr lang="en-GB" b="1" dirty="0"/>
                <a:t>42</a:t>
              </a:r>
              <a:r>
                <a:rPr lang="en-US" b="1" dirty="0"/>
                <a:t>°C</a:t>
              </a:r>
              <a:r>
                <a:rPr lang="en-GB" b="1" dirty="0"/>
                <a:t> </a:t>
              </a:r>
              <a:endParaRPr lang="en-US" b="1" dirty="0"/>
            </a:p>
          </p:txBody>
        </p:sp>
        <p:sp>
          <p:nvSpPr>
            <p:cNvPr id="85" name="TextBox 84">
              <a:extLst>
                <a:ext uri="{FF2B5EF4-FFF2-40B4-BE49-F238E27FC236}">
                  <a16:creationId xmlns:a16="http://schemas.microsoft.com/office/drawing/2014/main" id="{ADA27E92-0E13-4707-A0D4-6C9A8A5AAF9D}"/>
                </a:ext>
              </a:extLst>
            </p:cNvPr>
            <p:cNvSpPr txBox="1"/>
            <p:nvPr/>
          </p:nvSpPr>
          <p:spPr>
            <a:xfrm>
              <a:off x="5274259" y="5026202"/>
              <a:ext cx="780983" cy="369332"/>
            </a:xfrm>
            <a:prstGeom prst="rect">
              <a:avLst/>
            </a:prstGeom>
            <a:noFill/>
          </p:spPr>
          <p:txBody>
            <a:bodyPr wrap="none" rtlCol="0">
              <a:spAutoFit/>
            </a:bodyPr>
            <a:lstStyle/>
            <a:p>
              <a:r>
                <a:rPr lang="en-GB" b="1" dirty="0">
                  <a:solidFill>
                    <a:schemeClr val="bg1"/>
                  </a:solidFill>
                </a:rPr>
                <a:t>67</a:t>
              </a:r>
              <a:r>
                <a:rPr lang="en-US" b="1" dirty="0">
                  <a:solidFill>
                    <a:schemeClr val="bg1"/>
                  </a:solidFill>
                </a:rPr>
                <a:t>°C</a:t>
              </a:r>
              <a:r>
                <a:rPr lang="en-GB" b="1" dirty="0">
                  <a:solidFill>
                    <a:schemeClr val="bg1"/>
                  </a:solidFill>
                </a:rPr>
                <a:t> </a:t>
              </a:r>
              <a:endParaRPr lang="en-US" b="1" dirty="0">
                <a:solidFill>
                  <a:schemeClr val="bg1"/>
                </a:solidFill>
              </a:endParaRPr>
            </a:p>
          </p:txBody>
        </p:sp>
      </p:grpSp>
      <p:sp>
        <p:nvSpPr>
          <p:cNvPr id="86" name="TextBox 85">
            <a:extLst>
              <a:ext uri="{FF2B5EF4-FFF2-40B4-BE49-F238E27FC236}">
                <a16:creationId xmlns:a16="http://schemas.microsoft.com/office/drawing/2014/main" id="{B30B59E3-64A4-4490-99E4-025169602CD3}"/>
              </a:ext>
            </a:extLst>
          </p:cNvPr>
          <p:cNvSpPr txBox="1"/>
          <p:nvPr/>
        </p:nvSpPr>
        <p:spPr>
          <a:xfrm>
            <a:off x="4201249" y="1097873"/>
            <a:ext cx="2970685" cy="369332"/>
          </a:xfrm>
          <a:prstGeom prst="rect">
            <a:avLst/>
          </a:prstGeom>
          <a:noFill/>
        </p:spPr>
        <p:txBody>
          <a:bodyPr wrap="none" rtlCol="0">
            <a:spAutoFit/>
          </a:bodyPr>
          <a:lstStyle/>
          <a:p>
            <a:r>
              <a:rPr lang="en-GB" b="1" dirty="0">
                <a:solidFill>
                  <a:schemeClr val="accent2"/>
                </a:solidFill>
              </a:rPr>
              <a:t>Simulation</a:t>
            </a:r>
            <a:r>
              <a:rPr lang="en-GB" dirty="0"/>
              <a:t>, Fan Speed 15</a:t>
            </a:r>
            <a:endParaRPr lang="en-US" dirty="0"/>
          </a:p>
        </p:txBody>
      </p:sp>
      <p:pic>
        <p:nvPicPr>
          <p:cNvPr id="102" name="Picture 101">
            <a:extLst>
              <a:ext uri="{FF2B5EF4-FFF2-40B4-BE49-F238E27FC236}">
                <a16:creationId xmlns:a16="http://schemas.microsoft.com/office/drawing/2014/main" id="{D163823A-D65A-415C-B392-CAD73546E18C}"/>
              </a:ext>
            </a:extLst>
          </p:cNvPr>
          <p:cNvPicPr>
            <a:picLocks noChangeAspect="1"/>
          </p:cNvPicPr>
          <p:nvPr/>
        </p:nvPicPr>
        <p:blipFill>
          <a:blip r:embed="rId2"/>
          <a:stretch>
            <a:fillRect/>
          </a:stretch>
        </p:blipFill>
        <p:spPr>
          <a:xfrm>
            <a:off x="3661260" y="3910270"/>
            <a:ext cx="915179" cy="1744224"/>
          </a:xfrm>
          <a:prstGeom prst="rect">
            <a:avLst/>
          </a:prstGeom>
        </p:spPr>
      </p:pic>
      <p:sp>
        <p:nvSpPr>
          <p:cNvPr id="5" name="TextBox 4">
            <a:extLst>
              <a:ext uri="{FF2B5EF4-FFF2-40B4-BE49-F238E27FC236}">
                <a16:creationId xmlns:a16="http://schemas.microsoft.com/office/drawing/2014/main" id="{6ECD25EE-8295-4A02-873E-C0DE162E467D}"/>
              </a:ext>
            </a:extLst>
          </p:cNvPr>
          <p:cNvSpPr txBox="1"/>
          <p:nvPr/>
        </p:nvSpPr>
        <p:spPr>
          <a:xfrm>
            <a:off x="4790070" y="5344460"/>
            <a:ext cx="2611745" cy="369332"/>
          </a:xfrm>
          <a:prstGeom prst="rect">
            <a:avLst/>
          </a:prstGeom>
          <a:noFill/>
        </p:spPr>
        <p:txBody>
          <a:bodyPr wrap="square" rtlCol="0">
            <a:spAutoFit/>
          </a:bodyPr>
          <a:lstStyle/>
          <a:p>
            <a:pPr algn="r"/>
            <a:r>
              <a:rPr lang="en-GB" dirty="0"/>
              <a:t>Unoptimized heatsink</a:t>
            </a:r>
          </a:p>
        </p:txBody>
      </p:sp>
      <p:sp>
        <p:nvSpPr>
          <p:cNvPr id="42" name="TextBox 41">
            <a:extLst>
              <a:ext uri="{FF2B5EF4-FFF2-40B4-BE49-F238E27FC236}">
                <a16:creationId xmlns:a16="http://schemas.microsoft.com/office/drawing/2014/main" id="{EB417E16-6561-41A8-B0A7-327C975644F8}"/>
              </a:ext>
            </a:extLst>
          </p:cNvPr>
          <p:cNvSpPr txBox="1"/>
          <p:nvPr/>
        </p:nvSpPr>
        <p:spPr>
          <a:xfrm>
            <a:off x="618147" y="5328261"/>
            <a:ext cx="2763017" cy="369332"/>
          </a:xfrm>
          <a:prstGeom prst="rect">
            <a:avLst/>
          </a:prstGeom>
          <a:noFill/>
        </p:spPr>
        <p:txBody>
          <a:bodyPr wrap="square" rtlCol="0">
            <a:spAutoFit/>
          </a:bodyPr>
          <a:lstStyle/>
          <a:p>
            <a:pPr algn="ctr"/>
            <a:r>
              <a:rPr lang="en-GB" dirty="0"/>
              <a:t>Unoptimized heatsink</a:t>
            </a:r>
          </a:p>
        </p:txBody>
      </p:sp>
    </p:spTree>
    <p:extLst>
      <p:ext uri="{BB962C8B-B14F-4D97-AF65-F5344CB8AC3E}">
        <p14:creationId xmlns:p14="http://schemas.microsoft.com/office/powerpoint/2010/main" val="2104668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7818AC4-7C6A-48CF-8CD6-09E94B1146AE}"/>
              </a:ext>
            </a:extLst>
          </p:cNvPr>
          <p:cNvSpPr>
            <a:spLocks noGrp="1"/>
          </p:cNvSpPr>
          <p:nvPr>
            <p:ph type="title"/>
          </p:nvPr>
        </p:nvSpPr>
        <p:spPr/>
        <p:txBody>
          <a:bodyPr/>
          <a:lstStyle/>
          <a:p>
            <a:r>
              <a:rPr lang="en-GB" dirty="0"/>
              <a:t>Fan Speed</a:t>
            </a:r>
            <a:endParaRPr lang="en-US" dirty="0"/>
          </a:p>
        </p:txBody>
      </p:sp>
      <p:sp>
        <p:nvSpPr>
          <p:cNvPr id="2" name="Date Placeholder 1"/>
          <p:cNvSpPr>
            <a:spLocks noGrp="1"/>
          </p:cNvSpPr>
          <p:nvPr>
            <p:ph type="dt" sz="half" idx="10"/>
          </p:nvPr>
        </p:nvSpPr>
        <p:spPr/>
        <p:txBody>
          <a:bodyPr/>
          <a:lstStyle/>
          <a:p>
            <a:r>
              <a:rPr lang="en-US"/>
              <a:t>19/09/2018</a:t>
            </a:r>
            <a:endParaRPr lang="en-US" dirty="0"/>
          </a:p>
        </p:txBody>
      </p:sp>
      <p:sp>
        <p:nvSpPr>
          <p:cNvPr id="3" name="Footer Placeholder 2"/>
          <p:cNvSpPr>
            <a:spLocks noGrp="1"/>
          </p:cNvSpPr>
          <p:nvPr>
            <p:ph type="ftr" sz="quarter" idx="11"/>
          </p:nvPr>
        </p:nvSpPr>
        <p:spPr/>
        <p:txBody>
          <a:bodyPr/>
          <a:lstStyle/>
          <a:p>
            <a:r>
              <a:rPr lang="en-US"/>
              <a:t>Andrew Rose                                  Imperial College London</a:t>
            </a:r>
            <a:endParaRPr lang="en-US" dirty="0"/>
          </a:p>
        </p:txBody>
      </p:sp>
      <p:sp>
        <p:nvSpPr>
          <p:cNvPr id="7" name="Slide Number Placeholder 6">
            <a:extLst>
              <a:ext uri="{FF2B5EF4-FFF2-40B4-BE49-F238E27FC236}">
                <a16:creationId xmlns:a16="http://schemas.microsoft.com/office/drawing/2014/main" id="{80468134-5C17-4DA2-BA1F-16F41805C8FF}"/>
              </a:ext>
            </a:extLst>
          </p:cNvPr>
          <p:cNvSpPr>
            <a:spLocks noGrp="1"/>
          </p:cNvSpPr>
          <p:nvPr>
            <p:ph type="sldNum" sz="quarter" idx="12"/>
          </p:nvPr>
        </p:nvSpPr>
        <p:spPr/>
        <p:txBody>
          <a:bodyPr/>
          <a:lstStyle/>
          <a:p>
            <a:fld id="{6D22F896-40B5-4ADD-8801-0D06FADFA095}" type="slidenum">
              <a:rPr lang="en-US" smtClean="0"/>
              <a:pPr/>
              <a:t>23</a:t>
            </a:fld>
            <a:endParaRPr lang="en-US" dirty="0"/>
          </a:p>
        </p:txBody>
      </p:sp>
      <p:sp>
        <p:nvSpPr>
          <p:cNvPr id="58" name="Trapezoid 57"/>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Pisa</a:t>
            </a:r>
          </a:p>
        </p:txBody>
      </p:sp>
      <p:sp>
        <p:nvSpPr>
          <p:cNvPr id="54" name="Rectangle 53">
            <a:extLst>
              <a:ext uri="{FF2B5EF4-FFF2-40B4-BE49-F238E27FC236}">
                <a16:creationId xmlns:a16="http://schemas.microsoft.com/office/drawing/2014/main" id="{6D2913CB-8D52-430C-8885-3260667D5134}"/>
              </a:ext>
            </a:extLst>
          </p:cNvPr>
          <p:cNvSpPr/>
          <p:nvPr/>
        </p:nvSpPr>
        <p:spPr>
          <a:xfrm>
            <a:off x="338050" y="1564408"/>
            <a:ext cx="3669990" cy="4194273"/>
          </a:xfrm>
          <a:prstGeom prst="rect">
            <a:avLst/>
          </a:prstGeom>
          <a:solidFill>
            <a:srgbClr val="0000F8"/>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nvGrpSpPr>
          <p:cNvPr id="55" name="Group 54">
            <a:extLst>
              <a:ext uri="{FF2B5EF4-FFF2-40B4-BE49-F238E27FC236}">
                <a16:creationId xmlns:a16="http://schemas.microsoft.com/office/drawing/2014/main" id="{B763F1B1-C2B2-408F-A6B3-B0BBDB839FB5}"/>
              </a:ext>
            </a:extLst>
          </p:cNvPr>
          <p:cNvGrpSpPr/>
          <p:nvPr/>
        </p:nvGrpSpPr>
        <p:grpSpPr>
          <a:xfrm>
            <a:off x="484046" y="1697697"/>
            <a:ext cx="2792344" cy="3487566"/>
            <a:chOff x="460799" y="2310849"/>
            <a:chExt cx="2792344" cy="3487566"/>
          </a:xfrm>
        </p:grpSpPr>
        <p:sp>
          <p:nvSpPr>
            <p:cNvPr id="56" name="Rectangle 55">
              <a:extLst>
                <a:ext uri="{FF2B5EF4-FFF2-40B4-BE49-F238E27FC236}">
                  <a16:creationId xmlns:a16="http://schemas.microsoft.com/office/drawing/2014/main" id="{8AEEB8A4-B620-4EF1-AB7F-32ABDDAB5F7D}"/>
                </a:ext>
              </a:extLst>
            </p:cNvPr>
            <p:cNvSpPr/>
            <p:nvPr/>
          </p:nvSpPr>
          <p:spPr>
            <a:xfrm>
              <a:off x="1161840" y="2737752"/>
              <a:ext cx="1155032" cy="1175084"/>
            </a:xfrm>
            <a:prstGeom prst="rect">
              <a:avLst/>
            </a:prstGeom>
            <a:solidFill>
              <a:srgbClr val="FFB901"/>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bg1"/>
                </a:solidFill>
              </a:endParaRPr>
            </a:p>
          </p:txBody>
        </p:sp>
        <p:sp>
          <p:nvSpPr>
            <p:cNvPr id="57" name="Rectangle 56">
              <a:extLst>
                <a:ext uri="{FF2B5EF4-FFF2-40B4-BE49-F238E27FC236}">
                  <a16:creationId xmlns:a16="http://schemas.microsoft.com/office/drawing/2014/main" id="{ADB0A428-3166-41E4-B114-ACD53A5EBFC9}"/>
                </a:ext>
              </a:extLst>
            </p:cNvPr>
            <p:cNvSpPr/>
            <p:nvPr/>
          </p:nvSpPr>
          <p:spPr>
            <a:xfrm>
              <a:off x="873900" y="2797972"/>
              <a:ext cx="268863" cy="1054643"/>
            </a:xfrm>
            <a:prstGeom prst="rect">
              <a:avLst/>
            </a:prstGeom>
            <a:solidFill>
              <a:srgbClr val="00F8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a:extLst>
                <a:ext uri="{FF2B5EF4-FFF2-40B4-BE49-F238E27FC236}">
                  <a16:creationId xmlns:a16="http://schemas.microsoft.com/office/drawing/2014/main" id="{412F9C0A-0195-4012-A689-EBCE8B4F2364}"/>
                </a:ext>
              </a:extLst>
            </p:cNvPr>
            <p:cNvSpPr/>
            <p:nvPr/>
          </p:nvSpPr>
          <p:spPr>
            <a:xfrm>
              <a:off x="2335949" y="2797972"/>
              <a:ext cx="268863" cy="1054643"/>
            </a:xfrm>
            <a:prstGeom prst="rect">
              <a:avLst/>
            </a:prstGeom>
            <a:solidFill>
              <a:srgbClr val="00FFBF"/>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FCA3B60B-CDFA-4715-ADAF-FFEF3413555C}"/>
                </a:ext>
              </a:extLst>
            </p:cNvPr>
            <p:cNvSpPr/>
            <p:nvPr/>
          </p:nvSpPr>
          <p:spPr>
            <a:xfrm>
              <a:off x="1139231" y="4623331"/>
              <a:ext cx="1155032" cy="1175084"/>
            </a:xfrm>
            <a:prstGeom prst="rect">
              <a:avLst/>
            </a:prstGeom>
            <a:solidFill>
              <a:srgbClr val="F2FF01"/>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1AE3AC74-2BF5-4ADA-ADF3-513B6BFA3DFC}"/>
                </a:ext>
              </a:extLst>
            </p:cNvPr>
            <p:cNvSpPr/>
            <p:nvPr/>
          </p:nvSpPr>
          <p:spPr>
            <a:xfrm>
              <a:off x="851291" y="4683551"/>
              <a:ext cx="268863" cy="1054643"/>
            </a:xfrm>
            <a:prstGeom prst="rect">
              <a:avLst/>
            </a:prstGeom>
            <a:solidFill>
              <a:srgbClr val="00D7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5DE0A470-80D7-4E9F-8BC4-25AD6995F436}"/>
                </a:ext>
              </a:extLst>
            </p:cNvPr>
            <p:cNvSpPr/>
            <p:nvPr/>
          </p:nvSpPr>
          <p:spPr>
            <a:xfrm>
              <a:off x="2313340" y="4683551"/>
              <a:ext cx="268863" cy="1054643"/>
            </a:xfrm>
            <a:prstGeom prst="rect">
              <a:avLst/>
            </a:prstGeom>
            <a:solidFill>
              <a:srgbClr val="01F6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9711854D-5B90-4081-8C40-73EE5A65A6E3}"/>
                </a:ext>
              </a:extLst>
            </p:cNvPr>
            <p:cNvSpPr txBox="1"/>
            <p:nvPr/>
          </p:nvSpPr>
          <p:spPr>
            <a:xfrm>
              <a:off x="1437375" y="3140625"/>
              <a:ext cx="780983" cy="369332"/>
            </a:xfrm>
            <a:prstGeom prst="rect">
              <a:avLst/>
            </a:prstGeom>
            <a:noFill/>
          </p:spPr>
          <p:txBody>
            <a:bodyPr wrap="none" rtlCol="0">
              <a:spAutoFit/>
            </a:bodyPr>
            <a:lstStyle/>
            <a:p>
              <a:r>
                <a:rPr lang="en-GB" b="1" dirty="0">
                  <a:solidFill>
                    <a:schemeClr val="bg1"/>
                  </a:solidFill>
                </a:rPr>
                <a:t>91</a:t>
              </a:r>
              <a:r>
                <a:rPr lang="en-US" b="1" dirty="0">
                  <a:solidFill>
                    <a:schemeClr val="bg1"/>
                  </a:solidFill>
                </a:rPr>
                <a:t>°C</a:t>
              </a:r>
              <a:r>
                <a:rPr lang="en-GB" b="1" dirty="0">
                  <a:solidFill>
                    <a:schemeClr val="bg1"/>
                  </a:solidFill>
                </a:rPr>
                <a:t> </a:t>
              </a:r>
              <a:endParaRPr lang="en-US" b="1" dirty="0">
                <a:solidFill>
                  <a:schemeClr val="bg1"/>
                </a:solidFill>
              </a:endParaRPr>
            </a:p>
          </p:txBody>
        </p:sp>
        <p:sp>
          <p:nvSpPr>
            <p:cNvPr id="64" name="TextBox 63">
              <a:extLst>
                <a:ext uri="{FF2B5EF4-FFF2-40B4-BE49-F238E27FC236}">
                  <a16:creationId xmlns:a16="http://schemas.microsoft.com/office/drawing/2014/main" id="{D1887B84-FD74-4AA3-8D8E-00B99D8B78AB}"/>
                </a:ext>
              </a:extLst>
            </p:cNvPr>
            <p:cNvSpPr txBox="1"/>
            <p:nvPr/>
          </p:nvSpPr>
          <p:spPr>
            <a:xfrm>
              <a:off x="460799" y="2310849"/>
              <a:ext cx="780983" cy="369332"/>
            </a:xfrm>
            <a:prstGeom prst="rect">
              <a:avLst/>
            </a:prstGeom>
            <a:noFill/>
          </p:spPr>
          <p:txBody>
            <a:bodyPr wrap="none" rtlCol="0">
              <a:spAutoFit/>
            </a:bodyPr>
            <a:lstStyle/>
            <a:p>
              <a:r>
                <a:rPr lang="en-GB" b="1" dirty="0"/>
                <a:t>39</a:t>
              </a:r>
              <a:r>
                <a:rPr lang="en-US" b="1" dirty="0"/>
                <a:t>°C</a:t>
              </a:r>
              <a:r>
                <a:rPr lang="en-GB" b="1" dirty="0"/>
                <a:t> </a:t>
              </a:r>
              <a:endParaRPr lang="en-US" b="1" dirty="0"/>
            </a:p>
          </p:txBody>
        </p:sp>
        <p:sp>
          <p:nvSpPr>
            <p:cNvPr id="65" name="TextBox 64">
              <a:extLst>
                <a:ext uri="{FF2B5EF4-FFF2-40B4-BE49-F238E27FC236}">
                  <a16:creationId xmlns:a16="http://schemas.microsoft.com/office/drawing/2014/main" id="{D4247812-2A00-4640-9193-96F63ACDE956}"/>
                </a:ext>
              </a:extLst>
            </p:cNvPr>
            <p:cNvSpPr txBox="1"/>
            <p:nvPr/>
          </p:nvSpPr>
          <p:spPr>
            <a:xfrm>
              <a:off x="2472160" y="2310849"/>
              <a:ext cx="780983" cy="369332"/>
            </a:xfrm>
            <a:prstGeom prst="rect">
              <a:avLst/>
            </a:prstGeom>
            <a:noFill/>
          </p:spPr>
          <p:txBody>
            <a:bodyPr wrap="none" rtlCol="0">
              <a:spAutoFit/>
            </a:bodyPr>
            <a:lstStyle/>
            <a:p>
              <a:r>
                <a:rPr lang="en-GB" b="1" dirty="0"/>
                <a:t>47</a:t>
              </a:r>
              <a:r>
                <a:rPr lang="en-US" b="1" dirty="0"/>
                <a:t>°C</a:t>
              </a:r>
              <a:r>
                <a:rPr lang="en-GB" b="1" dirty="0"/>
                <a:t> </a:t>
              </a:r>
              <a:endParaRPr lang="en-US" b="1" dirty="0"/>
            </a:p>
          </p:txBody>
        </p:sp>
        <p:sp>
          <p:nvSpPr>
            <p:cNvPr id="66" name="TextBox 65">
              <a:extLst>
                <a:ext uri="{FF2B5EF4-FFF2-40B4-BE49-F238E27FC236}">
                  <a16:creationId xmlns:a16="http://schemas.microsoft.com/office/drawing/2014/main" id="{07DA0D48-7825-4F7A-B31E-E5A679D33C73}"/>
                </a:ext>
              </a:extLst>
            </p:cNvPr>
            <p:cNvSpPr txBox="1"/>
            <p:nvPr/>
          </p:nvSpPr>
          <p:spPr>
            <a:xfrm>
              <a:off x="460799" y="4155666"/>
              <a:ext cx="780983" cy="369332"/>
            </a:xfrm>
            <a:prstGeom prst="rect">
              <a:avLst/>
            </a:prstGeom>
            <a:noFill/>
          </p:spPr>
          <p:txBody>
            <a:bodyPr wrap="none" rtlCol="0">
              <a:spAutoFit/>
            </a:bodyPr>
            <a:lstStyle/>
            <a:p>
              <a:r>
                <a:rPr lang="en-GB" b="1" dirty="0"/>
                <a:t>34</a:t>
              </a:r>
              <a:r>
                <a:rPr lang="en-US" b="1" dirty="0"/>
                <a:t>°C</a:t>
              </a:r>
              <a:r>
                <a:rPr lang="en-GB" b="1" dirty="0"/>
                <a:t> </a:t>
              </a:r>
              <a:endParaRPr lang="en-US" b="1" dirty="0"/>
            </a:p>
          </p:txBody>
        </p:sp>
        <p:sp>
          <p:nvSpPr>
            <p:cNvPr id="67" name="TextBox 66">
              <a:extLst>
                <a:ext uri="{FF2B5EF4-FFF2-40B4-BE49-F238E27FC236}">
                  <a16:creationId xmlns:a16="http://schemas.microsoft.com/office/drawing/2014/main" id="{32750BC6-6596-41B2-9208-6A018C832ECD}"/>
                </a:ext>
              </a:extLst>
            </p:cNvPr>
            <p:cNvSpPr txBox="1"/>
            <p:nvPr/>
          </p:nvSpPr>
          <p:spPr>
            <a:xfrm>
              <a:off x="2472160" y="4155666"/>
              <a:ext cx="780983" cy="369332"/>
            </a:xfrm>
            <a:prstGeom prst="rect">
              <a:avLst/>
            </a:prstGeom>
            <a:noFill/>
          </p:spPr>
          <p:txBody>
            <a:bodyPr wrap="none" rtlCol="0">
              <a:spAutoFit/>
            </a:bodyPr>
            <a:lstStyle/>
            <a:p>
              <a:r>
                <a:rPr lang="en-GB" b="1" dirty="0"/>
                <a:t>39</a:t>
              </a:r>
              <a:r>
                <a:rPr lang="en-US" b="1" dirty="0"/>
                <a:t>°C</a:t>
              </a:r>
              <a:r>
                <a:rPr lang="en-GB" b="1" dirty="0"/>
                <a:t> </a:t>
              </a:r>
              <a:endParaRPr lang="en-US" b="1" dirty="0"/>
            </a:p>
          </p:txBody>
        </p:sp>
        <p:sp>
          <p:nvSpPr>
            <p:cNvPr id="68" name="TextBox 67">
              <a:extLst>
                <a:ext uri="{FF2B5EF4-FFF2-40B4-BE49-F238E27FC236}">
                  <a16:creationId xmlns:a16="http://schemas.microsoft.com/office/drawing/2014/main" id="{C2DFE86E-FE81-4978-AB6B-75FFAF6A2EC1}"/>
                </a:ext>
              </a:extLst>
            </p:cNvPr>
            <p:cNvSpPr txBox="1"/>
            <p:nvPr/>
          </p:nvSpPr>
          <p:spPr>
            <a:xfrm>
              <a:off x="1348864" y="5026204"/>
              <a:ext cx="780983" cy="369332"/>
            </a:xfrm>
            <a:prstGeom prst="rect">
              <a:avLst/>
            </a:prstGeom>
            <a:noFill/>
          </p:spPr>
          <p:txBody>
            <a:bodyPr wrap="none" rtlCol="0">
              <a:spAutoFit/>
            </a:bodyPr>
            <a:lstStyle/>
            <a:p>
              <a:r>
                <a:rPr lang="en-GB" b="1" dirty="0">
                  <a:solidFill>
                    <a:schemeClr val="bg1"/>
                  </a:solidFill>
                </a:rPr>
                <a:t>78</a:t>
              </a:r>
              <a:r>
                <a:rPr lang="en-US" b="1" dirty="0">
                  <a:solidFill>
                    <a:schemeClr val="bg1"/>
                  </a:solidFill>
                </a:rPr>
                <a:t>°C</a:t>
              </a:r>
              <a:r>
                <a:rPr lang="en-GB" b="1" dirty="0">
                  <a:solidFill>
                    <a:schemeClr val="bg1"/>
                  </a:solidFill>
                </a:rPr>
                <a:t> </a:t>
              </a:r>
              <a:endParaRPr lang="en-US" b="1" dirty="0">
                <a:solidFill>
                  <a:schemeClr val="bg1"/>
                </a:solidFill>
              </a:endParaRPr>
            </a:p>
          </p:txBody>
        </p:sp>
      </p:grpSp>
      <p:sp>
        <p:nvSpPr>
          <p:cNvPr id="69" name="TextBox 68">
            <a:extLst>
              <a:ext uri="{FF2B5EF4-FFF2-40B4-BE49-F238E27FC236}">
                <a16:creationId xmlns:a16="http://schemas.microsoft.com/office/drawing/2014/main" id="{D88F9AA7-612C-45C7-BCCC-5BD154D03414}"/>
              </a:ext>
            </a:extLst>
          </p:cNvPr>
          <p:cNvSpPr txBox="1"/>
          <p:nvPr/>
        </p:nvSpPr>
        <p:spPr>
          <a:xfrm>
            <a:off x="323468" y="1097877"/>
            <a:ext cx="3424335" cy="369332"/>
          </a:xfrm>
          <a:prstGeom prst="rect">
            <a:avLst/>
          </a:prstGeom>
          <a:noFill/>
        </p:spPr>
        <p:txBody>
          <a:bodyPr wrap="none" rtlCol="0">
            <a:spAutoFit/>
          </a:bodyPr>
          <a:lstStyle/>
          <a:p>
            <a:r>
              <a:rPr lang="en-GB" dirty="0"/>
              <a:t>Measurement, Fan </a:t>
            </a:r>
            <a:r>
              <a:rPr lang="en-GB" b="1" dirty="0">
                <a:solidFill>
                  <a:schemeClr val="accent2"/>
                </a:solidFill>
              </a:rPr>
              <a:t>Speed 10</a:t>
            </a:r>
            <a:endParaRPr lang="en-US" b="1" dirty="0">
              <a:solidFill>
                <a:schemeClr val="accent2"/>
              </a:solidFill>
            </a:endParaRPr>
          </a:p>
        </p:txBody>
      </p:sp>
      <p:sp>
        <p:nvSpPr>
          <p:cNvPr id="70" name="Rectangle 69">
            <a:extLst>
              <a:ext uri="{FF2B5EF4-FFF2-40B4-BE49-F238E27FC236}">
                <a16:creationId xmlns:a16="http://schemas.microsoft.com/office/drawing/2014/main" id="{01C01153-7CAD-4DD4-95F6-D1FC583F4A86}"/>
              </a:ext>
            </a:extLst>
          </p:cNvPr>
          <p:cNvSpPr/>
          <p:nvPr/>
        </p:nvSpPr>
        <p:spPr>
          <a:xfrm>
            <a:off x="4232255" y="1564408"/>
            <a:ext cx="3669990" cy="4194273"/>
          </a:xfrm>
          <a:prstGeom prst="rect">
            <a:avLst/>
          </a:prstGeom>
          <a:solidFill>
            <a:srgbClr val="0000F8"/>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nvGrpSpPr>
          <p:cNvPr id="71" name="Group 70">
            <a:extLst>
              <a:ext uri="{FF2B5EF4-FFF2-40B4-BE49-F238E27FC236}">
                <a16:creationId xmlns:a16="http://schemas.microsoft.com/office/drawing/2014/main" id="{9A09ECC4-4E68-4CB2-A758-F4B1516B9EDB}"/>
              </a:ext>
            </a:extLst>
          </p:cNvPr>
          <p:cNvGrpSpPr/>
          <p:nvPr/>
        </p:nvGrpSpPr>
        <p:grpSpPr>
          <a:xfrm>
            <a:off x="4378251" y="1697697"/>
            <a:ext cx="2792344" cy="3487566"/>
            <a:chOff x="4355004" y="2310849"/>
            <a:chExt cx="2792344" cy="3487566"/>
          </a:xfrm>
        </p:grpSpPr>
        <p:sp>
          <p:nvSpPr>
            <p:cNvPr id="72" name="Rectangle 71">
              <a:extLst>
                <a:ext uri="{FF2B5EF4-FFF2-40B4-BE49-F238E27FC236}">
                  <a16:creationId xmlns:a16="http://schemas.microsoft.com/office/drawing/2014/main" id="{0FBA5536-EFD2-4354-A44F-762562C3922F}"/>
                </a:ext>
              </a:extLst>
            </p:cNvPr>
            <p:cNvSpPr/>
            <p:nvPr/>
          </p:nvSpPr>
          <p:spPr>
            <a:xfrm>
              <a:off x="5056045" y="2737752"/>
              <a:ext cx="1155032" cy="1175084"/>
            </a:xfrm>
            <a:prstGeom prst="rect">
              <a:avLst/>
            </a:prstGeom>
            <a:solidFill>
              <a:srgbClr val="FFD900"/>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bg1"/>
                </a:solidFill>
              </a:endParaRPr>
            </a:p>
          </p:txBody>
        </p:sp>
        <p:sp>
          <p:nvSpPr>
            <p:cNvPr id="73" name="Rectangle 72">
              <a:extLst>
                <a:ext uri="{FF2B5EF4-FFF2-40B4-BE49-F238E27FC236}">
                  <a16:creationId xmlns:a16="http://schemas.microsoft.com/office/drawing/2014/main" id="{1450978E-5526-44EB-AF8B-CCD758F2D254}"/>
                </a:ext>
              </a:extLst>
            </p:cNvPr>
            <p:cNvSpPr/>
            <p:nvPr/>
          </p:nvSpPr>
          <p:spPr>
            <a:xfrm>
              <a:off x="4768105" y="2797972"/>
              <a:ext cx="268863" cy="1054643"/>
            </a:xfrm>
            <a:prstGeom prst="rect">
              <a:avLst/>
            </a:prstGeom>
            <a:solidFill>
              <a:srgbClr val="00DE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Rectangle 73">
              <a:extLst>
                <a:ext uri="{FF2B5EF4-FFF2-40B4-BE49-F238E27FC236}">
                  <a16:creationId xmlns:a16="http://schemas.microsoft.com/office/drawing/2014/main" id="{984C8CE3-099B-48E0-B8F3-9680CD552E6D}"/>
                </a:ext>
              </a:extLst>
            </p:cNvPr>
            <p:cNvSpPr/>
            <p:nvPr/>
          </p:nvSpPr>
          <p:spPr>
            <a:xfrm>
              <a:off x="6230154" y="2797972"/>
              <a:ext cx="268863" cy="1054643"/>
            </a:xfrm>
            <a:prstGeom prst="rect">
              <a:avLst/>
            </a:prstGeom>
            <a:solidFill>
              <a:srgbClr val="00FFBF"/>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80890665-EC28-4E6E-9DAE-C3EB66D3545D}"/>
                </a:ext>
              </a:extLst>
            </p:cNvPr>
            <p:cNvSpPr/>
            <p:nvPr/>
          </p:nvSpPr>
          <p:spPr>
            <a:xfrm>
              <a:off x="5033436" y="4623331"/>
              <a:ext cx="1155032" cy="1175084"/>
            </a:xfrm>
            <a:prstGeom prst="rect">
              <a:avLst/>
            </a:prstGeom>
            <a:solidFill>
              <a:srgbClr val="F2FF01"/>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7C676E86-39C5-437D-A250-A48026E69686}"/>
                </a:ext>
              </a:extLst>
            </p:cNvPr>
            <p:cNvSpPr/>
            <p:nvPr/>
          </p:nvSpPr>
          <p:spPr>
            <a:xfrm>
              <a:off x="4745496" y="4683551"/>
              <a:ext cx="268863" cy="1054643"/>
            </a:xfrm>
            <a:prstGeom prst="rect">
              <a:avLst/>
            </a:prstGeom>
            <a:solidFill>
              <a:srgbClr val="00D7FF"/>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1318D7C2-4E5B-4C46-B187-3A5E047D567E}"/>
                </a:ext>
              </a:extLst>
            </p:cNvPr>
            <p:cNvSpPr/>
            <p:nvPr/>
          </p:nvSpPr>
          <p:spPr>
            <a:xfrm>
              <a:off x="6207545" y="4683551"/>
              <a:ext cx="268863" cy="1054643"/>
            </a:xfrm>
            <a:prstGeom prst="rect">
              <a:avLst/>
            </a:prstGeom>
            <a:solidFill>
              <a:srgbClr val="01F6FF"/>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9A8A0916-84AE-487E-9727-54CF28AC6981}"/>
                </a:ext>
              </a:extLst>
            </p:cNvPr>
            <p:cNvSpPr txBox="1"/>
            <p:nvPr/>
          </p:nvSpPr>
          <p:spPr>
            <a:xfrm>
              <a:off x="5331580" y="3140625"/>
              <a:ext cx="780983" cy="369332"/>
            </a:xfrm>
            <a:prstGeom prst="rect">
              <a:avLst/>
            </a:prstGeom>
            <a:noFill/>
          </p:spPr>
          <p:txBody>
            <a:bodyPr wrap="none" rtlCol="0">
              <a:spAutoFit/>
            </a:bodyPr>
            <a:lstStyle/>
            <a:p>
              <a:r>
                <a:rPr lang="en-GB" b="1" dirty="0">
                  <a:solidFill>
                    <a:schemeClr val="bg1"/>
                  </a:solidFill>
                </a:rPr>
                <a:t>85</a:t>
              </a:r>
              <a:r>
                <a:rPr lang="en-US" b="1" dirty="0">
                  <a:solidFill>
                    <a:schemeClr val="bg1"/>
                  </a:solidFill>
                </a:rPr>
                <a:t>°C</a:t>
              </a:r>
              <a:r>
                <a:rPr lang="en-GB" b="1" dirty="0">
                  <a:solidFill>
                    <a:schemeClr val="bg1"/>
                  </a:solidFill>
                </a:rPr>
                <a:t> </a:t>
              </a:r>
              <a:endParaRPr lang="en-US" b="1" dirty="0">
                <a:solidFill>
                  <a:schemeClr val="bg1"/>
                </a:solidFill>
              </a:endParaRPr>
            </a:p>
          </p:txBody>
        </p:sp>
        <p:sp>
          <p:nvSpPr>
            <p:cNvPr id="79" name="TextBox 78">
              <a:extLst>
                <a:ext uri="{FF2B5EF4-FFF2-40B4-BE49-F238E27FC236}">
                  <a16:creationId xmlns:a16="http://schemas.microsoft.com/office/drawing/2014/main" id="{42A7EA60-E788-4AFD-9275-ADA007265384}"/>
                </a:ext>
              </a:extLst>
            </p:cNvPr>
            <p:cNvSpPr txBox="1"/>
            <p:nvPr/>
          </p:nvSpPr>
          <p:spPr>
            <a:xfrm>
              <a:off x="4355004" y="2310849"/>
              <a:ext cx="780983" cy="369332"/>
            </a:xfrm>
            <a:prstGeom prst="rect">
              <a:avLst/>
            </a:prstGeom>
            <a:noFill/>
          </p:spPr>
          <p:txBody>
            <a:bodyPr wrap="none" rtlCol="0">
              <a:spAutoFit/>
            </a:bodyPr>
            <a:lstStyle/>
            <a:p>
              <a:r>
                <a:rPr lang="en-GB" b="1" dirty="0"/>
                <a:t>36</a:t>
              </a:r>
              <a:r>
                <a:rPr lang="en-US" b="1" dirty="0"/>
                <a:t>°C</a:t>
              </a:r>
              <a:r>
                <a:rPr lang="en-GB" b="1" dirty="0"/>
                <a:t> </a:t>
              </a:r>
              <a:endParaRPr lang="en-US" b="1" dirty="0"/>
            </a:p>
          </p:txBody>
        </p:sp>
        <p:sp>
          <p:nvSpPr>
            <p:cNvPr id="80" name="TextBox 79">
              <a:extLst>
                <a:ext uri="{FF2B5EF4-FFF2-40B4-BE49-F238E27FC236}">
                  <a16:creationId xmlns:a16="http://schemas.microsoft.com/office/drawing/2014/main" id="{82DF3CE1-B464-49C0-AFB4-003B4AEB7587}"/>
                </a:ext>
              </a:extLst>
            </p:cNvPr>
            <p:cNvSpPr txBox="1"/>
            <p:nvPr/>
          </p:nvSpPr>
          <p:spPr>
            <a:xfrm>
              <a:off x="6366365" y="2310849"/>
              <a:ext cx="780983" cy="369332"/>
            </a:xfrm>
            <a:prstGeom prst="rect">
              <a:avLst/>
            </a:prstGeom>
            <a:noFill/>
          </p:spPr>
          <p:txBody>
            <a:bodyPr wrap="none" rtlCol="0">
              <a:spAutoFit/>
            </a:bodyPr>
            <a:lstStyle/>
            <a:p>
              <a:r>
                <a:rPr lang="en-GB" b="1" dirty="0"/>
                <a:t>44</a:t>
              </a:r>
              <a:r>
                <a:rPr lang="en-US" b="1" dirty="0"/>
                <a:t>°C</a:t>
              </a:r>
              <a:r>
                <a:rPr lang="en-GB" b="1" dirty="0"/>
                <a:t> </a:t>
              </a:r>
              <a:endParaRPr lang="en-US" b="1" dirty="0"/>
            </a:p>
          </p:txBody>
        </p:sp>
        <p:sp>
          <p:nvSpPr>
            <p:cNvPr id="81" name="TextBox 80">
              <a:extLst>
                <a:ext uri="{FF2B5EF4-FFF2-40B4-BE49-F238E27FC236}">
                  <a16:creationId xmlns:a16="http://schemas.microsoft.com/office/drawing/2014/main" id="{7401EA7A-26E3-4936-A32D-090F0EB1FE86}"/>
                </a:ext>
              </a:extLst>
            </p:cNvPr>
            <p:cNvSpPr txBox="1"/>
            <p:nvPr/>
          </p:nvSpPr>
          <p:spPr>
            <a:xfrm>
              <a:off x="4355004" y="4155666"/>
              <a:ext cx="780983" cy="369332"/>
            </a:xfrm>
            <a:prstGeom prst="rect">
              <a:avLst/>
            </a:prstGeom>
            <a:noFill/>
          </p:spPr>
          <p:txBody>
            <a:bodyPr wrap="none" rtlCol="0">
              <a:spAutoFit/>
            </a:bodyPr>
            <a:lstStyle/>
            <a:p>
              <a:r>
                <a:rPr lang="en-GB" b="1" dirty="0"/>
                <a:t>34</a:t>
              </a:r>
              <a:r>
                <a:rPr lang="en-US" b="1" dirty="0"/>
                <a:t>°C</a:t>
              </a:r>
              <a:r>
                <a:rPr lang="en-GB" b="1" dirty="0"/>
                <a:t> </a:t>
              </a:r>
              <a:endParaRPr lang="en-US" b="1" dirty="0"/>
            </a:p>
          </p:txBody>
        </p:sp>
        <p:sp>
          <p:nvSpPr>
            <p:cNvPr id="82" name="TextBox 81">
              <a:extLst>
                <a:ext uri="{FF2B5EF4-FFF2-40B4-BE49-F238E27FC236}">
                  <a16:creationId xmlns:a16="http://schemas.microsoft.com/office/drawing/2014/main" id="{53FCE9DB-FA34-42FF-9144-3078DC5A45D0}"/>
                </a:ext>
              </a:extLst>
            </p:cNvPr>
            <p:cNvSpPr txBox="1"/>
            <p:nvPr/>
          </p:nvSpPr>
          <p:spPr>
            <a:xfrm>
              <a:off x="6366365" y="4155666"/>
              <a:ext cx="780983" cy="369332"/>
            </a:xfrm>
            <a:prstGeom prst="rect">
              <a:avLst/>
            </a:prstGeom>
            <a:noFill/>
          </p:spPr>
          <p:txBody>
            <a:bodyPr wrap="none" rtlCol="0">
              <a:spAutoFit/>
            </a:bodyPr>
            <a:lstStyle/>
            <a:p>
              <a:r>
                <a:rPr lang="en-GB" b="1" dirty="0"/>
                <a:t>37</a:t>
              </a:r>
              <a:r>
                <a:rPr lang="en-US" b="1" dirty="0"/>
                <a:t>°C</a:t>
              </a:r>
              <a:r>
                <a:rPr lang="en-GB" b="1" dirty="0"/>
                <a:t> </a:t>
              </a:r>
              <a:endParaRPr lang="en-US" b="1" dirty="0"/>
            </a:p>
          </p:txBody>
        </p:sp>
        <p:sp>
          <p:nvSpPr>
            <p:cNvPr id="83" name="TextBox 82">
              <a:extLst>
                <a:ext uri="{FF2B5EF4-FFF2-40B4-BE49-F238E27FC236}">
                  <a16:creationId xmlns:a16="http://schemas.microsoft.com/office/drawing/2014/main" id="{E32B8827-203E-42A1-971F-43DAB3880C66}"/>
                </a:ext>
              </a:extLst>
            </p:cNvPr>
            <p:cNvSpPr txBox="1"/>
            <p:nvPr/>
          </p:nvSpPr>
          <p:spPr>
            <a:xfrm>
              <a:off x="5243069" y="5026204"/>
              <a:ext cx="780983" cy="369332"/>
            </a:xfrm>
            <a:prstGeom prst="rect">
              <a:avLst/>
            </a:prstGeom>
            <a:noFill/>
          </p:spPr>
          <p:txBody>
            <a:bodyPr wrap="none" rtlCol="0">
              <a:spAutoFit/>
            </a:bodyPr>
            <a:lstStyle/>
            <a:p>
              <a:r>
                <a:rPr lang="en-GB" b="1" dirty="0">
                  <a:solidFill>
                    <a:schemeClr val="bg1"/>
                  </a:solidFill>
                </a:rPr>
                <a:t>75</a:t>
              </a:r>
              <a:r>
                <a:rPr lang="en-US" b="1" dirty="0">
                  <a:solidFill>
                    <a:schemeClr val="bg1"/>
                  </a:solidFill>
                </a:rPr>
                <a:t>°C</a:t>
              </a:r>
              <a:r>
                <a:rPr lang="en-GB" b="1" dirty="0">
                  <a:solidFill>
                    <a:schemeClr val="bg1"/>
                  </a:solidFill>
                </a:rPr>
                <a:t> </a:t>
              </a:r>
              <a:endParaRPr lang="en-US" b="1" dirty="0">
                <a:solidFill>
                  <a:schemeClr val="bg1"/>
                </a:solidFill>
              </a:endParaRPr>
            </a:p>
          </p:txBody>
        </p:sp>
      </p:grpSp>
      <p:sp>
        <p:nvSpPr>
          <p:cNvPr id="84" name="TextBox 83">
            <a:extLst>
              <a:ext uri="{FF2B5EF4-FFF2-40B4-BE49-F238E27FC236}">
                <a16:creationId xmlns:a16="http://schemas.microsoft.com/office/drawing/2014/main" id="{3F06704F-6645-4A16-A9FB-E9B9A3E578EB}"/>
              </a:ext>
            </a:extLst>
          </p:cNvPr>
          <p:cNvSpPr txBox="1"/>
          <p:nvPr/>
        </p:nvSpPr>
        <p:spPr>
          <a:xfrm>
            <a:off x="4217673" y="1097877"/>
            <a:ext cx="3379451" cy="369332"/>
          </a:xfrm>
          <a:prstGeom prst="rect">
            <a:avLst/>
          </a:prstGeom>
          <a:noFill/>
        </p:spPr>
        <p:txBody>
          <a:bodyPr wrap="none" rtlCol="0">
            <a:spAutoFit/>
          </a:bodyPr>
          <a:lstStyle/>
          <a:p>
            <a:r>
              <a:rPr lang="en-GB" dirty="0"/>
              <a:t>Measurement, Fan </a:t>
            </a:r>
            <a:r>
              <a:rPr lang="en-GB" b="1" dirty="0">
                <a:solidFill>
                  <a:schemeClr val="accent2"/>
                </a:solidFill>
              </a:rPr>
              <a:t>Speed 13</a:t>
            </a:r>
            <a:endParaRPr lang="en-US" b="1" dirty="0">
              <a:solidFill>
                <a:schemeClr val="accent2"/>
              </a:solidFill>
            </a:endParaRPr>
          </a:p>
        </p:txBody>
      </p:sp>
      <p:sp>
        <p:nvSpPr>
          <p:cNvPr id="85" name="Rectangle 84">
            <a:extLst>
              <a:ext uri="{FF2B5EF4-FFF2-40B4-BE49-F238E27FC236}">
                <a16:creationId xmlns:a16="http://schemas.microsoft.com/office/drawing/2014/main" id="{DA155E98-149F-4CDA-9AC3-1EED3B8A63BB}"/>
              </a:ext>
            </a:extLst>
          </p:cNvPr>
          <p:cNvSpPr/>
          <p:nvPr/>
        </p:nvSpPr>
        <p:spPr>
          <a:xfrm>
            <a:off x="8126460" y="1564408"/>
            <a:ext cx="3669990" cy="4194273"/>
          </a:xfrm>
          <a:prstGeom prst="rect">
            <a:avLst/>
          </a:prstGeom>
          <a:solidFill>
            <a:srgbClr val="0000F8"/>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nvGrpSpPr>
          <p:cNvPr id="86" name="Group 85">
            <a:extLst>
              <a:ext uri="{FF2B5EF4-FFF2-40B4-BE49-F238E27FC236}">
                <a16:creationId xmlns:a16="http://schemas.microsoft.com/office/drawing/2014/main" id="{5C37DC57-77FB-4BFB-A8F9-AFF9E478C5AF}"/>
              </a:ext>
            </a:extLst>
          </p:cNvPr>
          <p:cNvGrpSpPr/>
          <p:nvPr/>
        </p:nvGrpSpPr>
        <p:grpSpPr>
          <a:xfrm>
            <a:off x="8272456" y="1697697"/>
            <a:ext cx="2792344" cy="3487566"/>
            <a:chOff x="8249209" y="2310849"/>
            <a:chExt cx="2792344" cy="3487566"/>
          </a:xfrm>
        </p:grpSpPr>
        <p:sp>
          <p:nvSpPr>
            <p:cNvPr id="87" name="Rectangle 86">
              <a:extLst>
                <a:ext uri="{FF2B5EF4-FFF2-40B4-BE49-F238E27FC236}">
                  <a16:creationId xmlns:a16="http://schemas.microsoft.com/office/drawing/2014/main" id="{213A9929-424F-4A1E-A03D-A351298705D0}"/>
                </a:ext>
              </a:extLst>
            </p:cNvPr>
            <p:cNvSpPr/>
            <p:nvPr/>
          </p:nvSpPr>
          <p:spPr>
            <a:xfrm>
              <a:off x="8950250" y="2737752"/>
              <a:ext cx="1155032" cy="1175084"/>
            </a:xfrm>
            <a:prstGeom prst="rect">
              <a:avLst/>
            </a:prstGeom>
            <a:solidFill>
              <a:srgbClr val="FFE800"/>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bg1"/>
                </a:solidFill>
              </a:endParaRPr>
            </a:p>
          </p:txBody>
        </p:sp>
        <p:sp>
          <p:nvSpPr>
            <p:cNvPr id="88" name="Rectangle 87">
              <a:extLst>
                <a:ext uri="{FF2B5EF4-FFF2-40B4-BE49-F238E27FC236}">
                  <a16:creationId xmlns:a16="http://schemas.microsoft.com/office/drawing/2014/main" id="{72AC7D53-58A8-4F7C-AD41-9876E3DF1691}"/>
                </a:ext>
              </a:extLst>
            </p:cNvPr>
            <p:cNvSpPr/>
            <p:nvPr/>
          </p:nvSpPr>
          <p:spPr>
            <a:xfrm>
              <a:off x="8662310" y="2797972"/>
              <a:ext cx="268863" cy="1054643"/>
            </a:xfrm>
            <a:prstGeom prst="rect">
              <a:avLst/>
            </a:prstGeom>
            <a:solidFill>
              <a:srgbClr val="00F8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88">
              <a:extLst>
                <a:ext uri="{FF2B5EF4-FFF2-40B4-BE49-F238E27FC236}">
                  <a16:creationId xmlns:a16="http://schemas.microsoft.com/office/drawing/2014/main" id="{8BF23D7D-3267-48AC-A16A-1DF60B00720B}"/>
                </a:ext>
              </a:extLst>
            </p:cNvPr>
            <p:cNvSpPr/>
            <p:nvPr/>
          </p:nvSpPr>
          <p:spPr>
            <a:xfrm>
              <a:off x="10121372" y="2797972"/>
              <a:ext cx="268863" cy="1054643"/>
            </a:xfrm>
            <a:prstGeom prst="rect">
              <a:avLst/>
            </a:prstGeom>
            <a:solidFill>
              <a:srgbClr val="00FFBF"/>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Rectangle 89">
              <a:extLst>
                <a:ext uri="{FF2B5EF4-FFF2-40B4-BE49-F238E27FC236}">
                  <a16:creationId xmlns:a16="http://schemas.microsoft.com/office/drawing/2014/main" id="{8EC14439-E0F7-415A-8638-885C2E082E56}"/>
                </a:ext>
              </a:extLst>
            </p:cNvPr>
            <p:cNvSpPr/>
            <p:nvPr/>
          </p:nvSpPr>
          <p:spPr>
            <a:xfrm>
              <a:off x="8927641" y="4623331"/>
              <a:ext cx="1155032" cy="1175084"/>
            </a:xfrm>
            <a:prstGeom prst="rect">
              <a:avLst/>
            </a:prstGeom>
            <a:solidFill>
              <a:srgbClr val="CCFF00"/>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26B84449-C30A-4252-965E-D14FCD024474}"/>
                </a:ext>
              </a:extLst>
            </p:cNvPr>
            <p:cNvSpPr/>
            <p:nvPr/>
          </p:nvSpPr>
          <p:spPr>
            <a:xfrm>
              <a:off x="8639701" y="4683551"/>
              <a:ext cx="268863" cy="1054643"/>
            </a:xfrm>
            <a:prstGeom prst="rect">
              <a:avLst/>
            </a:prstGeom>
            <a:solidFill>
              <a:srgbClr val="00D7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5758AD92-6DAC-4D07-9DBD-224B847F23FD}"/>
                </a:ext>
              </a:extLst>
            </p:cNvPr>
            <p:cNvSpPr/>
            <p:nvPr/>
          </p:nvSpPr>
          <p:spPr>
            <a:xfrm>
              <a:off x="10098763" y="4683551"/>
              <a:ext cx="268863" cy="1054643"/>
            </a:xfrm>
            <a:prstGeom prst="rect">
              <a:avLst/>
            </a:prstGeom>
            <a:solidFill>
              <a:srgbClr val="01F6FF"/>
            </a:solidFill>
            <a:ln w="1270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0FDAD472-0329-4BA5-A8E6-D1885D7826AA}"/>
                </a:ext>
              </a:extLst>
            </p:cNvPr>
            <p:cNvSpPr txBox="1"/>
            <p:nvPr/>
          </p:nvSpPr>
          <p:spPr>
            <a:xfrm>
              <a:off x="9225785" y="3140625"/>
              <a:ext cx="780983" cy="369332"/>
            </a:xfrm>
            <a:prstGeom prst="rect">
              <a:avLst/>
            </a:prstGeom>
            <a:noFill/>
          </p:spPr>
          <p:txBody>
            <a:bodyPr wrap="none" rtlCol="0">
              <a:spAutoFit/>
            </a:bodyPr>
            <a:lstStyle/>
            <a:p>
              <a:r>
                <a:rPr lang="en-GB" b="1" dirty="0">
                  <a:solidFill>
                    <a:schemeClr val="bg1"/>
                  </a:solidFill>
                </a:rPr>
                <a:t>82</a:t>
              </a:r>
              <a:r>
                <a:rPr lang="en-US" b="1" dirty="0">
                  <a:solidFill>
                    <a:schemeClr val="bg1"/>
                  </a:solidFill>
                </a:rPr>
                <a:t>°C</a:t>
              </a:r>
              <a:r>
                <a:rPr lang="en-GB" b="1" dirty="0">
                  <a:solidFill>
                    <a:schemeClr val="bg1"/>
                  </a:solidFill>
                </a:rPr>
                <a:t> </a:t>
              </a:r>
              <a:endParaRPr lang="en-US" b="1" dirty="0">
                <a:solidFill>
                  <a:schemeClr val="bg1"/>
                </a:solidFill>
              </a:endParaRPr>
            </a:p>
          </p:txBody>
        </p:sp>
        <p:sp>
          <p:nvSpPr>
            <p:cNvPr id="94" name="TextBox 93">
              <a:extLst>
                <a:ext uri="{FF2B5EF4-FFF2-40B4-BE49-F238E27FC236}">
                  <a16:creationId xmlns:a16="http://schemas.microsoft.com/office/drawing/2014/main" id="{F4BCD93B-CBD0-435F-AB20-1032FC6740DC}"/>
                </a:ext>
              </a:extLst>
            </p:cNvPr>
            <p:cNvSpPr txBox="1"/>
            <p:nvPr/>
          </p:nvSpPr>
          <p:spPr>
            <a:xfrm>
              <a:off x="8249209" y="2310849"/>
              <a:ext cx="780983" cy="369332"/>
            </a:xfrm>
            <a:prstGeom prst="rect">
              <a:avLst/>
            </a:prstGeom>
            <a:noFill/>
          </p:spPr>
          <p:txBody>
            <a:bodyPr wrap="none" rtlCol="0">
              <a:spAutoFit/>
            </a:bodyPr>
            <a:lstStyle/>
            <a:p>
              <a:r>
                <a:rPr lang="en-GB" b="1" dirty="0"/>
                <a:t>35</a:t>
              </a:r>
              <a:r>
                <a:rPr lang="en-US" b="1" dirty="0"/>
                <a:t>°C</a:t>
              </a:r>
              <a:r>
                <a:rPr lang="en-GB" b="1" dirty="0"/>
                <a:t> </a:t>
              </a:r>
              <a:endParaRPr lang="en-US" b="1" dirty="0"/>
            </a:p>
          </p:txBody>
        </p:sp>
        <p:sp>
          <p:nvSpPr>
            <p:cNvPr id="95" name="TextBox 94">
              <a:extLst>
                <a:ext uri="{FF2B5EF4-FFF2-40B4-BE49-F238E27FC236}">
                  <a16:creationId xmlns:a16="http://schemas.microsoft.com/office/drawing/2014/main" id="{A07BC7DC-9D2D-43BE-B0E3-17E65B446009}"/>
                </a:ext>
              </a:extLst>
            </p:cNvPr>
            <p:cNvSpPr txBox="1"/>
            <p:nvPr/>
          </p:nvSpPr>
          <p:spPr>
            <a:xfrm>
              <a:off x="10260570" y="2310849"/>
              <a:ext cx="780983" cy="369332"/>
            </a:xfrm>
            <a:prstGeom prst="rect">
              <a:avLst/>
            </a:prstGeom>
            <a:noFill/>
          </p:spPr>
          <p:txBody>
            <a:bodyPr wrap="none" rtlCol="0">
              <a:spAutoFit/>
            </a:bodyPr>
            <a:lstStyle/>
            <a:p>
              <a:r>
                <a:rPr lang="en-GB" b="1" dirty="0"/>
                <a:t>42</a:t>
              </a:r>
              <a:r>
                <a:rPr lang="en-US" b="1" dirty="0"/>
                <a:t>°C</a:t>
              </a:r>
              <a:r>
                <a:rPr lang="en-GB" b="1" dirty="0"/>
                <a:t> </a:t>
              </a:r>
              <a:endParaRPr lang="en-US" b="1" dirty="0"/>
            </a:p>
          </p:txBody>
        </p:sp>
        <p:sp>
          <p:nvSpPr>
            <p:cNvPr id="96" name="TextBox 95">
              <a:extLst>
                <a:ext uri="{FF2B5EF4-FFF2-40B4-BE49-F238E27FC236}">
                  <a16:creationId xmlns:a16="http://schemas.microsoft.com/office/drawing/2014/main" id="{89A4F95F-BE77-40B9-B11C-0FD07422C305}"/>
                </a:ext>
              </a:extLst>
            </p:cNvPr>
            <p:cNvSpPr txBox="1"/>
            <p:nvPr/>
          </p:nvSpPr>
          <p:spPr>
            <a:xfrm>
              <a:off x="8249209" y="4155666"/>
              <a:ext cx="780983" cy="369332"/>
            </a:xfrm>
            <a:prstGeom prst="rect">
              <a:avLst/>
            </a:prstGeom>
            <a:noFill/>
          </p:spPr>
          <p:txBody>
            <a:bodyPr wrap="none" rtlCol="0">
              <a:spAutoFit/>
            </a:bodyPr>
            <a:lstStyle/>
            <a:p>
              <a:r>
                <a:rPr lang="en-GB" b="1" dirty="0"/>
                <a:t>33</a:t>
              </a:r>
              <a:r>
                <a:rPr lang="en-US" b="1" dirty="0"/>
                <a:t>°C</a:t>
              </a:r>
              <a:r>
                <a:rPr lang="en-GB" b="1" dirty="0"/>
                <a:t> </a:t>
              </a:r>
              <a:endParaRPr lang="en-US" b="1" dirty="0"/>
            </a:p>
          </p:txBody>
        </p:sp>
        <p:sp>
          <p:nvSpPr>
            <p:cNvPr id="97" name="TextBox 96">
              <a:extLst>
                <a:ext uri="{FF2B5EF4-FFF2-40B4-BE49-F238E27FC236}">
                  <a16:creationId xmlns:a16="http://schemas.microsoft.com/office/drawing/2014/main" id="{D1F026F4-9FD5-4809-93B3-642C8CCAE5C5}"/>
                </a:ext>
              </a:extLst>
            </p:cNvPr>
            <p:cNvSpPr txBox="1"/>
            <p:nvPr/>
          </p:nvSpPr>
          <p:spPr>
            <a:xfrm>
              <a:off x="10260570" y="4155666"/>
              <a:ext cx="780983" cy="369332"/>
            </a:xfrm>
            <a:prstGeom prst="rect">
              <a:avLst/>
            </a:prstGeom>
            <a:noFill/>
          </p:spPr>
          <p:txBody>
            <a:bodyPr wrap="none" rtlCol="0">
              <a:spAutoFit/>
            </a:bodyPr>
            <a:lstStyle/>
            <a:p>
              <a:r>
                <a:rPr lang="en-GB" b="1" dirty="0"/>
                <a:t>37</a:t>
              </a:r>
              <a:r>
                <a:rPr lang="en-US" b="1" dirty="0"/>
                <a:t>°C</a:t>
              </a:r>
              <a:r>
                <a:rPr lang="en-GB" b="1" dirty="0"/>
                <a:t> </a:t>
              </a:r>
              <a:endParaRPr lang="en-US" b="1" dirty="0"/>
            </a:p>
          </p:txBody>
        </p:sp>
        <p:sp>
          <p:nvSpPr>
            <p:cNvPr id="98" name="TextBox 97">
              <a:extLst>
                <a:ext uri="{FF2B5EF4-FFF2-40B4-BE49-F238E27FC236}">
                  <a16:creationId xmlns:a16="http://schemas.microsoft.com/office/drawing/2014/main" id="{D679963F-07A9-4279-8EB0-B52C7B9229D3}"/>
                </a:ext>
              </a:extLst>
            </p:cNvPr>
            <p:cNvSpPr txBox="1"/>
            <p:nvPr/>
          </p:nvSpPr>
          <p:spPr>
            <a:xfrm>
              <a:off x="9137274" y="5026204"/>
              <a:ext cx="780983" cy="369332"/>
            </a:xfrm>
            <a:prstGeom prst="rect">
              <a:avLst/>
            </a:prstGeom>
            <a:noFill/>
          </p:spPr>
          <p:txBody>
            <a:bodyPr wrap="none" rtlCol="0">
              <a:spAutoFit/>
            </a:bodyPr>
            <a:lstStyle/>
            <a:p>
              <a:r>
                <a:rPr lang="en-GB" b="1" dirty="0">
                  <a:solidFill>
                    <a:schemeClr val="bg1"/>
                  </a:solidFill>
                </a:rPr>
                <a:t>73</a:t>
              </a:r>
              <a:r>
                <a:rPr lang="en-US" b="1" dirty="0">
                  <a:solidFill>
                    <a:schemeClr val="bg1"/>
                  </a:solidFill>
                </a:rPr>
                <a:t>°C</a:t>
              </a:r>
              <a:r>
                <a:rPr lang="en-GB" b="1" dirty="0">
                  <a:solidFill>
                    <a:schemeClr val="bg1"/>
                  </a:solidFill>
                </a:rPr>
                <a:t> </a:t>
              </a:r>
              <a:endParaRPr lang="en-US" b="1" dirty="0">
                <a:solidFill>
                  <a:schemeClr val="bg1"/>
                </a:solidFill>
              </a:endParaRPr>
            </a:p>
          </p:txBody>
        </p:sp>
      </p:grpSp>
      <p:sp>
        <p:nvSpPr>
          <p:cNvPr id="99" name="TextBox 98">
            <a:extLst>
              <a:ext uri="{FF2B5EF4-FFF2-40B4-BE49-F238E27FC236}">
                <a16:creationId xmlns:a16="http://schemas.microsoft.com/office/drawing/2014/main" id="{F6958E04-10B7-4FC8-BB28-CD4CCA80BA2F}"/>
              </a:ext>
            </a:extLst>
          </p:cNvPr>
          <p:cNvSpPr txBox="1"/>
          <p:nvPr/>
        </p:nvSpPr>
        <p:spPr>
          <a:xfrm>
            <a:off x="8111878" y="1097877"/>
            <a:ext cx="3379451" cy="369332"/>
          </a:xfrm>
          <a:prstGeom prst="rect">
            <a:avLst/>
          </a:prstGeom>
          <a:noFill/>
        </p:spPr>
        <p:txBody>
          <a:bodyPr wrap="none" rtlCol="0">
            <a:spAutoFit/>
          </a:bodyPr>
          <a:lstStyle/>
          <a:p>
            <a:r>
              <a:rPr lang="en-GB" dirty="0"/>
              <a:t>Measurement, Fan </a:t>
            </a:r>
            <a:r>
              <a:rPr lang="en-GB" b="1" dirty="0">
                <a:solidFill>
                  <a:schemeClr val="accent2"/>
                </a:solidFill>
              </a:rPr>
              <a:t>Speed 15</a:t>
            </a:r>
            <a:endParaRPr lang="en-US" b="1" dirty="0">
              <a:solidFill>
                <a:schemeClr val="accent2"/>
              </a:solidFill>
            </a:endParaRPr>
          </a:p>
        </p:txBody>
      </p:sp>
    </p:spTree>
    <p:extLst>
      <p:ext uri="{BB962C8B-B14F-4D97-AF65-F5344CB8AC3E}">
        <p14:creationId xmlns:p14="http://schemas.microsoft.com/office/powerpoint/2010/main" val="15031104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8CCDA-B9E8-41B4-ACC1-17434D5AF114}"/>
              </a:ext>
            </a:extLst>
          </p:cNvPr>
          <p:cNvSpPr>
            <a:spLocks noGrp="1"/>
          </p:cNvSpPr>
          <p:nvPr>
            <p:ph type="title"/>
          </p:nvPr>
        </p:nvSpPr>
        <p:spPr/>
        <p:txBody>
          <a:bodyPr>
            <a:normAutofit/>
          </a:bodyPr>
          <a:lstStyle/>
          <a:p>
            <a:r>
              <a:rPr lang="en-GB" dirty="0"/>
              <a:t>Noise &amp; Cooling vs. Power</a:t>
            </a:r>
            <a:endParaRPr lang="en-US" dirty="0"/>
          </a:p>
        </p:txBody>
      </p:sp>
      <p:sp>
        <p:nvSpPr>
          <p:cNvPr id="5" name="Content Placeholder 4">
            <a:extLst>
              <a:ext uri="{FF2B5EF4-FFF2-40B4-BE49-F238E27FC236}">
                <a16:creationId xmlns:a16="http://schemas.microsoft.com/office/drawing/2014/main" id="{4063A7C3-C84F-4134-990F-76432EF4DBC1}"/>
              </a:ext>
            </a:extLst>
          </p:cNvPr>
          <p:cNvSpPr>
            <a:spLocks noGrp="1"/>
          </p:cNvSpPr>
          <p:nvPr>
            <p:ph idx="1"/>
          </p:nvPr>
        </p:nvSpPr>
        <p:spPr/>
        <p:txBody>
          <a:bodyPr>
            <a:normAutofit/>
          </a:bodyPr>
          <a:lstStyle/>
          <a:p>
            <a:pPr lvl="1"/>
            <a:r>
              <a:rPr lang="en-GB" dirty="0"/>
              <a:t>Measurements taken at fan speed settings from 10 to 15 (maximum)</a:t>
            </a:r>
          </a:p>
          <a:p>
            <a:pPr lvl="1"/>
            <a:r>
              <a:rPr lang="en-GB" dirty="0"/>
              <a:t>Higher fan settings produces only a limited reduction in temperature but does result in significant additional noise and power consumption. </a:t>
            </a:r>
            <a:endParaRPr lang="en-US" dirty="0"/>
          </a:p>
          <a:p>
            <a:endParaRPr lang="en-US" dirty="0"/>
          </a:p>
        </p:txBody>
      </p:sp>
      <p:sp>
        <p:nvSpPr>
          <p:cNvPr id="3" name="Slide Number Placeholder 2">
            <a:extLst>
              <a:ext uri="{FF2B5EF4-FFF2-40B4-BE49-F238E27FC236}">
                <a16:creationId xmlns:a16="http://schemas.microsoft.com/office/drawing/2014/main" id="{E8E9E2F3-1637-425B-B73F-E56602CB3F12}"/>
              </a:ext>
            </a:extLst>
          </p:cNvPr>
          <p:cNvSpPr>
            <a:spLocks noGrp="1"/>
          </p:cNvSpPr>
          <p:nvPr>
            <p:ph type="sldNum" sz="quarter" idx="12"/>
          </p:nvPr>
        </p:nvSpPr>
        <p:spPr/>
        <p:txBody>
          <a:bodyPr/>
          <a:lstStyle/>
          <a:p>
            <a:fld id="{3204C1B3-9036-4CD6-98FC-C175BA08B1EA}" type="slidenum">
              <a:rPr lang="en-US" smtClean="0"/>
              <a:t>24</a:t>
            </a:fld>
            <a:endParaRPr lang="en-US" dirty="0"/>
          </a:p>
        </p:txBody>
      </p:sp>
      <p:pic>
        <p:nvPicPr>
          <p:cNvPr id="4" name="Picture 3">
            <a:extLst>
              <a:ext uri="{FF2B5EF4-FFF2-40B4-BE49-F238E27FC236}">
                <a16:creationId xmlns:a16="http://schemas.microsoft.com/office/drawing/2014/main" id="{BFAC1CC9-E7FE-48F4-A674-00799FF00C8C}"/>
              </a:ext>
            </a:extLst>
          </p:cNvPr>
          <p:cNvPicPr>
            <a:picLocks noChangeAspect="1"/>
          </p:cNvPicPr>
          <p:nvPr/>
        </p:nvPicPr>
        <p:blipFill rotWithShape="1">
          <a:blip r:embed="rId2"/>
          <a:srcRect t="3469" b="5098"/>
          <a:stretch/>
        </p:blipFill>
        <p:spPr>
          <a:xfrm>
            <a:off x="6711" y="2948405"/>
            <a:ext cx="12185289" cy="3957852"/>
          </a:xfrm>
          <a:prstGeom prst="rect">
            <a:avLst/>
          </a:prstGeom>
        </p:spPr>
      </p:pic>
      <p:sp>
        <p:nvSpPr>
          <p:cNvPr id="7" name="TextBox 6">
            <a:extLst>
              <a:ext uri="{FF2B5EF4-FFF2-40B4-BE49-F238E27FC236}">
                <a16:creationId xmlns:a16="http://schemas.microsoft.com/office/drawing/2014/main" id="{727730A2-DA96-46D8-9112-8A1B7063C319}"/>
              </a:ext>
            </a:extLst>
          </p:cNvPr>
          <p:cNvSpPr txBox="1"/>
          <p:nvPr/>
        </p:nvSpPr>
        <p:spPr>
          <a:xfrm>
            <a:off x="557455" y="4788435"/>
            <a:ext cx="1394934" cy="307777"/>
          </a:xfrm>
          <a:prstGeom prst="rect">
            <a:avLst/>
          </a:prstGeom>
          <a:noFill/>
        </p:spPr>
        <p:txBody>
          <a:bodyPr wrap="none" rtlCol="0">
            <a:spAutoFit/>
          </a:bodyPr>
          <a:lstStyle/>
          <a:p>
            <a:r>
              <a:rPr lang="en-GB" sz="1400" dirty="0">
                <a:solidFill>
                  <a:schemeClr val="bg1"/>
                </a:solidFill>
              </a:rPr>
              <a:t>Fan Setting 10</a:t>
            </a:r>
            <a:endParaRPr lang="en-US" sz="1400" dirty="0">
              <a:solidFill>
                <a:schemeClr val="bg1"/>
              </a:solidFill>
            </a:endParaRPr>
          </a:p>
        </p:txBody>
      </p:sp>
      <p:sp>
        <p:nvSpPr>
          <p:cNvPr id="9" name="TextBox 8">
            <a:extLst>
              <a:ext uri="{FF2B5EF4-FFF2-40B4-BE49-F238E27FC236}">
                <a16:creationId xmlns:a16="http://schemas.microsoft.com/office/drawing/2014/main" id="{89DE1F55-CF31-44F0-8C54-B84584B40B96}"/>
              </a:ext>
            </a:extLst>
          </p:cNvPr>
          <p:cNvSpPr txBox="1"/>
          <p:nvPr/>
        </p:nvSpPr>
        <p:spPr>
          <a:xfrm>
            <a:off x="4067526" y="5091106"/>
            <a:ext cx="1394934" cy="307777"/>
          </a:xfrm>
          <a:prstGeom prst="rect">
            <a:avLst/>
          </a:prstGeom>
          <a:noFill/>
        </p:spPr>
        <p:txBody>
          <a:bodyPr wrap="none" rtlCol="0">
            <a:spAutoFit/>
          </a:bodyPr>
          <a:lstStyle/>
          <a:p>
            <a:r>
              <a:rPr lang="en-GB" sz="1400" dirty="0">
                <a:solidFill>
                  <a:schemeClr val="bg1"/>
                </a:solidFill>
              </a:rPr>
              <a:t>Fan Setting 15</a:t>
            </a:r>
            <a:endParaRPr lang="en-US" sz="1400" dirty="0">
              <a:solidFill>
                <a:schemeClr val="bg1"/>
              </a:solidFill>
            </a:endParaRPr>
          </a:p>
        </p:txBody>
      </p:sp>
      <p:cxnSp>
        <p:nvCxnSpPr>
          <p:cNvPr id="12" name="Straight Connector 11">
            <a:extLst>
              <a:ext uri="{FF2B5EF4-FFF2-40B4-BE49-F238E27FC236}">
                <a16:creationId xmlns:a16="http://schemas.microsoft.com/office/drawing/2014/main" id="{8CABAF33-CF3B-4AD9-AB9F-6D45D9FA5B47}"/>
              </a:ext>
            </a:extLst>
          </p:cNvPr>
          <p:cNvCxnSpPr>
            <a:cxnSpLocks/>
          </p:cNvCxnSpPr>
          <p:nvPr/>
        </p:nvCxnSpPr>
        <p:spPr>
          <a:xfrm>
            <a:off x="944070" y="4073542"/>
            <a:ext cx="404038" cy="714893"/>
          </a:xfrm>
          <a:prstGeom prst="line">
            <a:avLst/>
          </a:prstGeom>
          <a:ln>
            <a:headEnd type="triangle"/>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8E97D36F-D9B9-4A0B-81A4-BAC26C60193E}"/>
              </a:ext>
            </a:extLst>
          </p:cNvPr>
          <p:cNvCxnSpPr>
            <a:cxnSpLocks/>
          </p:cNvCxnSpPr>
          <p:nvPr/>
        </p:nvCxnSpPr>
        <p:spPr>
          <a:xfrm>
            <a:off x="944070" y="3376208"/>
            <a:ext cx="404038" cy="1412227"/>
          </a:xfrm>
          <a:prstGeom prst="line">
            <a:avLst/>
          </a:prstGeom>
          <a:ln>
            <a:headEnd type="triangle"/>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51184B19-F11C-4BE6-96C3-A5C2601D3FE8}"/>
              </a:ext>
            </a:extLst>
          </p:cNvPr>
          <p:cNvCxnSpPr>
            <a:cxnSpLocks/>
          </p:cNvCxnSpPr>
          <p:nvPr/>
        </p:nvCxnSpPr>
        <p:spPr>
          <a:xfrm flipH="1">
            <a:off x="4865267" y="3814963"/>
            <a:ext cx="574158" cy="1146429"/>
          </a:xfrm>
          <a:prstGeom prst="line">
            <a:avLst/>
          </a:prstGeom>
          <a:ln>
            <a:headEnd type="triangle"/>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AF4E6D3F-09EA-4237-B270-A50E05123B58}"/>
              </a:ext>
            </a:extLst>
          </p:cNvPr>
          <p:cNvCxnSpPr>
            <a:cxnSpLocks/>
          </p:cNvCxnSpPr>
          <p:nvPr/>
        </p:nvCxnSpPr>
        <p:spPr>
          <a:xfrm flipH="1">
            <a:off x="4865267" y="4388177"/>
            <a:ext cx="574158" cy="573215"/>
          </a:xfrm>
          <a:prstGeom prst="line">
            <a:avLst/>
          </a:prstGeom>
          <a:ln>
            <a:headEnd type="triangle"/>
          </a:ln>
        </p:spPr>
        <p:style>
          <a:lnRef idx="1">
            <a:schemeClr val="dk1"/>
          </a:lnRef>
          <a:fillRef idx="0">
            <a:schemeClr val="dk1"/>
          </a:fillRef>
          <a:effectRef idx="0">
            <a:schemeClr val="dk1"/>
          </a:effectRef>
          <a:fontRef idx="minor">
            <a:schemeClr val="tx1"/>
          </a:fontRef>
        </p:style>
      </p:cxnSp>
      <p:sp>
        <p:nvSpPr>
          <p:cNvPr id="6" name="Date Placeholder 5">
            <a:extLst>
              <a:ext uri="{FF2B5EF4-FFF2-40B4-BE49-F238E27FC236}">
                <a16:creationId xmlns:a16="http://schemas.microsoft.com/office/drawing/2014/main" id="{0324FD87-7F96-457D-802F-5259F4105E7A}"/>
              </a:ext>
            </a:extLst>
          </p:cNvPr>
          <p:cNvSpPr>
            <a:spLocks noGrp="1"/>
          </p:cNvSpPr>
          <p:nvPr>
            <p:ph type="dt" sz="half" idx="10"/>
          </p:nvPr>
        </p:nvSpPr>
        <p:spPr/>
        <p:txBody>
          <a:bodyPr/>
          <a:lstStyle/>
          <a:p>
            <a:r>
              <a:rPr lang="en-US"/>
              <a:t>19/09/2018</a:t>
            </a:r>
            <a:endParaRPr lang="en-US" dirty="0"/>
          </a:p>
        </p:txBody>
      </p:sp>
      <p:sp>
        <p:nvSpPr>
          <p:cNvPr id="8" name="Footer Placeholder 7">
            <a:extLst>
              <a:ext uri="{FF2B5EF4-FFF2-40B4-BE49-F238E27FC236}">
                <a16:creationId xmlns:a16="http://schemas.microsoft.com/office/drawing/2014/main" id="{CA56F7BA-BC38-46A5-8696-7C2278A853BD}"/>
              </a:ext>
            </a:extLst>
          </p:cNvPr>
          <p:cNvSpPr>
            <a:spLocks noGrp="1"/>
          </p:cNvSpPr>
          <p:nvPr>
            <p:ph type="ftr" sz="quarter" idx="11"/>
          </p:nvPr>
        </p:nvSpPr>
        <p:spPr/>
        <p:txBody>
          <a:bodyPr/>
          <a:lstStyle/>
          <a:p>
            <a:r>
              <a:rPr lang="en-US"/>
              <a:t>Andrew Rose                                  Imperial College London</a:t>
            </a:r>
            <a:endParaRPr lang="en-US" dirty="0"/>
          </a:p>
        </p:txBody>
      </p:sp>
    </p:spTree>
    <p:extLst>
      <p:ext uri="{BB962C8B-B14F-4D97-AF65-F5344CB8AC3E}">
        <p14:creationId xmlns:p14="http://schemas.microsoft.com/office/powerpoint/2010/main" val="41694689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5F5B-31E1-481F-A5D0-E55852D402FB}"/>
              </a:ext>
            </a:extLst>
          </p:cNvPr>
          <p:cNvSpPr>
            <a:spLocks noGrp="1"/>
          </p:cNvSpPr>
          <p:nvPr>
            <p:ph type="title"/>
          </p:nvPr>
        </p:nvSpPr>
        <p:spPr>
          <a:xfrm>
            <a:off x="685800" y="250023"/>
            <a:ext cx="10820400" cy="1293028"/>
          </a:xfrm>
        </p:spPr>
        <p:txBody>
          <a:bodyPr/>
          <a:lstStyle/>
          <a:p>
            <a:pPr algn="l"/>
            <a:r>
              <a:rPr lang="en-GB" dirty="0"/>
              <a:t>Crate Noise &amp; Power</a:t>
            </a:r>
            <a:endParaRPr lang="en-US" dirty="0"/>
          </a:p>
        </p:txBody>
      </p:sp>
      <p:sp>
        <p:nvSpPr>
          <p:cNvPr id="4" name="Date Placeholder 3"/>
          <p:cNvSpPr>
            <a:spLocks noGrp="1"/>
          </p:cNvSpPr>
          <p:nvPr>
            <p:ph type="dt" sz="half" idx="10"/>
          </p:nvPr>
        </p:nvSpPr>
        <p:spPr/>
        <p:txBody>
          <a:bodyPr/>
          <a:lstStyle/>
          <a:p>
            <a:r>
              <a:rPr lang="en-US"/>
              <a:t>19/09/2018</a:t>
            </a:r>
            <a:endParaRPr lang="en-US" dirty="0"/>
          </a:p>
        </p:txBody>
      </p:sp>
      <p:sp>
        <p:nvSpPr>
          <p:cNvPr id="6" name="Footer Placeholder 5"/>
          <p:cNvSpPr>
            <a:spLocks noGrp="1"/>
          </p:cNvSpPr>
          <p:nvPr>
            <p:ph type="ftr" sz="quarter" idx="11"/>
          </p:nvPr>
        </p:nvSpPr>
        <p:spPr/>
        <p:txBody>
          <a:bodyPr/>
          <a:lstStyle/>
          <a:p>
            <a:r>
              <a:rPr lang="en-US"/>
              <a:t>Andrew Rose                                  Imperial College London</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25</a:t>
            </a:fld>
            <a:endParaRPr lang="en-US" dirty="0"/>
          </a:p>
        </p:txBody>
      </p:sp>
      <p:sp>
        <p:nvSpPr>
          <p:cNvPr id="22" name="Trapezoid 21"/>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Pisa, IC</a:t>
            </a:r>
          </a:p>
        </p:txBody>
      </p:sp>
      <p:sp>
        <p:nvSpPr>
          <p:cNvPr id="18" name="Content Placeholder 8">
            <a:extLst>
              <a:ext uri="{FF2B5EF4-FFF2-40B4-BE49-F238E27FC236}">
                <a16:creationId xmlns:a16="http://schemas.microsoft.com/office/drawing/2014/main" id="{11AE8975-FD24-4B47-8741-48596F4DBDE7}"/>
              </a:ext>
            </a:extLst>
          </p:cNvPr>
          <p:cNvSpPr>
            <a:spLocks noGrp="1"/>
          </p:cNvSpPr>
          <p:nvPr>
            <p:ph idx="1"/>
          </p:nvPr>
        </p:nvSpPr>
        <p:spPr>
          <a:xfrm>
            <a:off x="685800" y="1242060"/>
            <a:ext cx="6309360" cy="701731"/>
          </a:xfrm>
        </p:spPr>
        <p:txBody>
          <a:bodyPr/>
          <a:lstStyle/>
          <a:p>
            <a:r>
              <a:rPr lang="en-GB" dirty="0"/>
              <a:t>Measurements of the running ATCA system still a cause for concern regarding</a:t>
            </a:r>
          </a:p>
        </p:txBody>
      </p:sp>
      <p:pic>
        <p:nvPicPr>
          <p:cNvPr id="19" name="Picture 18">
            <a:extLst>
              <a:ext uri="{FF2B5EF4-FFF2-40B4-BE49-F238E27FC236}">
                <a16:creationId xmlns:a16="http://schemas.microsoft.com/office/drawing/2014/main" id="{08A76F11-06EB-4ED7-B82D-70BEA34098A9}"/>
              </a:ext>
            </a:extLst>
          </p:cNvPr>
          <p:cNvPicPr>
            <a:picLocks noChangeAspect="1"/>
          </p:cNvPicPr>
          <p:nvPr/>
        </p:nvPicPr>
        <p:blipFill rotWithShape="1">
          <a:blip r:embed="rId2"/>
          <a:srcRect t="-2" b="-56405"/>
          <a:stretch/>
        </p:blipFill>
        <p:spPr>
          <a:xfrm>
            <a:off x="7547167" y="569486"/>
            <a:ext cx="4523585" cy="5191234"/>
          </a:xfrm>
          <a:prstGeom prst="rect">
            <a:avLst/>
          </a:prstGeom>
          <a:solidFill>
            <a:schemeClr val="tx1"/>
          </a:solidFill>
        </p:spPr>
      </p:pic>
      <p:pic>
        <p:nvPicPr>
          <p:cNvPr id="20" name="Picture 19">
            <a:extLst>
              <a:ext uri="{FF2B5EF4-FFF2-40B4-BE49-F238E27FC236}">
                <a16:creationId xmlns:a16="http://schemas.microsoft.com/office/drawing/2014/main" id="{EDFFEAC1-3404-4E6F-84E2-B59890169546}"/>
              </a:ext>
            </a:extLst>
          </p:cNvPr>
          <p:cNvPicPr>
            <a:picLocks noChangeAspect="1"/>
          </p:cNvPicPr>
          <p:nvPr/>
        </p:nvPicPr>
        <p:blipFill>
          <a:blip r:embed="rId3"/>
          <a:stretch>
            <a:fillRect/>
          </a:stretch>
        </p:blipFill>
        <p:spPr>
          <a:xfrm>
            <a:off x="106657" y="2416479"/>
            <a:ext cx="4594440" cy="3321928"/>
          </a:xfrm>
          <a:prstGeom prst="rect">
            <a:avLst/>
          </a:prstGeom>
        </p:spPr>
      </p:pic>
      <p:pic>
        <p:nvPicPr>
          <p:cNvPr id="23" name="Picture 22" descr="https://chicagoent.com/wp-content/uploads/2015/07/decibel_exposure_chart.gif">
            <a:extLst>
              <a:ext uri="{FF2B5EF4-FFF2-40B4-BE49-F238E27FC236}">
                <a16:creationId xmlns:a16="http://schemas.microsoft.com/office/drawing/2014/main" id="{FE6A8263-468D-49E4-AE7D-BA3F7DC1EE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25900" y="3949544"/>
            <a:ext cx="2648820" cy="1734976"/>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Arrow Connector 24">
            <a:extLst>
              <a:ext uri="{FF2B5EF4-FFF2-40B4-BE49-F238E27FC236}">
                <a16:creationId xmlns:a16="http://schemas.microsoft.com/office/drawing/2014/main" id="{D17AB1FB-C679-4CFB-9C76-1FA4DDE3583F}"/>
              </a:ext>
            </a:extLst>
          </p:cNvPr>
          <p:cNvCxnSpPr>
            <a:cxnSpLocks/>
          </p:cNvCxnSpPr>
          <p:nvPr/>
        </p:nvCxnSpPr>
        <p:spPr>
          <a:xfrm flipH="1">
            <a:off x="4701097" y="4389120"/>
            <a:ext cx="27241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D18D6EE-97EC-45CE-BBD3-948BBFCEF7AD}"/>
              </a:ext>
            </a:extLst>
          </p:cNvPr>
          <p:cNvSpPr txBox="1"/>
          <p:nvPr/>
        </p:nvSpPr>
        <p:spPr>
          <a:xfrm>
            <a:off x="4701097" y="2933700"/>
            <a:ext cx="2846070" cy="1754326"/>
          </a:xfrm>
          <a:prstGeom prst="rect">
            <a:avLst/>
          </a:prstGeom>
          <a:noFill/>
        </p:spPr>
        <p:txBody>
          <a:bodyPr wrap="square" rtlCol="0">
            <a:spAutoFit/>
          </a:bodyPr>
          <a:lstStyle/>
          <a:p>
            <a:pPr marL="0" lvl="1" algn="ctr"/>
            <a:r>
              <a:rPr lang="en-GB" dirty="0"/>
              <a:t>Aural (acoustic) health and safety</a:t>
            </a:r>
          </a:p>
          <a:p>
            <a:pPr marL="0" lvl="1" algn="ctr"/>
            <a:endParaRPr lang="en-GB" dirty="0"/>
          </a:p>
          <a:p>
            <a:pPr marL="0" lvl="1" algn="ctr"/>
            <a:r>
              <a:rPr lang="en-GB" dirty="0"/>
              <a:t>Power-consumption required to cool system</a:t>
            </a:r>
          </a:p>
          <a:p>
            <a:pPr algn="ctr"/>
            <a:endParaRPr lang="en-GB" dirty="0"/>
          </a:p>
        </p:txBody>
      </p:sp>
      <p:cxnSp>
        <p:nvCxnSpPr>
          <p:cNvPr id="28" name="Straight Arrow Connector 27">
            <a:extLst>
              <a:ext uri="{FF2B5EF4-FFF2-40B4-BE49-F238E27FC236}">
                <a16:creationId xmlns:a16="http://schemas.microsoft.com/office/drawing/2014/main" id="{1D8C0401-A388-4FFB-96CF-8FBFDE8B6F29}"/>
              </a:ext>
            </a:extLst>
          </p:cNvPr>
          <p:cNvCxnSpPr>
            <a:cxnSpLocks/>
          </p:cNvCxnSpPr>
          <p:nvPr/>
        </p:nvCxnSpPr>
        <p:spPr>
          <a:xfrm>
            <a:off x="4803967" y="3531870"/>
            <a:ext cx="27241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08208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F64EE-AD50-4338-9810-B983C5D66683}"/>
              </a:ext>
            </a:extLst>
          </p:cNvPr>
          <p:cNvSpPr>
            <a:spLocks noGrp="1"/>
          </p:cNvSpPr>
          <p:nvPr>
            <p:ph type="title"/>
          </p:nvPr>
        </p:nvSpPr>
        <p:spPr/>
        <p:txBody>
          <a:bodyPr/>
          <a:lstStyle/>
          <a:p>
            <a:r>
              <a:rPr lang="en-GB" dirty="0"/>
              <a:t>Final Heatsink Design</a:t>
            </a:r>
            <a:endParaRPr lang="en-US" dirty="0"/>
          </a:p>
        </p:txBody>
      </p:sp>
      <p:sp>
        <p:nvSpPr>
          <p:cNvPr id="5" name="Content Placeholder 4">
            <a:extLst>
              <a:ext uri="{FF2B5EF4-FFF2-40B4-BE49-F238E27FC236}">
                <a16:creationId xmlns:a16="http://schemas.microsoft.com/office/drawing/2014/main" id="{B8403711-7779-4E16-A515-5FB7CED6536E}"/>
              </a:ext>
            </a:extLst>
          </p:cNvPr>
          <p:cNvSpPr>
            <a:spLocks noGrp="1"/>
          </p:cNvSpPr>
          <p:nvPr>
            <p:ph idx="1"/>
          </p:nvPr>
        </p:nvSpPr>
        <p:spPr>
          <a:xfrm>
            <a:off x="685800" y="1484262"/>
            <a:ext cx="10455812" cy="1420389"/>
          </a:xfrm>
        </p:spPr>
        <p:txBody>
          <a:bodyPr/>
          <a:lstStyle/>
          <a:p>
            <a:r>
              <a:rPr lang="en-US" dirty="0"/>
              <a:t>Heatsink design found to be much more important than fan speed</a:t>
            </a:r>
          </a:p>
          <a:p>
            <a:pPr lvl="1"/>
            <a:r>
              <a:rPr lang="en-US" dirty="0"/>
              <a:t>Fan speed 10/15 </a:t>
            </a:r>
          </a:p>
          <a:p>
            <a:pPr lvl="1"/>
            <a:r>
              <a:rPr lang="en-US" dirty="0"/>
              <a:t>90W/FPGA</a:t>
            </a:r>
          </a:p>
          <a:p>
            <a:pPr lvl="1"/>
            <a:r>
              <a:rPr lang="en-US" dirty="0"/>
              <a:t>20W/Optics </a:t>
            </a:r>
          </a:p>
        </p:txBody>
      </p:sp>
      <p:grpSp>
        <p:nvGrpSpPr>
          <p:cNvPr id="3" name="Group 2">
            <a:extLst>
              <a:ext uri="{FF2B5EF4-FFF2-40B4-BE49-F238E27FC236}">
                <a16:creationId xmlns:a16="http://schemas.microsoft.com/office/drawing/2014/main" id="{B19E6433-4B89-447C-B2FE-EA717495BE65}"/>
              </a:ext>
            </a:extLst>
          </p:cNvPr>
          <p:cNvGrpSpPr/>
          <p:nvPr/>
        </p:nvGrpSpPr>
        <p:grpSpPr>
          <a:xfrm>
            <a:off x="8680402" y="2926080"/>
            <a:ext cx="3511598" cy="3929408"/>
            <a:chOff x="6540500" y="2223010"/>
            <a:chExt cx="3748300" cy="4194273"/>
          </a:xfrm>
        </p:grpSpPr>
        <p:pic>
          <p:nvPicPr>
            <p:cNvPr id="4" name="Picture 3">
              <a:extLst>
                <a:ext uri="{FF2B5EF4-FFF2-40B4-BE49-F238E27FC236}">
                  <a16:creationId xmlns:a16="http://schemas.microsoft.com/office/drawing/2014/main" id="{63AF448F-9B09-4AA7-B605-7BF703C50A25}"/>
                </a:ext>
              </a:extLst>
            </p:cNvPr>
            <p:cNvPicPr>
              <a:picLocks noChangeAspect="1"/>
            </p:cNvPicPr>
            <p:nvPr/>
          </p:nvPicPr>
          <p:blipFill rotWithShape="1">
            <a:blip r:embed="rId2"/>
            <a:srcRect l="49166" t="9443" r="14063" b="6240"/>
            <a:stretch/>
          </p:blipFill>
          <p:spPr>
            <a:xfrm>
              <a:off x="6540500" y="2223010"/>
              <a:ext cx="3748300" cy="4194273"/>
            </a:xfrm>
            <a:prstGeom prst="rect">
              <a:avLst/>
            </a:prstGeom>
          </p:spPr>
        </p:pic>
        <p:sp>
          <p:nvSpPr>
            <p:cNvPr id="7" name="TextBox 6">
              <a:extLst>
                <a:ext uri="{FF2B5EF4-FFF2-40B4-BE49-F238E27FC236}">
                  <a16:creationId xmlns:a16="http://schemas.microsoft.com/office/drawing/2014/main" id="{C2451229-F0EC-46C6-983E-E787847BBF8D}"/>
                </a:ext>
              </a:extLst>
            </p:cNvPr>
            <p:cNvSpPr txBox="1"/>
            <p:nvPr/>
          </p:nvSpPr>
          <p:spPr>
            <a:xfrm>
              <a:off x="7794249" y="3299509"/>
              <a:ext cx="671979" cy="369332"/>
            </a:xfrm>
            <a:prstGeom prst="rect">
              <a:avLst/>
            </a:prstGeom>
            <a:noFill/>
          </p:spPr>
          <p:txBody>
            <a:bodyPr wrap="none" rtlCol="0">
              <a:spAutoFit/>
            </a:bodyPr>
            <a:lstStyle/>
            <a:p>
              <a:r>
                <a:rPr lang="en-GB" b="1" dirty="0"/>
                <a:t>79</a:t>
              </a:r>
              <a:r>
                <a:rPr lang="en-US" b="1" dirty="0"/>
                <a:t>°C</a:t>
              </a:r>
              <a:r>
                <a:rPr lang="en-GB" b="1" dirty="0"/>
                <a:t> </a:t>
              </a:r>
              <a:endParaRPr lang="en-US" b="1" dirty="0"/>
            </a:p>
          </p:txBody>
        </p:sp>
        <p:sp>
          <p:nvSpPr>
            <p:cNvPr id="8" name="TextBox 7">
              <a:extLst>
                <a:ext uri="{FF2B5EF4-FFF2-40B4-BE49-F238E27FC236}">
                  <a16:creationId xmlns:a16="http://schemas.microsoft.com/office/drawing/2014/main" id="{49D09433-D578-42BC-8B87-BB6C572ED322}"/>
                </a:ext>
              </a:extLst>
            </p:cNvPr>
            <p:cNvSpPr txBox="1"/>
            <p:nvPr/>
          </p:nvSpPr>
          <p:spPr>
            <a:xfrm>
              <a:off x="6842977" y="2469733"/>
              <a:ext cx="671979" cy="369332"/>
            </a:xfrm>
            <a:prstGeom prst="rect">
              <a:avLst/>
            </a:prstGeom>
            <a:noFill/>
          </p:spPr>
          <p:txBody>
            <a:bodyPr wrap="none" rtlCol="0">
              <a:spAutoFit/>
            </a:bodyPr>
            <a:lstStyle/>
            <a:p>
              <a:r>
                <a:rPr lang="en-GB" b="1" dirty="0">
                  <a:solidFill>
                    <a:schemeClr val="bg1"/>
                  </a:solidFill>
                </a:rPr>
                <a:t>37</a:t>
              </a:r>
              <a:r>
                <a:rPr lang="en-US" b="1" dirty="0">
                  <a:solidFill>
                    <a:schemeClr val="bg1"/>
                  </a:solidFill>
                </a:rPr>
                <a:t>°C</a:t>
              </a:r>
              <a:r>
                <a:rPr lang="en-GB" b="1" dirty="0">
                  <a:solidFill>
                    <a:schemeClr val="bg1"/>
                  </a:solidFill>
                </a:rPr>
                <a:t> </a:t>
              </a:r>
              <a:endParaRPr lang="en-US" b="1" dirty="0">
                <a:solidFill>
                  <a:schemeClr val="bg1"/>
                </a:solidFill>
              </a:endParaRPr>
            </a:p>
          </p:txBody>
        </p:sp>
        <p:sp>
          <p:nvSpPr>
            <p:cNvPr id="9" name="TextBox 8">
              <a:extLst>
                <a:ext uri="{FF2B5EF4-FFF2-40B4-BE49-F238E27FC236}">
                  <a16:creationId xmlns:a16="http://schemas.microsoft.com/office/drawing/2014/main" id="{B30C6770-53E7-4946-9673-36EADDD8DD73}"/>
                </a:ext>
              </a:extLst>
            </p:cNvPr>
            <p:cNvSpPr txBox="1"/>
            <p:nvPr/>
          </p:nvSpPr>
          <p:spPr>
            <a:xfrm>
              <a:off x="8802221" y="2469733"/>
              <a:ext cx="671979" cy="369332"/>
            </a:xfrm>
            <a:prstGeom prst="rect">
              <a:avLst/>
            </a:prstGeom>
            <a:noFill/>
          </p:spPr>
          <p:txBody>
            <a:bodyPr wrap="none" rtlCol="0">
              <a:spAutoFit/>
            </a:bodyPr>
            <a:lstStyle/>
            <a:p>
              <a:r>
                <a:rPr lang="en-GB" b="1" dirty="0">
                  <a:solidFill>
                    <a:schemeClr val="bg1"/>
                  </a:solidFill>
                </a:rPr>
                <a:t>43</a:t>
              </a:r>
              <a:r>
                <a:rPr lang="en-US" b="1" dirty="0">
                  <a:solidFill>
                    <a:schemeClr val="bg1"/>
                  </a:solidFill>
                </a:rPr>
                <a:t>°C</a:t>
              </a:r>
              <a:r>
                <a:rPr lang="en-GB" b="1" dirty="0">
                  <a:solidFill>
                    <a:schemeClr val="bg1"/>
                  </a:solidFill>
                </a:rPr>
                <a:t> </a:t>
              </a:r>
              <a:endParaRPr lang="en-US" b="1" dirty="0">
                <a:solidFill>
                  <a:schemeClr val="bg1"/>
                </a:solidFill>
              </a:endParaRPr>
            </a:p>
          </p:txBody>
        </p:sp>
        <p:sp>
          <p:nvSpPr>
            <p:cNvPr id="10" name="TextBox 9">
              <a:extLst>
                <a:ext uri="{FF2B5EF4-FFF2-40B4-BE49-F238E27FC236}">
                  <a16:creationId xmlns:a16="http://schemas.microsoft.com/office/drawing/2014/main" id="{77A9D1DB-A1E9-4D15-8787-17E2786D5FEF}"/>
                </a:ext>
              </a:extLst>
            </p:cNvPr>
            <p:cNvSpPr txBox="1"/>
            <p:nvPr/>
          </p:nvSpPr>
          <p:spPr>
            <a:xfrm>
              <a:off x="6842977" y="4314550"/>
              <a:ext cx="671979" cy="369332"/>
            </a:xfrm>
            <a:prstGeom prst="rect">
              <a:avLst/>
            </a:prstGeom>
            <a:noFill/>
          </p:spPr>
          <p:txBody>
            <a:bodyPr wrap="none" rtlCol="0">
              <a:spAutoFit/>
            </a:bodyPr>
            <a:lstStyle/>
            <a:p>
              <a:r>
                <a:rPr lang="en-GB" b="1" dirty="0">
                  <a:solidFill>
                    <a:schemeClr val="bg1"/>
                  </a:solidFill>
                </a:rPr>
                <a:t>34</a:t>
              </a:r>
              <a:r>
                <a:rPr lang="en-US" b="1" dirty="0">
                  <a:solidFill>
                    <a:schemeClr val="bg1"/>
                  </a:solidFill>
                </a:rPr>
                <a:t>°C</a:t>
              </a:r>
              <a:r>
                <a:rPr lang="en-GB" b="1" dirty="0">
                  <a:solidFill>
                    <a:schemeClr val="bg1"/>
                  </a:solidFill>
                </a:rPr>
                <a:t> </a:t>
              </a:r>
              <a:endParaRPr lang="en-US" b="1" dirty="0">
                <a:solidFill>
                  <a:schemeClr val="bg1"/>
                </a:solidFill>
              </a:endParaRPr>
            </a:p>
          </p:txBody>
        </p:sp>
        <p:sp>
          <p:nvSpPr>
            <p:cNvPr id="11" name="TextBox 10">
              <a:extLst>
                <a:ext uri="{FF2B5EF4-FFF2-40B4-BE49-F238E27FC236}">
                  <a16:creationId xmlns:a16="http://schemas.microsoft.com/office/drawing/2014/main" id="{5A2CAD1C-535B-4021-A6BD-D36FE42FCBB1}"/>
                </a:ext>
              </a:extLst>
            </p:cNvPr>
            <p:cNvSpPr txBox="1"/>
            <p:nvPr/>
          </p:nvSpPr>
          <p:spPr>
            <a:xfrm>
              <a:off x="8802221" y="4314550"/>
              <a:ext cx="671979" cy="369332"/>
            </a:xfrm>
            <a:prstGeom prst="rect">
              <a:avLst/>
            </a:prstGeom>
            <a:noFill/>
          </p:spPr>
          <p:txBody>
            <a:bodyPr wrap="none" rtlCol="0">
              <a:spAutoFit/>
            </a:bodyPr>
            <a:lstStyle/>
            <a:p>
              <a:r>
                <a:rPr lang="en-GB" b="1" dirty="0">
                  <a:solidFill>
                    <a:schemeClr val="bg1"/>
                  </a:solidFill>
                </a:rPr>
                <a:t>36</a:t>
              </a:r>
              <a:r>
                <a:rPr lang="en-US" b="1" dirty="0">
                  <a:solidFill>
                    <a:schemeClr val="bg1"/>
                  </a:solidFill>
                </a:rPr>
                <a:t>°C</a:t>
              </a:r>
              <a:r>
                <a:rPr lang="en-GB" b="1" dirty="0">
                  <a:solidFill>
                    <a:schemeClr val="bg1"/>
                  </a:solidFill>
                </a:rPr>
                <a:t> </a:t>
              </a:r>
              <a:endParaRPr lang="en-US" b="1" dirty="0">
                <a:solidFill>
                  <a:schemeClr val="bg1"/>
                </a:solidFill>
              </a:endParaRPr>
            </a:p>
          </p:txBody>
        </p:sp>
        <p:sp>
          <p:nvSpPr>
            <p:cNvPr id="12" name="TextBox 11">
              <a:extLst>
                <a:ext uri="{FF2B5EF4-FFF2-40B4-BE49-F238E27FC236}">
                  <a16:creationId xmlns:a16="http://schemas.microsoft.com/office/drawing/2014/main" id="{45952E89-3B8F-491B-85C1-46A1632C568D}"/>
                </a:ext>
              </a:extLst>
            </p:cNvPr>
            <p:cNvSpPr txBox="1"/>
            <p:nvPr/>
          </p:nvSpPr>
          <p:spPr>
            <a:xfrm>
              <a:off x="7708031" y="5185088"/>
              <a:ext cx="671979" cy="369332"/>
            </a:xfrm>
            <a:prstGeom prst="rect">
              <a:avLst/>
            </a:prstGeom>
            <a:noFill/>
          </p:spPr>
          <p:txBody>
            <a:bodyPr wrap="none" rtlCol="0">
              <a:spAutoFit/>
            </a:bodyPr>
            <a:lstStyle/>
            <a:p>
              <a:r>
                <a:rPr lang="en-GB" b="1" dirty="0"/>
                <a:t>64</a:t>
              </a:r>
              <a:r>
                <a:rPr lang="en-US" b="1" dirty="0"/>
                <a:t>°C</a:t>
              </a:r>
              <a:r>
                <a:rPr lang="en-GB" b="1" dirty="0"/>
                <a:t> </a:t>
              </a:r>
              <a:endParaRPr lang="en-US" b="1" dirty="0"/>
            </a:p>
          </p:txBody>
        </p:sp>
      </p:grpSp>
      <p:pic>
        <p:nvPicPr>
          <p:cNvPr id="28" name="Picture 27">
            <a:extLst>
              <a:ext uri="{FF2B5EF4-FFF2-40B4-BE49-F238E27FC236}">
                <a16:creationId xmlns:a16="http://schemas.microsoft.com/office/drawing/2014/main" id="{E2449735-CCA3-496B-A2F5-E861584B705B}"/>
              </a:ext>
            </a:extLst>
          </p:cNvPr>
          <p:cNvPicPr>
            <a:picLocks noChangeAspect="1"/>
          </p:cNvPicPr>
          <p:nvPr/>
        </p:nvPicPr>
        <p:blipFill>
          <a:blip r:embed="rId3"/>
          <a:stretch>
            <a:fillRect/>
          </a:stretch>
        </p:blipFill>
        <p:spPr>
          <a:xfrm>
            <a:off x="-10335" y="2926080"/>
            <a:ext cx="5479798" cy="3931921"/>
          </a:xfrm>
          <a:prstGeom prst="rect">
            <a:avLst/>
          </a:prstGeom>
        </p:spPr>
      </p:pic>
      <p:sp>
        <p:nvSpPr>
          <p:cNvPr id="36" name="Rectangle 35">
            <a:extLst>
              <a:ext uri="{FF2B5EF4-FFF2-40B4-BE49-F238E27FC236}">
                <a16:creationId xmlns:a16="http://schemas.microsoft.com/office/drawing/2014/main" id="{2CDE499C-BD04-41FC-BF68-AB83133C2B3F}"/>
              </a:ext>
            </a:extLst>
          </p:cNvPr>
          <p:cNvSpPr/>
          <p:nvPr/>
        </p:nvSpPr>
        <p:spPr>
          <a:xfrm>
            <a:off x="5497617" y="3494284"/>
            <a:ext cx="3182786" cy="2462213"/>
          </a:xfrm>
          <a:prstGeom prst="rect">
            <a:avLst/>
          </a:prstGeom>
          <a:solidFill>
            <a:schemeClr val="bg1"/>
          </a:solidFill>
          <a:ln>
            <a:solidFill>
              <a:schemeClr val="bg1"/>
            </a:solidFill>
          </a:ln>
        </p:spPr>
        <p:txBody>
          <a:bodyPr wrap="square">
            <a:spAutoFit/>
          </a:bodyPr>
          <a:lstStyle/>
          <a:p>
            <a:pPr marL="285750" indent="-285750">
              <a:buFont typeface="Arial" panose="020B0604020202020204" pitchFamily="34" charset="0"/>
              <a:buChar char="•"/>
            </a:pPr>
            <a:r>
              <a:rPr lang="en-US" sz="2000" dirty="0"/>
              <a:t>Aluminum </a:t>
            </a:r>
          </a:p>
          <a:p>
            <a:pPr marL="742950" lvl="1" indent="-285750">
              <a:buFont typeface="Arial" panose="020B0604020202020204" pitchFamily="34" charset="0"/>
              <a:buChar char="•"/>
            </a:pPr>
            <a:r>
              <a:rPr lang="en-US" dirty="0"/>
              <a:t>cheaper and lighter </a:t>
            </a:r>
          </a:p>
          <a:p>
            <a:pPr marL="285750" indent="-285750">
              <a:buFont typeface="Arial" panose="020B0604020202020204" pitchFamily="34" charset="0"/>
              <a:buChar char="•"/>
            </a:pPr>
            <a:r>
              <a:rPr lang="en-US" sz="2000" dirty="0"/>
              <a:t>25 fins/90 mm </a:t>
            </a:r>
          </a:p>
          <a:p>
            <a:pPr marL="285750" indent="-285750">
              <a:buFont typeface="Arial" panose="020B0604020202020204" pitchFamily="34" charset="0"/>
              <a:buChar char="•"/>
            </a:pPr>
            <a:r>
              <a:rPr lang="en-US" sz="2000" dirty="0"/>
              <a:t>4 mm base</a:t>
            </a:r>
          </a:p>
          <a:p>
            <a:pPr marL="742950" lvl="1" indent="-285750">
              <a:buFont typeface="Arial" panose="020B0604020202020204" pitchFamily="34" charset="0"/>
              <a:buChar char="•"/>
            </a:pPr>
            <a:r>
              <a:rPr lang="en-US" dirty="0"/>
              <a:t>Increase rigidity</a:t>
            </a:r>
          </a:p>
          <a:p>
            <a:pPr marL="285750" indent="-285750">
              <a:buFont typeface="Arial" panose="020B0604020202020204" pitchFamily="34" charset="0"/>
              <a:buChar char="•"/>
            </a:pPr>
            <a:r>
              <a:rPr lang="en-US" sz="2000" dirty="0"/>
              <a:t>14.2 mm total height </a:t>
            </a:r>
          </a:p>
          <a:p>
            <a:pPr marL="285750" indent="-285750">
              <a:buFont typeface="Arial" panose="020B0604020202020204" pitchFamily="34" charset="0"/>
              <a:buChar char="•"/>
            </a:pPr>
            <a:r>
              <a:rPr lang="en-US" sz="2000" dirty="0"/>
              <a:t>1 mm fin thickness</a:t>
            </a:r>
          </a:p>
          <a:p>
            <a:pPr marL="742950" lvl="1" indent="-285750">
              <a:buFont typeface="Arial" panose="020B0604020202020204" pitchFamily="34" charset="0"/>
              <a:buChar char="•"/>
            </a:pPr>
            <a:r>
              <a:rPr lang="en-US" dirty="0"/>
              <a:t>extrudable</a:t>
            </a:r>
          </a:p>
        </p:txBody>
      </p:sp>
      <p:sp>
        <p:nvSpPr>
          <p:cNvPr id="14" name="Trapezoid 13">
            <a:extLst>
              <a:ext uri="{FF2B5EF4-FFF2-40B4-BE49-F238E27FC236}">
                <a16:creationId xmlns:a16="http://schemas.microsoft.com/office/drawing/2014/main" id="{55B1A2D4-B1AE-404E-BCAB-912E14974B84}"/>
              </a:ext>
            </a:extLst>
          </p:cNvPr>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Pisa</a:t>
            </a:r>
          </a:p>
        </p:txBody>
      </p:sp>
    </p:spTree>
    <p:extLst>
      <p:ext uri="{BB962C8B-B14F-4D97-AF65-F5344CB8AC3E}">
        <p14:creationId xmlns:p14="http://schemas.microsoft.com/office/powerpoint/2010/main" val="27547051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182EC-9FE5-479C-A660-EBBD055E8BA6}"/>
              </a:ext>
            </a:extLst>
          </p:cNvPr>
          <p:cNvSpPr>
            <a:spLocks noGrp="1"/>
          </p:cNvSpPr>
          <p:nvPr>
            <p:ph type="title"/>
          </p:nvPr>
        </p:nvSpPr>
        <p:spPr>
          <a:xfrm>
            <a:off x="685800" y="250023"/>
            <a:ext cx="10820400" cy="1293028"/>
          </a:xfrm>
        </p:spPr>
        <p:txBody>
          <a:bodyPr>
            <a:normAutofit/>
          </a:bodyPr>
          <a:lstStyle/>
          <a:p>
            <a:pPr algn="l"/>
            <a:r>
              <a:rPr lang="en-GB" dirty="0"/>
              <a:t>Thermal Cycling</a:t>
            </a:r>
            <a:br>
              <a:rPr lang="en-GB" dirty="0"/>
            </a:br>
            <a:r>
              <a:rPr lang="en-GB" dirty="0"/>
              <a:t>Test-stand</a:t>
            </a:r>
          </a:p>
        </p:txBody>
      </p:sp>
      <p:sp>
        <p:nvSpPr>
          <p:cNvPr id="3" name="Content Placeholder 2">
            <a:extLst>
              <a:ext uri="{FF2B5EF4-FFF2-40B4-BE49-F238E27FC236}">
                <a16:creationId xmlns:a16="http://schemas.microsoft.com/office/drawing/2014/main" id="{5D081020-938C-4F6A-88E3-0FD843B6A663}"/>
              </a:ext>
            </a:extLst>
          </p:cNvPr>
          <p:cNvSpPr>
            <a:spLocks noGrp="1"/>
          </p:cNvSpPr>
          <p:nvPr>
            <p:ph idx="1"/>
          </p:nvPr>
        </p:nvSpPr>
        <p:spPr>
          <a:xfrm>
            <a:off x="685800" y="1680210"/>
            <a:ext cx="4896853" cy="1623008"/>
          </a:xfrm>
        </p:spPr>
        <p:txBody>
          <a:bodyPr/>
          <a:lstStyle/>
          <a:p>
            <a:pPr>
              <a:lnSpc>
                <a:spcPct val="100000"/>
              </a:lnSpc>
            </a:pPr>
            <a:r>
              <a:rPr lang="en-GB" dirty="0"/>
              <a:t>Software for monitoring and controlling temperature of chamber</a:t>
            </a:r>
          </a:p>
          <a:p>
            <a:pPr>
              <a:lnSpc>
                <a:spcPct val="100000"/>
              </a:lnSpc>
            </a:pPr>
            <a:r>
              <a:rPr lang="en-GB" dirty="0"/>
              <a:t>Software for monitoring and controlling board’s 48V supply</a:t>
            </a:r>
          </a:p>
          <a:p>
            <a:pPr>
              <a:lnSpc>
                <a:spcPct val="100000"/>
              </a:lnSpc>
            </a:pPr>
            <a:r>
              <a:rPr lang="en-GB" dirty="0"/>
              <a:t>Standard Serenity link-test firmware and software tools installed</a:t>
            </a:r>
          </a:p>
          <a:p>
            <a:pPr>
              <a:lnSpc>
                <a:spcPct val="100000"/>
              </a:lnSpc>
            </a:pPr>
            <a:r>
              <a:rPr lang="en-GB" dirty="0"/>
              <a:t>Monitoring FPGA die temp. via </a:t>
            </a:r>
            <a:r>
              <a:rPr lang="en-GB" dirty="0" err="1"/>
              <a:t>Sysmon</a:t>
            </a:r>
            <a:r>
              <a:rPr lang="en-GB" dirty="0"/>
              <a:t> over JTAG</a:t>
            </a:r>
          </a:p>
          <a:p>
            <a:pPr>
              <a:lnSpc>
                <a:spcPct val="100000"/>
              </a:lnSpc>
            </a:pPr>
            <a:endParaRPr lang="en-GB" dirty="0"/>
          </a:p>
        </p:txBody>
      </p:sp>
      <p:pic>
        <p:nvPicPr>
          <p:cNvPr id="4" name="Picture 3">
            <a:extLst>
              <a:ext uri="{FF2B5EF4-FFF2-40B4-BE49-F238E27FC236}">
                <a16:creationId xmlns:a16="http://schemas.microsoft.com/office/drawing/2014/main" id="{E2C0819A-3076-4F62-B044-325BEDC79A49}"/>
              </a:ext>
            </a:extLst>
          </p:cNvPr>
          <p:cNvPicPr>
            <a:picLocks noChangeAspect="1"/>
          </p:cNvPicPr>
          <p:nvPr/>
        </p:nvPicPr>
        <p:blipFill rotWithShape="1">
          <a:blip r:embed="rId2"/>
          <a:srcRect r="10571"/>
          <a:stretch/>
        </p:blipFill>
        <p:spPr>
          <a:xfrm>
            <a:off x="6106701" y="0"/>
            <a:ext cx="3451343" cy="6858000"/>
          </a:xfrm>
          <a:prstGeom prst="rect">
            <a:avLst/>
          </a:prstGeom>
        </p:spPr>
      </p:pic>
      <p:sp>
        <p:nvSpPr>
          <p:cNvPr id="5" name="TextBox 4">
            <a:extLst>
              <a:ext uri="{FF2B5EF4-FFF2-40B4-BE49-F238E27FC236}">
                <a16:creationId xmlns:a16="http://schemas.microsoft.com/office/drawing/2014/main" id="{D5C34257-D18F-4CA6-89F3-B78C949F8A08}"/>
              </a:ext>
            </a:extLst>
          </p:cNvPr>
          <p:cNvSpPr txBox="1"/>
          <p:nvPr/>
        </p:nvSpPr>
        <p:spPr>
          <a:xfrm>
            <a:off x="9804790" y="181093"/>
            <a:ext cx="2178662" cy="707886"/>
          </a:xfrm>
          <a:prstGeom prst="rect">
            <a:avLst/>
          </a:prstGeom>
          <a:noFill/>
          <a:ln w="25400">
            <a:solidFill>
              <a:srgbClr val="FF0000"/>
            </a:solidFill>
          </a:ln>
        </p:spPr>
        <p:txBody>
          <a:bodyPr wrap="square" rtlCol="0">
            <a:spAutoFit/>
          </a:bodyPr>
          <a:lstStyle/>
          <a:p>
            <a:pPr algn="ctr"/>
            <a:r>
              <a:rPr lang="en-GB" sz="2000" dirty="0"/>
              <a:t>Control PC</a:t>
            </a:r>
            <a:br>
              <a:rPr lang="en-GB" sz="2000" dirty="0"/>
            </a:br>
            <a:r>
              <a:rPr lang="en-GB" sz="2000" dirty="0" err="1"/>
              <a:t>Vivado</a:t>
            </a:r>
            <a:r>
              <a:rPr lang="en-GB" sz="2000" dirty="0"/>
              <a:t> Lab</a:t>
            </a:r>
          </a:p>
        </p:txBody>
      </p:sp>
      <p:sp>
        <p:nvSpPr>
          <p:cNvPr id="8" name="TextBox 7">
            <a:extLst>
              <a:ext uri="{FF2B5EF4-FFF2-40B4-BE49-F238E27FC236}">
                <a16:creationId xmlns:a16="http://schemas.microsoft.com/office/drawing/2014/main" id="{7DC0A704-9073-4A8D-A4E9-FB154F20C843}"/>
              </a:ext>
            </a:extLst>
          </p:cNvPr>
          <p:cNvSpPr txBox="1"/>
          <p:nvPr/>
        </p:nvSpPr>
        <p:spPr>
          <a:xfrm>
            <a:off x="9804789" y="1170645"/>
            <a:ext cx="2178663" cy="707886"/>
          </a:xfrm>
          <a:prstGeom prst="rect">
            <a:avLst/>
          </a:prstGeom>
          <a:noFill/>
          <a:ln w="25400">
            <a:solidFill>
              <a:srgbClr val="FF0000"/>
            </a:solidFill>
          </a:ln>
        </p:spPr>
        <p:txBody>
          <a:bodyPr wrap="square" rtlCol="0">
            <a:spAutoFit/>
          </a:bodyPr>
          <a:lstStyle/>
          <a:p>
            <a:pPr algn="ctr"/>
            <a:r>
              <a:rPr lang="en-GB" sz="2000" dirty="0"/>
              <a:t>USB-controlled power supply</a:t>
            </a:r>
          </a:p>
        </p:txBody>
      </p:sp>
      <p:cxnSp>
        <p:nvCxnSpPr>
          <p:cNvPr id="9" name="Straight Arrow Connector 8">
            <a:extLst>
              <a:ext uri="{FF2B5EF4-FFF2-40B4-BE49-F238E27FC236}">
                <a16:creationId xmlns:a16="http://schemas.microsoft.com/office/drawing/2014/main" id="{9558260A-02C0-445F-9624-68E9CCF7DA96}"/>
              </a:ext>
            </a:extLst>
          </p:cNvPr>
          <p:cNvCxnSpPr>
            <a:cxnSpLocks/>
          </p:cNvCxnSpPr>
          <p:nvPr/>
        </p:nvCxnSpPr>
        <p:spPr>
          <a:xfrm flipH="1">
            <a:off x="9134301" y="1588009"/>
            <a:ext cx="670488" cy="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11B1432-2039-4346-8E19-BBAB7AF0E161}"/>
              </a:ext>
            </a:extLst>
          </p:cNvPr>
          <p:cNvSpPr txBox="1"/>
          <p:nvPr/>
        </p:nvSpPr>
        <p:spPr>
          <a:xfrm>
            <a:off x="9804790" y="2661552"/>
            <a:ext cx="2178662" cy="1015663"/>
          </a:xfrm>
          <a:prstGeom prst="rect">
            <a:avLst/>
          </a:prstGeom>
          <a:noFill/>
          <a:ln w="25400">
            <a:solidFill>
              <a:srgbClr val="FF0000"/>
            </a:solidFill>
          </a:ln>
        </p:spPr>
        <p:txBody>
          <a:bodyPr wrap="square" rtlCol="0">
            <a:spAutoFit/>
          </a:bodyPr>
          <a:lstStyle/>
          <a:p>
            <a:pPr algn="ctr"/>
            <a:r>
              <a:rPr lang="en-GB" sz="2000" dirty="0"/>
              <a:t>USB-controlled environment chamber</a:t>
            </a:r>
          </a:p>
        </p:txBody>
      </p:sp>
      <p:cxnSp>
        <p:nvCxnSpPr>
          <p:cNvPr id="12" name="Straight Arrow Connector 11">
            <a:extLst>
              <a:ext uri="{FF2B5EF4-FFF2-40B4-BE49-F238E27FC236}">
                <a16:creationId xmlns:a16="http://schemas.microsoft.com/office/drawing/2014/main" id="{5DEC338C-2DE2-4D6C-9DDB-4F767061D2DD}"/>
              </a:ext>
            </a:extLst>
          </p:cNvPr>
          <p:cNvCxnSpPr>
            <a:cxnSpLocks/>
            <a:stCxn id="11" idx="1"/>
          </p:cNvCxnSpPr>
          <p:nvPr/>
        </p:nvCxnSpPr>
        <p:spPr>
          <a:xfrm flipH="1">
            <a:off x="9017391" y="3169384"/>
            <a:ext cx="787399"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211D74E-359D-4378-BFFB-3E7B2BE519C9}"/>
              </a:ext>
            </a:extLst>
          </p:cNvPr>
          <p:cNvSpPr txBox="1"/>
          <p:nvPr/>
        </p:nvSpPr>
        <p:spPr>
          <a:xfrm>
            <a:off x="9804789" y="4795718"/>
            <a:ext cx="2178662" cy="1323439"/>
          </a:xfrm>
          <a:prstGeom prst="rect">
            <a:avLst/>
          </a:prstGeom>
          <a:solidFill>
            <a:schemeClr val="bg1"/>
          </a:solidFill>
          <a:ln w="25400">
            <a:solidFill>
              <a:srgbClr val="FF0000"/>
            </a:solidFill>
          </a:ln>
        </p:spPr>
        <p:txBody>
          <a:bodyPr wrap="square" rtlCol="0">
            <a:spAutoFit/>
          </a:bodyPr>
          <a:lstStyle/>
          <a:p>
            <a:pPr algn="ctr"/>
            <a:r>
              <a:rPr lang="en-GB" sz="2000" dirty="0"/>
              <a:t>Serenity 1.1</a:t>
            </a:r>
          </a:p>
          <a:p>
            <a:pPr algn="ctr"/>
            <a:r>
              <a:rPr lang="en-GB" sz="2000" dirty="0"/>
              <a:t>KU15P SO</a:t>
            </a:r>
          </a:p>
          <a:p>
            <a:pPr algn="ctr"/>
            <a:r>
              <a:rPr lang="en-GB" sz="2000" dirty="0" err="1"/>
              <a:t>Digilent</a:t>
            </a:r>
            <a:endParaRPr lang="en-GB" sz="2000" dirty="0"/>
          </a:p>
          <a:p>
            <a:pPr algn="ctr"/>
            <a:r>
              <a:rPr lang="en-GB" sz="2000" dirty="0" err="1"/>
              <a:t>GbE</a:t>
            </a:r>
            <a:r>
              <a:rPr lang="en-GB" sz="2000" dirty="0"/>
              <a:t> feed</a:t>
            </a:r>
          </a:p>
        </p:txBody>
      </p:sp>
      <p:cxnSp>
        <p:nvCxnSpPr>
          <p:cNvPr id="18" name="Straight Arrow Connector 17">
            <a:extLst>
              <a:ext uri="{FF2B5EF4-FFF2-40B4-BE49-F238E27FC236}">
                <a16:creationId xmlns:a16="http://schemas.microsoft.com/office/drawing/2014/main" id="{0B2CE765-B0EA-42F1-92FE-09B7ABCC3717}"/>
              </a:ext>
            </a:extLst>
          </p:cNvPr>
          <p:cNvCxnSpPr>
            <a:cxnSpLocks/>
            <a:stCxn id="17" idx="1"/>
          </p:cNvCxnSpPr>
          <p:nvPr/>
        </p:nvCxnSpPr>
        <p:spPr>
          <a:xfrm flipH="1">
            <a:off x="7863840" y="5457438"/>
            <a:ext cx="1940949"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C88EA88-5D3D-4D63-B52B-0240F4FFDBE1}"/>
              </a:ext>
            </a:extLst>
          </p:cNvPr>
          <p:cNvCxnSpPr>
            <a:cxnSpLocks/>
            <a:stCxn id="5" idx="1"/>
          </p:cNvCxnSpPr>
          <p:nvPr/>
        </p:nvCxnSpPr>
        <p:spPr>
          <a:xfrm rot="10800000" flipV="1">
            <a:off x="8019534" y="535036"/>
            <a:ext cx="1785256" cy="639858"/>
          </a:xfrm>
          <a:prstGeom prst="bentConnector3">
            <a:avLst>
              <a:gd name="adj1" fmla="val 99644"/>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91328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3F28C-EAC5-4C8E-97E8-6ACA1DBDBA90}"/>
              </a:ext>
            </a:extLst>
          </p:cNvPr>
          <p:cNvSpPr>
            <a:spLocks noGrp="1"/>
          </p:cNvSpPr>
          <p:nvPr>
            <p:ph type="title"/>
          </p:nvPr>
        </p:nvSpPr>
        <p:spPr/>
        <p:txBody>
          <a:bodyPr/>
          <a:lstStyle/>
          <a:p>
            <a:r>
              <a:rPr lang="en-GB" dirty="0"/>
              <a:t>Measurement Process</a:t>
            </a:r>
          </a:p>
        </p:txBody>
      </p:sp>
      <p:sp>
        <p:nvSpPr>
          <p:cNvPr id="3" name="Content Placeholder 2">
            <a:extLst>
              <a:ext uri="{FF2B5EF4-FFF2-40B4-BE49-F238E27FC236}">
                <a16:creationId xmlns:a16="http://schemas.microsoft.com/office/drawing/2014/main" id="{C570411E-3D8D-4694-A245-C1C5BD1FA1A1}"/>
              </a:ext>
            </a:extLst>
          </p:cNvPr>
          <p:cNvSpPr>
            <a:spLocks noGrp="1"/>
          </p:cNvSpPr>
          <p:nvPr>
            <p:ph idx="1"/>
          </p:nvPr>
        </p:nvSpPr>
        <p:spPr>
          <a:xfrm>
            <a:off x="685800" y="1843610"/>
            <a:ext cx="10820400" cy="3867873"/>
          </a:xfrm>
        </p:spPr>
        <p:txBody>
          <a:bodyPr>
            <a:noAutofit/>
          </a:bodyPr>
          <a:lstStyle/>
          <a:p>
            <a:pPr>
              <a:lnSpc>
                <a:spcPct val="100000"/>
              </a:lnSpc>
            </a:pPr>
            <a:r>
              <a:rPr lang="en-GB" dirty="0"/>
              <a:t>Ramp chamber temperature from 0C to 60C and back in 10C steps </a:t>
            </a:r>
          </a:p>
          <a:p>
            <a:pPr lvl="1">
              <a:lnSpc>
                <a:spcPct val="100000"/>
              </a:lnSpc>
            </a:pPr>
            <a:r>
              <a:rPr lang="en-GB" sz="2200" dirty="0"/>
              <a:t>After each step wait 2mins for FPGA to thermalize</a:t>
            </a:r>
          </a:p>
          <a:p>
            <a:pPr lvl="2">
              <a:lnSpc>
                <a:spcPct val="100000"/>
              </a:lnSpc>
            </a:pPr>
            <a:r>
              <a:rPr lang="en-GB" sz="2000" dirty="0"/>
              <a:t>I checked – this is long enough!</a:t>
            </a:r>
          </a:p>
          <a:p>
            <a:pPr lvl="1">
              <a:lnSpc>
                <a:spcPct val="100000"/>
              </a:lnSpc>
            </a:pPr>
            <a:r>
              <a:rPr lang="en-GB" sz="2200" dirty="0"/>
              <a:t>Run 10</a:t>
            </a:r>
            <a:r>
              <a:rPr lang="en-GB" sz="2200" baseline="30000" dirty="0"/>
              <a:t>-7</a:t>
            </a:r>
            <a:r>
              <a:rPr lang="en-GB" sz="2200" dirty="0"/>
              <a:t> </a:t>
            </a:r>
            <a:r>
              <a:rPr lang="en-GB" sz="2200" dirty="0" err="1"/>
              <a:t>eyescan</a:t>
            </a:r>
            <a:r>
              <a:rPr lang="en-GB" sz="2200" dirty="0"/>
              <a:t> on each link</a:t>
            </a:r>
          </a:p>
          <a:p>
            <a:pPr>
              <a:lnSpc>
                <a:spcPct val="100000"/>
              </a:lnSpc>
            </a:pPr>
            <a:r>
              <a:rPr lang="en-GB" dirty="0"/>
              <a:t>Repeat ad infinitum</a:t>
            </a:r>
          </a:p>
          <a:p>
            <a:pPr>
              <a:lnSpc>
                <a:spcPct val="100000"/>
              </a:lnSpc>
            </a:pPr>
            <a:endParaRPr lang="en-GB" dirty="0"/>
          </a:p>
          <a:p>
            <a:pPr marL="0" indent="0">
              <a:lnSpc>
                <a:spcPct val="100000"/>
              </a:lnSpc>
              <a:buNone/>
            </a:pPr>
            <a:endParaRPr lang="en-GB" dirty="0"/>
          </a:p>
          <a:p>
            <a:pPr>
              <a:lnSpc>
                <a:spcPct val="100000"/>
              </a:lnSpc>
            </a:pPr>
            <a:endParaRPr lang="en-GB" dirty="0"/>
          </a:p>
        </p:txBody>
      </p:sp>
    </p:spTree>
    <p:extLst>
      <p:ext uri="{BB962C8B-B14F-4D97-AF65-F5344CB8AC3E}">
        <p14:creationId xmlns:p14="http://schemas.microsoft.com/office/powerpoint/2010/main" val="39139197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E03FD-F009-45D2-AA55-25153668EB78}"/>
              </a:ext>
            </a:extLst>
          </p:cNvPr>
          <p:cNvSpPr>
            <a:spLocks noGrp="1"/>
          </p:cNvSpPr>
          <p:nvPr>
            <p:ph type="title"/>
          </p:nvPr>
        </p:nvSpPr>
        <p:spPr/>
        <p:txBody>
          <a:bodyPr/>
          <a:lstStyle/>
          <a:p>
            <a:r>
              <a:rPr lang="en-GB" dirty="0"/>
              <a:t>Datapath</a:t>
            </a:r>
          </a:p>
        </p:txBody>
      </p:sp>
      <p:sp>
        <p:nvSpPr>
          <p:cNvPr id="8" name="Content Placeholder 7">
            <a:extLst>
              <a:ext uri="{FF2B5EF4-FFF2-40B4-BE49-F238E27FC236}">
                <a16:creationId xmlns:a16="http://schemas.microsoft.com/office/drawing/2014/main" id="{CCFC06D1-5C29-41DF-86CD-2C89E99CB061}"/>
              </a:ext>
            </a:extLst>
          </p:cNvPr>
          <p:cNvSpPr>
            <a:spLocks noGrp="1"/>
          </p:cNvSpPr>
          <p:nvPr>
            <p:ph idx="1"/>
          </p:nvPr>
        </p:nvSpPr>
        <p:spPr>
          <a:xfrm>
            <a:off x="685800" y="4113583"/>
            <a:ext cx="10820400" cy="1535411"/>
          </a:xfrm>
        </p:spPr>
        <p:txBody>
          <a:bodyPr/>
          <a:lstStyle/>
          <a:p>
            <a:r>
              <a:rPr lang="en-GB" dirty="0"/>
              <a:t>KU15P, GTH &amp; GTY transceivers at 16G, LPM</a:t>
            </a:r>
          </a:p>
          <a:p>
            <a:r>
              <a:rPr lang="en-GB" dirty="0"/>
              <a:t>Firefly copper cables</a:t>
            </a:r>
          </a:p>
          <a:p>
            <a:pPr lvl="1"/>
            <a:r>
              <a:rPr lang="en-GB" dirty="0"/>
              <a:t>Can safely be exposed to higher temperatures than optical modules</a:t>
            </a:r>
          </a:p>
          <a:p>
            <a:pPr lvl="1"/>
            <a:r>
              <a:rPr lang="en-GB" dirty="0"/>
              <a:t>No </a:t>
            </a:r>
            <a:r>
              <a:rPr lang="en-GB" dirty="0" err="1"/>
              <a:t>retimers</a:t>
            </a:r>
            <a:endParaRPr lang="en-GB" dirty="0"/>
          </a:p>
        </p:txBody>
      </p:sp>
      <p:grpSp>
        <p:nvGrpSpPr>
          <p:cNvPr id="13" name="Group 12">
            <a:extLst>
              <a:ext uri="{FF2B5EF4-FFF2-40B4-BE49-F238E27FC236}">
                <a16:creationId xmlns:a16="http://schemas.microsoft.com/office/drawing/2014/main" id="{80E35BE7-322A-4301-9238-D0689C57A4EB}"/>
              </a:ext>
            </a:extLst>
          </p:cNvPr>
          <p:cNvGrpSpPr/>
          <p:nvPr/>
        </p:nvGrpSpPr>
        <p:grpSpPr>
          <a:xfrm>
            <a:off x="76199" y="824434"/>
            <a:ext cx="12075826" cy="3649036"/>
            <a:chOff x="76199" y="1041001"/>
            <a:chExt cx="12075826" cy="3649036"/>
          </a:xfrm>
        </p:grpSpPr>
        <p:sp>
          <p:nvSpPr>
            <p:cNvPr id="5" name="Arrow: Circular 4">
              <a:extLst>
                <a:ext uri="{FF2B5EF4-FFF2-40B4-BE49-F238E27FC236}">
                  <a16:creationId xmlns:a16="http://schemas.microsoft.com/office/drawing/2014/main" id="{E7D718A7-CB53-4306-AB4D-99760CBCC418}"/>
                </a:ext>
              </a:extLst>
            </p:cNvPr>
            <p:cNvSpPr/>
            <p:nvPr/>
          </p:nvSpPr>
          <p:spPr>
            <a:xfrm>
              <a:off x="4117261" y="1041001"/>
              <a:ext cx="3978804" cy="3232377"/>
            </a:xfrm>
            <a:prstGeom prst="circularArrow">
              <a:avLst>
                <a:gd name="adj1" fmla="val 7086"/>
                <a:gd name="adj2" fmla="val 950891"/>
                <a:gd name="adj3" fmla="val 20648297"/>
                <a:gd name="adj4" fmla="val 10838422"/>
                <a:gd name="adj5" fmla="val 85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0" name="Arc 29">
              <a:extLst>
                <a:ext uri="{FF2B5EF4-FFF2-40B4-BE49-F238E27FC236}">
                  <a16:creationId xmlns:a16="http://schemas.microsoft.com/office/drawing/2014/main" id="{B500B847-CBCB-4C55-8B8B-88B72562478B}"/>
                </a:ext>
              </a:extLst>
            </p:cNvPr>
            <p:cNvSpPr/>
            <p:nvPr/>
          </p:nvSpPr>
          <p:spPr>
            <a:xfrm rot="16200000">
              <a:off x="4716850" y="1809744"/>
              <a:ext cx="2785189" cy="2975398"/>
            </a:xfrm>
            <a:prstGeom prst="arc">
              <a:avLst>
                <a:gd name="adj1" fmla="val 16200000"/>
                <a:gd name="adj2" fmla="val 5419895"/>
              </a:avLst>
            </a:pr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20" name="Group 19">
              <a:extLst>
                <a:ext uri="{FF2B5EF4-FFF2-40B4-BE49-F238E27FC236}">
                  <a16:creationId xmlns:a16="http://schemas.microsoft.com/office/drawing/2014/main" id="{360EF6A2-A071-4159-8ECA-0E16DE2306D4}"/>
                </a:ext>
              </a:extLst>
            </p:cNvPr>
            <p:cNvGrpSpPr/>
            <p:nvPr/>
          </p:nvGrpSpPr>
          <p:grpSpPr>
            <a:xfrm>
              <a:off x="216567" y="1860886"/>
              <a:ext cx="2183733" cy="445169"/>
              <a:chOff x="673767" y="2983831"/>
              <a:chExt cx="2759243" cy="445169"/>
            </a:xfrm>
          </p:grpSpPr>
          <p:sp>
            <p:nvSpPr>
              <p:cNvPr id="4" name="Rectangle 3">
                <a:extLst>
                  <a:ext uri="{FF2B5EF4-FFF2-40B4-BE49-F238E27FC236}">
                    <a16:creationId xmlns:a16="http://schemas.microsoft.com/office/drawing/2014/main" id="{ED9FB1C0-C766-4F72-9473-61E8CEEF8B5B}"/>
                  </a:ext>
                </a:extLst>
              </p:cNvPr>
              <p:cNvSpPr/>
              <p:nvPr/>
            </p:nvSpPr>
            <p:spPr>
              <a:xfrm>
                <a:off x="930442" y="2983831"/>
                <a:ext cx="2197769" cy="292767"/>
              </a:xfrm>
              <a:prstGeom prst="rect">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2CEA7179-ACD4-4BB4-9252-45DA33CE5A01}"/>
                  </a:ext>
                </a:extLst>
              </p:cNvPr>
              <p:cNvCxnSpPr>
                <a:cxnSpLocks/>
              </p:cNvCxnSpPr>
              <p:nvPr/>
            </p:nvCxnSpPr>
            <p:spPr>
              <a:xfrm>
                <a:off x="972552" y="3308683"/>
                <a:ext cx="2155659" cy="0"/>
              </a:xfrm>
              <a:prstGeom prst="line">
                <a:avLst/>
              </a:prstGeom>
              <a:ln w="57150">
                <a:solidFill>
                  <a:schemeClr val="tx2">
                    <a:lumMod val="9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A8833E18-BD3B-4044-821A-3BFD82B843EE}"/>
                  </a:ext>
                </a:extLst>
              </p:cNvPr>
              <p:cNvSpPr/>
              <p:nvPr/>
            </p:nvSpPr>
            <p:spPr>
              <a:xfrm>
                <a:off x="673767" y="3340771"/>
                <a:ext cx="2759243" cy="8822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 name="Group 22">
              <a:extLst>
                <a:ext uri="{FF2B5EF4-FFF2-40B4-BE49-F238E27FC236}">
                  <a16:creationId xmlns:a16="http://schemas.microsoft.com/office/drawing/2014/main" id="{7E6558C9-F916-4E3A-9393-2072AF0D8220}"/>
                </a:ext>
              </a:extLst>
            </p:cNvPr>
            <p:cNvGrpSpPr/>
            <p:nvPr/>
          </p:nvGrpSpPr>
          <p:grpSpPr>
            <a:xfrm>
              <a:off x="216567" y="2742702"/>
              <a:ext cx="2183733" cy="175959"/>
              <a:chOff x="673767" y="3686175"/>
              <a:chExt cx="2759243" cy="175959"/>
            </a:xfrm>
          </p:grpSpPr>
          <p:sp>
            <p:nvSpPr>
              <p:cNvPr id="22" name="Rectangle 21">
                <a:extLst>
                  <a:ext uri="{FF2B5EF4-FFF2-40B4-BE49-F238E27FC236}">
                    <a16:creationId xmlns:a16="http://schemas.microsoft.com/office/drawing/2014/main" id="{7730CBDB-DBD8-4FE9-B9CA-AF9E10A00746}"/>
                  </a:ext>
                </a:extLst>
              </p:cNvPr>
              <p:cNvSpPr/>
              <p:nvPr/>
            </p:nvSpPr>
            <p:spPr>
              <a:xfrm>
                <a:off x="673767" y="3686175"/>
                <a:ext cx="2759243" cy="175959"/>
              </a:xfrm>
              <a:prstGeom prst="rect">
                <a:avLst/>
              </a:prstGeom>
              <a:pattFill prst="wdUpDiag">
                <a:fgClr>
                  <a:srgbClr val="FFFF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437C77CE-87E9-4020-B607-62E2B6474D17}"/>
                  </a:ext>
                </a:extLst>
              </p:cNvPr>
              <p:cNvSpPr/>
              <p:nvPr/>
            </p:nvSpPr>
            <p:spPr>
              <a:xfrm>
                <a:off x="673767" y="3730039"/>
                <a:ext cx="2759243" cy="88229"/>
              </a:xfrm>
              <a:prstGeom prst="rect">
                <a:avLst/>
              </a:prstGeom>
              <a:solidFill>
                <a:schemeClr val="tx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 name="Group 33">
              <a:extLst>
                <a:ext uri="{FF2B5EF4-FFF2-40B4-BE49-F238E27FC236}">
                  <a16:creationId xmlns:a16="http://schemas.microsoft.com/office/drawing/2014/main" id="{612F547A-4D6C-43B6-A883-C48FA9840639}"/>
                </a:ext>
              </a:extLst>
            </p:cNvPr>
            <p:cNvGrpSpPr/>
            <p:nvPr/>
          </p:nvGrpSpPr>
          <p:grpSpPr>
            <a:xfrm>
              <a:off x="3437097" y="3160160"/>
              <a:ext cx="1353267" cy="387021"/>
              <a:chOff x="3437097" y="3855983"/>
              <a:chExt cx="1353267" cy="387021"/>
            </a:xfrm>
          </p:grpSpPr>
          <p:cxnSp>
            <p:nvCxnSpPr>
              <p:cNvPr id="33" name="Straight Connector 32">
                <a:extLst>
                  <a:ext uri="{FF2B5EF4-FFF2-40B4-BE49-F238E27FC236}">
                    <a16:creationId xmlns:a16="http://schemas.microsoft.com/office/drawing/2014/main" id="{D5EA30F0-310B-4921-A9B5-F81F63337025}"/>
                  </a:ext>
                </a:extLst>
              </p:cNvPr>
              <p:cNvCxnSpPr/>
              <p:nvPr/>
            </p:nvCxnSpPr>
            <p:spPr>
              <a:xfrm flipH="1">
                <a:off x="3437097" y="3855983"/>
                <a:ext cx="120555" cy="387021"/>
              </a:xfrm>
              <a:prstGeom prst="line">
                <a:avLst/>
              </a:prstGeom>
              <a:ln w="317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91001927-D862-446A-8074-8494D9CBDAA8}"/>
                  </a:ext>
                </a:extLst>
              </p:cNvPr>
              <p:cNvSpPr/>
              <p:nvPr/>
            </p:nvSpPr>
            <p:spPr>
              <a:xfrm flipH="1">
                <a:off x="3505200" y="3862134"/>
                <a:ext cx="685800" cy="3429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6448F546-59F4-4BDE-A3C5-9D823CEF7D74}"/>
                  </a:ext>
                </a:extLst>
              </p:cNvPr>
              <p:cNvSpPr/>
              <p:nvPr/>
            </p:nvSpPr>
            <p:spPr>
              <a:xfrm>
                <a:off x="4204033" y="3993266"/>
                <a:ext cx="586331" cy="8823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7" name="Group 36">
              <a:extLst>
                <a:ext uri="{FF2B5EF4-FFF2-40B4-BE49-F238E27FC236}">
                  <a16:creationId xmlns:a16="http://schemas.microsoft.com/office/drawing/2014/main" id="{B35B8BE0-0CC1-4EB1-829E-4297C4A1792C}"/>
                </a:ext>
              </a:extLst>
            </p:cNvPr>
            <p:cNvGrpSpPr/>
            <p:nvPr/>
          </p:nvGrpSpPr>
          <p:grpSpPr>
            <a:xfrm flipH="1">
              <a:off x="9791699" y="1860886"/>
              <a:ext cx="2183733" cy="445169"/>
              <a:chOff x="673767" y="2983831"/>
              <a:chExt cx="2759243" cy="445169"/>
            </a:xfrm>
          </p:grpSpPr>
          <p:sp>
            <p:nvSpPr>
              <p:cNvPr id="45" name="Rectangle 44">
                <a:extLst>
                  <a:ext uri="{FF2B5EF4-FFF2-40B4-BE49-F238E27FC236}">
                    <a16:creationId xmlns:a16="http://schemas.microsoft.com/office/drawing/2014/main" id="{17164744-A6F8-4B22-AE49-E420EEF6DCF1}"/>
                  </a:ext>
                </a:extLst>
              </p:cNvPr>
              <p:cNvSpPr/>
              <p:nvPr/>
            </p:nvSpPr>
            <p:spPr>
              <a:xfrm>
                <a:off x="930442" y="2983831"/>
                <a:ext cx="2197769" cy="292767"/>
              </a:xfrm>
              <a:prstGeom prst="rect">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Connector 45">
                <a:extLst>
                  <a:ext uri="{FF2B5EF4-FFF2-40B4-BE49-F238E27FC236}">
                    <a16:creationId xmlns:a16="http://schemas.microsoft.com/office/drawing/2014/main" id="{6E73657F-C57C-4552-B349-6031D796534B}"/>
                  </a:ext>
                </a:extLst>
              </p:cNvPr>
              <p:cNvCxnSpPr>
                <a:cxnSpLocks/>
              </p:cNvCxnSpPr>
              <p:nvPr/>
            </p:nvCxnSpPr>
            <p:spPr>
              <a:xfrm>
                <a:off x="972552" y="3308683"/>
                <a:ext cx="2155659" cy="0"/>
              </a:xfrm>
              <a:prstGeom prst="line">
                <a:avLst/>
              </a:prstGeom>
              <a:ln w="57150">
                <a:solidFill>
                  <a:schemeClr val="tx2">
                    <a:lumMod val="9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87339497-37C2-4C25-A6F7-26A0EE311C8C}"/>
                  </a:ext>
                </a:extLst>
              </p:cNvPr>
              <p:cNvSpPr/>
              <p:nvPr/>
            </p:nvSpPr>
            <p:spPr>
              <a:xfrm>
                <a:off x="673767" y="3340771"/>
                <a:ext cx="2759243" cy="8822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2AB8BCD7-A601-442D-9BCE-53D09E780E44}"/>
                </a:ext>
              </a:extLst>
            </p:cNvPr>
            <p:cNvGrpSpPr/>
            <p:nvPr/>
          </p:nvGrpSpPr>
          <p:grpSpPr>
            <a:xfrm flipH="1">
              <a:off x="9791699" y="2742702"/>
              <a:ext cx="2183733" cy="175959"/>
              <a:chOff x="673767" y="3686175"/>
              <a:chExt cx="2759243" cy="175959"/>
            </a:xfrm>
          </p:grpSpPr>
          <p:sp>
            <p:nvSpPr>
              <p:cNvPr id="43" name="Rectangle 42">
                <a:extLst>
                  <a:ext uri="{FF2B5EF4-FFF2-40B4-BE49-F238E27FC236}">
                    <a16:creationId xmlns:a16="http://schemas.microsoft.com/office/drawing/2014/main" id="{740EDA8F-62E2-4D59-B9BE-BD947CA43C54}"/>
                  </a:ext>
                </a:extLst>
              </p:cNvPr>
              <p:cNvSpPr/>
              <p:nvPr/>
            </p:nvSpPr>
            <p:spPr>
              <a:xfrm>
                <a:off x="673767" y="3686175"/>
                <a:ext cx="2759243" cy="175959"/>
              </a:xfrm>
              <a:prstGeom prst="rect">
                <a:avLst/>
              </a:prstGeom>
              <a:pattFill prst="wdUpDiag">
                <a:fgClr>
                  <a:srgbClr val="FFFF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tangle 43">
                <a:extLst>
                  <a:ext uri="{FF2B5EF4-FFF2-40B4-BE49-F238E27FC236}">
                    <a16:creationId xmlns:a16="http://schemas.microsoft.com/office/drawing/2014/main" id="{3C5D4AF5-1BE1-4580-8F85-C4E6F229FF27}"/>
                  </a:ext>
                </a:extLst>
              </p:cNvPr>
              <p:cNvSpPr/>
              <p:nvPr/>
            </p:nvSpPr>
            <p:spPr>
              <a:xfrm>
                <a:off x="673767" y="3730039"/>
                <a:ext cx="2759243" cy="88229"/>
              </a:xfrm>
              <a:prstGeom prst="rect">
                <a:avLst/>
              </a:prstGeom>
              <a:solidFill>
                <a:schemeClr val="tx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9" name="Group 38">
              <a:extLst>
                <a:ext uri="{FF2B5EF4-FFF2-40B4-BE49-F238E27FC236}">
                  <a16:creationId xmlns:a16="http://schemas.microsoft.com/office/drawing/2014/main" id="{7F785FE4-1547-419D-8E04-E511BD86C955}"/>
                </a:ext>
              </a:extLst>
            </p:cNvPr>
            <p:cNvGrpSpPr/>
            <p:nvPr/>
          </p:nvGrpSpPr>
          <p:grpSpPr>
            <a:xfrm flipH="1">
              <a:off x="7401635" y="3160160"/>
              <a:ext cx="1353267" cy="387021"/>
              <a:chOff x="3437097" y="3855983"/>
              <a:chExt cx="1353267" cy="387021"/>
            </a:xfrm>
          </p:grpSpPr>
          <p:cxnSp>
            <p:nvCxnSpPr>
              <p:cNvPr id="40" name="Straight Connector 39">
                <a:extLst>
                  <a:ext uri="{FF2B5EF4-FFF2-40B4-BE49-F238E27FC236}">
                    <a16:creationId xmlns:a16="http://schemas.microsoft.com/office/drawing/2014/main" id="{432BD172-28DF-4BB4-8B0C-9D39DEF09B5C}"/>
                  </a:ext>
                </a:extLst>
              </p:cNvPr>
              <p:cNvCxnSpPr/>
              <p:nvPr/>
            </p:nvCxnSpPr>
            <p:spPr>
              <a:xfrm flipH="1">
                <a:off x="3437097" y="3855983"/>
                <a:ext cx="120555" cy="387021"/>
              </a:xfrm>
              <a:prstGeom prst="line">
                <a:avLst/>
              </a:prstGeom>
              <a:ln w="31750">
                <a:solidFill>
                  <a:schemeClr val="accent3"/>
                </a:solidFill>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B1763E36-04C2-4540-91A7-3FA330986AAB}"/>
                  </a:ext>
                </a:extLst>
              </p:cNvPr>
              <p:cNvSpPr/>
              <p:nvPr/>
            </p:nvSpPr>
            <p:spPr>
              <a:xfrm flipH="1">
                <a:off x="3505200" y="3862134"/>
                <a:ext cx="685800" cy="3429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CB5A7051-21B9-4CDE-B840-CF506A01E8E3}"/>
                  </a:ext>
                </a:extLst>
              </p:cNvPr>
              <p:cNvSpPr/>
              <p:nvPr/>
            </p:nvSpPr>
            <p:spPr>
              <a:xfrm>
                <a:off x="4204033" y="3993266"/>
                <a:ext cx="586331" cy="8823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Rectangle 18">
              <a:extLst>
                <a:ext uri="{FF2B5EF4-FFF2-40B4-BE49-F238E27FC236}">
                  <a16:creationId xmlns:a16="http://schemas.microsoft.com/office/drawing/2014/main" id="{DD56F402-B1A8-4051-8FB6-0D9920AE5520}"/>
                </a:ext>
              </a:extLst>
            </p:cNvPr>
            <p:cNvSpPr/>
            <p:nvPr/>
          </p:nvSpPr>
          <p:spPr>
            <a:xfrm>
              <a:off x="216568" y="3509217"/>
              <a:ext cx="11875170" cy="8823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AF06E417-35D6-4113-86B3-7D02CDCC0A7D}"/>
                </a:ext>
              </a:extLst>
            </p:cNvPr>
            <p:cNvSpPr txBox="1"/>
            <p:nvPr/>
          </p:nvSpPr>
          <p:spPr>
            <a:xfrm>
              <a:off x="1077633" y="1501692"/>
              <a:ext cx="423514" cy="369332"/>
            </a:xfrm>
            <a:prstGeom prst="rect">
              <a:avLst/>
            </a:prstGeom>
            <a:noFill/>
          </p:spPr>
          <p:txBody>
            <a:bodyPr wrap="none" rtlCol="0">
              <a:spAutoFit/>
            </a:bodyPr>
            <a:lstStyle/>
            <a:p>
              <a:r>
                <a:rPr lang="en-GB" dirty="0"/>
                <a:t>TX</a:t>
              </a:r>
            </a:p>
          </p:txBody>
        </p:sp>
        <p:sp>
          <p:nvSpPr>
            <p:cNvPr id="49" name="TextBox 48">
              <a:extLst>
                <a:ext uri="{FF2B5EF4-FFF2-40B4-BE49-F238E27FC236}">
                  <a16:creationId xmlns:a16="http://schemas.microsoft.com/office/drawing/2014/main" id="{CE00C87F-5C46-4118-80CC-57C2C6ABA751}"/>
                </a:ext>
              </a:extLst>
            </p:cNvPr>
            <p:cNvSpPr txBox="1"/>
            <p:nvPr/>
          </p:nvSpPr>
          <p:spPr>
            <a:xfrm>
              <a:off x="10650969" y="1501692"/>
              <a:ext cx="465192" cy="369332"/>
            </a:xfrm>
            <a:prstGeom prst="rect">
              <a:avLst/>
            </a:prstGeom>
            <a:noFill/>
          </p:spPr>
          <p:txBody>
            <a:bodyPr wrap="none" rtlCol="0">
              <a:spAutoFit/>
            </a:bodyPr>
            <a:lstStyle/>
            <a:p>
              <a:r>
                <a:rPr lang="en-GB" dirty="0"/>
                <a:t>RX</a:t>
              </a:r>
            </a:p>
          </p:txBody>
        </p:sp>
        <p:sp>
          <p:nvSpPr>
            <p:cNvPr id="50" name="TextBox 49">
              <a:extLst>
                <a:ext uri="{FF2B5EF4-FFF2-40B4-BE49-F238E27FC236}">
                  <a16:creationId xmlns:a16="http://schemas.microsoft.com/office/drawing/2014/main" id="{D3061271-86E1-47CB-ABCD-B5593783E53D}"/>
                </a:ext>
              </a:extLst>
            </p:cNvPr>
            <p:cNvSpPr txBox="1"/>
            <p:nvPr/>
          </p:nvSpPr>
          <p:spPr>
            <a:xfrm>
              <a:off x="374040" y="2262148"/>
              <a:ext cx="1782860" cy="369332"/>
            </a:xfrm>
            <a:prstGeom prst="rect">
              <a:avLst/>
            </a:prstGeom>
            <a:noFill/>
          </p:spPr>
          <p:txBody>
            <a:bodyPr wrap="none" rtlCol="0">
              <a:spAutoFit/>
            </a:bodyPr>
            <a:lstStyle/>
            <a:p>
              <a:r>
                <a:rPr lang="en-GB" dirty="0"/>
                <a:t>Daughtercard</a:t>
              </a:r>
            </a:p>
          </p:txBody>
        </p:sp>
        <p:sp>
          <p:nvSpPr>
            <p:cNvPr id="51" name="TextBox 50">
              <a:extLst>
                <a:ext uri="{FF2B5EF4-FFF2-40B4-BE49-F238E27FC236}">
                  <a16:creationId xmlns:a16="http://schemas.microsoft.com/office/drawing/2014/main" id="{55DF5F2B-698D-4E9A-935D-4CB8C2D56FBB}"/>
                </a:ext>
              </a:extLst>
            </p:cNvPr>
            <p:cNvSpPr txBox="1"/>
            <p:nvPr/>
          </p:nvSpPr>
          <p:spPr>
            <a:xfrm>
              <a:off x="10059814" y="2260573"/>
              <a:ext cx="1782860" cy="369332"/>
            </a:xfrm>
            <a:prstGeom prst="rect">
              <a:avLst/>
            </a:prstGeom>
            <a:noFill/>
          </p:spPr>
          <p:txBody>
            <a:bodyPr wrap="none" rtlCol="0">
              <a:spAutoFit/>
            </a:bodyPr>
            <a:lstStyle/>
            <a:p>
              <a:r>
                <a:rPr lang="en-GB" dirty="0"/>
                <a:t>Daughtercard</a:t>
              </a:r>
            </a:p>
          </p:txBody>
        </p:sp>
        <p:sp>
          <p:nvSpPr>
            <p:cNvPr id="52" name="TextBox 51">
              <a:extLst>
                <a:ext uri="{FF2B5EF4-FFF2-40B4-BE49-F238E27FC236}">
                  <a16:creationId xmlns:a16="http://schemas.microsoft.com/office/drawing/2014/main" id="{9E5569D6-B252-4D44-ABE3-CC30E88862B8}"/>
                </a:ext>
              </a:extLst>
            </p:cNvPr>
            <p:cNvSpPr txBox="1"/>
            <p:nvPr/>
          </p:nvSpPr>
          <p:spPr>
            <a:xfrm>
              <a:off x="637937" y="2883461"/>
              <a:ext cx="1293944" cy="369332"/>
            </a:xfrm>
            <a:prstGeom prst="rect">
              <a:avLst/>
            </a:prstGeom>
            <a:noFill/>
          </p:spPr>
          <p:txBody>
            <a:bodyPr wrap="none" rtlCol="0">
              <a:spAutoFit/>
            </a:bodyPr>
            <a:lstStyle/>
            <a:p>
              <a:r>
                <a:rPr lang="en-GB" dirty="0"/>
                <a:t>Interposer</a:t>
              </a:r>
            </a:p>
          </p:txBody>
        </p:sp>
        <p:sp>
          <p:nvSpPr>
            <p:cNvPr id="53" name="TextBox 52">
              <a:extLst>
                <a:ext uri="{FF2B5EF4-FFF2-40B4-BE49-F238E27FC236}">
                  <a16:creationId xmlns:a16="http://schemas.microsoft.com/office/drawing/2014/main" id="{67A0835D-0263-4C5A-A565-241F452A2F2B}"/>
                </a:ext>
              </a:extLst>
            </p:cNvPr>
            <p:cNvSpPr txBox="1"/>
            <p:nvPr/>
          </p:nvSpPr>
          <p:spPr>
            <a:xfrm>
              <a:off x="10234382" y="2889520"/>
              <a:ext cx="1293944" cy="369332"/>
            </a:xfrm>
            <a:prstGeom prst="rect">
              <a:avLst/>
            </a:prstGeom>
            <a:noFill/>
          </p:spPr>
          <p:txBody>
            <a:bodyPr wrap="none" rtlCol="0">
              <a:spAutoFit/>
            </a:bodyPr>
            <a:lstStyle/>
            <a:p>
              <a:r>
                <a:rPr lang="en-GB" dirty="0"/>
                <a:t>Interposer</a:t>
              </a:r>
            </a:p>
          </p:txBody>
        </p:sp>
        <p:sp>
          <p:nvSpPr>
            <p:cNvPr id="54" name="TextBox 53">
              <a:extLst>
                <a:ext uri="{FF2B5EF4-FFF2-40B4-BE49-F238E27FC236}">
                  <a16:creationId xmlns:a16="http://schemas.microsoft.com/office/drawing/2014/main" id="{66C1EE95-46D4-4CA7-8520-1F8C6E967C28}"/>
                </a:ext>
              </a:extLst>
            </p:cNvPr>
            <p:cNvSpPr txBox="1"/>
            <p:nvPr/>
          </p:nvSpPr>
          <p:spPr>
            <a:xfrm>
              <a:off x="1712918" y="3577172"/>
              <a:ext cx="946093" cy="369332"/>
            </a:xfrm>
            <a:prstGeom prst="rect">
              <a:avLst/>
            </a:prstGeom>
            <a:noFill/>
          </p:spPr>
          <p:txBody>
            <a:bodyPr wrap="none" rtlCol="0">
              <a:spAutoFit/>
            </a:bodyPr>
            <a:lstStyle/>
            <a:p>
              <a:r>
                <a:rPr lang="en-GB" dirty="0"/>
                <a:t>2” PCB</a:t>
              </a:r>
            </a:p>
          </p:txBody>
        </p:sp>
        <p:sp>
          <p:nvSpPr>
            <p:cNvPr id="55" name="TextBox 54">
              <a:extLst>
                <a:ext uri="{FF2B5EF4-FFF2-40B4-BE49-F238E27FC236}">
                  <a16:creationId xmlns:a16="http://schemas.microsoft.com/office/drawing/2014/main" id="{D6720825-E300-4345-81BD-EB71F9FB2DB6}"/>
                </a:ext>
              </a:extLst>
            </p:cNvPr>
            <p:cNvSpPr txBox="1"/>
            <p:nvPr/>
          </p:nvSpPr>
          <p:spPr>
            <a:xfrm>
              <a:off x="9532989" y="3597447"/>
              <a:ext cx="946093" cy="369332"/>
            </a:xfrm>
            <a:prstGeom prst="rect">
              <a:avLst/>
            </a:prstGeom>
            <a:noFill/>
          </p:spPr>
          <p:txBody>
            <a:bodyPr wrap="none" rtlCol="0">
              <a:spAutoFit/>
            </a:bodyPr>
            <a:lstStyle/>
            <a:p>
              <a:r>
                <a:rPr lang="en-GB" dirty="0"/>
                <a:t>2” PCB</a:t>
              </a:r>
            </a:p>
          </p:txBody>
        </p:sp>
        <p:sp>
          <p:nvSpPr>
            <p:cNvPr id="56" name="TextBox 55">
              <a:extLst>
                <a:ext uri="{FF2B5EF4-FFF2-40B4-BE49-F238E27FC236}">
                  <a16:creationId xmlns:a16="http://schemas.microsoft.com/office/drawing/2014/main" id="{AFECFFE7-0A92-43B0-A388-AB9E15EE37FC}"/>
                </a:ext>
              </a:extLst>
            </p:cNvPr>
            <p:cNvSpPr txBox="1"/>
            <p:nvPr/>
          </p:nvSpPr>
          <p:spPr>
            <a:xfrm>
              <a:off x="3173743" y="3587133"/>
              <a:ext cx="938253" cy="646331"/>
            </a:xfrm>
            <a:prstGeom prst="rect">
              <a:avLst/>
            </a:prstGeom>
            <a:noFill/>
          </p:spPr>
          <p:txBody>
            <a:bodyPr wrap="square" rtlCol="0">
              <a:spAutoFit/>
            </a:bodyPr>
            <a:lstStyle/>
            <a:p>
              <a:pPr algn="ctr"/>
              <a:r>
                <a:rPr lang="en-GB" dirty="0"/>
                <a:t>Firefly boot</a:t>
              </a:r>
            </a:p>
          </p:txBody>
        </p:sp>
        <p:sp>
          <p:nvSpPr>
            <p:cNvPr id="57" name="TextBox 56">
              <a:extLst>
                <a:ext uri="{FF2B5EF4-FFF2-40B4-BE49-F238E27FC236}">
                  <a16:creationId xmlns:a16="http://schemas.microsoft.com/office/drawing/2014/main" id="{F217D6D5-CB9B-4905-A7E4-F768BDC27D23}"/>
                </a:ext>
              </a:extLst>
            </p:cNvPr>
            <p:cNvSpPr txBox="1"/>
            <p:nvPr/>
          </p:nvSpPr>
          <p:spPr>
            <a:xfrm>
              <a:off x="8165220" y="3577172"/>
              <a:ext cx="938253" cy="646331"/>
            </a:xfrm>
            <a:prstGeom prst="rect">
              <a:avLst/>
            </a:prstGeom>
            <a:noFill/>
          </p:spPr>
          <p:txBody>
            <a:bodyPr wrap="square" rtlCol="0">
              <a:spAutoFit/>
            </a:bodyPr>
            <a:lstStyle/>
            <a:p>
              <a:pPr algn="ctr"/>
              <a:r>
                <a:rPr lang="en-GB" dirty="0"/>
                <a:t>Firefly boot</a:t>
              </a:r>
            </a:p>
          </p:txBody>
        </p:sp>
        <p:sp>
          <p:nvSpPr>
            <p:cNvPr id="58" name="TextBox 57">
              <a:extLst>
                <a:ext uri="{FF2B5EF4-FFF2-40B4-BE49-F238E27FC236}">
                  <a16:creationId xmlns:a16="http://schemas.microsoft.com/office/drawing/2014/main" id="{56D1581A-2CBF-473F-8E53-D6E6DF8DE050}"/>
                </a:ext>
              </a:extLst>
            </p:cNvPr>
            <p:cNvSpPr txBox="1"/>
            <p:nvPr/>
          </p:nvSpPr>
          <p:spPr>
            <a:xfrm>
              <a:off x="4683283" y="3150023"/>
              <a:ext cx="938253" cy="369332"/>
            </a:xfrm>
            <a:prstGeom prst="rect">
              <a:avLst/>
            </a:prstGeom>
            <a:noFill/>
          </p:spPr>
          <p:txBody>
            <a:bodyPr wrap="square" rtlCol="0">
              <a:spAutoFit/>
            </a:bodyPr>
            <a:lstStyle/>
            <a:p>
              <a:pPr algn="ctr"/>
              <a:r>
                <a:rPr lang="en-GB" dirty="0"/>
                <a:t>Firefly</a:t>
              </a:r>
            </a:p>
          </p:txBody>
        </p:sp>
        <p:sp>
          <p:nvSpPr>
            <p:cNvPr id="59" name="TextBox 58">
              <a:extLst>
                <a:ext uri="{FF2B5EF4-FFF2-40B4-BE49-F238E27FC236}">
                  <a16:creationId xmlns:a16="http://schemas.microsoft.com/office/drawing/2014/main" id="{DCA05422-B1DE-4F90-98C7-9AEDB5C05EEB}"/>
                </a:ext>
              </a:extLst>
            </p:cNvPr>
            <p:cNvSpPr txBox="1"/>
            <p:nvPr/>
          </p:nvSpPr>
          <p:spPr>
            <a:xfrm>
              <a:off x="6555394" y="3150023"/>
              <a:ext cx="938253" cy="369332"/>
            </a:xfrm>
            <a:prstGeom prst="rect">
              <a:avLst/>
            </a:prstGeom>
            <a:noFill/>
          </p:spPr>
          <p:txBody>
            <a:bodyPr wrap="square" rtlCol="0">
              <a:spAutoFit/>
            </a:bodyPr>
            <a:lstStyle/>
            <a:p>
              <a:pPr algn="ctr"/>
              <a:r>
                <a:rPr lang="en-GB" dirty="0"/>
                <a:t>Firefly</a:t>
              </a:r>
            </a:p>
          </p:txBody>
        </p:sp>
        <p:sp>
          <p:nvSpPr>
            <p:cNvPr id="60" name="TextBox 59">
              <a:extLst>
                <a:ext uri="{FF2B5EF4-FFF2-40B4-BE49-F238E27FC236}">
                  <a16:creationId xmlns:a16="http://schemas.microsoft.com/office/drawing/2014/main" id="{ED4779C3-B88A-4B4A-BF46-1176C738B0F5}"/>
                </a:ext>
              </a:extLst>
            </p:cNvPr>
            <p:cNvSpPr txBox="1"/>
            <p:nvPr/>
          </p:nvSpPr>
          <p:spPr>
            <a:xfrm>
              <a:off x="4958420" y="1489772"/>
              <a:ext cx="2275160" cy="369332"/>
            </a:xfrm>
            <a:prstGeom prst="rect">
              <a:avLst/>
            </a:prstGeom>
            <a:noFill/>
          </p:spPr>
          <p:txBody>
            <a:bodyPr wrap="square" rtlCol="0">
              <a:spAutoFit/>
            </a:bodyPr>
            <a:lstStyle/>
            <a:p>
              <a:pPr algn="ctr"/>
              <a:r>
                <a:rPr lang="en-GB" dirty="0"/>
                <a:t>20cm Micro Coax</a:t>
              </a:r>
            </a:p>
          </p:txBody>
        </p:sp>
        <p:sp>
          <p:nvSpPr>
            <p:cNvPr id="3" name="Arrow: Right 2">
              <a:extLst>
                <a:ext uri="{FF2B5EF4-FFF2-40B4-BE49-F238E27FC236}">
                  <a16:creationId xmlns:a16="http://schemas.microsoft.com/office/drawing/2014/main" id="{C28F1475-329F-4567-866B-850D6DDF3F73}"/>
                </a:ext>
              </a:extLst>
            </p:cNvPr>
            <p:cNvSpPr/>
            <p:nvPr/>
          </p:nvSpPr>
          <p:spPr>
            <a:xfrm rot="5400000">
              <a:off x="-333281" y="2368730"/>
              <a:ext cx="1236393" cy="417433"/>
            </a:xfrm>
            <a:prstGeom prst="rightArrow">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61" name="Arrow: Right 60">
              <a:extLst>
                <a:ext uri="{FF2B5EF4-FFF2-40B4-BE49-F238E27FC236}">
                  <a16:creationId xmlns:a16="http://schemas.microsoft.com/office/drawing/2014/main" id="{6E9FE096-94D3-472C-8F41-5E5C57C1C955}"/>
                </a:ext>
              </a:extLst>
            </p:cNvPr>
            <p:cNvSpPr/>
            <p:nvPr/>
          </p:nvSpPr>
          <p:spPr>
            <a:xfrm>
              <a:off x="297557" y="3156856"/>
              <a:ext cx="3104146" cy="352360"/>
            </a:xfrm>
            <a:prstGeom prst="rightArrow">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62" name="Arrow: Right 61">
              <a:extLst>
                <a:ext uri="{FF2B5EF4-FFF2-40B4-BE49-F238E27FC236}">
                  <a16:creationId xmlns:a16="http://schemas.microsoft.com/office/drawing/2014/main" id="{6F9F908F-3F21-49BB-8BD5-255734FF5291}"/>
                </a:ext>
              </a:extLst>
            </p:cNvPr>
            <p:cNvSpPr/>
            <p:nvPr/>
          </p:nvSpPr>
          <p:spPr>
            <a:xfrm>
              <a:off x="8790297" y="3156856"/>
              <a:ext cx="3104146" cy="352360"/>
            </a:xfrm>
            <a:prstGeom prst="rightArrow">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63" name="Arrow: Right 62">
              <a:extLst>
                <a:ext uri="{FF2B5EF4-FFF2-40B4-BE49-F238E27FC236}">
                  <a16:creationId xmlns:a16="http://schemas.microsoft.com/office/drawing/2014/main" id="{86D83409-AB32-4EC6-BB24-37A8B5D69122}"/>
                </a:ext>
              </a:extLst>
            </p:cNvPr>
            <p:cNvSpPr/>
            <p:nvPr/>
          </p:nvSpPr>
          <p:spPr>
            <a:xfrm rot="16200000">
              <a:off x="11325112" y="2368730"/>
              <a:ext cx="1236393" cy="417433"/>
            </a:xfrm>
            <a:prstGeom prst="rightArrow">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64" name="Arrow: Right 63">
              <a:extLst>
                <a:ext uri="{FF2B5EF4-FFF2-40B4-BE49-F238E27FC236}">
                  <a16:creationId xmlns:a16="http://schemas.microsoft.com/office/drawing/2014/main" id="{7E71A3C3-6E95-4D49-8434-B336631C6A47}"/>
                </a:ext>
              </a:extLst>
            </p:cNvPr>
            <p:cNvSpPr/>
            <p:nvPr/>
          </p:nvSpPr>
          <p:spPr>
            <a:xfrm>
              <a:off x="3409304" y="2699239"/>
              <a:ext cx="1022001" cy="438843"/>
            </a:xfrm>
            <a:prstGeom prst="rightArrow">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65" name="Arrow: Right 64">
              <a:extLst>
                <a:ext uri="{FF2B5EF4-FFF2-40B4-BE49-F238E27FC236}">
                  <a16:creationId xmlns:a16="http://schemas.microsoft.com/office/drawing/2014/main" id="{65FB7923-E234-44CB-91BA-288304E10C97}"/>
                </a:ext>
              </a:extLst>
            </p:cNvPr>
            <p:cNvSpPr/>
            <p:nvPr/>
          </p:nvSpPr>
          <p:spPr>
            <a:xfrm>
              <a:off x="7763366" y="2699238"/>
              <a:ext cx="1022001" cy="438843"/>
            </a:xfrm>
            <a:prstGeom prst="rightArrow">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5E9A56E8-0F55-4219-B021-BD24DDBC1857}"/>
              </a:ext>
            </a:extLst>
          </p:cNvPr>
          <p:cNvSpPr txBox="1"/>
          <p:nvPr/>
        </p:nvSpPr>
        <p:spPr>
          <a:xfrm>
            <a:off x="9532989" y="6126622"/>
            <a:ext cx="2653289" cy="584775"/>
          </a:xfrm>
          <a:prstGeom prst="rect">
            <a:avLst/>
          </a:prstGeom>
          <a:noFill/>
        </p:spPr>
        <p:txBody>
          <a:bodyPr wrap="square" rtlCol="0">
            <a:spAutoFit/>
          </a:bodyPr>
          <a:lstStyle/>
          <a:p>
            <a:pPr algn="ctr"/>
            <a:r>
              <a:rPr lang="en-GB" sz="3200" dirty="0">
                <a:solidFill>
                  <a:srgbClr val="FF0000"/>
                </a:solidFill>
              </a:rPr>
              <a:t>A harsh test</a:t>
            </a:r>
          </a:p>
        </p:txBody>
      </p:sp>
    </p:spTree>
    <p:extLst>
      <p:ext uri="{BB962C8B-B14F-4D97-AF65-F5344CB8AC3E}">
        <p14:creationId xmlns:p14="http://schemas.microsoft.com/office/powerpoint/2010/main" val="2505663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A372D03-0B01-424E-A698-818C7B7F4A0E}"/>
              </a:ext>
            </a:extLst>
          </p:cNvPr>
          <p:cNvSpPr>
            <a:spLocks noGrp="1"/>
          </p:cNvSpPr>
          <p:nvPr>
            <p:ph type="title"/>
          </p:nvPr>
        </p:nvSpPr>
        <p:spPr/>
        <p:txBody>
          <a:bodyPr/>
          <a:lstStyle/>
          <a:p>
            <a:r>
              <a:rPr lang="en-GB" dirty="0"/>
              <a:t>Past: design rationale</a:t>
            </a:r>
          </a:p>
        </p:txBody>
      </p:sp>
      <p:sp>
        <p:nvSpPr>
          <p:cNvPr id="8" name="Text Placeholder 7">
            <a:extLst>
              <a:ext uri="{FF2B5EF4-FFF2-40B4-BE49-F238E27FC236}">
                <a16:creationId xmlns:a16="http://schemas.microsoft.com/office/drawing/2014/main" id="{8B3CE63D-EF80-4A22-B820-1C343AD69A95}"/>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1A169C32-63AE-4005-A843-249539CD1570}"/>
              </a:ext>
            </a:extLst>
          </p:cNvPr>
          <p:cNvSpPr>
            <a:spLocks noGrp="1"/>
          </p:cNvSpPr>
          <p:nvPr>
            <p:ph type="dt" sz="half" idx="2"/>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40A820A0-4A33-488B-B223-B6F9C4C1B0C5}"/>
              </a:ext>
            </a:extLst>
          </p:cNvPr>
          <p:cNvSpPr>
            <a:spLocks noGrp="1"/>
          </p:cNvSpPr>
          <p:nvPr>
            <p:ph type="ftr" sz="quarter" idx="3"/>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E6AC5010-C854-48F5-92A8-C74C780CF4D9}"/>
              </a:ext>
            </a:extLst>
          </p:cNvPr>
          <p:cNvSpPr>
            <a:spLocks noGrp="1"/>
          </p:cNvSpPr>
          <p:nvPr>
            <p:ph type="sldNum" sz="quarter" idx="4"/>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34825253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498C0-0778-4FCA-AEFA-78558E5B3F4B}"/>
              </a:ext>
            </a:extLst>
          </p:cNvPr>
          <p:cNvSpPr>
            <a:spLocks noGrp="1"/>
          </p:cNvSpPr>
          <p:nvPr>
            <p:ph type="title"/>
          </p:nvPr>
        </p:nvSpPr>
        <p:spPr>
          <a:xfrm>
            <a:off x="1973179" y="250023"/>
            <a:ext cx="9533021" cy="1293028"/>
          </a:xfrm>
        </p:spPr>
        <p:txBody>
          <a:bodyPr/>
          <a:lstStyle/>
          <a:p>
            <a:r>
              <a:rPr lang="en-GB" dirty="0"/>
              <a:t>Status (as of 10/02/20 20:30 GMT) </a:t>
            </a:r>
          </a:p>
        </p:txBody>
      </p:sp>
      <p:graphicFrame>
        <p:nvGraphicFramePr>
          <p:cNvPr id="4" name="Table 4">
            <a:extLst>
              <a:ext uri="{FF2B5EF4-FFF2-40B4-BE49-F238E27FC236}">
                <a16:creationId xmlns:a16="http://schemas.microsoft.com/office/drawing/2014/main" id="{73E1A823-C968-4CAF-9B30-46EA5F98019A}"/>
              </a:ext>
            </a:extLst>
          </p:cNvPr>
          <p:cNvGraphicFramePr>
            <a:graphicFrameLocks noGrp="1"/>
          </p:cNvGraphicFramePr>
          <p:nvPr>
            <p:ph idx="1"/>
            <p:extLst>
              <p:ext uri="{D42A27DB-BD31-4B8C-83A1-F6EECF244321}">
                <p14:modId xmlns:p14="http://schemas.microsoft.com/office/powerpoint/2010/main" val="2462074231"/>
              </p:ext>
            </p:extLst>
          </p:nvPr>
        </p:nvGraphicFramePr>
        <p:xfrm>
          <a:off x="685800" y="2500282"/>
          <a:ext cx="10820400" cy="1843116"/>
        </p:xfrm>
        <a:graphic>
          <a:graphicData uri="http://schemas.openxmlformats.org/drawingml/2006/table">
            <a:tbl>
              <a:tblPr bandRow="1">
                <a:tableStyleId>{5C22544A-7EE6-4342-B048-85BDC9FD1C3A}</a:tableStyleId>
              </a:tblPr>
              <a:tblGrid>
                <a:gridCol w="4705350">
                  <a:extLst>
                    <a:ext uri="{9D8B030D-6E8A-4147-A177-3AD203B41FA5}">
                      <a16:colId xmlns:a16="http://schemas.microsoft.com/office/drawing/2014/main" val="1123659118"/>
                    </a:ext>
                  </a:extLst>
                </a:gridCol>
                <a:gridCol w="6115050">
                  <a:extLst>
                    <a:ext uri="{9D8B030D-6E8A-4147-A177-3AD203B41FA5}">
                      <a16:colId xmlns:a16="http://schemas.microsoft.com/office/drawing/2014/main" val="2734650985"/>
                    </a:ext>
                  </a:extLst>
                </a:gridCol>
              </a:tblGrid>
              <a:tr h="460779">
                <a:tc>
                  <a:txBody>
                    <a:bodyPr/>
                    <a:lstStyle/>
                    <a:p>
                      <a:r>
                        <a:rPr lang="en-GB" sz="2200" dirty="0"/>
                        <a:t>Running time</a:t>
                      </a:r>
                    </a:p>
                  </a:txBody>
                  <a:tcPr/>
                </a:tc>
                <a:tc>
                  <a:txBody>
                    <a:bodyPr/>
                    <a:lstStyle/>
                    <a:p>
                      <a:r>
                        <a:rPr lang="en-GB" sz="2200" dirty="0"/>
                        <a:t>32 days, 12 minutes, 9 seconds</a:t>
                      </a:r>
                    </a:p>
                  </a:txBody>
                  <a:tcPr/>
                </a:tc>
                <a:extLst>
                  <a:ext uri="{0D108BD9-81ED-4DB2-BD59-A6C34878D82A}">
                    <a16:rowId xmlns:a16="http://schemas.microsoft.com/office/drawing/2014/main" val="3228587400"/>
                  </a:ext>
                </a:extLst>
              </a:tr>
              <a:tr h="460779">
                <a:tc>
                  <a:txBody>
                    <a:bodyPr/>
                    <a:lstStyle/>
                    <a:p>
                      <a:r>
                        <a:rPr lang="en-GB" sz="2200" dirty="0"/>
                        <a:t>Number of thermal cycles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200" dirty="0"/>
                        <a:t>377.08</a:t>
                      </a:r>
                    </a:p>
                  </a:txBody>
                  <a:tcPr/>
                </a:tc>
                <a:extLst>
                  <a:ext uri="{0D108BD9-81ED-4DB2-BD59-A6C34878D82A}">
                    <a16:rowId xmlns:a16="http://schemas.microsoft.com/office/drawing/2014/main" val="3844677649"/>
                  </a:ext>
                </a:extLst>
              </a:tr>
              <a:tr h="460779">
                <a:tc>
                  <a:txBody>
                    <a:bodyPr/>
                    <a:lstStyle/>
                    <a:p>
                      <a:r>
                        <a:rPr lang="en-GB" sz="2200" dirty="0"/>
                        <a:t>Number of samples</a:t>
                      </a:r>
                    </a:p>
                  </a:txBody>
                  <a:tcPr/>
                </a:tc>
                <a:tc>
                  <a:txBody>
                    <a:bodyPr/>
                    <a:lstStyle/>
                    <a:p>
                      <a:r>
                        <a:rPr lang="en-GB" sz="2200" dirty="0"/>
                        <a:t>4,525</a:t>
                      </a:r>
                    </a:p>
                  </a:txBody>
                  <a:tcPr/>
                </a:tc>
                <a:extLst>
                  <a:ext uri="{0D108BD9-81ED-4DB2-BD59-A6C34878D82A}">
                    <a16:rowId xmlns:a16="http://schemas.microsoft.com/office/drawing/2014/main" val="3281568123"/>
                  </a:ext>
                </a:extLst>
              </a:tr>
              <a:tr h="4607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200" dirty="0"/>
                        <a:t>Number of </a:t>
                      </a:r>
                      <a:r>
                        <a:rPr lang="en-GB" sz="2200" dirty="0" err="1"/>
                        <a:t>eyescans</a:t>
                      </a:r>
                      <a:endParaRPr lang="en-GB"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200" dirty="0"/>
                        <a:t>271,500</a:t>
                      </a:r>
                    </a:p>
                  </a:txBody>
                  <a:tcPr/>
                </a:tc>
                <a:extLst>
                  <a:ext uri="{0D108BD9-81ED-4DB2-BD59-A6C34878D82A}">
                    <a16:rowId xmlns:a16="http://schemas.microsoft.com/office/drawing/2014/main" val="130399867"/>
                  </a:ext>
                </a:extLst>
              </a:tr>
            </a:tbl>
          </a:graphicData>
        </a:graphic>
      </p:graphicFrame>
      <p:sp>
        <p:nvSpPr>
          <p:cNvPr id="3" name="TextBox 2">
            <a:extLst>
              <a:ext uri="{FF2B5EF4-FFF2-40B4-BE49-F238E27FC236}">
                <a16:creationId xmlns:a16="http://schemas.microsoft.com/office/drawing/2014/main" id="{61BCCCF4-20D7-42BF-9781-D1FF46EC9CFA}"/>
              </a:ext>
            </a:extLst>
          </p:cNvPr>
          <p:cNvSpPr txBox="1"/>
          <p:nvPr/>
        </p:nvSpPr>
        <p:spPr>
          <a:xfrm>
            <a:off x="1237953" y="4839286"/>
            <a:ext cx="9720776" cy="646331"/>
          </a:xfrm>
          <a:prstGeom prst="rect">
            <a:avLst/>
          </a:prstGeom>
          <a:noFill/>
        </p:spPr>
        <p:txBody>
          <a:bodyPr wrap="square" rtlCol="0">
            <a:spAutoFit/>
          </a:bodyPr>
          <a:lstStyle/>
          <a:p>
            <a:r>
              <a:rPr lang="en-GB" dirty="0"/>
              <a:t>New results hourly at: </a:t>
            </a:r>
            <a:r>
              <a:rPr lang="en-GB" dirty="0">
                <a:hlinkClick r:id="rId2"/>
              </a:rPr>
              <a:t>http://www.hep.ph.ic.ac.uk/~awr01/ThermalCycleTests.pdf</a:t>
            </a:r>
            <a:endParaRPr lang="en-GB" dirty="0"/>
          </a:p>
          <a:p>
            <a:endParaRPr lang="en-GB" dirty="0"/>
          </a:p>
        </p:txBody>
      </p:sp>
    </p:spTree>
    <p:extLst>
      <p:ext uri="{BB962C8B-B14F-4D97-AF65-F5344CB8AC3E}">
        <p14:creationId xmlns:p14="http://schemas.microsoft.com/office/powerpoint/2010/main" val="16278880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ED37D-19B3-40CF-968D-EC0FB714907F}"/>
              </a:ext>
            </a:extLst>
          </p:cNvPr>
          <p:cNvSpPr>
            <a:spLocks noGrp="1"/>
          </p:cNvSpPr>
          <p:nvPr>
            <p:ph type="title"/>
          </p:nvPr>
        </p:nvSpPr>
        <p:spPr/>
        <p:txBody>
          <a:bodyPr/>
          <a:lstStyle/>
          <a:p>
            <a:r>
              <a:rPr lang="en-GB" dirty="0"/>
              <a:t>Thermal cycling tests</a:t>
            </a:r>
          </a:p>
        </p:txBody>
      </p:sp>
      <p:sp>
        <p:nvSpPr>
          <p:cNvPr id="3" name="Content Placeholder 2">
            <a:extLst>
              <a:ext uri="{FF2B5EF4-FFF2-40B4-BE49-F238E27FC236}">
                <a16:creationId xmlns:a16="http://schemas.microsoft.com/office/drawing/2014/main" id="{EAFE0409-B7B1-4D7F-A6AF-B6A7A054005D}"/>
              </a:ext>
            </a:extLst>
          </p:cNvPr>
          <p:cNvSpPr>
            <a:spLocks noGrp="1"/>
          </p:cNvSpPr>
          <p:nvPr>
            <p:ph idx="1"/>
          </p:nvPr>
        </p:nvSpPr>
        <p:spPr>
          <a:xfrm>
            <a:off x="685800" y="1680210"/>
            <a:ext cx="10820400" cy="1608133"/>
          </a:xfrm>
        </p:spPr>
        <p:txBody>
          <a:bodyPr/>
          <a:lstStyle/>
          <a:p>
            <a:pPr>
              <a:lnSpc>
                <a:spcPct val="100000"/>
              </a:lnSpc>
            </a:pPr>
            <a:r>
              <a:rPr lang="en-GB" dirty="0"/>
              <a:t>We were primarily interested in “catastrophic” mechanical failure</a:t>
            </a:r>
          </a:p>
          <a:p>
            <a:pPr lvl="1">
              <a:lnSpc>
                <a:spcPct val="100000"/>
              </a:lnSpc>
            </a:pPr>
            <a:r>
              <a:rPr lang="en-GB" dirty="0"/>
              <a:t>Not yet seen</a:t>
            </a:r>
          </a:p>
          <a:p>
            <a:pPr>
              <a:lnSpc>
                <a:spcPct val="100000"/>
              </a:lnSpc>
            </a:pPr>
            <a:r>
              <a:rPr lang="en-GB" dirty="0"/>
              <a:t>But we have a lot of data, so can we say anything useful about the ongoing performance?</a:t>
            </a:r>
          </a:p>
        </p:txBody>
      </p:sp>
      <p:sp>
        <p:nvSpPr>
          <p:cNvPr id="4" name="Date Placeholder 3">
            <a:extLst>
              <a:ext uri="{FF2B5EF4-FFF2-40B4-BE49-F238E27FC236}">
                <a16:creationId xmlns:a16="http://schemas.microsoft.com/office/drawing/2014/main" id="{2AEFB1AD-1FD1-4270-A9B4-14B61A6D95D9}"/>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8FBB9D4A-30AC-4671-99B8-6C4A4DEDDBB2}"/>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DDE6E25B-4A5D-4FC7-B00C-05FE1DDE1FCE}"/>
              </a:ext>
            </a:extLst>
          </p:cNvPr>
          <p:cNvSpPr>
            <a:spLocks noGrp="1"/>
          </p:cNvSpPr>
          <p:nvPr>
            <p:ph type="sldNum" sz="quarter" idx="12"/>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3717247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995A9B-7C82-4BDB-A0CE-900D56C5244B}"/>
              </a:ext>
            </a:extLst>
          </p:cNvPr>
          <p:cNvPicPr>
            <a:picLocks noChangeAspect="1"/>
          </p:cNvPicPr>
          <p:nvPr/>
        </p:nvPicPr>
        <p:blipFill rotWithShape="1">
          <a:blip r:embed="rId2"/>
          <a:srcRect l="1601"/>
          <a:stretch/>
        </p:blipFill>
        <p:spPr>
          <a:xfrm>
            <a:off x="586854" y="1223297"/>
            <a:ext cx="11171978" cy="5620635"/>
          </a:xfrm>
          <a:prstGeom prst="rect">
            <a:avLst/>
          </a:prstGeom>
        </p:spPr>
      </p:pic>
      <p:sp>
        <p:nvSpPr>
          <p:cNvPr id="2" name="Title 1">
            <a:extLst>
              <a:ext uri="{FF2B5EF4-FFF2-40B4-BE49-F238E27FC236}">
                <a16:creationId xmlns:a16="http://schemas.microsoft.com/office/drawing/2014/main" id="{4F3C1A65-7DBC-4686-98EF-B97DBA4CC90C}"/>
              </a:ext>
            </a:extLst>
          </p:cNvPr>
          <p:cNvSpPr>
            <a:spLocks noGrp="1"/>
          </p:cNvSpPr>
          <p:nvPr>
            <p:ph type="title"/>
          </p:nvPr>
        </p:nvSpPr>
        <p:spPr>
          <a:xfrm>
            <a:off x="2895600" y="211923"/>
            <a:ext cx="8610600" cy="1293028"/>
          </a:xfrm>
        </p:spPr>
        <p:txBody>
          <a:bodyPr/>
          <a:lstStyle/>
          <a:p>
            <a:r>
              <a:rPr lang="en-GB" dirty="0"/>
              <a:t>Time-series data (GTY)</a:t>
            </a:r>
          </a:p>
        </p:txBody>
      </p:sp>
      <p:sp>
        <p:nvSpPr>
          <p:cNvPr id="3" name="TextBox 2">
            <a:extLst>
              <a:ext uri="{FF2B5EF4-FFF2-40B4-BE49-F238E27FC236}">
                <a16:creationId xmlns:a16="http://schemas.microsoft.com/office/drawing/2014/main" id="{2BF3B069-DD3A-447E-8C44-26B05100E36B}"/>
              </a:ext>
            </a:extLst>
          </p:cNvPr>
          <p:cNvSpPr txBox="1"/>
          <p:nvPr/>
        </p:nvSpPr>
        <p:spPr>
          <a:xfrm>
            <a:off x="3333750" y="3550682"/>
            <a:ext cx="5524500" cy="461665"/>
          </a:xfrm>
          <a:prstGeom prst="rect">
            <a:avLst/>
          </a:prstGeom>
          <a:solidFill>
            <a:schemeClr val="tx1">
              <a:alpha val="50000"/>
            </a:schemeClr>
          </a:solidFill>
        </p:spPr>
        <p:txBody>
          <a:bodyPr wrap="square" rtlCol="0">
            <a:spAutoFit/>
          </a:bodyPr>
          <a:lstStyle/>
          <a:p>
            <a:pPr algn="ctr"/>
            <a:r>
              <a:rPr lang="en-GB" sz="2400" dirty="0">
                <a:solidFill>
                  <a:schemeClr val="bg1"/>
                </a:solidFill>
              </a:rPr>
              <a:t>GTY’s very stable vs temperature</a:t>
            </a:r>
          </a:p>
        </p:txBody>
      </p:sp>
    </p:spTree>
    <p:extLst>
      <p:ext uri="{BB962C8B-B14F-4D97-AF65-F5344CB8AC3E}">
        <p14:creationId xmlns:p14="http://schemas.microsoft.com/office/powerpoint/2010/main" val="27681746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D5C117-4146-4F2D-B877-36F448B676D8}"/>
              </a:ext>
            </a:extLst>
          </p:cNvPr>
          <p:cNvPicPr>
            <a:picLocks noChangeAspect="1"/>
          </p:cNvPicPr>
          <p:nvPr/>
        </p:nvPicPr>
        <p:blipFill rotWithShape="1">
          <a:blip r:embed="rId2"/>
          <a:srcRect l="1961"/>
          <a:stretch/>
        </p:blipFill>
        <p:spPr>
          <a:xfrm>
            <a:off x="590549" y="1227636"/>
            <a:ext cx="11240291" cy="5630364"/>
          </a:xfrm>
          <a:prstGeom prst="rect">
            <a:avLst/>
          </a:prstGeom>
        </p:spPr>
      </p:pic>
      <p:sp>
        <p:nvSpPr>
          <p:cNvPr id="2" name="Title 1">
            <a:extLst>
              <a:ext uri="{FF2B5EF4-FFF2-40B4-BE49-F238E27FC236}">
                <a16:creationId xmlns:a16="http://schemas.microsoft.com/office/drawing/2014/main" id="{4F3C1A65-7DBC-4686-98EF-B97DBA4CC90C}"/>
              </a:ext>
            </a:extLst>
          </p:cNvPr>
          <p:cNvSpPr>
            <a:spLocks noGrp="1"/>
          </p:cNvSpPr>
          <p:nvPr>
            <p:ph type="title"/>
          </p:nvPr>
        </p:nvSpPr>
        <p:spPr>
          <a:xfrm>
            <a:off x="2895600" y="211923"/>
            <a:ext cx="8610600" cy="1293028"/>
          </a:xfrm>
        </p:spPr>
        <p:txBody>
          <a:bodyPr/>
          <a:lstStyle/>
          <a:p>
            <a:r>
              <a:rPr lang="en-GB" dirty="0"/>
              <a:t>Time-series data (GTH)</a:t>
            </a:r>
          </a:p>
        </p:txBody>
      </p:sp>
      <p:sp>
        <p:nvSpPr>
          <p:cNvPr id="4" name="Rectangle 3">
            <a:extLst>
              <a:ext uri="{FF2B5EF4-FFF2-40B4-BE49-F238E27FC236}">
                <a16:creationId xmlns:a16="http://schemas.microsoft.com/office/drawing/2014/main" id="{71493314-8D7C-4803-87C1-0C0C7367CB33}"/>
              </a:ext>
            </a:extLst>
          </p:cNvPr>
          <p:cNvSpPr/>
          <p:nvPr/>
        </p:nvSpPr>
        <p:spPr>
          <a:xfrm>
            <a:off x="685800" y="2933700"/>
            <a:ext cx="10820400" cy="3619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EE4F49AF-282E-4E7B-8CC3-717153CF0E91}"/>
              </a:ext>
            </a:extLst>
          </p:cNvPr>
          <p:cNvSpPr txBox="1"/>
          <p:nvPr/>
        </p:nvSpPr>
        <p:spPr>
          <a:xfrm>
            <a:off x="1257300" y="3550682"/>
            <a:ext cx="9677400" cy="461665"/>
          </a:xfrm>
          <a:prstGeom prst="rect">
            <a:avLst/>
          </a:prstGeom>
          <a:solidFill>
            <a:schemeClr val="tx1">
              <a:alpha val="50000"/>
            </a:schemeClr>
          </a:solidFill>
        </p:spPr>
        <p:txBody>
          <a:bodyPr wrap="square" rtlCol="0">
            <a:spAutoFit/>
          </a:bodyPr>
          <a:lstStyle/>
          <a:p>
            <a:pPr algn="ctr"/>
            <a:r>
              <a:rPr lang="en-GB" sz="2400" dirty="0">
                <a:solidFill>
                  <a:schemeClr val="bg1"/>
                </a:solidFill>
              </a:rPr>
              <a:t>Some GTH channels close up at very low die temperatures</a:t>
            </a:r>
          </a:p>
        </p:txBody>
      </p:sp>
    </p:spTree>
    <p:extLst>
      <p:ext uri="{BB962C8B-B14F-4D97-AF65-F5344CB8AC3E}">
        <p14:creationId xmlns:p14="http://schemas.microsoft.com/office/powerpoint/2010/main" val="768740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E5FBCF-F025-4677-98C1-633515B20DBB}"/>
              </a:ext>
            </a:extLst>
          </p:cNvPr>
          <p:cNvPicPr>
            <a:picLocks noChangeAspect="1"/>
          </p:cNvPicPr>
          <p:nvPr/>
        </p:nvPicPr>
        <p:blipFill rotWithShape="1">
          <a:blip r:embed="rId2"/>
          <a:srcRect l="1746"/>
          <a:stretch/>
        </p:blipFill>
        <p:spPr>
          <a:xfrm>
            <a:off x="838200" y="1216983"/>
            <a:ext cx="10441962" cy="5641017"/>
          </a:xfrm>
          <a:prstGeom prst="rect">
            <a:avLst/>
          </a:prstGeom>
        </p:spPr>
      </p:pic>
      <p:sp>
        <p:nvSpPr>
          <p:cNvPr id="2" name="Title 1">
            <a:extLst>
              <a:ext uri="{FF2B5EF4-FFF2-40B4-BE49-F238E27FC236}">
                <a16:creationId xmlns:a16="http://schemas.microsoft.com/office/drawing/2014/main" id="{4F3C1A65-7DBC-4686-98EF-B97DBA4CC90C}"/>
              </a:ext>
            </a:extLst>
          </p:cNvPr>
          <p:cNvSpPr>
            <a:spLocks noGrp="1"/>
          </p:cNvSpPr>
          <p:nvPr>
            <p:ph type="title"/>
          </p:nvPr>
        </p:nvSpPr>
        <p:spPr>
          <a:xfrm>
            <a:off x="2895600" y="250023"/>
            <a:ext cx="8610600" cy="1293028"/>
          </a:xfrm>
        </p:spPr>
        <p:txBody>
          <a:bodyPr/>
          <a:lstStyle/>
          <a:p>
            <a:r>
              <a:rPr lang="en-GB" dirty="0"/>
              <a:t>Eye-temperature correlation</a:t>
            </a:r>
          </a:p>
        </p:txBody>
      </p:sp>
      <p:sp>
        <p:nvSpPr>
          <p:cNvPr id="4" name="Rectangle 3">
            <a:extLst>
              <a:ext uri="{FF2B5EF4-FFF2-40B4-BE49-F238E27FC236}">
                <a16:creationId xmlns:a16="http://schemas.microsoft.com/office/drawing/2014/main" id="{B1FA9BE4-D23D-48E5-A0C2-FA9450CA7E3F}"/>
              </a:ext>
            </a:extLst>
          </p:cNvPr>
          <p:cNvSpPr/>
          <p:nvPr/>
        </p:nvSpPr>
        <p:spPr>
          <a:xfrm>
            <a:off x="4133850" y="2510011"/>
            <a:ext cx="609600" cy="232868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C6F6D43-C3D2-402D-9E00-EAF170F996B4}"/>
              </a:ext>
            </a:extLst>
          </p:cNvPr>
          <p:cNvSpPr txBox="1"/>
          <p:nvPr/>
        </p:nvSpPr>
        <p:spPr>
          <a:xfrm>
            <a:off x="2495550" y="3379232"/>
            <a:ext cx="1009650" cy="461665"/>
          </a:xfrm>
          <a:prstGeom prst="rect">
            <a:avLst/>
          </a:prstGeom>
          <a:solidFill>
            <a:schemeClr val="tx1">
              <a:alpha val="50000"/>
            </a:schemeClr>
          </a:solidFill>
        </p:spPr>
        <p:txBody>
          <a:bodyPr wrap="square" rtlCol="0">
            <a:spAutoFit/>
          </a:bodyPr>
          <a:lstStyle/>
          <a:p>
            <a:pPr algn="ctr"/>
            <a:r>
              <a:rPr lang="en-GB" sz="2400" dirty="0">
                <a:solidFill>
                  <a:schemeClr val="bg1"/>
                </a:solidFill>
              </a:rPr>
              <a:t>GTH</a:t>
            </a:r>
          </a:p>
        </p:txBody>
      </p:sp>
      <p:sp>
        <p:nvSpPr>
          <p:cNvPr id="6" name="TextBox 5">
            <a:extLst>
              <a:ext uri="{FF2B5EF4-FFF2-40B4-BE49-F238E27FC236}">
                <a16:creationId xmlns:a16="http://schemas.microsoft.com/office/drawing/2014/main" id="{CC92AE0C-97E6-49F4-BAFB-583974B73295}"/>
              </a:ext>
            </a:extLst>
          </p:cNvPr>
          <p:cNvSpPr txBox="1"/>
          <p:nvPr/>
        </p:nvSpPr>
        <p:spPr>
          <a:xfrm>
            <a:off x="7640331" y="3379232"/>
            <a:ext cx="1009650" cy="461665"/>
          </a:xfrm>
          <a:prstGeom prst="rect">
            <a:avLst/>
          </a:prstGeom>
          <a:solidFill>
            <a:schemeClr val="tx1">
              <a:alpha val="50000"/>
            </a:schemeClr>
          </a:solidFill>
        </p:spPr>
        <p:txBody>
          <a:bodyPr wrap="square" rtlCol="0">
            <a:spAutoFit/>
          </a:bodyPr>
          <a:lstStyle/>
          <a:p>
            <a:pPr algn="ctr"/>
            <a:r>
              <a:rPr lang="en-GB" sz="2400" dirty="0">
                <a:solidFill>
                  <a:schemeClr val="bg1"/>
                </a:solidFill>
              </a:rPr>
              <a:t>GTY</a:t>
            </a:r>
          </a:p>
        </p:txBody>
      </p:sp>
    </p:spTree>
    <p:extLst>
      <p:ext uri="{BB962C8B-B14F-4D97-AF65-F5344CB8AC3E}">
        <p14:creationId xmlns:p14="http://schemas.microsoft.com/office/powerpoint/2010/main" val="33754980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AF9BF-0832-4C64-8CC9-CAE6A25CE2B5}"/>
              </a:ext>
            </a:extLst>
          </p:cNvPr>
          <p:cNvSpPr>
            <a:spLocks noGrp="1"/>
          </p:cNvSpPr>
          <p:nvPr>
            <p:ph type="title"/>
          </p:nvPr>
        </p:nvSpPr>
        <p:spPr/>
        <p:txBody>
          <a:bodyPr/>
          <a:lstStyle/>
          <a:p>
            <a:r>
              <a:rPr lang="en-GB" dirty="0"/>
              <a:t>Is there a global trend?</a:t>
            </a:r>
          </a:p>
        </p:txBody>
      </p:sp>
      <p:sp>
        <p:nvSpPr>
          <p:cNvPr id="3" name="Content Placeholder 2">
            <a:extLst>
              <a:ext uri="{FF2B5EF4-FFF2-40B4-BE49-F238E27FC236}">
                <a16:creationId xmlns:a16="http://schemas.microsoft.com/office/drawing/2014/main" id="{C89D681B-ED58-4908-9B2C-980F9729C87B}"/>
              </a:ext>
            </a:extLst>
          </p:cNvPr>
          <p:cNvSpPr>
            <a:spLocks noGrp="1"/>
          </p:cNvSpPr>
          <p:nvPr>
            <p:ph idx="1"/>
          </p:nvPr>
        </p:nvSpPr>
        <p:spPr>
          <a:xfrm>
            <a:off x="685800" y="1680209"/>
            <a:ext cx="10820400" cy="3318857"/>
          </a:xfrm>
        </p:spPr>
        <p:txBody>
          <a:bodyPr/>
          <a:lstStyle/>
          <a:p>
            <a:pPr>
              <a:lnSpc>
                <a:spcPct val="100000"/>
              </a:lnSpc>
            </a:pPr>
            <a:r>
              <a:rPr lang="en-GB" dirty="0"/>
              <a:t>Is there a coherent change in link-performance over time?</a:t>
            </a:r>
          </a:p>
          <a:p>
            <a:pPr>
              <a:lnSpc>
                <a:spcPct val="100000"/>
              </a:lnSpc>
            </a:pPr>
            <a:r>
              <a:rPr lang="en-GB" dirty="0"/>
              <a:t>We want to separate the trend from the factors affecting the absolute value</a:t>
            </a:r>
          </a:p>
          <a:p>
            <a:pPr lvl="1">
              <a:lnSpc>
                <a:spcPct val="100000"/>
              </a:lnSpc>
            </a:pPr>
            <a:r>
              <a:rPr lang="en-GB" dirty="0"/>
              <a:t>Absolute temperature</a:t>
            </a:r>
          </a:p>
          <a:p>
            <a:pPr lvl="1">
              <a:lnSpc>
                <a:spcPct val="100000"/>
              </a:lnSpc>
            </a:pPr>
            <a:r>
              <a:rPr lang="en-GB" dirty="0"/>
              <a:t>GTH vs. GTY</a:t>
            </a:r>
          </a:p>
          <a:p>
            <a:pPr lvl="1">
              <a:lnSpc>
                <a:spcPct val="100000"/>
              </a:lnSpc>
            </a:pPr>
            <a:r>
              <a:rPr lang="en-GB" dirty="0"/>
              <a:t>Trace-lengths &amp; -geometries</a:t>
            </a:r>
          </a:p>
          <a:p>
            <a:pPr>
              <a:lnSpc>
                <a:spcPct val="100000"/>
              </a:lnSpc>
            </a:pPr>
            <a:r>
              <a:rPr lang="en-GB" dirty="0"/>
              <a:t>Linear fit for each phase and each link </a:t>
            </a:r>
          </a:p>
          <a:p>
            <a:pPr lvl="1">
              <a:lnSpc>
                <a:spcPct val="100000"/>
              </a:lnSpc>
            </a:pPr>
            <a:r>
              <a:rPr lang="en-GB" dirty="0"/>
              <a:t>Reduces 271,500 data points to 720 gradients</a:t>
            </a:r>
          </a:p>
          <a:p>
            <a:pPr>
              <a:lnSpc>
                <a:spcPct val="100000"/>
              </a:lnSpc>
            </a:pPr>
            <a:r>
              <a:rPr lang="en-GB" dirty="0"/>
              <a:t>Histogram the gradients</a:t>
            </a:r>
          </a:p>
        </p:txBody>
      </p:sp>
    </p:spTree>
    <p:extLst>
      <p:ext uri="{BB962C8B-B14F-4D97-AF65-F5344CB8AC3E}">
        <p14:creationId xmlns:p14="http://schemas.microsoft.com/office/powerpoint/2010/main" val="17022132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6939EA0F-ED4B-4639-819A-00D8A580E6A9}"/>
              </a:ext>
            </a:extLst>
          </p:cNvPr>
          <p:cNvSpPr/>
          <p:nvPr/>
        </p:nvSpPr>
        <p:spPr>
          <a:xfrm>
            <a:off x="3948333" y="0"/>
            <a:ext cx="824366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F3C1A65-7DBC-4686-98EF-B97DBA4CC90C}"/>
              </a:ext>
            </a:extLst>
          </p:cNvPr>
          <p:cNvSpPr>
            <a:spLocks noGrp="1"/>
          </p:cNvSpPr>
          <p:nvPr>
            <p:ph type="title"/>
          </p:nvPr>
        </p:nvSpPr>
        <p:spPr>
          <a:xfrm>
            <a:off x="685800" y="295422"/>
            <a:ext cx="3295357" cy="1761979"/>
          </a:xfrm>
        </p:spPr>
        <p:txBody>
          <a:bodyPr>
            <a:normAutofit/>
          </a:bodyPr>
          <a:lstStyle/>
          <a:p>
            <a:pPr algn="l"/>
            <a:r>
              <a:rPr lang="en-GB" dirty="0"/>
              <a:t>Trend</a:t>
            </a:r>
            <a:br>
              <a:rPr lang="en-GB" dirty="0"/>
            </a:br>
            <a:r>
              <a:rPr lang="en-GB" dirty="0"/>
              <a:t>over time</a:t>
            </a:r>
          </a:p>
        </p:txBody>
      </p:sp>
      <p:sp>
        <p:nvSpPr>
          <p:cNvPr id="18" name="Content Placeholder 17">
            <a:extLst>
              <a:ext uri="{FF2B5EF4-FFF2-40B4-BE49-F238E27FC236}">
                <a16:creationId xmlns:a16="http://schemas.microsoft.com/office/drawing/2014/main" id="{CB343284-CA2D-4376-B870-643C2D115A49}"/>
              </a:ext>
            </a:extLst>
          </p:cNvPr>
          <p:cNvSpPr>
            <a:spLocks noGrp="1"/>
          </p:cNvSpPr>
          <p:nvPr>
            <p:ph idx="1"/>
          </p:nvPr>
        </p:nvSpPr>
        <p:spPr>
          <a:xfrm>
            <a:off x="652975" y="2194561"/>
            <a:ext cx="3295357" cy="3091103"/>
          </a:xfrm>
        </p:spPr>
        <p:txBody>
          <a:bodyPr/>
          <a:lstStyle/>
          <a:p>
            <a:r>
              <a:rPr lang="en-GB" dirty="0"/>
              <a:t>Mean rate of </a:t>
            </a:r>
            <a:br>
              <a:rPr lang="en-GB" dirty="0"/>
            </a:br>
            <a:r>
              <a:rPr lang="en-GB" dirty="0"/>
              <a:t>eye-closure is (currently) 1.36×10</a:t>
            </a:r>
            <a:r>
              <a:rPr lang="en-GB" baseline="30000" dirty="0"/>
              <a:t>-6</a:t>
            </a:r>
            <a:r>
              <a:rPr lang="en-GB" dirty="0"/>
              <a:t>% per thermal cycle</a:t>
            </a:r>
          </a:p>
          <a:p>
            <a:r>
              <a:rPr lang="en-GB" dirty="0"/>
              <a:t>Width of distribution is ~9.26×10</a:t>
            </a:r>
            <a:r>
              <a:rPr lang="en-GB" baseline="30000" dirty="0"/>
              <a:t>-6</a:t>
            </a:r>
            <a:r>
              <a:rPr lang="en-GB" dirty="0"/>
              <a:t>%</a:t>
            </a:r>
          </a:p>
          <a:p>
            <a:r>
              <a:rPr lang="en-GB" dirty="0"/>
              <a:t>Completely dominated by statistical fluctuations</a:t>
            </a:r>
          </a:p>
        </p:txBody>
      </p:sp>
      <p:pic>
        <p:nvPicPr>
          <p:cNvPr id="4" name="Picture 3">
            <a:extLst>
              <a:ext uri="{FF2B5EF4-FFF2-40B4-BE49-F238E27FC236}">
                <a16:creationId xmlns:a16="http://schemas.microsoft.com/office/drawing/2014/main" id="{C9C54E37-A5E0-4DE5-AF48-E791ECED9E7C}"/>
              </a:ext>
            </a:extLst>
          </p:cNvPr>
          <p:cNvPicPr>
            <a:picLocks noChangeAspect="1"/>
          </p:cNvPicPr>
          <p:nvPr/>
        </p:nvPicPr>
        <p:blipFill>
          <a:blip r:embed="rId2"/>
          <a:stretch>
            <a:fillRect/>
          </a:stretch>
        </p:blipFill>
        <p:spPr>
          <a:xfrm>
            <a:off x="3948332" y="206539"/>
            <a:ext cx="8243668" cy="6370107"/>
          </a:xfrm>
          <a:prstGeom prst="rect">
            <a:avLst/>
          </a:prstGeom>
        </p:spPr>
      </p:pic>
    </p:spTree>
    <p:extLst>
      <p:ext uri="{BB962C8B-B14F-4D97-AF65-F5344CB8AC3E}">
        <p14:creationId xmlns:p14="http://schemas.microsoft.com/office/powerpoint/2010/main" val="1518072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95BDF-36B8-4F34-9D7B-CDFCB5500AA2}"/>
              </a:ext>
            </a:extLst>
          </p:cNvPr>
          <p:cNvSpPr>
            <a:spLocks noGrp="1"/>
          </p:cNvSpPr>
          <p:nvPr>
            <p:ph type="title"/>
          </p:nvPr>
        </p:nvSpPr>
        <p:spPr/>
        <p:txBody>
          <a:bodyPr/>
          <a:lstStyle/>
          <a:p>
            <a:r>
              <a:rPr lang="en-GB" dirty="0"/>
              <a:t>Hardware conclusion</a:t>
            </a:r>
          </a:p>
        </p:txBody>
      </p:sp>
      <p:sp>
        <p:nvSpPr>
          <p:cNvPr id="3" name="Content Placeholder 2">
            <a:extLst>
              <a:ext uri="{FF2B5EF4-FFF2-40B4-BE49-F238E27FC236}">
                <a16:creationId xmlns:a16="http://schemas.microsoft.com/office/drawing/2014/main" id="{5042FEC5-98B0-4121-B41E-FF41F176CFA1}"/>
              </a:ext>
            </a:extLst>
          </p:cNvPr>
          <p:cNvSpPr>
            <a:spLocks noGrp="1"/>
          </p:cNvSpPr>
          <p:nvPr>
            <p:ph idx="1"/>
          </p:nvPr>
        </p:nvSpPr>
        <p:spPr>
          <a:xfrm>
            <a:off x="685800" y="1680210"/>
            <a:ext cx="10820400" cy="701731"/>
          </a:xfrm>
        </p:spPr>
        <p:txBody>
          <a:bodyPr/>
          <a:lstStyle/>
          <a:p>
            <a:r>
              <a:rPr lang="en-GB" dirty="0"/>
              <a:t>A large number of people have thrown a vast array of tests at the hardware and it just works</a:t>
            </a:r>
          </a:p>
        </p:txBody>
      </p:sp>
      <p:sp>
        <p:nvSpPr>
          <p:cNvPr id="4" name="Date Placeholder 3">
            <a:extLst>
              <a:ext uri="{FF2B5EF4-FFF2-40B4-BE49-F238E27FC236}">
                <a16:creationId xmlns:a16="http://schemas.microsoft.com/office/drawing/2014/main" id="{7895EA1D-1692-44A5-87D6-E01C99FC3D92}"/>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74902312-C6A6-46A5-9DFE-A498958AEE4D}"/>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E509D717-C04B-43DA-9145-E71C45E8FF6C}"/>
              </a:ext>
            </a:extLst>
          </p:cNvPr>
          <p:cNvSpPr>
            <a:spLocks noGrp="1"/>
          </p:cNvSpPr>
          <p:nvPr>
            <p:ph type="sldNum" sz="quarter" idx="12"/>
          </p:nvPr>
        </p:nvSpPr>
        <p:spPr/>
        <p:txBody>
          <a:bodyPr/>
          <a:lstStyle/>
          <a:p>
            <a:fld id="{6D22F896-40B5-4ADD-8801-0D06FADFA095}" type="slidenum">
              <a:rPr lang="en-US" smtClean="0"/>
              <a:t>37</a:t>
            </a:fld>
            <a:endParaRPr lang="en-US" dirty="0"/>
          </a:p>
        </p:txBody>
      </p:sp>
    </p:spTree>
    <p:extLst>
      <p:ext uri="{BB962C8B-B14F-4D97-AF65-F5344CB8AC3E}">
        <p14:creationId xmlns:p14="http://schemas.microsoft.com/office/powerpoint/2010/main" val="11831144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6195B01-EEEA-43B4-933B-3C272E872F0F}"/>
              </a:ext>
            </a:extLst>
          </p:cNvPr>
          <p:cNvSpPr>
            <a:spLocks noGrp="1"/>
          </p:cNvSpPr>
          <p:nvPr>
            <p:ph type="title"/>
          </p:nvPr>
        </p:nvSpPr>
        <p:spPr/>
        <p:txBody>
          <a:bodyPr/>
          <a:lstStyle/>
          <a:p>
            <a:r>
              <a:rPr lang="en-GB" dirty="0"/>
              <a:t>An observation</a:t>
            </a:r>
          </a:p>
        </p:txBody>
      </p:sp>
      <p:sp>
        <p:nvSpPr>
          <p:cNvPr id="10" name="Content Placeholder 9">
            <a:extLst>
              <a:ext uri="{FF2B5EF4-FFF2-40B4-BE49-F238E27FC236}">
                <a16:creationId xmlns:a16="http://schemas.microsoft.com/office/drawing/2014/main" id="{6D250FE0-CB8A-4727-9730-C8B61780CAA6}"/>
              </a:ext>
            </a:extLst>
          </p:cNvPr>
          <p:cNvSpPr>
            <a:spLocks noGrp="1"/>
          </p:cNvSpPr>
          <p:nvPr>
            <p:ph idx="1"/>
          </p:nvPr>
        </p:nvSpPr>
        <p:spPr>
          <a:xfrm>
            <a:off x="685800" y="1680210"/>
            <a:ext cx="10820400" cy="1761508"/>
          </a:xfrm>
        </p:spPr>
        <p:txBody>
          <a:bodyPr/>
          <a:lstStyle/>
          <a:p>
            <a:r>
              <a:rPr lang="en-GB" dirty="0"/>
              <a:t>One of Serenity’s main strength is it’s structural reconfigurability:</a:t>
            </a:r>
          </a:p>
          <a:p>
            <a:pPr lvl="1"/>
            <a:r>
              <a:rPr lang="en-GB" dirty="0"/>
              <a:t>It can take any FPGA</a:t>
            </a:r>
          </a:p>
          <a:p>
            <a:pPr lvl="1"/>
            <a:r>
              <a:rPr lang="en-GB" dirty="0"/>
              <a:t>It can take one or two FPGAs</a:t>
            </a:r>
          </a:p>
          <a:p>
            <a:pPr lvl="1"/>
            <a:r>
              <a:rPr lang="en-GB" dirty="0"/>
              <a:t>It can take any* number, direction, speed or medium of </a:t>
            </a:r>
            <a:r>
              <a:rPr lang="en-GB" dirty="0" err="1"/>
              <a:t>FireFly</a:t>
            </a:r>
            <a:endParaRPr lang="en-GB" dirty="0"/>
          </a:p>
          <a:p>
            <a:pPr lvl="1"/>
            <a:endParaRPr lang="en-GB" dirty="0"/>
          </a:p>
        </p:txBody>
      </p:sp>
      <p:sp>
        <p:nvSpPr>
          <p:cNvPr id="4" name="Date Placeholder 3">
            <a:extLst>
              <a:ext uri="{FF2B5EF4-FFF2-40B4-BE49-F238E27FC236}">
                <a16:creationId xmlns:a16="http://schemas.microsoft.com/office/drawing/2014/main" id="{29A9AD2A-7D52-4D27-B52F-2D56A8F4DD56}"/>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C26AB69D-D930-48A4-919D-85540499E384}"/>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EC68D2DF-6716-4FDB-9F52-CE75298DAB2F}"/>
              </a:ext>
            </a:extLst>
          </p:cNvPr>
          <p:cNvSpPr>
            <a:spLocks noGrp="1"/>
          </p:cNvSpPr>
          <p:nvPr>
            <p:ph type="sldNum" sz="quarter" idx="12"/>
          </p:nvPr>
        </p:nvSpPr>
        <p:spPr/>
        <p:txBody>
          <a:bodyPr/>
          <a:lstStyle/>
          <a:p>
            <a:fld id="{6D22F896-40B5-4ADD-8801-0D06FADFA095}" type="slidenum">
              <a:rPr lang="en-US" smtClean="0"/>
              <a:t>38</a:t>
            </a:fld>
            <a:endParaRPr lang="en-US" dirty="0"/>
          </a:p>
        </p:txBody>
      </p:sp>
    </p:spTree>
    <p:extLst>
      <p:ext uri="{BB962C8B-B14F-4D97-AF65-F5344CB8AC3E}">
        <p14:creationId xmlns:p14="http://schemas.microsoft.com/office/powerpoint/2010/main" val="33777964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6195B01-EEEA-43B4-933B-3C272E872F0F}"/>
              </a:ext>
            </a:extLst>
          </p:cNvPr>
          <p:cNvSpPr>
            <a:spLocks noGrp="1"/>
          </p:cNvSpPr>
          <p:nvPr>
            <p:ph type="title"/>
          </p:nvPr>
        </p:nvSpPr>
        <p:spPr/>
        <p:txBody>
          <a:bodyPr/>
          <a:lstStyle/>
          <a:p>
            <a:r>
              <a:rPr lang="en-GB" dirty="0"/>
              <a:t>An observation</a:t>
            </a:r>
          </a:p>
        </p:txBody>
      </p:sp>
      <p:sp>
        <p:nvSpPr>
          <p:cNvPr id="10" name="Content Placeholder 9">
            <a:extLst>
              <a:ext uri="{FF2B5EF4-FFF2-40B4-BE49-F238E27FC236}">
                <a16:creationId xmlns:a16="http://schemas.microsoft.com/office/drawing/2014/main" id="{6D250FE0-CB8A-4727-9730-C8B61780CAA6}"/>
              </a:ext>
            </a:extLst>
          </p:cNvPr>
          <p:cNvSpPr>
            <a:spLocks noGrp="1"/>
          </p:cNvSpPr>
          <p:nvPr>
            <p:ph idx="1"/>
          </p:nvPr>
        </p:nvSpPr>
        <p:spPr>
          <a:xfrm>
            <a:off x="685800" y="1680210"/>
            <a:ext cx="10820400" cy="2876685"/>
          </a:xfrm>
        </p:spPr>
        <p:txBody>
          <a:bodyPr/>
          <a:lstStyle/>
          <a:p>
            <a:r>
              <a:rPr lang="en-GB" dirty="0"/>
              <a:t>One of Serenity’s main strength is it’s structural reconfigurability:</a:t>
            </a:r>
          </a:p>
          <a:p>
            <a:pPr lvl="1"/>
            <a:r>
              <a:rPr lang="en-GB" dirty="0"/>
              <a:t>It can take any FPGA</a:t>
            </a:r>
          </a:p>
          <a:p>
            <a:pPr lvl="1"/>
            <a:r>
              <a:rPr lang="en-GB" dirty="0"/>
              <a:t>It can take one or two FPGAs</a:t>
            </a:r>
          </a:p>
          <a:p>
            <a:pPr lvl="1"/>
            <a:r>
              <a:rPr lang="en-GB" dirty="0"/>
              <a:t>It can take any* number, direction, speed or medium of </a:t>
            </a:r>
            <a:r>
              <a:rPr lang="en-GB" dirty="0" err="1"/>
              <a:t>FireFly</a:t>
            </a:r>
            <a:endParaRPr lang="en-GB" dirty="0"/>
          </a:p>
          <a:p>
            <a:r>
              <a:rPr lang="en-GB" dirty="0"/>
              <a:t>Serenity’s main difficulty is it’s structural reconfigurability:</a:t>
            </a:r>
          </a:p>
          <a:p>
            <a:pPr lvl="1"/>
            <a:r>
              <a:rPr lang="en-GB" dirty="0"/>
              <a:t>It can take any FPGA</a:t>
            </a:r>
          </a:p>
          <a:p>
            <a:pPr lvl="1"/>
            <a:r>
              <a:rPr lang="en-GB" dirty="0"/>
              <a:t>It can take one or two FPGAs</a:t>
            </a:r>
          </a:p>
          <a:p>
            <a:pPr lvl="1"/>
            <a:r>
              <a:rPr lang="en-GB" dirty="0"/>
              <a:t>It can take any* number, direction, speed or medium of </a:t>
            </a:r>
            <a:r>
              <a:rPr lang="en-GB" dirty="0" err="1"/>
              <a:t>FireFly</a:t>
            </a:r>
            <a:endParaRPr lang="en-GB" dirty="0"/>
          </a:p>
        </p:txBody>
      </p:sp>
      <p:sp>
        <p:nvSpPr>
          <p:cNvPr id="4" name="Date Placeholder 3">
            <a:extLst>
              <a:ext uri="{FF2B5EF4-FFF2-40B4-BE49-F238E27FC236}">
                <a16:creationId xmlns:a16="http://schemas.microsoft.com/office/drawing/2014/main" id="{29A9AD2A-7D52-4D27-B52F-2D56A8F4DD56}"/>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C26AB69D-D930-48A4-919D-85540499E384}"/>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EC68D2DF-6716-4FDB-9F52-CE75298DAB2F}"/>
              </a:ext>
            </a:extLst>
          </p:cNvPr>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1192732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a16="http://schemas.microsoft.com/office/drawing/2014/main" id="{EAF2219B-413D-4C85-91A4-F2C47253993C}"/>
              </a:ext>
            </a:extLst>
          </p:cNvPr>
          <p:cNvSpPr>
            <a:spLocks noGrp="1"/>
          </p:cNvSpPr>
          <p:nvPr>
            <p:ph type="title"/>
          </p:nvPr>
        </p:nvSpPr>
        <p:spPr>
          <a:xfrm>
            <a:off x="685800" y="250023"/>
            <a:ext cx="10820400" cy="1293028"/>
          </a:xfrm>
          <a:noFill/>
        </p:spPr>
        <p:txBody>
          <a:bodyPr>
            <a:noAutofit/>
          </a:bodyPr>
          <a:lstStyle/>
          <a:p>
            <a:pPr algn="l"/>
            <a:r>
              <a:rPr lang="en-GB" dirty="0"/>
              <a:t>What is Serenity?</a:t>
            </a:r>
            <a:endParaRPr lang="en-US" dirty="0"/>
          </a:p>
        </p:txBody>
      </p:sp>
      <p:sp>
        <p:nvSpPr>
          <p:cNvPr id="3" name="Content Placeholder 2">
            <a:extLst>
              <a:ext uri="{FF2B5EF4-FFF2-40B4-BE49-F238E27FC236}">
                <a16:creationId xmlns:a16="http://schemas.microsoft.com/office/drawing/2014/main" id="{3EBFC979-CCDE-43D4-BDE9-62FABBD0BA7B}"/>
              </a:ext>
            </a:extLst>
          </p:cNvPr>
          <p:cNvSpPr>
            <a:spLocks noGrp="1"/>
          </p:cNvSpPr>
          <p:nvPr>
            <p:ph idx="1"/>
          </p:nvPr>
        </p:nvSpPr>
        <p:spPr>
          <a:xfrm>
            <a:off x="685800" y="1623060"/>
            <a:ext cx="5410200" cy="4110990"/>
          </a:xfrm>
        </p:spPr>
        <p:txBody>
          <a:bodyPr/>
          <a:lstStyle/>
          <a:p>
            <a:r>
              <a:rPr lang="en-GB" dirty="0"/>
              <a:t>ATCA Development Platform</a:t>
            </a:r>
          </a:p>
          <a:p>
            <a:endParaRPr lang="en-GB" dirty="0"/>
          </a:p>
          <a:p>
            <a:r>
              <a:rPr lang="en-GB" dirty="0"/>
              <a:t>Carrier Card</a:t>
            </a:r>
          </a:p>
          <a:p>
            <a:pPr lvl="1"/>
            <a:r>
              <a:rPr lang="en-GB" dirty="0"/>
              <a:t>Services - Power, Clocks, Optics, Interconnects, IPMC &amp; CPU</a:t>
            </a:r>
          </a:p>
          <a:p>
            <a:pPr lvl="1"/>
            <a:endParaRPr lang="en-GB" dirty="0"/>
          </a:p>
          <a:p>
            <a:r>
              <a:rPr lang="en-GB" dirty="0"/>
              <a:t>Daughter Cards</a:t>
            </a:r>
          </a:p>
          <a:p>
            <a:pPr lvl="1"/>
            <a:r>
              <a:rPr lang="en-GB" dirty="0"/>
              <a:t>Data Processing FPGAs</a:t>
            </a:r>
          </a:p>
          <a:p>
            <a:pPr lvl="1"/>
            <a:endParaRPr lang="en-GB" dirty="0"/>
          </a:p>
          <a:p>
            <a:r>
              <a:rPr lang="en-GB" dirty="0"/>
              <a:t>Firmware &amp; Software</a:t>
            </a:r>
          </a:p>
          <a:p>
            <a:pPr lvl="1"/>
            <a:r>
              <a:rPr lang="en-GB" dirty="0"/>
              <a:t>Generic, Flexible Infrastructure</a:t>
            </a:r>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4</a:t>
            </a:fld>
            <a:endParaRPr lang="en-US" dirty="0"/>
          </a:p>
        </p:txBody>
      </p:sp>
      <p:pic>
        <p:nvPicPr>
          <p:cNvPr id="9" name="Content Placeholder 9">
            <a:extLst>
              <a:ext uri="{FF2B5EF4-FFF2-40B4-BE49-F238E27FC236}">
                <a16:creationId xmlns:a16="http://schemas.microsoft.com/office/drawing/2014/main" id="{86EB3B46-D1DD-4FEE-9E57-8C2195ADD09F}"/>
              </a:ext>
            </a:extLst>
          </p:cNvPr>
          <p:cNvPicPr>
            <a:picLocks noChangeAspect="1"/>
          </p:cNvPicPr>
          <p:nvPr/>
        </p:nvPicPr>
        <p:blipFill>
          <a:blip r:embed="rId2"/>
          <a:stretch>
            <a:fillRect/>
          </a:stretch>
        </p:blipFill>
        <p:spPr>
          <a:xfrm>
            <a:off x="6823560" y="217866"/>
            <a:ext cx="5319033" cy="5624995"/>
          </a:xfrm>
          <a:prstGeom prst="rect">
            <a:avLst/>
          </a:prstGeom>
          <a:solidFill>
            <a:schemeClr val="bg1">
              <a:alpha val="25000"/>
            </a:schemeClr>
          </a:solidFill>
        </p:spPr>
      </p:pic>
      <p:sp>
        <p:nvSpPr>
          <p:cNvPr id="2" name="TextBox 1">
            <a:extLst>
              <a:ext uri="{FF2B5EF4-FFF2-40B4-BE49-F238E27FC236}">
                <a16:creationId xmlns:a16="http://schemas.microsoft.com/office/drawing/2014/main" id="{87EE1B1C-CDDE-4D71-9F26-26B331A167E3}"/>
              </a:ext>
            </a:extLst>
          </p:cNvPr>
          <p:cNvSpPr txBox="1"/>
          <p:nvPr/>
        </p:nvSpPr>
        <p:spPr>
          <a:xfrm>
            <a:off x="7076808" y="248862"/>
            <a:ext cx="4812536" cy="369332"/>
          </a:xfrm>
          <a:prstGeom prst="rect">
            <a:avLst/>
          </a:prstGeom>
          <a:solidFill>
            <a:schemeClr val="bg1">
              <a:alpha val="75000"/>
            </a:schemeClr>
          </a:solidFill>
        </p:spPr>
        <p:txBody>
          <a:bodyPr wrap="none" rtlCol="0">
            <a:spAutoFit/>
          </a:bodyPr>
          <a:lstStyle/>
          <a:p>
            <a:pPr algn="ctr"/>
            <a:r>
              <a:rPr lang="en-GB" dirty="0"/>
              <a:t>Serenity ATCA blade with daughter cards</a:t>
            </a:r>
          </a:p>
        </p:txBody>
      </p:sp>
    </p:spTree>
    <p:extLst>
      <p:ext uri="{BB962C8B-B14F-4D97-AF65-F5344CB8AC3E}">
        <p14:creationId xmlns:p14="http://schemas.microsoft.com/office/powerpoint/2010/main" val="26504611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6195B01-EEEA-43B4-933B-3C272E872F0F}"/>
              </a:ext>
            </a:extLst>
          </p:cNvPr>
          <p:cNvSpPr>
            <a:spLocks noGrp="1"/>
          </p:cNvSpPr>
          <p:nvPr>
            <p:ph type="title"/>
          </p:nvPr>
        </p:nvSpPr>
        <p:spPr/>
        <p:txBody>
          <a:bodyPr/>
          <a:lstStyle/>
          <a:p>
            <a:r>
              <a:rPr lang="en-GB" dirty="0"/>
              <a:t>An observation</a:t>
            </a:r>
          </a:p>
        </p:txBody>
      </p:sp>
      <p:sp>
        <p:nvSpPr>
          <p:cNvPr id="10" name="Content Placeholder 9">
            <a:extLst>
              <a:ext uri="{FF2B5EF4-FFF2-40B4-BE49-F238E27FC236}">
                <a16:creationId xmlns:a16="http://schemas.microsoft.com/office/drawing/2014/main" id="{6D250FE0-CB8A-4727-9730-C8B61780CAA6}"/>
              </a:ext>
            </a:extLst>
          </p:cNvPr>
          <p:cNvSpPr>
            <a:spLocks noGrp="1"/>
          </p:cNvSpPr>
          <p:nvPr>
            <p:ph idx="1"/>
          </p:nvPr>
        </p:nvSpPr>
        <p:spPr>
          <a:xfrm>
            <a:off x="685800" y="1680210"/>
            <a:ext cx="10820400" cy="2876685"/>
          </a:xfrm>
        </p:spPr>
        <p:txBody>
          <a:bodyPr/>
          <a:lstStyle/>
          <a:p>
            <a:r>
              <a:rPr lang="en-GB" dirty="0"/>
              <a:t>One of Serenity’s main strength is it’s structural reconfigurability:</a:t>
            </a:r>
          </a:p>
          <a:p>
            <a:pPr lvl="1"/>
            <a:r>
              <a:rPr lang="en-GB" dirty="0"/>
              <a:t>It can take any FPGA</a:t>
            </a:r>
          </a:p>
          <a:p>
            <a:pPr lvl="1"/>
            <a:r>
              <a:rPr lang="en-GB" dirty="0"/>
              <a:t>It can take one or two FPGAs</a:t>
            </a:r>
          </a:p>
          <a:p>
            <a:pPr lvl="1"/>
            <a:r>
              <a:rPr lang="en-GB" dirty="0"/>
              <a:t>It can take any* number, direction, speed or medium of </a:t>
            </a:r>
            <a:r>
              <a:rPr lang="en-GB" dirty="0" err="1"/>
              <a:t>FireFly</a:t>
            </a:r>
            <a:endParaRPr lang="en-GB" dirty="0"/>
          </a:p>
          <a:p>
            <a:r>
              <a:rPr lang="en-GB" dirty="0"/>
              <a:t>Serenity’s main difficulty is it’s structural reconfigurability:</a:t>
            </a:r>
          </a:p>
          <a:p>
            <a:pPr lvl="1"/>
            <a:r>
              <a:rPr lang="en-GB" dirty="0"/>
              <a:t>It can take any FPGA</a:t>
            </a:r>
          </a:p>
          <a:p>
            <a:pPr lvl="1"/>
            <a:r>
              <a:rPr lang="en-GB" dirty="0"/>
              <a:t>It can take one or two FPGAs</a:t>
            </a:r>
          </a:p>
          <a:p>
            <a:pPr lvl="1"/>
            <a:r>
              <a:rPr lang="en-GB" dirty="0"/>
              <a:t>It can take any* number, direction, speed or medium of </a:t>
            </a:r>
            <a:r>
              <a:rPr lang="en-GB" dirty="0" err="1"/>
              <a:t>FireFly</a:t>
            </a:r>
            <a:endParaRPr lang="en-GB" dirty="0"/>
          </a:p>
        </p:txBody>
      </p:sp>
      <p:sp>
        <p:nvSpPr>
          <p:cNvPr id="4" name="Date Placeholder 3">
            <a:extLst>
              <a:ext uri="{FF2B5EF4-FFF2-40B4-BE49-F238E27FC236}">
                <a16:creationId xmlns:a16="http://schemas.microsoft.com/office/drawing/2014/main" id="{29A9AD2A-7D52-4D27-B52F-2D56A8F4DD56}"/>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C26AB69D-D930-48A4-919D-85540499E384}"/>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EC68D2DF-6716-4FDB-9F52-CE75298DAB2F}"/>
              </a:ext>
            </a:extLst>
          </p:cNvPr>
          <p:cNvSpPr>
            <a:spLocks noGrp="1"/>
          </p:cNvSpPr>
          <p:nvPr>
            <p:ph type="sldNum" sz="quarter" idx="12"/>
          </p:nvPr>
        </p:nvSpPr>
        <p:spPr/>
        <p:txBody>
          <a:bodyPr/>
          <a:lstStyle/>
          <a:p>
            <a:fld id="{6D22F896-40B5-4ADD-8801-0D06FADFA095}" type="slidenum">
              <a:rPr lang="en-US" smtClean="0"/>
              <a:t>40</a:t>
            </a:fld>
            <a:endParaRPr lang="en-US" dirty="0"/>
          </a:p>
        </p:txBody>
      </p:sp>
      <p:sp>
        <p:nvSpPr>
          <p:cNvPr id="2" name="TextBox 1">
            <a:extLst>
              <a:ext uri="{FF2B5EF4-FFF2-40B4-BE49-F238E27FC236}">
                <a16:creationId xmlns:a16="http://schemas.microsoft.com/office/drawing/2014/main" id="{9A019E20-D1D0-4D48-A755-045C865C3FD7}"/>
              </a:ext>
            </a:extLst>
          </p:cNvPr>
          <p:cNvSpPr txBox="1"/>
          <p:nvPr/>
        </p:nvSpPr>
        <p:spPr>
          <a:xfrm>
            <a:off x="181498" y="4683151"/>
            <a:ext cx="11842061" cy="1384995"/>
          </a:xfrm>
          <a:prstGeom prst="rect">
            <a:avLst/>
          </a:prstGeom>
          <a:noFill/>
        </p:spPr>
        <p:txBody>
          <a:bodyPr wrap="square" rtlCol="0">
            <a:spAutoFit/>
          </a:bodyPr>
          <a:lstStyle/>
          <a:p>
            <a:pPr algn="ctr"/>
            <a:r>
              <a:rPr lang="en-GB" sz="2800" dirty="0">
                <a:solidFill>
                  <a:srgbClr val="FF0000"/>
                </a:solidFill>
              </a:rPr>
              <a:t>Supporting 1 board design is hard</a:t>
            </a:r>
          </a:p>
          <a:p>
            <a:pPr algn="ctr"/>
            <a:r>
              <a:rPr lang="en-GB" sz="2800" dirty="0">
                <a:solidFill>
                  <a:srgbClr val="FF0000"/>
                </a:solidFill>
              </a:rPr>
              <a:t>Supporting in excess of 10</a:t>
            </a:r>
            <a:r>
              <a:rPr lang="en-GB" sz="2800" baseline="30000" dirty="0">
                <a:solidFill>
                  <a:srgbClr val="FF0000"/>
                </a:solidFill>
              </a:rPr>
              <a:t>7</a:t>
            </a:r>
            <a:r>
              <a:rPr lang="en-GB" sz="2800" dirty="0">
                <a:solidFill>
                  <a:srgbClr val="FF0000"/>
                </a:solidFill>
              </a:rPr>
              <a:t> permutations is a little harder </a:t>
            </a:r>
          </a:p>
          <a:p>
            <a:pPr algn="ctr"/>
            <a:endParaRPr lang="en-GB" sz="2800" dirty="0">
              <a:solidFill>
                <a:srgbClr val="FF0000"/>
              </a:solidFill>
            </a:endParaRPr>
          </a:p>
        </p:txBody>
      </p:sp>
    </p:spTree>
    <p:extLst>
      <p:ext uri="{BB962C8B-B14F-4D97-AF65-F5344CB8AC3E}">
        <p14:creationId xmlns:p14="http://schemas.microsoft.com/office/powerpoint/2010/main" val="41471036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6195B01-EEEA-43B4-933B-3C272E872F0F}"/>
              </a:ext>
            </a:extLst>
          </p:cNvPr>
          <p:cNvSpPr>
            <a:spLocks noGrp="1"/>
          </p:cNvSpPr>
          <p:nvPr>
            <p:ph type="title"/>
          </p:nvPr>
        </p:nvSpPr>
        <p:spPr/>
        <p:txBody>
          <a:bodyPr/>
          <a:lstStyle/>
          <a:p>
            <a:r>
              <a:rPr lang="en-GB" dirty="0"/>
              <a:t>An observation</a:t>
            </a:r>
          </a:p>
        </p:txBody>
      </p:sp>
      <p:sp>
        <p:nvSpPr>
          <p:cNvPr id="10" name="Content Placeholder 9">
            <a:extLst>
              <a:ext uri="{FF2B5EF4-FFF2-40B4-BE49-F238E27FC236}">
                <a16:creationId xmlns:a16="http://schemas.microsoft.com/office/drawing/2014/main" id="{6D250FE0-CB8A-4727-9730-C8B61780CAA6}"/>
              </a:ext>
            </a:extLst>
          </p:cNvPr>
          <p:cNvSpPr>
            <a:spLocks noGrp="1"/>
          </p:cNvSpPr>
          <p:nvPr>
            <p:ph idx="1"/>
          </p:nvPr>
        </p:nvSpPr>
        <p:spPr/>
        <p:txBody>
          <a:bodyPr/>
          <a:lstStyle/>
          <a:p>
            <a:r>
              <a:rPr lang="en-GB" dirty="0"/>
              <a:t>Ad hoc solutions are doomed to fail</a:t>
            </a:r>
          </a:p>
          <a:p>
            <a:r>
              <a:rPr lang="en-GB" dirty="0"/>
              <a:t>Project-by-project solutions are doomed to fail</a:t>
            </a:r>
          </a:p>
          <a:p>
            <a:endParaRPr lang="en-GB" dirty="0"/>
          </a:p>
          <a:p>
            <a:r>
              <a:rPr lang="en-GB" dirty="0"/>
              <a:t>Rigour is the order of the day</a:t>
            </a:r>
          </a:p>
        </p:txBody>
      </p:sp>
      <p:sp>
        <p:nvSpPr>
          <p:cNvPr id="4" name="Date Placeholder 3">
            <a:extLst>
              <a:ext uri="{FF2B5EF4-FFF2-40B4-BE49-F238E27FC236}">
                <a16:creationId xmlns:a16="http://schemas.microsoft.com/office/drawing/2014/main" id="{29A9AD2A-7D52-4D27-B52F-2D56A8F4DD56}"/>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C26AB69D-D930-48A4-919D-85540499E384}"/>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EC68D2DF-6716-4FDB-9F52-CE75298DAB2F}"/>
              </a:ext>
            </a:extLst>
          </p:cNvPr>
          <p:cNvSpPr>
            <a:spLocks noGrp="1"/>
          </p:cNvSpPr>
          <p:nvPr>
            <p:ph type="sldNum" sz="quarter" idx="12"/>
          </p:nvPr>
        </p:nvSpPr>
        <p:spPr/>
        <p:txBody>
          <a:bodyPr/>
          <a:lstStyle/>
          <a:p>
            <a:fld id="{6D22F896-40B5-4ADD-8801-0D06FADFA095}" type="slidenum">
              <a:rPr lang="en-US" smtClean="0"/>
              <a:t>41</a:t>
            </a:fld>
            <a:endParaRPr lang="en-US" dirty="0"/>
          </a:p>
        </p:txBody>
      </p:sp>
      <p:sp>
        <p:nvSpPr>
          <p:cNvPr id="8" name="TextBox 7">
            <a:extLst>
              <a:ext uri="{FF2B5EF4-FFF2-40B4-BE49-F238E27FC236}">
                <a16:creationId xmlns:a16="http://schemas.microsoft.com/office/drawing/2014/main" id="{CC755F0B-3331-4902-B6F9-2AD67F3311E0}"/>
              </a:ext>
            </a:extLst>
          </p:cNvPr>
          <p:cNvSpPr txBox="1"/>
          <p:nvPr/>
        </p:nvSpPr>
        <p:spPr>
          <a:xfrm>
            <a:off x="181498" y="4683151"/>
            <a:ext cx="11842061" cy="1384995"/>
          </a:xfrm>
          <a:prstGeom prst="rect">
            <a:avLst/>
          </a:prstGeom>
          <a:noFill/>
        </p:spPr>
        <p:txBody>
          <a:bodyPr wrap="square" rtlCol="0">
            <a:spAutoFit/>
          </a:bodyPr>
          <a:lstStyle/>
          <a:p>
            <a:pPr algn="ctr"/>
            <a:r>
              <a:rPr lang="en-GB" sz="2800" dirty="0">
                <a:solidFill>
                  <a:srgbClr val="FF0000"/>
                </a:solidFill>
              </a:rPr>
              <a:t>Supporting 1 board design is hard</a:t>
            </a:r>
          </a:p>
          <a:p>
            <a:pPr algn="ctr"/>
            <a:r>
              <a:rPr lang="en-GB" sz="2800" dirty="0">
                <a:solidFill>
                  <a:srgbClr val="FF0000"/>
                </a:solidFill>
              </a:rPr>
              <a:t>Supporting in excess of 10</a:t>
            </a:r>
            <a:r>
              <a:rPr lang="en-GB" sz="2800" baseline="30000" dirty="0">
                <a:solidFill>
                  <a:srgbClr val="FF0000"/>
                </a:solidFill>
              </a:rPr>
              <a:t>7</a:t>
            </a:r>
            <a:r>
              <a:rPr lang="en-GB" sz="2800" dirty="0">
                <a:solidFill>
                  <a:srgbClr val="FF0000"/>
                </a:solidFill>
              </a:rPr>
              <a:t> permutations is a little harder </a:t>
            </a:r>
          </a:p>
          <a:p>
            <a:pPr algn="ctr"/>
            <a:endParaRPr lang="en-GB" sz="2800" dirty="0">
              <a:solidFill>
                <a:srgbClr val="FF0000"/>
              </a:solidFill>
            </a:endParaRPr>
          </a:p>
        </p:txBody>
      </p:sp>
    </p:spTree>
    <p:extLst>
      <p:ext uri="{BB962C8B-B14F-4D97-AF65-F5344CB8AC3E}">
        <p14:creationId xmlns:p14="http://schemas.microsoft.com/office/powerpoint/2010/main" val="17456378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21AC2-99F6-4E00-BFBA-8C94C27B8F75}"/>
              </a:ext>
            </a:extLst>
          </p:cNvPr>
          <p:cNvSpPr>
            <a:spLocks noGrp="1"/>
          </p:cNvSpPr>
          <p:nvPr>
            <p:ph type="title"/>
          </p:nvPr>
        </p:nvSpPr>
        <p:spPr/>
        <p:txBody>
          <a:bodyPr>
            <a:normAutofit/>
          </a:bodyPr>
          <a:lstStyle/>
          <a:p>
            <a:r>
              <a:rPr lang="en-US" dirty="0"/>
              <a:t>EMP Firmware</a:t>
            </a:r>
            <a:endParaRPr lang="en-US" b="1" dirty="0">
              <a:solidFill>
                <a:srgbClr val="FFC000"/>
              </a:solidFill>
            </a:endParaRPr>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42</a:t>
            </a:fld>
            <a:endParaRPr lang="en-US" dirty="0"/>
          </a:p>
        </p:txBody>
      </p:sp>
      <p:sp>
        <p:nvSpPr>
          <p:cNvPr id="25" name="Trapezoid 24"/>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RAL, TIFR</a:t>
            </a:r>
          </a:p>
        </p:txBody>
      </p:sp>
      <p:sp>
        <p:nvSpPr>
          <p:cNvPr id="26" name="Content Placeholder 2">
            <a:extLst>
              <a:ext uri="{FF2B5EF4-FFF2-40B4-BE49-F238E27FC236}">
                <a16:creationId xmlns:a16="http://schemas.microsoft.com/office/drawing/2014/main" id="{6F496C3F-2887-40D0-B637-AAA727ED18B0}"/>
              </a:ext>
            </a:extLst>
          </p:cNvPr>
          <p:cNvSpPr>
            <a:spLocks noGrp="1"/>
          </p:cNvSpPr>
          <p:nvPr>
            <p:ph idx="1"/>
          </p:nvPr>
        </p:nvSpPr>
        <p:spPr>
          <a:xfrm>
            <a:off x="416570" y="1456638"/>
            <a:ext cx="5818772" cy="1761508"/>
          </a:xfrm>
        </p:spPr>
        <p:txBody>
          <a:bodyPr/>
          <a:lstStyle/>
          <a:p>
            <a:r>
              <a:rPr lang="en-GB" dirty="0"/>
              <a:t>Have built upon the success we had with MP7 model in Phase-1 upgrades</a:t>
            </a:r>
          </a:p>
          <a:p>
            <a:pPr lvl="1"/>
            <a:r>
              <a:rPr lang="en-GB" sz="1800" dirty="0"/>
              <a:t>Infrastructure firmware – EMP</a:t>
            </a:r>
          </a:p>
          <a:p>
            <a:pPr lvl="1"/>
            <a:r>
              <a:rPr lang="en-GB" sz="1800" dirty="0"/>
              <a:t>Build Tool - IPBB</a:t>
            </a:r>
          </a:p>
          <a:p>
            <a:endParaRPr lang="en-US" dirty="0"/>
          </a:p>
        </p:txBody>
      </p:sp>
      <p:pic>
        <p:nvPicPr>
          <p:cNvPr id="27" name="Picture 26">
            <a:extLst>
              <a:ext uri="{FF2B5EF4-FFF2-40B4-BE49-F238E27FC236}">
                <a16:creationId xmlns:a16="http://schemas.microsoft.com/office/drawing/2014/main" id="{A3ECE5F1-2A17-4F8F-9B4D-827A067DF088}"/>
              </a:ext>
            </a:extLst>
          </p:cNvPr>
          <p:cNvPicPr>
            <a:picLocks noChangeAspect="1"/>
          </p:cNvPicPr>
          <p:nvPr/>
        </p:nvPicPr>
        <p:blipFill>
          <a:blip r:embed="rId2"/>
          <a:stretch>
            <a:fillRect/>
          </a:stretch>
        </p:blipFill>
        <p:spPr>
          <a:xfrm>
            <a:off x="7178564" y="2290933"/>
            <a:ext cx="4431910" cy="3395879"/>
          </a:xfrm>
          <a:prstGeom prst="rect">
            <a:avLst/>
          </a:prstGeom>
        </p:spPr>
      </p:pic>
      <p:pic>
        <p:nvPicPr>
          <p:cNvPr id="28" name="Picture 27">
            <a:extLst>
              <a:ext uri="{FF2B5EF4-FFF2-40B4-BE49-F238E27FC236}">
                <a16:creationId xmlns:a16="http://schemas.microsoft.com/office/drawing/2014/main" id="{6EE862A0-078E-4735-BE06-468C24C7A0D4}"/>
              </a:ext>
            </a:extLst>
          </p:cNvPr>
          <p:cNvPicPr>
            <a:picLocks noChangeAspect="1"/>
          </p:cNvPicPr>
          <p:nvPr/>
        </p:nvPicPr>
        <p:blipFill>
          <a:blip r:embed="rId3"/>
          <a:stretch>
            <a:fillRect/>
          </a:stretch>
        </p:blipFill>
        <p:spPr>
          <a:xfrm>
            <a:off x="1035050" y="2887661"/>
            <a:ext cx="4613003" cy="2513701"/>
          </a:xfrm>
          <a:prstGeom prst="rect">
            <a:avLst/>
          </a:prstGeom>
        </p:spPr>
      </p:pic>
      <p:pic>
        <p:nvPicPr>
          <p:cNvPr id="29" name="Picture 28">
            <a:extLst>
              <a:ext uri="{FF2B5EF4-FFF2-40B4-BE49-F238E27FC236}">
                <a16:creationId xmlns:a16="http://schemas.microsoft.com/office/drawing/2014/main" id="{95B3652C-8936-4EE0-B317-7C1C0BACE885}"/>
              </a:ext>
            </a:extLst>
          </p:cNvPr>
          <p:cNvPicPr>
            <a:picLocks noChangeAspect="1"/>
          </p:cNvPicPr>
          <p:nvPr/>
        </p:nvPicPr>
        <p:blipFill>
          <a:blip r:embed="rId4"/>
          <a:stretch>
            <a:fillRect/>
          </a:stretch>
        </p:blipFill>
        <p:spPr>
          <a:xfrm>
            <a:off x="1445858" y="3281111"/>
            <a:ext cx="4408154" cy="2471989"/>
          </a:xfrm>
          <a:prstGeom prst="rect">
            <a:avLst/>
          </a:prstGeom>
          <a:ln w="12700">
            <a:solidFill>
              <a:schemeClr val="bg1"/>
            </a:solidFill>
          </a:ln>
        </p:spPr>
      </p:pic>
      <p:sp>
        <p:nvSpPr>
          <p:cNvPr id="30" name="Rectangle 29">
            <a:extLst>
              <a:ext uri="{FF2B5EF4-FFF2-40B4-BE49-F238E27FC236}">
                <a16:creationId xmlns:a16="http://schemas.microsoft.com/office/drawing/2014/main" id="{22174B9F-C4F4-4A8C-B6B1-1567E9DC16AC}"/>
              </a:ext>
            </a:extLst>
          </p:cNvPr>
          <p:cNvSpPr/>
          <p:nvPr/>
        </p:nvSpPr>
        <p:spPr>
          <a:xfrm>
            <a:off x="8524874" y="3160320"/>
            <a:ext cx="1354849" cy="1764752"/>
          </a:xfrm>
          <a:prstGeom prst="rect">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BB89DFB-FC95-4396-92D2-6D779ED0304A}"/>
              </a:ext>
            </a:extLst>
          </p:cNvPr>
          <p:cNvSpPr/>
          <p:nvPr/>
        </p:nvSpPr>
        <p:spPr>
          <a:xfrm>
            <a:off x="7559239" y="2817419"/>
            <a:ext cx="384610" cy="376237"/>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41548F6-8E3C-4CA6-978D-BFCC8E99BA7A}"/>
              </a:ext>
            </a:extLst>
          </p:cNvPr>
          <p:cNvSpPr/>
          <p:nvPr/>
        </p:nvSpPr>
        <p:spPr>
          <a:xfrm>
            <a:off x="7559239" y="4901255"/>
            <a:ext cx="379848" cy="359328"/>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5816601-82C8-4194-9FD8-015D910404D7}"/>
              </a:ext>
            </a:extLst>
          </p:cNvPr>
          <p:cNvSpPr/>
          <p:nvPr/>
        </p:nvSpPr>
        <p:spPr>
          <a:xfrm>
            <a:off x="8278018" y="2560245"/>
            <a:ext cx="609599" cy="322756"/>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F8FE70F-1624-4509-B9D2-CDF4FCED1A04}"/>
              </a:ext>
            </a:extLst>
          </p:cNvPr>
          <p:cNvSpPr/>
          <p:nvPr/>
        </p:nvSpPr>
        <p:spPr>
          <a:xfrm>
            <a:off x="8284368" y="5202391"/>
            <a:ext cx="609599" cy="322756"/>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207BDAD8-EAFF-48DD-955F-F0C2509AD821}"/>
              </a:ext>
            </a:extLst>
          </p:cNvPr>
          <p:cNvSpPr/>
          <p:nvPr/>
        </p:nvSpPr>
        <p:spPr>
          <a:xfrm>
            <a:off x="9975902" y="3160319"/>
            <a:ext cx="384611" cy="1764751"/>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1ACD990C-BF0B-4A07-8EFB-CAAFF6D633C5}"/>
              </a:ext>
            </a:extLst>
          </p:cNvPr>
          <p:cNvSpPr/>
          <p:nvPr/>
        </p:nvSpPr>
        <p:spPr>
          <a:xfrm>
            <a:off x="10424159" y="3160319"/>
            <a:ext cx="485030" cy="594733"/>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E031CF79-F428-40D2-AD21-6286C2C15CC4}"/>
              </a:ext>
            </a:extLst>
          </p:cNvPr>
          <p:cNvSpPr/>
          <p:nvPr/>
        </p:nvSpPr>
        <p:spPr>
          <a:xfrm>
            <a:off x="10424159" y="3828833"/>
            <a:ext cx="485030" cy="429244"/>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9F19BA2E-77DC-4C22-A399-7E3CE668DC40}"/>
              </a:ext>
            </a:extLst>
          </p:cNvPr>
          <p:cNvSpPr/>
          <p:nvPr/>
        </p:nvSpPr>
        <p:spPr>
          <a:xfrm>
            <a:off x="10424159" y="4441275"/>
            <a:ext cx="485030" cy="429244"/>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Content Placeholder 2">
            <a:extLst>
              <a:ext uri="{FF2B5EF4-FFF2-40B4-BE49-F238E27FC236}">
                <a16:creationId xmlns:a16="http://schemas.microsoft.com/office/drawing/2014/main" id="{BF3C9470-DD52-41CD-90C5-D9952964EC71}"/>
              </a:ext>
            </a:extLst>
          </p:cNvPr>
          <p:cNvSpPr txBox="1">
            <a:spLocks/>
          </p:cNvSpPr>
          <p:nvPr/>
        </p:nvSpPr>
        <p:spPr>
          <a:xfrm>
            <a:off x="6981323" y="1452238"/>
            <a:ext cx="4629151" cy="701731"/>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GB" dirty="0"/>
              <a:t>Infrastructure separated from payload for algorithms</a:t>
            </a:r>
            <a:endParaRPr lang="en-US" dirty="0"/>
          </a:p>
        </p:txBody>
      </p:sp>
    </p:spTree>
    <p:extLst>
      <p:ext uri="{BB962C8B-B14F-4D97-AF65-F5344CB8AC3E}">
        <p14:creationId xmlns:p14="http://schemas.microsoft.com/office/powerpoint/2010/main" val="42832620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9A30E-3E15-4F4C-AA03-DA65826B4892}"/>
              </a:ext>
            </a:extLst>
          </p:cNvPr>
          <p:cNvSpPr>
            <a:spLocks noGrp="1"/>
          </p:cNvSpPr>
          <p:nvPr>
            <p:ph type="title"/>
          </p:nvPr>
        </p:nvSpPr>
        <p:spPr/>
        <p:txBody>
          <a:bodyPr/>
          <a:lstStyle/>
          <a:p>
            <a:r>
              <a:rPr lang="en-GB" dirty="0"/>
              <a:t>EMP FIRMWARE</a:t>
            </a:r>
          </a:p>
        </p:txBody>
      </p:sp>
      <p:sp>
        <p:nvSpPr>
          <p:cNvPr id="3" name="Content Placeholder 2">
            <a:extLst>
              <a:ext uri="{FF2B5EF4-FFF2-40B4-BE49-F238E27FC236}">
                <a16:creationId xmlns:a16="http://schemas.microsoft.com/office/drawing/2014/main" id="{A4459D60-4227-4DD9-A4E5-5F2DFADE238C}"/>
              </a:ext>
            </a:extLst>
          </p:cNvPr>
          <p:cNvSpPr>
            <a:spLocks noGrp="1"/>
          </p:cNvSpPr>
          <p:nvPr>
            <p:ph idx="1"/>
          </p:nvPr>
        </p:nvSpPr>
        <p:spPr>
          <a:xfrm>
            <a:off x="685800" y="1680210"/>
            <a:ext cx="10820400" cy="4139082"/>
          </a:xfrm>
        </p:spPr>
        <p:txBody>
          <a:bodyPr/>
          <a:lstStyle/>
          <a:p>
            <a:r>
              <a:rPr lang="en-GB" dirty="0"/>
              <a:t>Still constrains infrastructure to the edge of the chip</a:t>
            </a:r>
          </a:p>
          <a:p>
            <a:r>
              <a:rPr lang="en-GB" dirty="0"/>
              <a:t>But now… </a:t>
            </a:r>
          </a:p>
          <a:p>
            <a:pPr lvl="1"/>
            <a:r>
              <a:rPr lang="en-GB" dirty="0"/>
              <a:t>Supports any type </a:t>
            </a:r>
            <a:r>
              <a:rPr lang="en-GB"/>
              <a:t>of Xilinx </a:t>
            </a:r>
            <a:r>
              <a:rPr lang="en-GB" dirty="0"/>
              <a:t>FPGA</a:t>
            </a:r>
          </a:p>
          <a:p>
            <a:pPr lvl="1"/>
            <a:r>
              <a:rPr lang="en-GB" dirty="0"/>
              <a:t>Has support for arbitrary numbers, distributions, types and speeds of links</a:t>
            </a:r>
          </a:p>
          <a:p>
            <a:pPr lvl="1"/>
            <a:r>
              <a:rPr lang="en-GB" dirty="0"/>
              <a:t>Has support for </a:t>
            </a:r>
            <a:r>
              <a:rPr lang="en-GB" dirty="0" err="1"/>
              <a:t>IPbus</a:t>
            </a:r>
            <a:r>
              <a:rPr lang="en-GB" dirty="0"/>
              <a:t>-over-PCIe and IPbus-over-AxiC2C</a:t>
            </a:r>
          </a:p>
          <a:p>
            <a:pPr lvl="1"/>
            <a:r>
              <a:rPr lang="en-GB" dirty="0"/>
              <a:t>Systematic link validation procedures</a:t>
            </a:r>
          </a:p>
          <a:p>
            <a:pPr lvl="1"/>
            <a:r>
              <a:rPr lang="en-GB" dirty="0"/>
              <a:t>Separates out physical device configuration from design configuration</a:t>
            </a:r>
          </a:p>
          <a:p>
            <a:r>
              <a:rPr lang="en-GB" dirty="0"/>
              <a:t>Which means that with a single line change you can build the same payload for…</a:t>
            </a:r>
          </a:p>
          <a:p>
            <a:endParaRPr lang="en-GB" dirty="0"/>
          </a:p>
          <a:p>
            <a:endParaRPr lang="en-GB" dirty="0"/>
          </a:p>
        </p:txBody>
      </p:sp>
      <p:sp>
        <p:nvSpPr>
          <p:cNvPr id="4" name="Date Placeholder 3">
            <a:extLst>
              <a:ext uri="{FF2B5EF4-FFF2-40B4-BE49-F238E27FC236}">
                <a16:creationId xmlns:a16="http://schemas.microsoft.com/office/drawing/2014/main" id="{4D91A7CF-80EF-4EEE-A9A5-ED2B786DBFAF}"/>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E2E2F594-70F0-42D9-9A24-B44697CA1A4D}"/>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37AEEDC8-C4E9-4666-93A7-F637B8AF2D7F}"/>
              </a:ext>
            </a:extLst>
          </p:cNvPr>
          <p:cNvSpPr>
            <a:spLocks noGrp="1"/>
          </p:cNvSpPr>
          <p:nvPr>
            <p:ph type="sldNum" sz="quarter" idx="12"/>
          </p:nvPr>
        </p:nvSpPr>
        <p:spPr/>
        <p:txBody>
          <a:bodyPr/>
          <a:lstStyle/>
          <a:p>
            <a:fld id="{6D22F896-40B5-4ADD-8801-0D06FADFA095}" type="slidenum">
              <a:rPr lang="en-US" smtClean="0"/>
              <a:t>43</a:t>
            </a:fld>
            <a:endParaRPr lang="en-US" dirty="0"/>
          </a:p>
        </p:txBody>
      </p:sp>
      <p:sp>
        <p:nvSpPr>
          <p:cNvPr id="7" name="Trapezoid 6">
            <a:extLst>
              <a:ext uri="{FF2B5EF4-FFF2-40B4-BE49-F238E27FC236}">
                <a16:creationId xmlns:a16="http://schemas.microsoft.com/office/drawing/2014/main" id="{00C9CF2C-476F-41C8-8076-7EE0A5F0A6EE}"/>
              </a:ext>
            </a:extLst>
          </p:cNvPr>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RAL, TIFR</a:t>
            </a:r>
          </a:p>
        </p:txBody>
      </p:sp>
    </p:spTree>
    <p:extLst>
      <p:ext uri="{BB962C8B-B14F-4D97-AF65-F5344CB8AC3E}">
        <p14:creationId xmlns:p14="http://schemas.microsoft.com/office/powerpoint/2010/main" val="7812132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ontent Placeholder 2">
            <a:extLst>
              <a:ext uri="{FF2B5EF4-FFF2-40B4-BE49-F238E27FC236}">
                <a16:creationId xmlns:a16="http://schemas.microsoft.com/office/drawing/2014/main" id="{634743A6-3ACE-42AD-ABFD-D960EB17ED8D}"/>
              </a:ext>
            </a:extLst>
          </p:cNvPr>
          <p:cNvSpPr txBox="1">
            <a:spLocks/>
          </p:cNvSpPr>
          <p:nvPr/>
        </p:nvSpPr>
        <p:spPr>
          <a:xfrm>
            <a:off x="635907" y="1412240"/>
            <a:ext cx="5002893" cy="397032"/>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GB" dirty="0"/>
              <a:t>Different boards</a:t>
            </a:r>
            <a:endParaRPr lang="en-US" dirty="0"/>
          </a:p>
        </p:txBody>
      </p:sp>
      <p:sp>
        <p:nvSpPr>
          <p:cNvPr id="3" name="Rectangle 2">
            <a:extLst>
              <a:ext uri="{FF2B5EF4-FFF2-40B4-BE49-F238E27FC236}">
                <a16:creationId xmlns:a16="http://schemas.microsoft.com/office/drawing/2014/main" id="{424FC2D6-F423-4A7E-8964-9D185E003438}"/>
              </a:ext>
            </a:extLst>
          </p:cNvPr>
          <p:cNvSpPr/>
          <p:nvPr/>
        </p:nvSpPr>
        <p:spPr>
          <a:xfrm>
            <a:off x="443538" y="1774266"/>
            <a:ext cx="5031352" cy="45085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2A5E53-4B7E-4CAB-9ADC-0108B18585FE}"/>
              </a:ext>
            </a:extLst>
          </p:cNvPr>
          <p:cNvSpPr>
            <a:spLocks noGrp="1"/>
          </p:cNvSpPr>
          <p:nvPr>
            <p:ph type="title"/>
          </p:nvPr>
        </p:nvSpPr>
        <p:spPr/>
        <p:txBody>
          <a:bodyPr/>
          <a:lstStyle/>
          <a:p>
            <a:r>
              <a:rPr lang="en-GB" dirty="0"/>
              <a:t>EMP Firmware</a:t>
            </a:r>
            <a:endParaRPr lang="en-US" dirty="0"/>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44</a:t>
            </a:fld>
            <a:endParaRPr lang="en-US" dirty="0"/>
          </a:p>
        </p:txBody>
      </p:sp>
      <p:sp>
        <p:nvSpPr>
          <p:cNvPr id="21" name="Trapezoid 20"/>
          <p:cNvSpPr/>
          <p:nvPr/>
        </p:nvSpPr>
        <p:spPr>
          <a:xfrm rot="18900000">
            <a:off x="-431005" y="204602"/>
            <a:ext cx="1752345" cy="476689"/>
          </a:xfrm>
          <a:prstGeom prst="trapezoid">
            <a:avLst>
              <a:gd name="adj" fmla="val 100866"/>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t"/>
          <a:lstStyle/>
          <a:p>
            <a:pPr algn="ctr"/>
            <a:r>
              <a:rPr lang="en-GB" dirty="0"/>
              <a:t>RAL, TIFR</a:t>
            </a:r>
          </a:p>
        </p:txBody>
      </p:sp>
      <p:sp>
        <p:nvSpPr>
          <p:cNvPr id="22" name="Content Placeholder 2">
            <a:extLst>
              <a:ext uri="{FF2B5EF4-FFF2-40B4-BE49-F238E27FC236}">
                <a16:creationId xmlns:a16="http://schemas.microsoft.com/office/drawing/2014/main" id="{04F7AF0F-9009-4C4D-8F10-B2953AA97C25}"/>
              </a:ext>
            </a:extLst>
          </p:cNvPr>
          <p:cNvSpPr txBox="1">
            <a:spLocks/>
          </p:cNvSpPr>
          <p:nvPr/>
        </p:nvSpPr>
        <p:spPr>
          <a:xfrm>
            <a:off x="6192157" y="1412240"/>
            <a:ext cx="5574393" cy="829971"/>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GB" dirty="0"/>
              <a:t>Different link configurations</a:t>
            </a:r>
          </a:p>
          <a:p>
            <a:endParaRPr lang="en-US" dirty="0"/>
          </a:p>
        </p:txBody>
      </p:sp>
      <p:grpSp>
        <p:nvGrpSpPr>
          <p:cNvPr id="24" name="Group 23">
            <a:extLst>
              <a:ext uri="{FF2B5EF4-FFF2-40B4-BE49-F238E27FC236}">
                <a16:creationId xmlns:a16="http://schemas.microsoft.com/office/drawing/2014/main" id="{18D7791E-C148-49A8-8DC6-88694BF92DE5}"/>
              </a:ext>
            </a:extLst>
          </p:cNvPr>
          <p:cNvGrpSpPr/>
          <p:nvPr/>
        </p:nvGrpSpPr>
        <p:grpSpPr>
          <a:xfrm>
            <a:off x="6430231" y="1774266"/>
            <a:ext cx="5013690" cy="4508553"/>
            <a:chOff x="6430231" y="1631446"/>
            <a:chExt cx="5136058" cy="4618592"/>
          </a:xfrm>
        </p:grpSpPr>
        <p:sp>
          <p:nvSpPr>
            <p:cNvPr id="25" name="Rectangle 24">
              <a:extLst>
                <a:ext uri="{FF2B5EF4-FFF2-40B4-BE49-F238E27FC236}">
                  <a16:creationId xmlns:a16="http://schemas.microsoft.com/office/drawing/2014/main" id="{EE0AC16F-C41E-446C-A25C-8F994FB5D603}"/>
                </a:ext>
              </a:extLst>
            </p:cNvPr>
            <p:cNvSpPr/>
            <p:nvPr/>
          </p:nvSpPr>
          <p:spPr>
            <a:xfrm>
              <a:off x="6430231" y="1657536"/>
              <a:ext cx="5136058" cy="45925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F6823C24-378F-4752-AC00-CC63E40255AB}"/>
                </a:ext>
              </a:extLst>
            </p:cNvPr>
            <p:cNvPicPr>
              <a:picLocks noChangeAspect="1"/>
            </p:cNvPicPr>
            <p:nvPr/>
          </p:nvPicPr>
          <p:blipFill>
            <a:blip r:embed="rId2"/>
            <a:stretch>
              <a:fillRect/>
            </a:stretch>
          </p:blipFill>
          <p:spPr>
            <a:xfrm>
              <a:off x="6430231" y="1631446"/>
              <a:ext cx="5134390" cy="4462182"/>
            </a:xfrm>
            <a:prstGeom prst="rect">
              <a:avLst/>
            </a:prstGeom>
          </p:spPr>
        </p:pic>
      </p:grpSp>
      <p:grpSp>
        <p:nvGrpSpPr>
          <p:cNvPr id="27" name="Group 26">
            <a:extLst>
              <a:ext uri="{FF2B5EF4-FFF2-40B4-BE49-F238E27FC236}">
                <a16:creationId xmlns:a16="http://schemas.microsoft.com/office/drawing/2014/main" id="{F4AFB825-20D6-4716-AB12-29FFD60FCECA}"/>
              </a:ext>
            </a:extLst>
          </p:cNvPr>
          <p:cNvGrpSpPr/>
          <p:nvPr/>
        </p:nvGrpSpPr>
        <p:grpSpPr>
          <a:xfrm>
            <a:off x="6712283" y="3511592"/>
            <a:ext cx="4059829" cy="1718162"/>
            <a:chOff x="445238" y="3757025"/>
            <a:chExt cx="5771147" cy="2442410"/>
          </a:xfrm>
        </p:grpSpPr>
        <p:sp>
          <p:nvSpPr>
            <p:cNvPr id="28" name="Rectangle 27">
              <a:extLst>
                <a:ext uri="{FF2B5EF4-FFF2-40B4-BE49-F238E27FC236}">
                  <a16:creationId xmlns:a16="http://schemas.microsoft.com/office/drawing/2014/main" id="{A599FFBF-21AC-44BE-863B-B5EE633D2B38}"/>
                </a:ext>
              </a:extLst>
            </p:cNvPr>
            <p:cNvSpPr/>
            <p:nvPr/>
          </p:nvSpPr>
          <p:spPr>
            <a:xfrm>
              <a:off x="445238" y="3757025"/>
              <a:ext cx="5771147" cy="24424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2C17F98D-D9E5-4B7A-B2B8-1DC1518378D3}"/>
                </a:ext>
              </a:extLst>
            </p:cNvPr>
            <p:cNvPicPr>
              <a:picLocks noChangeAspect="1"/>
            </p:cNvPicPr>
            <p:nvPr/>
          </p:nvPicPr>
          <p:blipFill rotWithShape="1">
            <a:blip r:embed="rId3"/>
            <a:srcRect t="10233" r="1632"/>
            <a:stretch/>
          </p:blipFill>
          <p:spPr>
            <a:xfrm>
              <a:off x="565623" y="3889372"/>
              <a:ext cx="5558520" cy="2216318"/>
            </a:xfrm>
            <a:prstGeom prst="rect">
              <a:avLst/>
            </a:prstGeom>
          </p:spPr>
        </p:pic>
      </p:grpSp>
      <p:pic>
        <p:nvPicPr>
          <p:cNvPr id="30" name="Content Placeholder 10">
            <a:extLst>
              <a:ext uri="{FF2B5EF4-FFF2-40B4-BE49-F238E27FC236}">
                <a16:creationId xmlns:a16="http://schemas.microsoft.com/office/drawing/2014/main" id="{BB7BBAE4-120F-497A-8A87-3B2E1DE7B080}"/>
              </a:ext>
            </a:extLst>
          </p:cNvPr>
          <p:cNvPicPr>
            <a:picLocks noGrp="1" noChangeAspect="1"/>
          </p:cNvPicPr>
          <p:nvPr>
            <p:ph idx="1"/>
          </p:nvPr>
        </p:nvPicPr>
        <p:blipFill rotWithShape="1">
          <a:blip r:embed="rId4"/>
          <a:srcRect t="10284" b="20984"/>
          <a:stretch/>
        </p:blipFill>
        <p:spPr>
          <a:xfrm rot="10800000">
            <a:off x="556082" y="1841608"/>
            <a:ext cx="2364960" cy="1219092"/>
          </a:xfrm>
        </p:spPr>
      </p:pic>
      <p:pic>
        <p:nvPicPr>
          <p:cNvPr id="31" name="Picture 30">
            <a:extLst>
              <a:ext uri="{FF2B5EF4-FFF2-40B4-BE49-F238E27FC236}">
                <a16:creationId xmlns:a16="http://schemas.microsoft.com/office/drawing/2014/main" id="{BCBB1223-387C-4084-A32A-8A8FF0C75F88}"/>
              </a:ext>
            </a:extLst>
          </p:cNvPr>
          <p:cNvPicPr>
            <a:picLocks noChangeAspect="1"/>
          </p:cNvPicPr>
          <p:nvPr/>
        </p:nvPicPr>
        <p:blipFill>
          <a:blip r:embed="rId5"/>
          <a:stretch>
            <a:fillRect/>
          </a:stretch>
        </p:blipFill>
        <p:spPr>
          <a:xfrm>
            <a:off x="3031957" y="1845158"/>
            <a:ext cx="2431671" cy="1217142"/>
          </a:xfrm>
          <a:prstGeom prst="rect">
            <a:avLst/>
          </a:prstGeom>
        </p:spPr>
      </p:pic>
      <p:pic>
        <p:nvPicPr>
          <p:cNvPr id="32" name="Picture 31">
            <a:extLst>
              <a:ext uri="{FF2B5EF4-FFF2-40B4-BE49-F238E27FC236}">
                <a16:creationId xmlns:a16="http://schemas.microsoft.com/office/drawing/2014/main" id="{B2006819-EF91-4334-B2AE-00ED0E6C9563}"/>
              </a:ext>
            </a:extLst>
          </p:cNvPr>
          <p:cNvPicPr>
            <a:picLocks noChangeAspect="1"/>
          </p:cNvPicPr>
          <p:nvPr/>
        </p:nvPicPr>
        <p:blipFill rotWithShape="1">
          <a:blip r:embed="rId6"/>
          <a:srcRect l="10283" r="10440"/>
          <a:stretch/>
        </p:blipFill>
        <p:spPr>
          <a:xfrm>
            <a:off x="445167" y="3005351"/>
            <a:ext cx="2544301" cy="1807949"/>
          </a:xfrm>
          <a:prstGeom prst="rect">
            <a:avLst/>
          </a:prstGeom>
        </p:spPr>
      </p:pic>
      <p:pic>
        <p:nvPicPr>
          <p:cNvPr id="33" name="Content Placeholder 9">
            <a:extLst>
              <a:ext uri="{FF2B5EF4-FFF2-40B4-BE49-F238E27FC236}">
                <a16:creationId xmlns:a16="http://schemas.microsoft.com/office/drawing/2014/main" id="{8931108A-E9B2-4544-BFBB-973E3366BD47}"/>
              </a:ext>
            </a:extLst>
          </p:cNvPr>
          <p:cNvPicPr>
            <a:picLocks noChangeAspect="1"/>
          </p:cNvPicPr>
          <p:nvPr/>
        </p:nvPicPr>
        <p:blipFill>
          <a:blip r:embed="rId7"/>
          <a:stretch>
            <a:fillRect/>
          </a:stretch>
        </p:blipFill>
        <p:spPr>
          <a:xfrm>
            <a:off x="2973102" y="3291101"/>
            <a:ext cx="2490525" cy="2633449"/>
          </a:xfrm>
          <a:prstGeom prst="rect">
            <a:avLst/>
          </a:prstGeom>
        </p:spPr>
      </p:pic>
      <p:pic>
        <p:nvPicPr>
          <p:cNvPr id="1028" name="Picture 4" descr="Image result for kcu105&quot;">
            <a:extLst>
              <a:ext uri="{FF2B5EF4-FFF2-40B4-BE49-F238E27FC236}">
                <a16:creationId xmlns:a16="http://schemas.microsoft.com/office/drawing/2014/main" id="{06AE4E36-B0A6-411A-8CA7-B080BF86FB1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946"/>
          <a:stretch/>
        </p:blipFill>
        <p:spPr bwMode="auto">
          <a:xfrm>
            <a:off x="445166" y="4827149"/>
            <a:ext cx="2526307" cy="14455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8C758CD-661B-4CCC-BDBF-FEA44A46F74F}"/>
              </a:ext>
            </a:extLst>
          </p:cNvPr>
          <p:cNvSpPr txBox="1"/>
          <p:nvPr/>
        </p:nvSpPr>
        <p:spPr>
          <a:xfrm>
            <a:off x="3413343" y="4253698"/>
            <a:ext cx="1026942" cy="646331"/>
          </a:xfrm>
          <a:prstGeom prst="rect">
            <a:avLst/>
          </a:prstGeom>
          <a:noFill/>
        </p:spPr>
        <p:txBody>
          <a:bodyPr wrap="square" rtlCol="0">
            <a:spAutoFit/>
          </a:bodyPr>
          <a:lstStyle/>
          <a:p>
            <a:pPr algn="ctr"/>
            <a:r>
              <a:rPr lang="en-GB" sz="3600" dirty="0"/>
              <a:t>x4</a:t>
            </a:r>
          </a:p>
        </p:txBody>
      </p:sp>
    </p:spTree>
    <p:extLst>
      <p:ext uri="{BB962C8B-B14F-4D97-AF65-F5344CB8AC3E}">
        <p14:creationId xmlns:p14="http://schemas.microsoft.com/office/powerpoint/2010/main" val="32265288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0"/>
          <p:cNvPicPr>
            <a:picLocks noChangeAspect="1" noChangeArrowheads="1"/>
          </p:cNvPicPr>
          <p:nvPr/>
        </p:nvPicPr>
        <p:blipFill rotWithShape="1">
          <a:blip r:embed="rId2">
            <a:extLst>
              <a:ext uri="{28A0092B-C50C-407E-A947-70E740481C1C}">
                <a14:useLocalDpi xmlns:a14="http://schemas.microsoft.com/office/drawing/2010/main" val="0"/>
              </a:ext>
            </a:extLst>
          </a:blip>
          <a:srcRect l="47120" t="7538" b="16454"/>
          <a:stretch/>
        </p:blipFill>
        <p:spPr bwMode="auto">
          <a:xfrm>
            <a:off x="5767754" y="1612230"/>
            <a:ext cx="6173421" cy="5005137"/>
          </a:xfrm>
          <a:prstGeom prst="rect">
            <a:avLst/>
          </a:prstGeom>
          <a:solidFill>
            <a:schemeClr val="tx1"/>
          </a:solidFill>
        </p:spPr>
      </p:pic>
      <p:sp>
        <p:nvSpPr>
          <p:cNvPr id="2" name="Title 1">
            <a:extLst>
              <a:ext uri="{FF2B5EF4-FFF2-40B4-BE49-F238E27FC236}">
                <a16:creationId xmlns:a16="http://schemas.microsoft.com/office/drawing/2014/main" id="{5C239EF2-81AB-4517-9624-DF46F3CB8BD8}"/>
              </a:ext>
            </a:extLst>
          </p:cNvPr>
          <p:cNvSpPr>
            <a:spLocks noGrp="1"/>
          </p:cNvSpPr>
          <p:nvPr>
            <p:ph type="title"/>
          </p:nvPr>
        </p:nvSpPr>
        <p:spPr>
          <a:xfrm>
            <a:off x="2361422" y="250023"/>
            <a:ext cx="9144778" cy="1293028"/>
          </a:xfrm>
        </p:spPr>
        <p:txBody>
          <a:bodyPr/>
          <a:lstStyle/>
          <a:p>
            <a:pPr algn="l"/>
            <a:r>
              <a:rPr lang="en-GB" dirty="0"/>
              <a:t>: The </a:t>
            </a:r>
            <a:r>
              <a:rPr lang="en-GB" u="sng" dirty="0"/>
              <a:t>S</a:t>
            </a:r>
            <a:r>
              <a:rPr lang="en-GB" dirty="0"/>
              <a:t>erenity </a:t>
            </a:r>
            <a:r>
              <a:rPr lang="en-GB" u="sng" dirty="0"/>
              <a:t>Ma</a:t>
            </a:r>
            <a:r>
              <a:rPr lang="en-GB" dirty="0"/>
              <a:t>nagement </a:t>
            </a:r>
            <a:r>
              <a:rPr lang="en-GB" u="sng" dirty="0"/>
              <a:t>Sh</a:t>
            </a:r>
            <a:r>
              <a:rPr lang="en-GB" dirty="0"/>
              <a:t>ell</a:t>
            </a:r>
          </a:p>
        </p:txBody>
      </p:sp>
      <p:sp>
        <p:nvSpPr>
          <p:cNvPr id="3" name="Content Placeholder 2">
            <a:extLst>
              <a:ext uri="{FF2B5EF4-FFF2-40B4-BE49-F238E27FC236}">
                <a16:creationId xmlns:a16="http://schemas.microsoft.com/office/drawing/2014/main" id="{8B9A09D3-8F30-4F56-A280-1502AE927C51}"/>
              </a:ext>
            </a:extLst>
          </p:cNvPr>
          <p:cNvSpPr>
            <a:spLocks noGrp="1"/>
          </p:cNvSpPr>
          <p:nvPr>
            <p:ph idx="1"/>
          </p:nvPr>
        </p:nvSpPr>
        <p:spPr>
          <a:xfrm>
            <a:off x="685801" y="1877159"/>
            <a:ext cx="5081954" cy="4566378"/>
          </a:xfrm>
        </p:spPr>
        <p:txBody>
          <a:bodyPr/>
          <a:lstStyle/>
          <a:p>
            <a:r>
              <a:rPr lang="en-GB" dirty="0"/>
              <a:t>The usual problem in writing generic, reusable control software is the complex interdependence of different components</a:t>
            </a:r>
          </a:p>
          <a:p>
            <a:r>
              <a:rPr lang="en-GB" dirty="0"/>
              <a:t>New board = new software</a:t>
            </a:r>
          </a:p>
          <a:p>
            <a:r>
              <a:rPr lang="en-GB" dirty="0"/>
              <a:t>In the past, major structural changes to a board design and entirely new board designs happened on a sufficiently infrequent basis as to be manageable, albeit inefficient, way of working.</a:t>
            </a:r>
          </a:p>
          <a:p>
            <a:endParaRPr lang="en-GB" dirty="0"/>
          </a:p>
          <a:p>
            <a:endParaRPr lang="en-GB" dirty="0"/>
          </a:p>
        </p:txBody>
      </p:sp>
      <p:pic>
        <p:nvPicPr>
          <p:cNvPr id="4" name="Content Placeholder 7" descr="A close up of a logo&#10;&#10;Description automatically generated">
            <a:extLst>
              <a:ext uri="{FF2B5EF4-FFF2-40B4-BE49-F238E27FC236}">
                <a16:creationId xmlns:a16="http://schemas.microsoft.com/office/drawing/2014/main" id="{AF7EA341-82C2-4DC0-B109-36738324D0DF}"/>
              </a:ext>
            </a:extLst>
          </p:cNvPr>
          <p:cNvPicPr>
            <a:picLocks noChangeAspect="1"/>
          </p:cNvPicPr>
          <p:nvPr/>
        </p:nvPicPr>
        <p:blipFill>
          <a:blip r:embed="rId3"/>
          <a:stretch>
            <a:fillRect/>
          </a:stretch>
        </p:blipFill>
        <p:spPr>
          <a:xfrm>
            <a:off x="737159" y="204780"/>
            <a:ext cx="1624263" cy="1624263"/>
          </a:xfrm>
          <a:prstGeom prst="rect">
            <a:avLst/>
          </a:prstGeom>
          <a:solidFill>
            <a:schemeClr val="tx1"/>
          </a:solidFill>
        </p:spPr>
      </p:pic>
      <p:sp>
        <p:nvSpPr>
          <p:cNvPr id="5" name="Rectangle 4">
            <a:extLst>
              <a:ext uri="{FF2B5EF4-FFF2-40B4-BE49-F238E27FC236}">
                <a16:creationId xmlns:a16="http://schemas.microsoft.com/office/drawing/2014/main" id="{BDB14ADE-E213-4258-B918-89D207536CFC}"/>
              </a:ext>
            </a:extLst>
          </p:cNvPr>
          <p:cNvSpPr/>
          <p:nvPr/>
        </p:nvSpPr>
        <p:spPr>
          <a:xfrm>
            <a:off x="5767754" y="1612230"/>
            <a:ext cx="656493" cy="262214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1897728F-E593-4724-B1AA-283366C0934F}"/>
              </a:ext>
            </a:extLst>
          </p:cNvPr>
          <p:cNvSpPr/>
          <p:nvPr/>
        </p:nvSpPr>
        <p:spPr>
          <a:xfrm>
            <a:off x="5767754" y="4568483"/>
            <a:ext cx="656493" cy="20323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177023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0"/>
          <p:cNvPicPr>
            <a:picLocks noChangeAspect="1" noChangeArrowheads="1"/>
          </p:cNvPicPr>
          <p:nvPr/>
        </p:nvPicPr>
        <p:blipFill rotWithShape="1">
          <a:blip r:embed="rId2">
            <a:extLst>
              <a:ext uri="{28A0092B-C50C-407E-A947-70E740481C1C}">
                <a14:useLocalDpi xmlns:a14="http://schemas.microsoft.com/office/drawing/2010/main" val="0"/>
              </a:ext>
            </a:extLst>
          </a:blip>
          <a:srcRect t="7538" b="16454"/>
          <a:stretch/>
        </p:blipFill>
        <p:spPr bwMode="auto">
          <a:xfrm>
            <a:off x="266700" y="1612230"/>
            <a:ext cx="11674475" cy="5005137"/>
          </a:xfrm>
          <a:prstGeom prst="rect">
            <a:avLst/>
          </a:prstGeom>
          <a:solidFill>
            <a:schemeClr val="tx1"/>
          </a:solidFill>
        </p:spPr>
      </p:pic>
      <p:sp>
        <p:nvSpPr>
          <p:cNvPr id="2" name="Title 1">
            <a:extLst>
              <a:ext uri="{FF2B5EF4-FFF2-40B4-BE49-F238E27FC236}">
                <a16:creationId xmlns:a16="http://schemas.microsoft.com/office/drawing/2014/main" id="{5C239EF2-81AB-4517-9624-DF46F3CB8BD8}"/>
              </a:ext>
            </a:extLst>
          </p:cNvPr>
          <p:cNvSpPr>
            <a:spLocks noGrp="1"/>
          </p:cNvSpPr>
          <p:nvPr>
            <p:ph type="title"/>
          </p:nvPr>
        </p:nvSpPr>
        <p:spPr>
          <a:xfrm>
            <a:off x="2361421" y="250023"/>
            <a:ext cx="9216289" cy="1293028"/>
          </a:xfrm>
        </p:spPr>
        <p:txBody>
          <a:bodyPr/>
          <a:lstStyle/>
          <a:p>
            <a:pPr algn="l"/>
            <a:r>
              <a:rPr lang="en-GB" dirty="0"/>
              <a:t>: The </a:t>
            </a:r>
            <a:r>
              <a:rPr lang="en-GB" u="sng" dirty="0"/>
              <a:t>S</a:t>
            </a:r>
            <a:r>
              <a:rPr lang="en-GB" dirty="0"/>
              <a:t>erenity </a:t>
            </a:r>
            <a:r>
              <a:rPr lang="en-GB" u="sng" dirty="0"/>
              <a:t>Ma</a:t>
            </a:r>
            <a:r>
              <a:rPr lang="en-GB" dirty="0"/>
              <a:t>nagement </a:t>
            </a:r>
            <a:r>
              <a:rPr lang="en-GB" u="sng" dirty="0"/>
              <a:t>Sh</a:t>
            </a:r>
            <a:r>
              <a:rPr lang="en-GB" dirty="0"/>
              <a:t>ell</a:t>
            </a:r>
          </a:p>
        </p:txBody>
      </p:sp>
      <p:pic>
        <p:nvPicPr>
          <p:cNvPr id="4" name="Content Placeholder 7" descr="A close up of a logo&#10;&#10;Description automatically generated">
            <a:extLst>
              <a:ext uri="{FF2B5EF4-FFF2-40B4-BE49-F238E27FC236}">
                <a16:creationId xmlns:a16="http://schemas.microsoft.com/office/drawing/2014/main" id="{AF7EA341-82C2-4DC0-B109-36738324D0DF}"/>
              </a:ext>
            </a:extLst>
          </p:cNvPr>
          <p:cNvPicPr>
            <a:picLocks noChangeAspect="1"/>
          </p:cNvPicPr>
          <p:nvPr/>
        </p:nvPicPr>
        <p:blipFill>
          <a:blip r:embed="rId3"/>
          <a:stretch>
            <a:fillRect/>
          </a:stretch>
        </p:blipFill>
        <p:spPr>
          <a:xfrm>
            <a:off x="737159" y="204780"/>
            <a:ext cx="1624263" cy="1624263"/>
          </a:xfrm>
          <a:prstGeom prst="rect">
            <a:avLst/>
          </a:prstGeom>
          <a:solidFill>
            <a:schemeClr val="tx1"/>
          </a:solidFill>
        </p:spPr>
      </p:pic>
      <p:sp>
        <p:nvSpPr>
          <p:cNvPr id="3" name="TextBox 2">
            <a:extLst>
              <a:ext uri="{FF2B5EF4-FFF2-40B4-BE49-F238E27FC236}">
                <a16:creationId xmlns:a16="http://schemas.microsoft.com/office/drawing/2014/main" id="{EC83F561-7BB7-4D4B-95AD-DAB5A15C2B8A}"/>
              </a:ext>
            </a:extLst>
          </p:cNvPr>
          <p:cNvSpPr txBox="1"/>
          <p:nvPr/>
        </p:nvSpPr>
        <p:spPr>
          <a:xfrm>
            <a:off x="1294229" y="5725549"/>
            <a:ext cx="9636368" cy="923330"/>
          </a:xfrm>
          <a:prstGeom prst="rect">
            <a:avLst/>
          </a:prstGeom>
          <a:noFill/>
        </p:spPr>
        <p:txBody>
          <a:bodyPr wrap="square" rtlCol="0">
            <a:spAutoFit/>
          </a:bodyPr>
          <a:lstStyle/>
          <a:p>
            <a:pPr algn="ctr"/>
            <a:r>
              <a:rPr lang="en-GB" dirty="0">
                <a:solidFill>
                  <a:schemeClr val="bg1"/>
                </a:solidFill>
              </a:rPr>
              <a:t>SMASH builds a “mirror” image of the system in software</a:t>
            </a:r>
          </a:p>
          <a:p>
            <a:pPr algn="ctr"/>
            <a:r>
              <a:rPr lang="en-GB" dirty="0">
                <a:solidFill>
                  <a:schemeClr val="bg1"/>
                </a:solidFill>
              </a:rPr>
              <a:t>You tell it how the system is connected, SMASH works out how to route the messages </a:t>
            </a:r>
          </a:p>
          <a:p>
            <a:pPr algn="ctr"/>
            <a:r>
              <a:rPr lang="en-GB" dirty="0">
                <a:solidFill>
                  <a:schemeClr val="bg1"/>
                </a:solidFill>
              </a:rPr>
              <a:t>No time for details in this talk!</a:t>
            </a:r>
          </a:p>
        </p:txBody>
      </p:sp>
    </p:spTree>
    <p:extLst>
      <p:ext uri="{BB962C8B-B14F-4D97-AF65-F5344CB8AC3E}">
        <p14:creationId xmlns:p14="http://schemas.microsoft.com/office/powerpoint/2010/main" val="35649958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0"/>
          <p:cNvPicPr>
            <a:picLocks noChangeAspect="1" noChangeArrowheads="1"/>
          </p:cNvPicPr>
          <p:nvPr/>
        </p:nvPicPr>
        <p:blipFill rotWithShape="1">
          <a:blip r:embed="rId2">
            <a:extLst>
              <a:ext uri="{28A0092B-C50C-407E-A947-70E740481C1C}">
                <a14:useLocalDpi xmlns:a14="http://schemas.microsoft.com/office/drawing/2010/main" val="0"/>
              </a:ext>
            </a:extLst>
          </a:blip>
          <a:srcRect t="7538" b="16454"/>
          <a:stretch/>
        </p:blipFill>
        <p:spPr bwMode="auto">
          <a:xfrm>
            <a:off x="266700" y="1612230"/>
            <a:ext cx="11674475" cy="5005137"/>
          </a:xfrm>
          <a:prstGeom prst="rect">
            <a:avLst/>
          </a:prstGeom>
          <a:solidFill>
            <a:schemeClr val="tx1"/>
          </a:solidFill>
        </p:spPr>
      </p:pic>
      <p:sp>
        <p:nvSpPr>
          <p:cNvPr id="2" name="Title 1">
            <a:extLst>
              <a:ext uri="{FF2B5EF4-FFF2-40B4-BE49-F238E27FC236}">
                <a16:creationId xmlns:a16="http://schemas.microsoft.com/office/drawing/2014/main" id="{5C239EF2-81AB-4517-9624-DF46F3CB8BD8}"/>
              </a:ext>
            </a:extLst>
          </p:cNvPr>
          <p:cNvSpPr>
            <a:spLocks noGrp="1"/>
          </p:cNvSpPr>
          <p:nvPr>
            <p:ph type="title"/>
          </p:nvPr>
        </p:nvSpPr>
        <p:spPr>
          <a:xfrm>
            <a:off x="2361421" y="250023"/>
            <a:ext cx="9216289" cy="1293028"/>
          </a:xfrm>
        </p:spPr>
        <p:txBody>
          <a:bodyPr/>
          <a:lstStyle/>
          <a:p>
            <a:pPr algn="l"/>
            <a:r>
              <a:rPr lang="en-GB" dirty="0"/>
              <a:t>: The </a:t>
            </a:r>
            <a:r>
              <a:rPr lang="en-GB" u="sng" dirty="0"/>
              <a:t>S</a:t>
            </a:r>
            <a:r>
              <a:rPr lang="en-GB" dirty="0"/>
              <a:t>erenity </a:t>
            </a:r>
            <a:r>
              <a:rPr lang="en-GB" u="sng" dirty="0"/>
              <a:t>Ma</a:t>
            </a:r>
            <a:r>
              <a:rPr lang="en-GB" dirty="0"/>
              <a:t>nagement </a:t>
            </a:r>
            <a:r>
              <a:rPr lang="en-GB" u="sng" dirty="0"/>
              <a:t>Sh</a:t>
            </a:r>
            <a:r>
              <a:rPr lang="en-GB" dirty="0"/>
              <a:t>ell</a:t>
            </a:r>
          </a:p>
        </p:txBody>
      </p:sp>
      <p:pic>
        <p:nvPicPr>
          <p:cNvPr id="4" name="Content Placeholder 7" descr="A close up of a logo&#10;&#10;Description automatically generated">
            <a:extLst>
              <a:ext uri="{FF2B5EF4-FFF2-40B4-BE49-F238E27FC236}">
                <a16:creationId xmlns:a16="http://schemas.microsoft.com/office/drawing/2014/main" id="{AF7EA341-82C2-4DC0-B109-36738324D0DF}"/>
              </a:ext>
            </a:extLst>
          </p:cNvPr>
          <p:cNvPicPr>
            <a:picLocks noChangeAspect="1"/>
          </p:cNvPicPr>
          <p:nvPr/>
        </p:nvPicPr>
        <p:blipFill>
          <a:blip r:embed="rId3"/>
          <a:stretch>
            <a:fillRect/>
          </a:stretch>
        </p:blipFill>
        <p:spPr>
          <a:xfrm>
            <a:off x="737159" y="204780"/>
            <a:ext cx="1624263" cy="1624263"/>
          </a:xfrm>
          <a:prstGeom prst="rect">
            <a:avLst/>
          </a:prstGeom>
          <a:solidFill>
            <a:schemeClr val="tx1"/>
          </a:solidFill>
        </p:spPr>
      </p:pic>
      <p:sp>
        <p:nvSpPr>
          <p:cNvPr id="3" name="TextBox 2">
            <a:extLst>
              <a:ext uri="{FF2B5EF4-FFF2-40B4-BE49-F238E27FC236}">
                <a16:creationId xmlns:a16="http://schemas.microsoft.com/office/drawing/2014/main" id="{EC83F561-7BB7-4D4B-95AD-DAB5A15C2B8A}"/>
              </a:ext>
            </a:extLst>
          </p:cNvPr>
          <p:cNvSpPr txBox="1"/>
          <p:nvPr/>
        </p:nvSpPr>
        <p:spPr>
          <a:xfrm>
            <a:off x="2418203" y="5880296"/>
            <a:ext cx="7371468" cy="461665"/>
          </a:xfrm>
          <a:prstGeom prst="rect">
            <a:avLst/>
          </a:prstGeom>
          <a:solidFill>
            <a:schemeClr val="tx1"/>
          </a:solidFill>
          <a:ln w="38100">
            <a:solidFill>
              <a:srgbClr val="FF0000"/>
            </a:solidFill>
          </a:ln>
        </p:spPr>
        <p:txBody>
          <a:bodyPr wrap="square" rtlCol="0">
            <a:spAutoFit/>
          </a:bodyPr>
          <a:lstStyle/>
          <a:p>
            <a:pPr algn="ctr"/>
            <a:r>
              <a:rPr lang="en-GB" sz="2400" dirty="0">
                <a:solidFill>
                  <a:srgbClr val="FF0000"/>
                </a:solidFill>
              </a:rPr>
              <a:t>DESPITE THE NAME IT IS NOT SPECIFIC TO SERENITY</a:t>
            </a:r>
          </a:p>
        </p:txBody>
      </p:sp>
    </p:spTree>
    <p:extLst>
      <p:ext uri="{BB962C8B-B14F-4D97-AF65-F5344CB8AC3E}">
        <p14:creationId xmlns:p14="http://schemas.microsoft.com/office/powerpoint/2010/main" val="14466844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4C5AD-B8BE-4B60-BC1E-4578111045FC}"/>
              </a:ext>
            </a:extLst>
          </p:cNvPr>
          <p:cNvSpPr>
            <a:spLocks noGrp="1"/>
          </p:cNvSpPr>
          <p:nvPr>
            <p:ph type="title"/>
          </p:nvPr>
        </p:nvSpPr>
        <p:spPr>
          <a:xfrm>
            <a:off x="2371836" y="250023"/>
            <a:ext cx="9365239" cy="1293028"/>
          </a:xfrm>
        </p:spPr>
        <p:txBody>
          <a:bodyPr/>
          <a:lstStyle/>
          <a:p>
            <a:pPr algn="l"/>
            <a:r>
              <a:rPr lang="en-GB" dirty="0"/>
              <a:t>: The </a:t>
            </a:r>
            <a:r>
              <a:rPr lang="en-GB" u="sng" dirty="0"/>
              <a:t>S</a:t>
            </a:r>
            <a:r>
              <a:rPr lang="en-GB" dirty="0"/>
              <a:t>erenity </a:t>
            </a:r>
            <a:r>
              <a:rPr lang="en-GB" u="sng" dirty="0"/>
              <a:t>Ma</a:t>
            </a:r>
            <a:r>
              <a:rPr lang="en-GB" dirty="0"/>
              <a:t>nagement </a:t>
            </a:r>
            <a:r>
              <a:rPr lang="en-GB" u="sng" dirty="0"/>
              <a:t>Sh</a:t>
            </a:r>
            <a:r>
              <a:rPr lang="en-GB" dirty="0"/>
              <a:t>ell</a:t>
            </a:r>
          </a:p>
        </p:txBody>
      </p:sp>
      <p:sp>
        <p:nvSpPr>
          <p:cNvPr id="11" name="Content Placeholder 10">
            <a:extLst>
              <a:ext uri="{FF2B5EF4-FFF2-40B4-BE49-F238E27FC236}">
                <a16:creationId xmlns:a16="http://schemas.microsoft.com/office/drawing/2014/main" id="{DCAD1AE5-8B5D-4DE0-95D0-FE813576012D}"/>
              </a:ext>
            </a:extLst>
          </p:cNvPr>
          <p:cNvSpPr>
            <a:spLocks noGrp="1"/>
          </p:cNvSpPr>
          <p:nvPr>
            <p:ph idx="1"/>
          </p:nvPr>
        </p:nvSpPr>
        <p:spPr>
          <a:xfrm>
            <a:off x="685800" y="2170138"/>
            <a:ext cx="10820400" cy="3053147"/>
          </a:xfrm>
        </p:spPr>
        <p:txBody>
          <a:bodyPr/>
          <a:lstStyle/>
          <a:p>
            <a:r>
              <a:rPr lang="en-GB" dirty="0"/>
              <a:t>SMASH is a hardware-agnostic hardware control software </a:t>
            </a:r>
          </a:p>
          <a:p>
            <a:r>
              <a:rPr lang="en-GB" dirty="0"/>
              <a:t>Configured with a hardware description file</a:t>
            </a:r>
          </a:p>
          <a:p>
            <a:r>
              <a:rPr lang="en-GB" dirty="0"/>
              <a:t>No component knows how any other component works</a:t>
            </a:r>
          </a:p>
          <a:p>
            <a:pPr lvl="1"/>
            <a:r>
              <a:rPr lang="en-GB" dirty="0"/>
              <a:t>Components talk to each other, they don’t depend on each other</a:t>
            </a:r>
          </a:p>
          <a:p>
            <a:r>
              <a:rPr lang="en-GB" dirty="0"/>
              <a:t>Speaks whatever protocol is required</a:t>
            </a:r>
          </a:p>
          <a:p>
            <a:pPr lvl="1"/>
            <a:r>
              <a:rPr lang="en-GB" dirty="0" err="1"/>
              <a:t>IPbus</a:t>
            </a:r>
            <a:r>
              <a:rPr lang="en-GB" dirty="0"/>
              <a:t>, PCIe, USB, I2C, JTAG, GPIO, etc.</a:t>
            </a:r>
          </a:p>
          <a:p>
            <a:pPr lvl="1"/>
            <a:r>
              <a:rPr lang="en-GB" dirty="0"/>
              <a:t>Including protocol-over-protocol</a:t>
            </a:r>
          </a:p>
          <a:p>
            <a:r>
              <a:rPr lang="en-GB" dirty="0"/>
              <a:t>Interactive console with tab-completion for debugging</a:t>
            </a:r>
          </a:p>
        </p:txBody>
      </p:sp>
      <p:sp>
        <p:nvSpPr>
          <p:cNvPr id="4" name="Date Placeholder 3">
            <a:extLst>
              <a:ext uri="{FF2B5EF4-FFF2-40B4-BE49-F238E27FC236}">
                <a16:creationId xmlns:a16="http://schemas.microsoft.com/office/drawing/2014/main" id="{0EBD397D-9254-42A2-AD9E-375462DF96CD}"/>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C948031A-E289-4676-ACCD-73CF3FA722B0}"/>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94BF915A-A1CA-4AB2-94CF-CBEE6C7A405D}"/>
              </a:ext>
            </a:extLst>
          </p:cNvPr>
          <p:cNvSpPr>
            <a:spLocks noGrp="1"/>
          </p:cNvSpPr>
          <p:nvPr>
            <p:ph type="sldNum" sz="quarter" idx="12"/>
          </p:nvPr>
        </p:nvSpPr>
        <p:spPr/>
        <p:txBody>
          <a:bodyPr/>
          <a:lstStyle/>
          <a:p>
            <a:fld id="{6D22F896-40B5-4ADD-8801-0D06FADFA095}" type="slidenum">
              <a:rPr lang="en-US" smtClean="0"/>
              <a:t>48</a:t>
            </a:fld>
            <a:endParaRPr lang="en-US" dirty="0"/>
          </a:p>
        </p:txBody>
      </p:sp>
      <p:pic>
        <p:nvPicPr>
          <p:cNvPr id="12" name="Content Placeholder 7" descr="A close up of a logo&#10;&#10;Description automatically generated">
            <a:extLst>
              <a:ext uri="{FF2B5EF4-FFF2-40B4-BE49-F238E27FC236}">
                <a16:creationId xmlns:a16="http://schemas.microsoft.com/office/drawing/2014/main" id="{0395AACA-90AC-4C87-A391-F666A0CE550C}"/>
              </a:ext>
            </a:extLst>
          </p:cNvPr>
          <p:cNvPicPr>
            <a:picLocks noChangeAspect="1"/>
          </p:cNvPicPr>
          <p:nvPr/>
        </p:nvPicPr>
        <p:blipFill>
          <a:blip r:embed="rId2"/>
          <a:stretch>
            <a:fillRect/>
          </a:stretch>
        </p:blipFill>
        <p:spPr>
          <a:xfrm>
            <a:off x="733926" y="204780"/>
            <a:ext cx="1624263" cy="1624263"/>
          </a:xfrm>
          <a:prstGeom prst="rect">
            <a:avLst/>
          </a:prstGeom>
          <a:solidFill>
            <a:schemeClr val="tx1"/>
          </a:solidFill>
        </p:spPr>
      </p:pic>
    </p:spTree>
    <p:extLst>
      <p:ext uri="{BB962C8B-B14F-4D97-AF65-F5344CB8AC3E}">
        <p14:creationId xmlns:p14="http://schemas.microsoft.com/office/powerpoint/2010/main" val="13119565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A8AD83-CF2D-49D7-AF39-AD36D55379DE}"/>
              </a:ext>
            </a:extLst>
          </p:cNvPr>
          <p:cNvSpPr>
            <a:spLocks noGrp="1"/>
          </p:cNvSpPr>
          <p:nvPr>
            <p:ph sz="half" idx="1"/>
          </p:nvPr>
        </p:nvSpPr>
        <p:spPr>
          <a:xfrm>
            <a:off x="685800" y="1623937"/>
            <a:ext cx="4804278" cy="4173629"/>
          </a:xfrm>
        </p:spPr>
        <p:txBody>
          <a:bodyPr>
            <a:noAutofit/>
          </a:bodyPr>
          <a:lstStyle/>
          <a:p>
            <a:r>
              <a:rPr lang="en-GB" dirty="0"/>
              <a:t>A single slide in this talk, but it requires significant effort to properly document system</a:t>
            </a:r>
          </a:p>
          <a:p>
            <a:r>
              <a:rPr lang="en-US" dirty="0">
                <a:hlinkClick r:id="rId2"/>
              </a:rPr>
              <a:t>http://cern.ch/serenity</a:t>
            </a:r>
            <a:endParaRPr lang="en-GB" dirty="0"/>
          </a:p>
          <a:p>
            <a:r>
              <a:rPr lang="en-GB" dirty="0"/>
              <a:t>Already have large sections on </a:t>
            </a:r>
          </a:p>
          <a:p>
            <a:pPr lvl="1"/>
            <a:r>
              <a:rPr lang="en-GB" dirty="0"/>
              <a:t>Hardware</a:t>
            </a:r>
          </a:p>
          <a:p>
            <a:pPr lvl="1"/>
            <a:r>
              <a:rPr lang="en-GB" dirty="0"/>
              <a:t>Firmware – EMP</a:t>
            </a:r>
          </a:p>
          <a:p>
            <a:pPr lvl="1"/>
            <a:r>
              <a:rPr lang="en-GB" dirty="0"/>
              <a:t>Low level software – SMASH</a:t>
            </a:r>
          </a:p>
          <a:p>
            <a:pPr lvl="1"/>
            <a:r>
              <a:rPr lang="en-GB" dirty="0"/>
              <a:t>IPMC functionality</a:t>
            </a:r>
          </a:p>
          <a:p>
            <a:r>
              <a:rPr lang="en-GB" dirty="0"/>
              <a:t>Some sections have extended walkthroughs to guide those new to the system</a:t>
            </a:r>
          </a:p>
          <a:p>
            <a:pPr lvl="1"/>
            <a:endParaRPr lang="en-US" dirty="0"/>
          </a:p>
        </p:txBody>
      </p:sp>
      <p:sp>
        <p:nvSpPr>
          <p:cNvPr id="2" name="Title 1">
            <a:extLst>
              <a:ext uri="{FF2B5EF4-FFF2-40B4-BE49-F238E27FC236}">
                <a16:creationId xmlns:a16="http://schemas.microsoft.com/office/drawing/2014/main" id="{AC9D2C17-C5C6-4701-9351-7E4C6FF478FA}"/>
              </a:ext>
            </a:extLst>
          </p:cNvPr>
          <p:cNvSpPr>
            <a:spLocks noGrp="1"/>
          </p:cNvSpPr>
          <p:nvPr>
            <p:ph type="title"/>
          </p:nvPr>
        </p:nvSpPr>
        <p:spPr>
          <a:xfrm>
            <a:off x="685800" y="250023"/>
            <a:ext cx="10820400" cy="1293028"/>
          </a:xfrm>
        </p:spPr>
        <p:txBody>
          <a:bodyPr/>
          <a:lstStyle/>
          <a:p>
            <a:pPr algn="l"/>
            <a:r>
              <a:rPr lang="en-GB" dirty="0"/>
              <a:t>Documentation</a:t>
            </a:r>
            <a:endParaRPr lang="en-US" dirty="0"/>
          </a:p>
        </p:txBody>
      </p:sp>
      <p:sp>
        <p:nvSpPr>
          <p:cNvPr id="7" name="Slide Number Placeholder 6">
            <a:extLst>
              <a:ext uri="{FF2B5EF4-FFF2-40B4-BE49-F238E27FC236}">
                <a16:creationId xmlns:a16="http://schemas.microsoft.com/office/drawing/2014/main" id="{011FDF71-EFB8-41A3-AE62-18DD3B9F313D}"/>
              </a:ext>
            </a:extLst>
          </p:cNvPr>
          <p:cNvSpPr>
            <a:spLocks noGrp="1"/>
          </p:cNvSpPr>
          <p:nvPr>
            <p:ph type="sldNum" sz="quarter" idx="4"/>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204C1B3-9036-4CD6-98FC-C175BA08B1EA}" type="slidenum">
              <a:rPr lang="en-US" smtClean="0"/>
              <a:pPr/>
              <a:t>49</a:t>
            </a:fld>
            <a:endParaRPr lang="en-US"/>
          </a:p>
        </p:txBody>
      </p:sp>
      <p:pic>
        <p:nvPicPr>
          <p:cNvPr id="6" name="Picture 5">
            <a:extLst>
              <a:ext uri="{FF2B5EF4-FFF2-40B4-BE49-F238E27FC236}">
                <a16:creationId xmlns:a16="http://schemas.microsoft.com/office/drawing/2014/main" id="{49C6C6C6-F616-46FB-A4C3-0E5AF2AECCCF}"/>
              </a:ext>
            </a:extLst>
          </p:cNvPr>
          <p:cNvPicPr>
            <a:picLocks noChangeAspect="1"/>
          </p:cNvPicPr>
          <p:nvPr/>
        </p:nvPicPr>
        <p:blipFill>
          <a:blip r:embed="rId3"/>
          <a:stretch>
            <a:fillRect/>
          </a:stretch>
        </p:blipFill>
        <p:spPr>
          <a:xfrm>
            <a:off x="7532794" y="0"/>
            <a:ext cx="4659206" cy="4066934"/>
          </a:xfrm>
          <a:prstGeom prst="rect">
            <a:avLst/>
          </a:prstGeom>
        </p:spPr>
      </p:pic>
      <p:pic>
        <p:nvPicPr>
          <p:cNvPr id="5" name="Picture 4">
            <a:extLst>
              <a:ext uri="{FF2B5EF4-FFF2-40B4-BE49-F238E27FC236}">
                <a16:creationId xmlns:a16="http://schemas.microsoft.com/office/drawing/2014/main" id="{036546BA-F4A1-4BEA-A480-8A12CC44C424}"/>
              </a:ext>
            </a:extLst>
          </p:cNvPr>
          <p:cNvPicPr>
            <a:picLocks noChangeAspect="1"/>
          </p:cNvPicPr>
          <p:nvPr/>
        </p:nvPicPr>
        <p:blipFill>
          <a:blip r:embed="rId4"/>
          <a:stretch>
            <a:fillRect/>
          </a:stretch>
        </p:blipFill>
        <p:spPr>
          <a:xfrm>
            <a:off x="6676229" y="1025391"/>
            <a:ext cx="4781439" cy="4173629"/>
          </a:xfrm>
          <a:prstGeom prst="rect">
            <a:avLst/>
          </a:prstGeom>
        </p:spPr>
      </p:pic>
      <p:pic>
        <p:nvPicPr>
          <p:cNvPr id="4" name="Picture 3">
            <a:extLst>
              <a:ext uri="{FF2B5EF4-FFF2-40B4-BE49-F238E27FC236}">
                <a16:creationId xmlns:a16="http://schemas.microsoft.com/office/drawing/2014/main" id="{C18F6684-A192-4220-BF2B-DE1E931BC051}"/>
              </a:ext>
            </a:extLst>
          </p:cNvPr>
          <p:cNvPicPr>
            <a:picLocks noChangeAspect="1"/>
          </p:cNvPicPr>
          <p:nvPr/>
        </p:nvPicPr>
        <p:blipFill>
          <a:blip r:embed="rId5"/>
          <a:stretch>
            <a:fillRect/>
          </a:stretch>
        </p:blipFill>
        <p:spPr>
          <a:xfrm>
            <a:off x="5490078" y="1992573"/>
            <a:ext cx="5571784" cy="4865427"/>
          </a:xfrm>
          <a:prstGeom prst="rect">
            <a:avLst/>
          </a:prstGeom>
        </p:spPr>
      </p:pic>
      <p:sp>
        <p:nvSpPr>
          <p:cNvPr id="11" name="Date Placeholder 10">
            <a:extLst>
              <a:ext uri="{FF2B5EF4-FFF2-40B4-BE49-F238E27FC236}">
                <a16:creationId xmlns:a16="http://schemas.microsoft.com/office/drawing/2014/main" id="{48453CE1-D4F3-4445-8470-E9954C984C58}"/>
              </a:ext>
            </a:extLst>
          </p:cNvPr>
          <p:cNvSpPr>
            <a:spLocks noGrp="1"/>
          </p:cNvSpPr>
          <p:nvPr>
            <p:ph type="dt" sz="half" idx="10"/>
          </p:nvPr>
        </p:nvSpPr>
        <p:spPr/>
        <p:txBody>
          <a:bodyPr/>
          <a:lstStyle/>
          <a:p>
            <a:r>
              <a:rPr lang="en-US"/>
              <a:t>19/09/2018</a:t>
            </a:r>
            <a:endParaRPr lang="en-US" dirty="0"/>
          </a:p>
        </p:txBody>
      </p:sp>
      <p:sp>
        <p:nvSpPr>
          <p:cNvPr id="12" name="Footer Placeholder 11">
            <a:extLst>
              <a:ext uri="{FF2B5EF4-FFF2-40B4-BE49-F238E27FC236}">
                <a16:creationId xmlns:a16="http://schemas.microsoft.com/office/drawing/2014/main" id="{F199F4C0-6C88-4914-8B02-DB037C9C7D0A}"/>
              </a:ext>
            </a:extLst>
          </p:cNvPr>
          <p:cNvSpPr>
            <a:spLocks noGrp="1"/>
          </p:cNvSpPr>
          <p:nvPr>
            <p:ph type="ftr" sz="quarter" idx="3"/>
          </p:nvPr>
        </p:nvSpPr>
        <p:spPr/>
        <p:txBody>
          <a:bodyPr/>
          <a:lstStyle/>
          <a:p>
            <a:r>
              <a:rPr lang="en-US"/>
              <a:t>Andrew Rose                                  Imperial College London</a:t>
            </a:r>
            <a:endParaRPr lang="en-US" dirty="0"/>
          </a:p>
        </p:txBody>
      </p:sp>
    </p:spTree>
    <p:extLst>
      <p:ext uri="{BB962C8B-B14F-4D97-AF65-F5344CB8AC3E}">
        <p14:creationId xmlns:p14="http://schemas.microsoft.com/office/powerpoint/2010/main" val="2594958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a16="http://schemas.microsoft.com/office/drawing/2014/main" id="{EAF2219B-413D-4C85-91A4-F2C47253993C}"/>
              </a:ext>
            </a:extLst>
          </p:cNvPr>
          <p:cNvSpPr>
            <a:spLocks noGrp="1"/>
          </p:cNvSpPr>
          <p:nvPr>
            <p:ph type="title"/>
          </p:nvPr>
        </p:nvSpPr>
        <p:spPr>
          <a:xfrm>
            <a:off x="685800" y="250023"/>
            <a:ext cx="10820400" cy="1293028"/>
          </a:xfrm>
          <a:noFill/>
        </p:spPr>
        <p:txBody>
          <a:bodyPr>
            <a:noAutofit/>
          </a:bodyPr>
          <a:lstStyle/>
          <a:p>
            <a:pPr algn="l"/>
            <a:r>
              <a:rPr lang="en-GB" dirty="0"/>
              <a:t>What is Serenity?</a:t>
            </a:r>
            <a:endParaRPr lang="en-US" dirty="0"/>
          </a:p>
        </p:txBody>
      </p:sp>
      <p:sp>
        <p:nvSpPr>
          <p:cNvPr id="3" name="Content Placeholder 2">
            <a:extLst>
              <a:ext uri="{FF2B5EF4-FFF2-40B4-BE49-F238E27FC236}">
                <a16:creationId xmlns:a16="http://schemas.microsoft.com/office/drawing/2014/main" id="{3EBFC979-CCDE-43D4-BDE9-62FABBD0BA7B}"/>
              </a:ext>
            </a:extLst>
          </p:cNvPr>
          <p:cNvSpPr>
            <a:spLocks noGrp="1"/>
          </p:cNvSpPr>
          <p:nvPr>
            <p:ph idx="1"/>
          </p:nvPr>
        </p:nvSpPr>
        <p:spPr>
          <a:xfrm>
            <a:off x="685800" y="1623060"/>
            <a:ext cx="5410200" cy="4110990"/>
          </a:xfrm>
        </p:spPr>
        <p:txBody>
          <a:bodyPr/>
          <a:lstStyle/>
          <a:p>
            <a:r>
              <a:rPr lang="en-GB" dirty="0"/>
              <a:t>ATCA Development Platform</a:t>
            </a:r>
          </a:p>
          <a:p>
            <a:endParaRPr lang="en-GB" dirty="0"/>
          </a:p>
          <a:p>
            <a:r>
              <a:rPr lang="en-GB" dirty="0"/>
              <a:t>Carrier Card</a:t>
            </a:r>
          </a:p>
          <a:p>
            <a:pPr lvl="1"/>
            <a:r>
              <a:rPr lang="en-GB" dirty="0"/>
              <a:t>Services - Power, Clocks, Optics, Interconnects, IPMC &amp; CPU</a:t>
            </a:r>
          </a:p>
          <a:p>
            <a:pPr lvl="1"/>
            <a:endParaRPr lang="en-GB" dirty="0"/>
          </a:p>
          <a:p>
            <a:r>
              <a:rPr lang="en-GB" dirty="0"/>
              <a:t>Daughter Cards</a:t>
            </a:r>
          </a:p>
          <a:p>
            <a:pPr lvl="1"/>
            <a:r>
              <a:rPr lang="en-GB" dirty="0"/>
              <a:t>Data Processing FPGAs</a:t>
            </a:r>
          </a:p>
          <a:p>
            <a:pPr lvl="1"/>
            <a:endParaRPr lang="en-GB" dirty="0"/>
          </a:p>
          <a:p>
            <a:r>
              <a:rPr lang="en-GB" dirty="0"/>
              <a:t>Firmware &amp; Software</a:t>
            </a:r>
          </a:p>
          <a:p>
            <a:pPr lvl="1"/>
            <a:r>
              <a:rPr lang="en-GB" dirty="0"/>
              <a:t>Generic, Flexible Infrastructure</a:t>
            </a:r>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5</a:t>
            </a:fld>
            <a:endParaRPr lang="en-US" dirty="0"/>
          </a:p>
        </p:txBody>
      </p:sp>
      <p:pic>
        <p:nvPicPr>
          <p:cNvPr id="8" name="Content Placeholder 6">
            <a:extLst>
              <a:ext uri="{FF2B5EF4-FFF2-40B4-BE49-F238E27FC236}">
                <a16:creationId xmlns:a16="http://schemas.microsoft.com/office/drawing/2014/main" id="{D5A345C1-CAC9-4EA4-9727-2C8BCFAAC646}"/>
              </a:ext>
            </a:extLst>
          </p:cNvPr>
          <p:cNvPicPr>
            <a:picLocks noChangeAspect="1"/>
          </p:cNvPicPr>
          <p:nvPr/>
        </p:nvPicPr>
        <p:blipFill rotWithShape="1">
          <a:blip r:embed="rId2">
            <a:extLst>
              <a:ext uri="{28A0092B-C50C-407E-A947-70E740481C1C}">
                <a14:useLocalDpi xmlns:a14="http://schemas.microsoft.com/office/drawing/2010/main" val="0"/>
              </a:ext>
            </a:extLst>
          </a:blip>
          <a:srcRect l="4030" t="24195" r="6416" b="26251"/>
          <a:stretch/>
        </p:blipFill>
        <p:spPr>
          <a:xfrm>
            <a:off x="6096000" y="-4527"/>
            <a:ext cx="6096740" cy="5997362"/>
          </a:xfrm>
          <a:prstGeom prst="rect">
            <a:avLst/>
          </a:prstGeom>
          <a:solidFill>
            <a:schemeClr val="bg1">
              <a:alpha val="25000"/>
            </a:schemeClr>
          </a:solidFill>
        </p:spPr>
      </p:pic>
    </p:spTree>
    <p:extLst>
      <p:ext uri="{BB962C8B-B14F-4D97-AF65-F5344CB8AC3E}">
        <p14:creationId xmlns:p14="http://schemas.microsoft.com/office/powerpoint/2010/main" val="23692374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F0E2FF3-91FF-4D0F-87AE-4D2103D9CEFD}"/>
              </a:ext>
            </a:extLst>
          </p:cNvPr>
          <p:cNvSpPr>
            <a:spLocks noGrp="1"/>
          </p:cNvSpPr>
          <p:nvPr>
            <p:ph type="title"/>
          </p:nvPr>
        </p:nvSpPr>
        <p:spPr/>
        <p:txBody>
          <a:bodyPr/>
          <a:lstStyle/>
          <a:p>
            <a:r>
              <a:rPr lang="en-GB" dirty="0"/>
              <a:t>The most remarkable feat</a:t>
            </a:r>
          </a:p>
        </p:txBody>
      </p:sp>
      <p:sp>
        <p:nvSpPr>
          <p:cNvPr id="9" name="Content Placeholder 8">
            <a:extLst>
              <a:ext uri="{FF2B5EF4-FFF2-40B4-BE49-F238E27FC236}">
                <a16:creationId xmlns:a16="http://schemas.microsoft.com/office/drawing/2014/main" id="{A6001215-AEF9-496E-A088-C3078BA11842}"/>
              </a:ext>
            </a:extLst>
          </p:cNvPr>
          <p:cNvSpPr>
            <a:spLocks noGrp="1"/>
          </p:cNvSpPr>
          <p:nvPr>
            <p:ph idx="1"/>
          </p:nvPr>
        </p:nvSpPr>
        <p:spPr>
          <a:xfrm>
            <a:off x="685800" y="1680210"/>
            <a:ext cx="10820400" cy="2499146"/>
          </a:xfrm>
        </p:spPr>
        <p:txBody>
          <a:bodyPr/>
          <a:lstStyle/>
          <a:p>
            <a:r>
              <a:rPr lang="en-GB" dirty="0"/>
              <a:t>Perhaps Serenity’s most remarkable feat is the way that it has cut across subdetector projects</a:t>
            </a:r>
          </a:p>
          <a:p>
            <a:pPr lvl="1"/>
            <a:r>
              <a:rPr lang="en-GB" dirty="0" err="1"/>
              <a:t>lpGBT</a:t>
            </a:r>
            <a:r>
              <a:rPr lang="en-GB" dirty="0"/>
              <a:t> being worked on by MTD &amp; Tracker</a:t>
            </a:r>
          </a:p>
          <a:p>
            <a:pPr lvl="1"/>
            <a:r>
              <a:rPr lang="en-GB" dirty="0"/>
              <a:t>Back-End links by L1T &amp; Barrel-muons</a:t>
            </a:r>
          </a:p>
          <a:p>
            <a:pPr lvl="1"/>
            <a:r>
              <a:rPr lang="en-GB" dirty="0"/>
              <a:t>Slow Control /DAQ by HGC</a:t>
            </a:r>
          </a:p>
          <a:p>
            <a:pPr lvl="1"/>
            <a:r>
              <a:rPr lang="en-GB" dirty="0"/>
              <a:t>… and so on</a:t>
            </a:r>
          </a:p>
          <a:p>
            <a:endParaRPr lang="en-GB" dirty="0"/>
          </a:p>
        </p:txBody>
      </p:sp>
      <p:sp>
        <p:nvSpPr>
          <p:cNvPr id="5" name="Date Placeholder 4">
            <a:extLst>
              <a:ext uri="{FF2B5EF4-FFF2-40B4-BE49-F238E27FC236}">
                <a16:creationId xmlns:a16="http://schemas.microsoft.com/office/drawing/2014/main" id="{AAD8C1B5-4C2B-43ED-81C5-88BDF32D77A6}"/>
              </a:ext>
            </a:extLst>
          </p:cNvPr>
          <p:cNvSpPr>
            <a:spLocks noGrp="1"/>
          </p:cNvSpPr>
          <p:nvPr>
            <p:ph type="dt" sz="half" idx="10"/>
          </p:nvPr>
        </p:nvSpPr>
        <p:spPr/>
        <p:txBody>
          <a:bodyPr/>
          <a:lstStyle/>
          <a:p>
            <a:r>
              <a:rPr lang="en-US"/>
              <a:t>19/09/2018</a:t>
            </a:r>
            <a:endParaRPr lang="en-US" dirty="0"/>
          </a:p>
        </p:txBody>
      </p:sp>
      <p:sp>
        <p:nvSpPr>
          <p:cNvPr id="6" name="Footer Placeholder 5">
            <a:extLst>
              <a:ext uri="{FF2B5EF4-FFF2-40B4-BE49-F238E27FC236}">
                <a16:creationId xmlns:a16="http://schemas.microsoft.com/office/drawing/2014/main" id="{FBF3D6A0-168B-4DEF-8C40-656099914165}"/>
              </a:ext>
            </a:extLst>
          </p:cNvPr>
          <p:cNvSpPr>
            <a:spLocks noGrp="1"/>
          </p:cNvSpPr>
          <p:nvPr>
            <p:ph type="ftr" sz="quarter" idx="11"/>
          </p:nvPr>
        </p:nvSpPr>
        <p:spPr/>
        <p:txBody>
          <a:bodyPr/>
          <a:lstStyle/>
          <a:p>
            <a:r>
              <a:rPr lang="en-US"/>
              <a:t>Andrew Rose                                  Imperial College London</a:t>
            </a:r>
            <a:endParaRPr lang="en-US" dirty="0"/>
          </a:p>
        </p:txBody>
      </p:sp>
      <p:sp>
        <p:nvSpPr>
          <p:cNvPr id="7" name="Slide Number Placeholder 6">
            <a:extLst>
              <a:ext uri="{FF2B5EF4-FFF2-40B4-BE49-F238E27FC236}">
                <a16:creationId xmlns:a16="http://schemas.microsoft.com/office/drawing/2014/main" id="{BC083E4B-CAF8-4821-BEF1-035741D9569B}"/>
              </a:ext>
            </a:extLst>
          </p:cNvPr>
          <p:cNvSpPr>
            <a:spLocks noGrp="1"/>
          </p:cNvSpPr>
          <p:nvPr>
            <p:ph type="sldNum" sz="quarter" idx="12"/>
          </p:nvPr>
        </p:nvSpPr>
        <p:spPr/>
        <p:txBody>
          <a:bodyPr/>
          <a:lstStyle/>
          <a:p>
            <a:fld id="{6D22F896-40B5-4ADD-8801-0D06FADFA095}" type="slidenum">
              <a:rPr lang="en-US" smtClean="0"/>
              <a:pPr/>
              <a:t>50</a:t>
            </a:fld>
            <a:endParaRPr lang="en-US" dirty="0"/>
          </a:p>
        </p:txBody>
      </p:sp>
    </p:spTree>
    <p:extLst>
      <p:ext uri="{BB962C8B-B14F-4D97-AF65-F5344CB8AC3E}">
        <p14:creationId xmlns:p14="http://schemas.microsoft.com/office/powerpoint/2010/main" val="35690983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A372D03-0B01-424E-A698-818C7B7F4A0E}"/>
              </a:ext>
            </a:extLst>
          </p:cNvPr>
          <p:cNvSpPr>
            <a:spLocks noGrp="1"/>
          </p:cNvSpPr>
          <p:nvPr>
            <p:ph type="title"/>
          </p:nvPr>
        </p:nvSpPr>
        <p:spPr/>
        <p:txBody>
          <a:bodyPr/>
          <a:lstStyle/>
          <a:p>
            <a:r>
              <a:rPr lang="en-GB" dirty="0"/>
              <a:t>Future: Serenity 1.2</a:t>
            </a:r>
          </a:p>
        </p:txBody>
      </p:sp>
      <p:sp>
        <p:nvSpPr>
          <p:cNvPr id="8" name="Text Placeholder 7">
            <a:extLst>
              <a:ext uri="{FF2B5EF4-FFF2-40B4-BE49-F238E27FC236}">
                <a16:creationId xmlns:a16="http://schemas.microsoft.com/office/drawing/2014/main" id="{8B3CE63D-EF80-4A22-B820-1C343AD69A95}"/>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1A169C32-63AE-4005-A843-249539CD1570}"/>
              </a:ext>
            </a:extLst>
          </p:cNvPr>
          <p:cNvSpPr>
            <a:spLocks noGrp="1"/>
          </p:cNvSpPr>
          <p:nvPr>
            <p:ph type="dt" sz="half" idx="2"/>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40A820A0-4A33-488B-B223-B6F9C4C1B0C5}"/>
              </a:ext>
            </a:extLst>
          </p:cNvPr>
          <p:cNvSpPr>
            <a:spLocks noGrp="1"/>
          </p:cNvSpPr>
          <p:nvPr>
            <p:ph type="ftr" sz="quarter" idx="3"/>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E6AC5010-C854-48F5-92A8-C74C780CF4D9}"/>
              </a:ext>
            </a:extLst>
          </p:cNvPr>
          <p:cNvSpPr>
            <a:spLocks noGrp="1"/>
          </p:cNvSpPr>
          <p:nvPr>
            <p:ph type="sldNum" sz="quarter" idx="4"/>
          </p:nvPr>
        </p:nvSpPr>
        <p:spPr/>
        <p:txBody>
          <a:bodyPr/>
          <a:lstStyle/>
          <a:p>
            <a:fld id="{6D22F896-40B5-4ADD-8801-0D06FADFA095}" type="slidenum">
              <a:rPr lang="en-US" smtClean="0"/>
              <a:t>51</a:t>
            </a:fld>
            <a:endParaRPr lang="en-US" dirty="0"/>
          </a:p>
        </p:txBody>
      </p:sp>
    </p:spTree>
    <p:extLst>
      <p:ext uri="{BB962C8B-B14F-4D97-AF65-F5344CB8AC3E}">
        <p14:creationId xmlns:p14="http://schemas.microsoft.com/office/powerpoint/2010/main" val="35780076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Serenity 1.1 Open questions</a:t>
            </a:r>
          </a:p>
        </p:txBody>
      </p:sp>
      <p:sp>
        <p:nvSpPr>
          <p:cNvPr id="3" name="Content Placeholder 2"/>
          <p:cNvSpPr>
            <a:spLocks noGrp="1"/>
          </p:cNvSpPr>
          <p:nvPr>
            <p:ph idx="1"/>
          </p:nvPr>
        </p:nvSpPr>
        <p:spPr>
          <a:xfrm>
            <a:off x="685800" y="1680210"/>
            <a:ext cx="10820400" cy="3846181"/>
          </a:xfrm>
        </p:spPr>
        <p:txBody>
          <a:bodyPr/>
          <a:lstStyle/>
          <a:p>
            <a:r>
              <a:rPr lang="en-GB" dirty="0"/>
              <a:t>Serenity 1.1 works very well, which led to much intense debate on the evolution of the design; Notably:</a:t>
            </a:r>
          </a:p>
          <a:p>
            <a:pPr lvl="1"/>
            <a:r>
              <a:rPr lang="en-GB" dirty="0">
                <a:solidFill>
                  <a:srgbClr val="FF0000"/>
                </a:solidFill>
              </a:rPr>
              <a:t>Keep interposers or move to a standardized mounted FPGA?</a:t>
            </a:r>
          </a:p>
          <a:p>
            <a:pPr lvl="2"/>
            <a:r>
              <a:rPr lang="en-GB" dirty="0"/>
              <a:t>Which FPGA? One FPGA or Two? How to deal with future devices?</a:t>
            </a:r>
          </a:p>
          <a:p>
            <a:pPr lvl="1"/>
            <a:r>
              <a:rPr lang="en-GB" b="1" dirty="0">
                <a:solidFill>
                  <a:schemeClr val="accent4"/>
                </a:solidFill>
              </a:rPr>
              <a:t>Stick with interposers until strong motivation given otherwise</a:t>
            </a:r>
          </a:p>
          <a:p>
            <a:pPr lvl="1"/>
            <a:r>
              <a:rPr lang="en-GB" dirty="0">
                <a:solidFill>
                  <a:srgbClr val="FF0000"/>
                </a:solidFill>
              </a:rPr>
              <a:t>Zynq or Com-express?</a:t>
            </a:r>
          </a:p>
          <a:p>
            <a:pPr lvl="2"/>
            <a:r>
              <a:rPr lang="en-GB" dirty="0"/>
              <a:t>Direction of others? On module (If so, which, as no industry standard)? On board (break backward compatibility)? IPMC functionality in Zynq (unproven) or via CERN module? Enough CPU power in Zynq for what some people are proposing?</a:t>
            </a:r>
          </a:p>
          <a:p>
            <a:pPr lvl="1"/>
            <a:r>
              <a:rPr lang="en-GB" b="1" dirty="0">
                <a:solidFill>
                  <a:schemeClr val="accent4"/>
                </a:solidFill>
              </a:rPr>
              <a:t>Provide </a:t>
            </a:r>
            <a:r>
              <a:rPr lang="en-GB" b="1" u="sng" dirty="0">
                <a:solidFill>
                  <a:schemeClr val="accent4"/>
                </a:solidFill>
              </a:rPr>
              <a:t>NATIVE</a:t>
            </a:r>
            <a:r>
              <a:rPr lang="en-GB" b="1" dirty="0">
                <a:solidFill>
                  <a:schemeClr val="accent4"/>
                </a:solidFill>
              </a:rPr>
              <a:t> compatibility for </a:t>
            </a:r>
            <a:r>
              <a:rPr lang="en-GB" b="1" u="sng" dirty="0">
                <a:solidFill>
                  <a:schemeClr val="accent4"/>
                </a:solidFill>
              </a:rPr>
              <a:t>ALL</a:t>
            </a:r>
            <a:r>
              <a:rPr lang="en-GB" b="1" dirty="0">
                <a:solidFill>
                  <a:schemeClr val="accent4"/>
                </a:solidFill>
              </a:rPr>
              <a:t> options on Serenity 1.2</a:t>
            </a:r>
          </a:p>
          <a:p>
            <a:pPr lvl="2"/>
            <a:r>
              <a:rPr lang="en-GB" dirty="0"/>
              <a:t>A significant feat, but we have a plan…</a:t>
            </a:r>
          </a:p>
          <a:p>
            <a:pPr marL="457200" lvl="1" indent="0">
              <a:buNone/>
            </a:pPr>
            <a:endParaRPr lang="en-GB" u="sng" dirty="0"/>
          </a:p>
        </p:txBody>
      </p:sp>
      <p:sp>
        <p:nvSpPr>
          <p:cNvPr id="4" name="Date Placeholder 3">
            <a:extLst>
              <a:ext uri="{FF2B5EF4-FFF2-40B4-BE49-F238E27FC236}">
                <a16:creationId xmlns:a16="http://schemas.microsoft.com/office/drawing/2014/main" id="{22E7876B-70F7-4CED-8666-357977DD503D}"/>
              </a:ext>
            </a:extLst>
          </p:cNvPr>
          <p:cNvSpPr>
            <a:spLocks noGrp="1"/>
          </p:cNvSpPr>
          <p:nvPr>
            <p:ph type="dt" sz="half" idx="10"/>
          </p:nvPr>
        </p:nvSpPr>
        <p:spPr/>
        <p:txBody>
          <a:bodyPr/>
          <a:lstStyle/>
          <a:p>
            <a:r>
              <a:rPr lang="en-US"/>
              <a:t>19/09/2018</a:t>
            </a:r>
            <a:endParaRPr lang="en-US" dirty="0"/>
          </a:p>
        </p:txBody>
      </p:sp>
      <p:sp>
        <p:nvSpPr>
          <p:cNvPr id="5" name="Footer Placeholder 4">
            <a:extLst>
              <a:ext uri="{FF2B5EF4-FFF2-40B4-BE49-F238E27FC236}">
                <a16:creationId xmlns:a16="http://schemas.microsoft.com/office/drawing/2014/main" id="{E57CFF75-6B62-43CC-A356-6B433FDACB5F}"/>
              </a:ext>
            </a:extLst>
          </p:cNvPr>
          <p:cNvSpPr>
            <a:spLocks noGrp="1"/>
          </p:cNvSpPr>
          <p:nvPr>
            <p:ph type="ftr" sz="quarter" idx="11"/>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120412F5-36E2-4290-8A43-E320E5F4EEC9}"/>
              </a:ext>
            </a:extLst>
          </p:cNvPr>
          <p:cNvSpPr>
            <a:spLocks noGrp="1"/>
          </p:cNvSpPr>
          <p:nvPr>
            <p:ph type="sldNum" sz="quarter" idx="12"/>
          </p:nvPr>
        </p:nvSpPr>
        <p:spPr/>
        <p:txBody>
          <a:bodyPr/>
          <a:lstStyle/>
          <a:p>
            <a:fld id="{6D22F896-40B5-4ADD-8801-0D06FADFA095}" type="slidenum">
              <a:rPr lang="en-US" smtClean="0"/>
              <a:t>52</a:t>
            </a:fld>
            <a:endParaRPr lang="en-US" dirty="0"/>
          </a:p>
        </p:txBody>
      </p:sp>
    </p:spTree>
    <p:extLst>
      <p:ext uri="{BB962C8B-B14F-4D97-AF65-F5344CB8AC3E}">
        <p14:creationId xmlns:p14="http://schemas.microsoft.com/office/powerpoint/2010/main" val="37704256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181600" cy="1325563"/>
          </a:xfrm>
        </p:spPr>
        <p:txBody>
          <a:bodyPr/>
          <a:lstStyle/>
          <a:p>
            <a:pPr algn="l"/>
            <a:r>
              <a:rPr lang="en-GB" dirty="0"/>
              <a:t>Required changes</a:t>
            </a:r>
          </a:p>
        </p:txBody>
      </p:sp>
      <p:sp>
        <p:nvSpPr>
          <p:cNvPr id="3" name="Content Placeholder 2"/>
          <p:cNvSpPr>
            <a:spLocks noGrp="1"/>
          </p:cNvSpPr>
          <p:nvPr>
            <p:ph sz="half" idx="1"/>
          </p:nvPr>
        </p:nvSpPr>
        <p:spPr>
          <a:xfrm>
            <a:off x="685800" y="1758169"/>
            <a:ext cx="5334000" cy="1134670"/>
          </a:xfrm>
        </p:spPr>
        <p:txBody>
          <a:bodyPr/>
          <a:lstStyle/>
          <a:p>
            <a:r>
              <a:rPr lang="en-GB" dirty="0"/>
              <a:t>Add support for 10Gbps TCDS</a:t>
            </a:r>
          </a:p>
          <a:p>
            <a:r>
              <a:rPr lang="en-GB" dirty="0"/>
              <a:t>Move payload backwards to simplify fibre-routing</a:t>
            </a:r>
          </a:p>
        </p:txBody>
      </p:sp>
      <p:sp>
        <p:nvSpPr>
          <p:cNvPr id="4" name="Content Placeholder 3"/>
          <p:cNvSpPr>
            <a:spLocks noGrp="1"/>
          </p:cNvSpPr>
          <p:nvPr>
            <p:ph sz="half" idx="2"/>
          </p:nvPr>
        </p:nvSpPr>
        <p:spPr>
          <a:xfrm>
            <a:off x="6172199" y="1758169"/>
            <a:ext cx="5727031" cy="1567609"/>
          </a:xfrm>
        </p:spPr>
        <p:txBody>
          <a:bodyPr/>
          <a:lstStyle/>
          <a:p>
            <a:r>
              <a:rPr lang="en-GB" dirty="0"/>
              <a:t>Support for 120+ link FPGAs</a:t>
            </a:r>
          </a:p>
          <a:p>
            <a:r>
              <a:rPr lang="en-GB" dirty="0"/>
              <a:t>Rationalize the design for simplicity of manufacture</a:t>
            </a:r>
          </a:p>
          <a:p>
            <a:r>
              <a:rPr lang="en-GB" dirty="0"/>
              <a:t>Design for testing &amp; mass manufacture</a:t>
            </a:r>
          </a:p>
        </p:txBody>
      </p:sp>
      <p:sp>
        <p:nvSpPr>
          <p:cNvPr id="5" name="Title 1"/>
          <p:cNvSpPr txBox="1">
            <a:spLocks/>
          </p:cNvSpPr>
          <p:nvPr/>
        </p:nvSpPr>
        <p:spPr bwMode="auto">
          <a:xfrm>
            <a:off x="6019800" y="364173"/>
            <a:ext cx="5181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r" eaLnBrk="1" hangingPunct="1"/>
            <a:r>
              <a:rPr lang="en-GB" sz="4000" dirty="0"/>
              <a:t>DESIRABLE CHANGES</a:t>
            </a:r>
          </a:p>
        </p:txBody>
      </p:sp>
      <p:sp>
        <p:nvSpPr>
          <p:cNvPr id="6" name="Date Placeholder 5">
            <a:extLst>
              <a:ext uri="{FF2B5EF4-FFF2-40B4-BE49-F238E27FC236}">
                <a16:creationId xmlns:a16="http://schemas.microsoft.com/office/drawing/2014/main" id="{1F20F43A-93BB-498B-B4B3-3FB7068CA931}"/>
              </a:ext>
            </a:extLst>
          </p:cNvPr>
          <p:cNvSpPr>
            <a:spLocks noGrp="1"/>
          </p:cNvSpPr>
          <p:nvPr>
            <p:ph type="dt" sz="half" idx="10"/>
          </p:nvPr>
        </p:nvSpPr>
        <p:spPr/>
        <p:txBody>
          <a:bodyPr/>
          <a:lstStyle/>
          <a:p>
            <a:r>
              <a:rPr lang="en-US"/>
              <a:t>19/09/2018</a:t>
            </a:r>
            <a:endParaRPr lang="en-US" dirty="0"/>
          </a:p>
        </p:txBody>
      </p:sp>
      <p:sp>
        <p:nvSpPr>
          <p:cNvPr id="7" name="Footer Placeholder 6">
            <a:extLst>
              <a:ext uri="{FF2B5EF4-FFF2-40B4-BE49-F238E27FC236}">
                <a16:creationId xmlns:a16="http://schemas.microsoft.com/office/drawing/2014/main" id="{100A5C76-5462-488E-B26B-5F3C4F3C4336}"/>
              </a:ext>
            </a:extLst>
          </p:cNvPr>
          <p:cNvSpPr>
            <a:spLocks noGrp="1"/>
          </p:cNvSpPr>
          <p:nvPr>
            <p:ph type="ftr" sz="quarter" idx="3"/>
          </p:nvPr>
        </p:nvSpPr>
        <p:spPr/>
        <p:txBody>
          <a:bodyPr/>
          <a:lstStyle/>
          <a:p>
            <a:r>
              <a:rPr lang="en-US"/>
              <a:t>Andrew Rose                                  Imperial College London</a:t>
            </a:r>
            <a:endParaRPr lang="en-US" dirty="0"/>
          </a:p>
        </p:txBody>
      </p:sp>
      <p:sp>
        <p:nvSpPr>
          <p:cNvPr id="8" name="Slide Number Placeholder 7">
            <a:extLst>
              <a:ext uri="{FF2B5EF4-FFF2-40B4-BE49-F238E27FC236}">
                <a16:creationId xmlns:a16="http://schemas.microsoft.com/office/drawing/2014/main" id="{205475DE-4E21-46D9-849C-F97FD021BA0D}"/>
              </a:ext>
            </a:extLst>
          </p:cNvPr>
          <p:cNvSpPr>
            <a:spLocks noGrp="1"/>
          </p:cNvSpPr>
          <p:nvPr>
            <p:ph type="sldNum" sz="quarter" idx="4"/>
          </p:nvPr>
        </p:nvSpPr>
        <p:spPr/>
        <p:txBody>
          <a:bodyPr/>
          <a:lstStyle/>
          <a:p>
            <a:fld id="{6D22F896-40B5-4ADD-8801-0D06FADFA095}" type="slidenum">
              <a:rPr lang="en-US" smtClean="0"/>
              <a:pPr/>
              <a:t>53</a:t>
            </a:fld>
            <a:endParaRPr lang="en-US" dirty="0"/>
          </a:p>
        </p:txBody>
      </p:sp>
    </p:spTree>
    <p:extLst>
      <p:ext uri="{BB962C8B-B14F-4D97-AF65-F5344CB8AC3E}">
        <p14:creationId xmlns:p14="http://schemas.microsoft.com/office/powerpoint/2010/main" val="11012931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94C01A5-CFAC-4F1B-898D-5DF1886E802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rPr>
              <a:t>19/09/2018</a:t>
            </a:r>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4" name="Footer Placeholder 3">
            <a:extLst>
              <a:ext uri="{FF2B5EF4-FFF2-40B4-BE49-F238E27FC236}">
                <a16:creationId xmlns:a16="http://schemas.microsoft.com/office/drawing/2014/main" id="{CC4842FA-513B-4376-B5CE-BA09317B7B04}"/>
              </a:ext>
            </a:extLst>
          </p:cNvPr>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rPr>
              <a:t>Andrew Rose                                  Imperial College London</a:t>
            </a:r>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5" name="Slide Number Placeholder 4">
            <a:extLst>
              <a:ext uri="{FF2B5EF4-FFF2-40B4-BE49-F238E27FC236}">
                <a16:creationId xmlns:a16="http://schemas.microsoft.com/office/drawing/2014/main" id="{A96992CC-07C0-4BEF-8C23-097729EB8076}"/>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pic>
        <p:nvPicPr>
          <p:cNvPr id="14" name="Picture 13"/>
          <p:cNvPicPr>
            <a:picLocks noChangeAspect="1"/>
          </p:cNvPicPr>
          <p:nvPr/>
        </p:nvPicPr>
        <p:blipFill>
          <a:blip r:embed="rId2"/>
          <a:stretch>
            <a:fillRect/>
          </a:stretch>
        </p:blipFill>
        <p:spPr>
          <a:xfrm>
            <a:off x="5931692" y="1"/>
            <a:ext cx="6260308" cy="6858000"/>
          </a:xfrm>
          <a:prstGeom prst="rect">
            <a:avLst/>
          </a:prstGeom>
        </p:spPr>
      </p:pic>
      <p:sp>
        <p:nvSpPr>
          <p:cNvPr id="15362" name="Title 1"/>
          <p:cNvSpPr>
            <a:spLocks noGrp="1"/>
          </p:cNvSpPr>
          <p:nvPr>
            <p:ph type="title"/>
          </p:nvPr>
        </p:nvSpPr>
        <p:spPr>
          <a:xfrm>
            <a:off x="685800" y="250023"/>
            <a:ext cx="10820400" cy="1293028"/>
          </a:xfrm>
        </p:spPr>
        <p:txBody>
          <a:bodyPr/>
          <a:lstStyle/>
          <a:p>
            <a:pPr algn="l"/>
            <a:r>
              <a:rPr lang="en-GB" altLang="en-US" dirty="0"/>
              <a:t>Serenity 1.2</a:t>
            </a:r>
          </a:p>
        </p:txBody>
      </p:sp>
      <p:sp>
        <p:nvSpPr>
          <p:cNvPr id="15364" name="Content Placeholder 14"/>
          <p:cNvSpPr>
            <a:spLocks noGrp="1"/>
          </p:cNvSpPr>
          <p:nvPr>
            <p:ph idx="1"/>
          </p:nvPr>
        </p:nvSpPr>
        <p:spPr>
          <a:xfrm>
            <a:off x="685800" y="1680210"/>
            <a:ext cx="4963953" cy="1134670"/>
          </a:xfrm>
        </p:spPr>
        <p:txBody>
          <a:bodyPr/>
          <a:lstStyle/>
          <a:p>
            <a:r>
              <a:rPr lang="en-GB" altLang="en-US" dirty="0"/>
              <a:t>Rearrange service zone</a:t>
            </a:r>
          </a:p>
          <a:p>
            <a:r>
              <a:rPr lang="en-GB" altLang="en-US" dirty="0"/>
              <a:t>Move payload 20mm backwards to free up space for fibre-routing</a:t>
            </a:r>
          </a:p>
        </p:txBody>
      </p:sp>
      <p:sp>
        <p:nvSpPr>
          <p:cNvPr id="15" name="Rectangle 14">
            <a:extLst>
              <a:ext uri="{FF2B5EF4-FFF2-40B4-BE49-F238E27FC236}">
                <a16:creationId xmlns:a16="http://schemas.microsoft.com/office/drawing/2014/main" id="{13AEB4C2-7A87-4C85-BDAA-982A02ED53AE}"/>
              </a:ext>
            </a:extLst>
          </p:cNvPr>
          <p:cNvSpPr/>
          <p:nvPr/>
        </p:nvSpPr>
        <p:spPr>
          <a:xfrm>
            <a:off x="10462261" y="68580"/>
            <a:ext cx="1447800" cy="669035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Arrow: Right 1">
            <a:extLst>
              <a:ext uri="{FF2B5EF4-FFF2-40B4-BE49-F238E27FC236}">
                <a16:creationId xmlns:a16="http://schemas.microsoft.com/office/drawing/2014/main" id="{AA08C1D3-9561-47D5-A9FE-D10FA206313F}"/>
              </a:ext>
            </a:extLst>
          </p:cNvPr>
          <p:cNvSpPr/>
          <p:nvPr/>
        </p:nvSpPr>
        <p:spPr>
          <a:xfrm>
            <a:off x="7230793" y="2838156"/>
            <a:ext cx="1447800" cy="1181687"/>
          </a:xfrm>
          <a:prstGeom prst="rightArrow">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204904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3FEAF44-01D4-4071-BA9F-FEFA69DE62CF}"/>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rPr>
              <a:t>19/09/2018</a:t>
            </a:r>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5" name="Footer Placeholder 4">
            <a:extLst>
              <a:ext uri="{FF2B5EF4-FFF2-40B4-BE49-F238E27FC236}">
                <a16:creationId xmlns:a16="http://schemas.microsoft.com/office/drawing/2014/main" id="{B17F6963-6BA2-4AE6-8FDD-F20A6CBDA446}"/>
              </a:ext>
            </a:extLst>
          </p:cNvPr>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rPr>
              <a:t>Andrew Rose                                  Imperial College London</a:t>
            </a:r>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6" name="Slide Number Placeholder 5">
            <a:extLst>
              <a:ext uri="{FF2B5EF4-FFF2-40B4-BE49-F238E27FC236}">
                <a16:creationId xmlns:a16="http://schemas.microsoft.com/office/drawing/2014/main" id="{C8AFE205-5AE5-436D-AC95-E4C5F3E6E6D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pic>
        <p:nvPicPr>
          <p:cNvPr id="14" name="Picture 13"/>
          <p:cNvPicPr>
            <a:picLocks noChangeAspect="1"/>
          </p:cNvPicPr>
          <p:nvPr/>
        </p:nvPicPr>
        <p:blipFill>
          <a:blip r:embed="rId2"/>
          <a:stretch>
            <a:fillRect/>
          </a:stretch>
        </p:blipFill>
        <p:spPr>
          <a:xfrm>
            <a:off x="5931692" y="1"/>
            <a:ext cx="6260308" cy="6858000"/>
          </a:xfrm>
          <a:prstGeom prst="rect">
            <a:avLst/>
          </a:prstGeom>
        </p:spPr>
      </p:pic>
      <p:sp>
        <p:nvSpPr>
          <p:cNvPr id="16386" name="Title 1"/>
          <p:cNvSpPr>
            <a:spLocks noGrp="1"/>
          </p:cNvSpPr>
          <p:nvPr>
            <p:ph type="title"/>
          </p:nvPr>
        </p:nvSpPr>
        <p:spPr>
          <a:xfrm>
            <a:off x="685800" y="250023"/>
            <a:ext cx="10820400" cy="1293028"/>
          </a:xfrm>
        </p:spPr>
        <p:txBody>
          <a:bodyPr/>
          <a:lstStyle/>
          <a:p>
            <a:pPr algn="l"/>
            <a:r>
              <a:rPr lang="en-GB" altLang="en-US" dirty="0"/>
              <a:t>Serenity 1.2</a:t>
            </a:r>
          </a:p>
        </p:txBody>
      </p:sp>
      <p:sp>
        <p:nvSpPr>
          <p:cNvPr id="16387" name="Content Placeholder 2"/>
          <p:cNvSpPr>
            <a:spLocks noGrp="1"/>
          </p:cNvSpPr>
          <p:nvPr>
            <p:ph idx="1"/>
          </p:nvPr>
        </p:nvSpPr>
        <p:spPr>
          <a:xfrm>
            <a:off x="685800" y="1680210"/>
            <a:ext cx="5114499" cy="3413242"/>
          </a:xfrm>
        </p:spPr>
        <p:txBody>
          <a:bodyPr/>
          <a:lstStyle/>
          <a:p>
            <a:r>
              <a:rPr lang="en-GB" altLang="en-US" dirty="0"/>
              <a:t>Aux connector outside CMX footprint</a:t>
            </a:r>
          </a:p>
          <a:p>
            <a:pPr lvl="1"/>
            <a:r>
              <a:rPr lang="en-GB" altLang="en-US" dirty="0"/>
              <a:t>Fully compatible with PICMG com-express standard</a:t>
            </a:r>
          </a:p>
          <a:p>
            <a:pPr lvl="1"/>
            <a:r>
              <a:rPr lang="en-GB" altLang="en-US" dirty="0"/>
              <a:t>Custom Zynq “CMX” or Zynq SOM adapter can use both connectors</a:t>
            </a:r>
            <a:endParaRPr lang="en-GB" altLang="en-US" sz="1400" dirty="0"/>
          </a:p>
          <a:p>
            <a:r>
              <a:rPr lang="en-GB" altLang="en-US" dirty="0"/>
              <a:t>IPMC functionality routed to both CERN IPMC and aux connector</a:t>
            </a:r>
          </a:p>
          <a:p>
            <a:r>
              <a:rPr lang="en-GB" altLang="en-US" dirty="0"/>
              <a:t>I2C and JTAG chains accessible via aux connector</a:t>
            </a:r>
          </a:p>
        </p:txBody>
      </p:sp>
      <p:sp>
        <p:nvSpPr>
          <p:cNvPr id="13" name="Rectangle 12">
            <a:extLst>
              <a:ext uri="{FF2B5EF4-FFF2-40B4-BE49-F238E27FC236}">
                <a16:creationId xmlns:a16="http://schemas.microsoft.com/office/drawing/2014/main" id="{13AEB4C2-7A87-4C85-BDAA-982A02ED53AE}"/>
              </a:ext>
            </a:extLst>
          </p:cNvPr>
          <p:cNvSpPr/>
          <p:nvPr/>
        </p:nvSpPr>
        <p:spPr>
          <a:xfrm>
            <a:off x="10408920" y="1143000"/>
            <a:ext cx="388620" cy="15011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extBox 1"/>
          <p:cNvSpPr txBox="1"/>
          <p:nvPr/>
        </p:nvSpPr>
        <p:spPr>
          <a:xfrm rot="5400000">
            <a:off x="9921429" y="1717509"/>
            <a:ext cx="1416755"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0000"/>
                </a:solidFill>
                <a:effectLst/>
                <a:uLnTx/>
                <a:uFillTx/>
                <a:latin typeface="Century Gothic" panose="020B0502020202020204"/>
                <a:ea typeface="+mn-ea"/>
                <a:cs typeface="+mn-cs"/>
              </a:rPr>
              <a:t>Example</a:t>
            </a:r>
          </a:p>
        </p:txBody>
      </p:sp>
      <p:sp>
        <p:nvSpPr>
          <p:cNvPr id="7" name="Bent Arrow 1">
            <a:extLst>
              <a:ext uri="{FF2B5EF4-FFF2-40B4-BE49-F238E27FC236}">
                <a16:creationId xmlns:a16="http://schemas.microsoft.com/office/drawing/2014/main" id="{4075D4D8-8321-4DA4-BBEF-6B9D9F08C885}"/>
              </a:ext>
            </a:extLst>
          </p:cNvPr>
          <p:cNvSpPr/>
          <p:nvPr/>
        </p:nvSpPr>
        <p:spPr>
          <a:xfrm rot="16200000">
            <a:off x="8812530" y="3981450"/>
            <a:ext cx="3604260" cy="1127760"/>
          </a:xfrm>
          <a:prstGeom prst="bentArrow">
            <a:avLst>
              <a:gd name="adj1" fmla="val 25000"/>
              <a:gd name="adj2" fmla="val 50000"/>
              <a:gd name="adj3" fmla="val 25000"/>
              <a:gd name="adj4" fmla="val 43750"/>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Bent Arrow 7">
            <a:extLst>
              <a:ext uri="{FF2B5EF4-FFF2-40B4-BE49-F238E27FC236}">
                <a16:creationId xmlns:a16="http://schemas.microsoft.com/office/drawing/2014/main" id="{714392C3-B7DD-491D-A977-A80CC9DF1482}"/>
              </a:ext>
            </a:extLst>
          </p:cNvPr>
          <p:cNvSpPr/>
          <p:nvPr/>
        </p:nvSpPr>
        <p:spPr>
          <a:xfrm rot="16200000">
            <a:off x="9825990" y="4994910"/>
            <a:ext cx="1577340" cy="1127760"/>
          </a:xfrm>
          <a:prstGeom prst="bentArrow">
            <a:avLst>
              <a:gd name="adj1" fmla="val 25000"/>
              <a:gd name="adj2" fmla="val 50000"/>
              <a:gd name="adj3" fmla="val 25000"/>
              <a:gd name="adj4" fmla="val 43750"/>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826880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7030ED9-C969-4D1F-BCE3-143789A7EA3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rPr>
              <a:t>19/09/2018</a:t>
            </a:r>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8" name="Footer Placeholder 7">
            <a:extLst>
              <a:ext uri="{FF2B5EF4-FFF2-40B4-BE49-F238E27FC236}">
                <a16:creationId xmlns:a16="http://schemas.microsoft.com/office/drawing/2014/main" id="{60CF29F9-A55F-4D74-BBBB-2A3B412AD6DC}"/>
              </a:ext>
            </a:extLst>
          </p:cNvPr>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rPr>
              <a:t>Andrew Rose                                  Imperial College London</a:t>
            </a:r>
          </a:p>
        </p:txBody>
      </p:sp>
      <p:sp>
        <p:nvSpPr>
          <p:cNvPr id="11" name="Slide Number Placeholder 10">
            <a:extLst>
              <a:ext uri="{FF2B5EF4-FFF2-40B4-BE49-F238E27FC236}">
                <a16:creationId xmlns:a16="http://schemas.microsoft.com/office/drawing/2014/main" id="{16F30EA3-6EE1-43DB-9FC4-BDB835C88E4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64" name="Rectangle 63">
            <a:extLst>
              <a:ext uri="{FF2B5EF4-FFF2-40B4-BE49-F238E27FC236}">
                <a16:creationId xmlns:a16="http://schemas.microsoft.com/office/drawing/2014/main" id="{81B95454-5AA7-4134-AF44-3188681A419D}"/>
              </a:ext>
            </a:extLst>
          </p:cNvPr>
          <p:cNvSpPr/>
          <p:nvPr/>
        </p:nvSpPr>
        <p:spPr>
          <a:xfrm>
            <a:off x="5931692" y="1"/>
            <a:ext cx="6260308"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7170" name="Title 1"/>
          <p:cNvSpPr>
            <a:spLocks noGrp="1"/>
          </p:cNvSpPr>
          <p:nvPr>
            <p:ph type="title"/>
          </p:nvPr>
        </p:nvSpPr>
        <p:spPr>
          <a:xfrm>
            <a:off x="685800" y="250023"/>
            <a:ext cx="10820399" cy="1293028"/>
          </a:xfrm>
        </p:spPr>
        <p:txBody>
          <a:bodyPr/>
          <a:lstStyle/>
          <a:p>
            <a:pPr algn="l"/>
            <a:r>
              <a:rPr lang="en-GB" altLang="en-US" dirty="0"/>
              <a:t>Serenity 1.2</a:t>
            </a:r>
          </a:p>
        </p:txBody>
      </p:sp>
      <p:sp>
        <p:nvSpPr>
          <p:cNvPr id="7171" name="Content Placeholder 80"/>
          <p:cNvSpPr>
            <a:spLocks noGrp="1"/>
          </p:cNvSpPr>
          <p:nvPr>
            <p:ph idx="1"/>
          </p:nvPr>
        </p:nvSpPr>
        <p:spPr>
          <a:xfrm>
            <a:off x="685801" y="1680210"/>
            <a:ext cx="5594400" cy="2712024"/>
          </a:xfrm>
        </p:spPr>
        <p:txBody>
          <a:bodyPr/>
          <a:lstStyle/>
          <a:p>
            <a:r>
              <a:rPr lang="en-GB" altLang="en-US" dirty="0"/>
              <a:t>Distribute 10Gbps TCDS via X-point</a:t>
            </a:r>
          </a:p>
          <a:p>
            <a:pPr lvl="1"/>
            <a:r>
              <a:rPr lang="en-GB" altLang="en-US" dirty="0"/>
              <a:t>Complete flexibility</a:t>
            </a:r>
          </a:p>
          <a:p>
            <a:pPr lvl="1"/>
            <a:r>
              <a:rPr lang="en-GB" altLang="en-US" dirty="0"/>
              <a:t>Backward compatible change to DC spec</a:t>
            </a:r>
          </a:p>
          <a:p>
            <a:r>
              <a:rPr lang="en-GB" altLang="en-US" dirty="0"/>
              <a:t>Add “Reserved 10GbE” lines and “Hub B” lines to X-point</a:t>
            </a:r>
          </a:p>
          <a:p>
            <a:pPr lvl="1"/>
            <a:r>
              <a:rPr lang="en-GB" altLang="en-US" dirty="0"/>
              <a:t>Could be useful at some point in the future</a:t>
            </a:r>
          </a:p>
        </p:txBody>
      </p:sp>
      <p:sp>
        <p:nvSpPr>
          <p:cNvPr id="4" name="Rectangle 3">
            <a:extLst>
              <a:ext uri="{FF2B5EF4-FFF2-40B4-BE49-F238E27FC236}">
                <a16:creationId xmlns:a16="http://schemas.microsoft.com/office/drawing/2014/main" id="{D1BA0624-8D1B-445C-A345-44E3759FC15D}"/>
              </a:ext>
            </a:extLst>
          </p:cNvPr>
          <p:cNvSpPr/>
          <p:nvPr/>
        </p:nvSpPr>
        <p:spPr>
          <a:xfrm>
            <a:off x="6870700" y="455613"/>
            <a:ext cx="1546225" cy="15478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Interposer 1</a:t>
            </a:r>
          </a:p>
        </p:txBody>
      </p:sp>
      <p:sp>
        <p:nvSpPr>
          <p:cNvPr id="5" name="Rectangle 4">
            <a:extLst>
              <a:ext uri="{FF2B5EF4-FFF2-40B4-BE49-F238E27FC236}">
                <a16:creationId xmlns:a16="http://schemas.microsoft.com/office/drawing/2014/main" id="{3AA10167-D0FA-4887-9337-89B65F85DC71}"/>
              </a:ext>
            </a:extLst>
          </p:cNvPr>
          <p:cNvSpPr/>
          <p:nvPr/>
        </p:nvSpPr>
        <p:spPr>
          <a:xfrm>
            <a:off x="6870700" y="4846638"/>
            <a:ext cx="1546225" cy="15478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Interposer 2</a:t>
            </a:r>
          </a:p>
        </p:txBody>
      </p:sp>
      <p:sp>
        <p:nvSpPr>
          <p:cNvPr id="6" name="Rectangle 5">
            <a:extLst>
              <a:ext uri="{FF2B5EF4-FFF2-40B4-BE49-F238E27FC236}">
                <a16:creationId xmlns:a16="http://schemas.microsoft.com/office/drawing/2014/main" id="{124FCB83-A844-4053-981B-32AA13EEAF8A}"/>
              </a:ext>
            </a:extLst>
          </p:cNvPr>
          <p:cNvSpPr/>
          <p:nvPr/>
        </p:nvSpPr>
        <p:spPr>
          <a:xfrm>
            <a:off x="10364788" y="2838450"/>
            <a:ext cx="1173162" cy="117157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X-point</a:t>
            </a:r>
          </a:p>
        </p:txBody>
      </p:sp>
      <p:sp>
        <p:nvSpPr>
          <p:cNvPr id="7" name="Rectangle 6">
            <a:extLst>
              <a:ext uri="{FF2B5EF4-FFF2-40B4-BE49-F238E27FC236}">
                <a16:creationId xmlns:a16="http://schemas.microsoft.com/office/drawing/2014/main" id="{16E76303-EE54-4F7F-8A2B-65B0A9BFD28C}"/>
              </a:ext>
            </a:extLst>
          </p:cNvPr>
          <p:cNvSpPr/>
          <p:nvPr/>
        </p:nvSpPr>
        <p:spPr>
          <a:xfrm>
            <a:off x="6870700" y="2838450"/>
            <a:ext cx="1171575" cy="11715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Artix</a:t>
            </a:r>
            <a:endPar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9" name="Rectangle 8">
            <a:extLst>
              <a:ext uri="{FF2B5EF4-FFF2-40B4-BE49-F238E27FC236}">
                <a16:creationId xmlns:a16="http://schemas.microsoft.com/office/drawing/2014/main" id="{DC1997F7-04A6-432B-8615-5B0B92EB9598}"/>
              </a:ext>
            </a:extLst>
          </p:cNvPr>
          <p:cNvSpPr/>
          <p:nvPr/>
        </p:nvSpPr>
        <p:spPr>
          <a:xfrm>
            <a:off x="9990138" y="457200"/>
            <a:ext cx="1547812" cy="15478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CMX /</a:t>
            </a:r>
            <a:b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b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Zynq</a:t>
            </a:r>
          </a:p>
        </p:txBody>
      </p:sp>
      <p:sp>
        <p:nvSpPr>
          <p:cNvPr id="10" name="Rectangle 9">
            <a:extLst>
              <a:ext uri="{FF2B5EF4-FFF2-40B4-BE49-F238E27FC236}">
                <a16:creationId xmlns:a16="http://schemas.microsoft.com/office/drawing/2014/main" id="{6C867C0C-7962-43BB-88B6-FB8A3B2A8087}"/>
              </a:ext>
            </a:extLst>
          </p:cNvPr>
          <p:cNvSpPr/>
          <p:nvPr/>
        </p:nvSpPr>
        <p:spPr>
          <a:xfrm>
            <a:off x="9990138" y="4843463"/>
            <a:ext cx="1547812" cy="15478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ATCA</a:t>
            </a:r>
          </a:p>
        </p:txBody>
      </p:sp>
      <p:cxnSp>
        <p:nvCxnSpPr>
          <p:cNvPr id="12" name="Straight Arrow Connector 11">
            <a:extLst>
              <a:ext uri="{FF2B5EF4-FFF2-40B4-BE49-F238E27FC236}">
                <a16:creationId xmlns:a16="http://schemas.microsoft.com/office/drawing/2014/main" id="{E84FE3BD-3F52-49AE-B6BE-F9FBDED2D116}"/>
              </a:ext>
            </a:extLst>
          </p:cNvPr>
          <p:cNvCxnSpPr>
            <a:cxnSpLocks/>
          </p:cNvCxnSpPr>
          <p:nvPr/>
        </p:nvCxnSpPr>
        <p:spPr>
          <a:xfrm flipH="1" flipV="1">
            <a:off x="8431213" y="1801813"/>
            <a:ext cx="1933575" cy="1079500"/>
          </a:xfrm>
          <a:prstGeom prst="straightConnector1">
            <a:avLst/>
          </a:prstGeom>
          <a:ln>
            <a:headEnd type="triangle" w="lg" len="lg"/>
            <a:tailEnd type="triangle" w="lg" len="lg"/>
          </a:ln>
        </p:spPr>
        <p:style>
          <a:lnRef idx="1">
            <a:schemeClr val="accent6"/>
          </a:lnRef>
          <a:fillRef idx="0">
            <a:schemeClr val="accent6"/>
          </a:fillRef>
          <a:effectRef idx="0">
            <a:schemeClr val="accent6"/>
          </a:effectRef>
          <a:fontRef idx="minor">
            <a:schemeClr val="tx1"/>
          </a:fontRef>
        </p:style>
      </p:cxnSp>
      <p:cxnSp>
        <p:nvCxnSpPr>
          <p:cNvPr id="13" name="Straight Arrow Connector 12">
            <a:extLst>
              <a:ext uri="{FF2B5EF4-FFF2-40B4-BE49-F238E27FC236}">
                <a16:creationId xmlns:a16="http://schemas.microsoft.com/office/drawing/2014/main" id="{6B14DB8C-4316-4813-81DC-F084C58B226D}"/>
              </a:ext>
            </a:extLst>
          </p:cNvPr>
          <p:cNvCxnSpPr>
            <a:cxnSpLocks/>
          </p:cNvCxnSpPr>
          <p:nvPr/>
        </p:nvCxnSpPr>
        <p:spPr>
          <a:xfrm flipH="1">
            <a:off x="8431213" y="4010025"/>
            <a:ext cx="1933575" cy="1027113"/>
          </a:xfrm>
          <a:prstGeom prst="straightConnector1">
            <a:avLst/>
          </a:prstGeom>
          <a:ln>
            <a:headEnd type="triangle" w="lg" len="lg"/>
            <a:tailEnd type="triangle" w="lg" len="lg"/>
          </a:ln>
        </p:spPr>
        <p:style>
          <a:lnRef idx="1">
            <a:schemeClr val="accent6"/>
          </a:lnRef>
          <a:fillRef idx="0">
            <a:schemeClr val="accent6"/>
          </a:fillRef>
          <a:effectRef idx="0">
            <a:schemeClr val="accent6"/>
          </a:effectRef>
          <a:fontRef idx="minor">
            <a:schemeClr val="tx1"/>
          </a:fontRef>
        </p:style>
      </p:cxnSp>
      <p:cxnSp>
        <p:nvCxnSpPr>
          <p:cNvPr id="28" name="Straight Arrow Connector 27">
            <a:extLst>
              <a:ext uri="{FF2B5EF4-FFF2-40B4-BE49-F238E27FC236}">
                <a16:creationId xmlns:a16="http://schemas.microsoft.com/office/drawing/2014/main" id="{89BEB135-70DA-4CC0-83C0-ECF3A943F95B}"/>
              </a:ext>
            </a:extLst>
          </p:cNvPr>
          <p:cNvCxnSpPr>
            <a:cxnSpLocks/>
          </p:cNvCxnSpPr>
          <p:nvPr/>
        </p:nvCxnSpPr>
        <p:spPr>
          <a:xfrm flipV="1">
            <a:off x="10950575" y="4006850"/>
            <a:ext cx="0" cy="836613"/>
          </a:xfrm>
          <a:prstGeom prst="straightConnector1">
            <a:avLst/>
          </a:prstGeom>
          <a:ln>
            <a:headEnd type="triangle" w="lg" len="lg"/>
            <a:tailEnd type="triangle" w="lg" len="lg"/>
          </a:ln>
        </p:spPr>
        <p:style>
          <a:lnRef idx="1">
            <a:schemeClr val="accent6"/>
          </a:lnRef>
          <a:fillRef idx="0">
            <a:schemeClr val="accent6"/>
          </a:fillRef>
          <a:effectRef idx="0">
            <a:schemeClr val="accent6"/>
          </a:effectRef>
          <a:fontRef idx="minor">
            <a:schemeClr val="tx1"/>
          </a:fontRef>
        </p:style>
      </p:cxnSp>
      <p:cxnSp>
        <p:nvCxnSpPr>
          <p:cNvPr id="29" name="Straight Arrow Connector 28">
            <a:extLst>
              <a:ext uri="{FF2B5EF4-FFF2-40B4-BE49-F238E27FC236}">
                <a16:creationId xmlns:a16="http://schemas.microsoft.com/office/drawing/2014/main" id="{537CD79C-0B48-43F2-848A-5B76AA2E1B02}"/>
              </a:ext>
            </a:extLst>
          </p:cNvPr>
          <p:cNvCxnSpPr>
            <a:cxnSpLocks/>
          </p:cNvCxnSpPr>
          <p:nvPr/>
        </p:nvCxnSpPr>
        <p:spPr>
          <a:xfrm flipH="1" flipV="1">
            <a:off x="8051800" y="3784600"/>
            <a:ext cx="1938338" cy="1252538"/>
          </a:xfrm>
          <a:prstGeom prst="straightConnector1">
            <a:avLst/>
          </a:prstGeom>
          <a:ln>
            <a:headEnd type="triangle" w="lg" len="lg"/>
            <a:tailEnd type="triangle" w="lg" len="lg"/>
          </a:ln>
        </p:spPr>
        <p:style>
          <a:lnRef idx="1">
            <a:schemeClr val="accent2"/>
          </a:lnRef>
          <a:fillRef idx="0">
            <a:schemeClr val="accent2"/>
          </a:fillRef>
          <a:effectRef idx="0">
            <a:schemeClr val="accent2"/>
          </a:effectRef>
          <a:fontRef idx="minor">
            <a:schemeClr val="tx1"/>
          </a:fontRef>
        </p:style>
      </p:cxnSp>
      <p:grpSp>
        <p:nvGrpSpPr>
          <p:cNvPr id="7185" name="Group 68"/>
          <p:cNvGrpSpPr>
            <a:grpSpLocks/>
          </p:cNvGrpSpPr>
          <p:nvPr/>
        </p:nvGrpSpPr>
        <p:grpSpPr bwMode="auto">
          <a:xfrm>
            <a:off x="7129463" y="2003425"/>
            <a:ext cx="442912" cy="835025"/>
            <a:chOff x="7130141" y="2002692"/>
            <a:chExt cx="441880" cy="836169"/>
          </a:xfrm>
        </p:grpSpPr>
        <p:cxnSp>
          <p:nvCxnSpPr>
            <p:cNvPr id="53" name="Straight Arrow Connector 52">
              <a:extLst>
                <a:ext uri="{FF2B5EF4-FFF2-40B4-BE49-F238E27FC236}">
                  <a16:creationId xmlns:a16="http://schemas.microsoft.com/office/drawing/2014/main" id="{D530F7BA-8578-451F-B591-D85C179C5EE1}"/>
                </a:ext>
              </a:extLst>
            </p:cNvPr>
            <p:cNvCxnSpPr>
              <a:cxnSpLocks/>
              <a:stCxn id="7" idx="0"/>
            </p:cNvCxnSpPr>
            <p:nvPr/>
          </p:nvCxnSpPr>
          <p:spPr>
            <a:xfrm flipV="1">
              <a:off x="7456404" y="2002692"/>
              <a:ext cx="0" cy="836169"/>
            </a:xfrm>
            <a:prstGeom prst="straightConnector1">
              <a:avLst/>
            </a:prstGeom>
            <a:ln>
              <a:headEnd type="triangle" w="lg" len="lg"/>
              <a:tailEnd type="triangle" w="lg" len="lg"/>
            </a:ln>
          </p:spPr>
          <p:style>
            <a:lnRef idx="1">
              <a:schemeClr val="accent2"/>
            </a:lnRef>
            <a:fillRef idx="0">
              <a:schemeClr val="accent2"/>
            </a:fillRef>
            <a:effectRef idx="0">
              <a:schemeClr val="accent2"/>
            </a:effectRef>
            <a:fontRef idx="minor">
              <a:schemeClr val="tx1"/>
            </a:fontRef>
          </p:style>
        </p:cxnSp>
        <p:cxnSp>
          <p:nvCxnSpPr>
            <p:cNvPr id="60" name="Straight Connector 59">
              <a:extLst>
                <a:ext uri="{FF2B5EF4-FFF2-40B4-BE49-F238E27FC236}">
                  <a16:creationId xmlns:a16="http://schemas.microsoft.com/office/drawing/2014/main" id="{E249A35C-2B95-4E3B-8C08-1A6B35B3DE64}"/>
                </a:ext>
              </a:extLst>
            </p:cNvPr>
            <p:cNvCxnSpPr/>
            <p:nvPr/>
          </p:nvCxnSpPr>
          <p:spPr>
            <a:xfrm flipV="1">
              <a:off x="7358208" y="2392163"/>
              <a:ext cx="199559" cy="147839"/>
            </a:xfrm>
            <a:prstGeom prst="line">
              <a:avLst/>
            </a:prstGeom>
          </p:spPr>
          <p:style>
            <a:lnRef idx="1">
              <a:schemeClr val="accent2"/>
            </a:lnRef>
            <a:fillRef idx="0">
              <a:schemeClr val="accent2"/>
            </a:fillRef>
            <a:effectRef idx="0">
              <a:schemeClr val="accent2"/>
            </a:effectRef>
            <a:fontRef idx="minor">
              <a:schemeClr val="tx1"/>
            </a:fontRef>
          </p:style>
        </p:cxnSp>
        <p:cxnSp>
          <p:nvCxnSpPr>
            <p:cNvPr id="61" name="Straight Connector 60">
              <a:extLst>
                <a:ext uri="{FF2B5EF4-FFF2-40B4-BE49-F238E27FC236}">
                  <a16:creationId xmlns:a16="http://schemas.microsoft.com/office/drawing/2014/main" id="{3A8D3C8F-159C-4ED8-849E-D86F6F9F908B}"/>
                </a:ext>
              </a:extLst>
            </p:cNvPr>
            <p:cNvCxnSpPr/>
            <p:nvPr/>
          </p:nvCxnSpPr>
          <p:spPr>
            <a:xfrm flipV="1">
              <a:off x="7374046" y="2333344"/>
              <a:ext cx="197975" cy="147840"/>
            </a:xfrm>
            <a:prstGeom prst="line">
              <a:avLst/>
            </a:prstGeom>
          </p:spPr>
          <p:style>
            <a:lnRef idx="1">
              <a:schemeClr val="accent2"/>
            </a:lnRef>
            <a:fillRef idx="0">
              <a:schemeClr val="accent2"/>
            </a:fillRef>
            <a:effectRef idx="0">
              <a:schemeClr val="accent2"/>
            </a:effectRef>
            <a:fontRef idx="minor">
              <a:schemeClr val="tx1"/>
            </a:fontRef>
          </p:style>
        </p:cxnSp>
        <p:sp>
          <p:nvSpPr>
            <p:cNvPr id="7201" name="TextBox 66"/>
            <p:cNvSpPr txBox="1">
              <a:spLocks noChangeArrowheads="1"/>
            </p:cNvSpPr>
            <p:nvPr/>
          </p:nvSpPr>
          <p:spPr bwMode="auto">
            <a:xfrm>
              <a:off x="7130141" y="2287038"/>
              <a:ext cx="3112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FE801A"/>
                  </a:solidFill>
                  <a:effectLst/>
                  <a:uLnTx/>
                  <a:uFillTx/>
                  <a:latin typeface="Calibri" panose="020F0502020204030204" pitchFamily="34" charset="0"/>
                  <a:ea typeface="+mn-ea"/>
                  <a:cs typeface="+mn-cs"/>
                </a:rPr>
                <a:t>4</a:t>
              </a:r>
            </a:p>
          </p:txBody>
        </p:sp>
      </p:grpSp>
      <p:cxnSp>
        <p:nvCxnSpPr>
          <p:cNvPr id="71" name="Straight Arrow Connector 70">
            <a:extLst>
              <a:ext uri="{FF2B5EF4-FFF2-40B4-BE49-F238E27FC236}">
                <a16:creationId xmlns:a16="http://schemas.microsoft.com/office/drawing/2014/main" id="{EA23CA78-5EA3-465E-91EA-D001E7512B3B}"/>
              </a:ext>
            </a:extLst>
          </p:cNvPr>
          <p:cNvCxnSpPr>
            <a:cxnSpLocks/>
          </p:cNvCxnSpPr>
          <p:nvPr/>
        </p:nvCxnSpPr>
        <p:spPr bwMode="auto">
          <a:xfrm flipV="1">
            <a:off x="7464425" y="4022725"/>
            <a:ext cx="0" cy="836613"/>
          </a:xfrm>
          <a:prstGeom prst="straightConnector1">
            <a:avLst/>
          </a:prstGeom>
          <a:ln>
            <a:headEnd type="triangle" w="lg" len="lg"/>
            <a:tailEnd type="triangle" w="lg" len="lg"/>
          </a:ln>
        </p:spPr>
        <p:style>
          <a:lnRef idx="1">
            <a:schemeClr val="accent2"/>
          </a:lnRef>
          <a:fillRef idx="0">
            <a:schemeClr val="accent2"/>
          </a:fillRef>
          <a:effectRef idx="0">
            <a:schemeClr val="accent2"/>
          </a:effectRef>
          <a:fontRef idx="minor">
            <a:schemeClr val="tx1"/>
          </a:fontRef>
        </p:style>
      </p:cxnSp>
      <p:grpSp>
        <p:nvGrpSpPr>
          <p:cNvPr id="2" name="Group 1"/>
          <p:cNvGrpSpPr/>
          <p:nvPr/>
        </p:nvGrpSpPr>
        <p:grpSpPr>
          <a:xfrm>
            <a:off x="7366000" y="4352925"/>
            <a:ext cx="214313" cy="207963"/>
            <a:chOff x="7366000" y="4352925"/>
            <a:chExt cx="214313" cy="207963"/>
          </a:xfrm>
        </p:grpSpPr>
        <p:cxnSp>
          <p:nvCxnSpPr>
            <p:cNvPr id="72" name="Straight Connector 71">
              <a:extLst>
                <a:ext uri="{FF2B5EF4-FFF2-40B4-BE49-F238E27FC236}">
                  <a16:creationId xmlns:a16="http://schemas.microsoft.com/office/drawing/2014/main" id="{9FF8435E-B958-4C6D-AA91-23A834F0EF39}"/>
                </a:ext>
              </a:extLst>
            </p:cNvPr>
            <p:cNvCxnSpPr/>
            <p:nvPr/>
          </p:nvCxnSpPr>
          <p:spPr bwMode="auto">
            <a:xfrm flipV="1">
              <a:off x="7366000" y="4411663"/>
              <a:ext cx="200025" cy="149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73" name="Straight Connector 72">
              <a:extLst>
                <a:ext uri="{FF2B5EF4-FFF2-40B4-BE49-F238E27FC236}">
                  <a16:creationId xmlns:a16="http://schemas.microsoft.com/office/drawing/2014/main" id="{F58D09D2-A4F9-44FF-9A20-EBDDDC3E71B7}"/>
                </a:ext>
              </a:extLst>
            </p:cNvPr>
            <p:cNvCxnSpPr/>
            <p:nvPr/>
          </p:nvCxnSpPr>
          <p:spPr bwMode="auto">
            <a:xfrm flipV="1">
              <a:off x="7381875" y="4352925"/>
              <a:ext cx="198438" cy="149225"/>
            </a:xfrm>
            <a:prstGeom prst="line">
              <a:avLst/>
            </a:prstGeom>
          </p:spPr>
          <p:style>
            <a:lnRef idx="1">
              <a:schemeClr val="accent2"/>
            </a:lnRef>
            <a:fillRef idx="0">
              <a:schemeClr val="accent2"/>
            </a:fillRef>
            <a:effectRef idx="0">
              <a:schemeClr val="accent2"/>
            </a:effectRef>
            <a:fontRef idx="minor">
              <a:schemeClr val="tx1"/>
            </a:fontRef>
          </p:style>
        </p:cxnSp>
      </p:grpSp>
      <p:sp>
        <p:nvSpPr>
          <p:cNvPr id="7197" name="TextBox 73"/>
          <p:cNvSpPr txBox="1">
            <a:spLocks noChangeArrowheads="1"/>
          </p:cNvSpPr>
          <p:nvPr/>
        </p:nvSpPr>
        <p:spPr bwMode="auto">
          <a:xfrm>
            <a:off x="7137400" y="4307222"/>
            <a:ext cx="311951" cy="369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FE801A"/>
                </a:solidFill>
                <a:effectLst/>
                <a:uLnTx/>
                <a:uFillTx/>
                <a:latin typeface="Calibri" panose="020F0502020204030204" pitchFamily="34" charset="0"/>
                <a:ea typeface="+mn-ea"/>
                <a:cs typeface="+mn-cs"/>
              </a:rPr>
              <a:t>4</a:t>
            </a:r>
          </a:p>
        </p:txBody>
      </p:sp>
      <p:cxnSp>
        <p:nvCxnSpPr>
          <p:cNvPr id="40" name="Straight Arrow Connector 39">
            <a:extLst>
              <a:ext uri="{FF2B5EF4-FFF2-40B4-BE49-F238E27FC236}">
                <a16:creationId xmlns:a16="http://schemas.microsoft.com/office/drawing/2014/main" id="{4E74CFCF-D0AF-4CD4-BAB7-609D54369545}"/>
              </a:ext>
            </a:extLst>
          </p:cNvPr>
          <p:cNvCxnSpPr>
            <a:cxnSpLocks/>
          </p:cNvCxnSpPr>
          <p:nvPr/>
        </p:nvCxnSpPr>
        <p:spPr>
          <a:xfrm flipV="1">
            <a:off x="10950575" y="2003425"/>
            <a:ext cx="0" cy="835025"/>
          </a:xfrm>
          <a:prstGeom prst="straightConnector1">
            <a:avLst/>
          </a:prstGeom>
          <a:ln>
            <a:headEnd type="triangle" w="lg" len="lg"/>
            <a:tailEnd type="triangle" w="lg" len="lg"/>
          </a:ln>
        </p:spPr>
        <p:style>
          <a:lnRef idx="1">
            <a:schemeClr val="accent6"/>
          </a:lnRef>
          <a:fillRef idx="0">
            <a:schemeClr val="accent6"/>
          </a:fillRef>
          <a:effectRef idx="0">
            <a:schemeClr val="accent6"/>
          </a:effectRef>
          <a:fontRef idx="minor">
            <a:schemeClr val="tx1"/>
          </a:fontRef>
        </p:style>
      </p:cxnSp>
      <p:sp>
        <p:nvSpPr>
          <p:cNvPr id="31" name="TextBox 73"/>
          <p:cNvSpPr txBox="1">
            <a:spLocks noChangeArrowheads="1"/>
          </p:cNvSpPr>
          <p:nvPr/>
        </p:nvSpPr>
        <p:spPr bwMode="auto">
          <a:xfrm>
            <a:off x="8531755" y="3832543"/>
            <a:ext cx="5310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FE801A"/>
                </a:solidFill>
                <a:effectLst/>
                <a:uLnTx/>
                <a:uFillTx/>
                <a:latin typeface="Calibri" panose="020F0502020204030204" pitchFamily="34" charset="0"/>
                <a:ea typeface="+mn-ea"/>
                <a:cs typeface="+mn-cs"/>
              </a:rPr>
              <a:t>1+1</a:t>
            </a:r>
          </a:p>
        </p:txBody>
      </p:sp>
      <p:grpSp>
        <p:nvGrpSpPr>
          <p:cNvPr id="33" name="Group 32"/>
          <p:cNvGrpSpPr/>
          <p:nvPr/>
        </p:nvGrpSpPr>
        <p:grpSpPr>
          <a:xfrm>
            <a:off x="8564827" y="4105513"/>
            <a:ext cx="214313" cy="207963"/>
            <a:chOff x="7366000" y="4352925"/>
            <a:chExt cx="214313" cy="207963"/>
          </a:xfrm>
        </p:grpSpPr>
        <p:cxnSp>
          <p:nvCxnSpPr>
            <p:cNvPr id="35" name="Straight Connector 34">
              <a:extLst>
                <a:ext uri="{FF2B5EF4-FFF2-40B4-BE49-F238E27FC236}">
                  <a16:creationId xmlns:a16="http://schemas.microsoft.com/office/drawing/2014/main" id="{9FF8435E-B958-4C6D-AA91-23A834F0EF39}"/>
                </a:ext>
              </a:extLst>
            </p:cNvPr>
            <p:cNvCxnSpPr/>
            <p:nvPr/>
          </p:nvCxnSpPr>
          <p:spPr bwMode="auto">
            <a:xfrm flipV="1">
              <a:off x="7366000" y="4411663"/>
              <a:ext cx="200025" cy="149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36" name="Straight Connector 35">
              <a:extLst>
                <a:ext uri="{FF2B5EF4-FFF2-40B4-BE49-F238E27FC236}">
                  <a16:creationId xmlns:a16="http://schemas.microsoft.com/office/drawing/2014/main" id="{F58D09D2-A4F9-44FF-9A20-EBDDDC3E71B7}"/>
                </a:ext>
              </a:extLst>
            </p:cNvPr>
            <p:cNvCxnSpPr/>
            <p:nvPr/>
          </p:nvCxnSpPr>
          <p:spPr bwMode="auto">
            <a:xfrm flipV="1">
              <a:off x="7381875" y="4352925"/>
              <a:ext cx="198438" cy="149225"/>
            </a:xfrm>
            <a:prstGeom prst="line">
              <a:avLst/>
            </a:prstGeom>
          </p:spPr>
          <p:style>
            <a:lnRef idx="1">
              <a:schemeClr val="accent2"/>
            </a:lnRef>
            <a:fillRef idx="0">
              <a:schemeClr val="accent2"/>
            </a:fillRef>
            <a:effectRef idx="0">
              <a:schemeClr val="accent2"/>
            </a:effectRef>
            <a:fontRef idx="minor">
              <a:schemeClr val="tx1"/>
            </a:fontRef>
          </p:style>
        </p:cxnSp>
      </p:grpSp>
      <p:sp>
        <p:nvSpPr>
          <p:cNvPr id="37" name="TextBox 73"/>
          <p:cNvSpPr txBox="1">
            <a:spLocks noChangeArrowheads="1"/>
          </p:cNvSpPr>
          <p:nvPr/>
        </p:nvSpPr>
        <p:spPr bwMode="auto">
          <a:xfrm>
            <a:off x="11008912" y="4226105"/>
            <a:ext cx="554439"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4A9BDC"/>
                </a:solidFill>
                <a:effectLst/>
                <a:uLnTx/>
                <a:uFillTx/>
                <a:latin typeface="Calibri" panose="020F0502020204030204" pitchFamily="34" charset="0"/>
                <a:ea typeface="+mn-ea"/>
                <a:cs typeface="+mn-cs"/>
              </a:rPr>
              <a:t>4+4</a:t>
            </a:r>
          </a:p>
        </p:txBody>
      </p:sp>
      <p:grpSp>
        <p:nvGrpSpPr>
          <p:cNvPr id="41" name="Group 40"/>
          <p:cNvGrpSpPr/>
          <p:nvPr/>
        </p:nvGrpSpPr>
        <p:grpSpPr>
          <a:xfrm>
            <a:off x="10843417" y="4337049"/>
            <a:ext cx="214313" cy="207963"/>
            <a:chOff x="7366000" y="4352925"/>
            <a:chExt cx="214313" cy="207963"/>
          </a:xfrm>
        </p:grpSpPr>
        <p:cxnSp>
          <p:nvCxnSpPr>
            <p:cNvPr id="42" name="Straight Connector 41">
              <a:extLst>
                <a:ext uri="{FF2B5EF4-FFF2-40B4-BE49-F238E27FC236}">
                  <a16:creationId xmlns:a16="http://schemas.microsoft.com/office/drawing/2014/main" id="{9FF8435E-B958-4C6D-AA91-23A834F0EF39}"/>
                </a:ext>
              </a:extLst>
            </p:cNvPr>
            <p:cNvCxnSpPr/>
            <p:nvPr/>
          </p:nvCxnSpPr>
          <p:spPr bwMode="auto">
            <a:xfrm flipV="1">
              <a:off x="7366000" y="4411663"/>
              <a:ext cx="200025" cy="149225"/>
            </a:xfrm>
            <a:prstGeom prst="line">
              <a:avLst/>
            </a:prstGeom>
            <a:ln/>
          </p:spPr>
          <p:style>
            <a:lnRef idx="1">
              <a:schemeClr val="accent6"/>
            </a:lnRef>
            <a:fillRef idx="0">
              <a:schemeClr val="accent6"/>
            </a:fillRef>
            <a:effectRef idx="0">
              <a:schemeClr val="accent6"/>
            </a:effectRef>
            <a:fontRef idx="minor">
              <a:schemeClr val="tx1"/>
            </a:fontRef>
          </p:style>
        </p:cxnSp>
        <p:cxnSp>
          <p:nvCxnSpPr>
            <p:cNvPr id="43" name="Straight Connector 42">
              <a:extLst>
                <a:ext uri="{FF2B5EF4-FFF2-40B4-BE49-F238E27FC236}">
                  <a16:creationId xmlns:a16="http://schemas.microsoft.com/office/drawing/2014/main" id="{F58D09D2-A4F9-44FF-9A20-EBDDDC3E71B7}"/>
                </a:ext>
              </a:extLst>
            </p:cNvPr>
            <p:cNvCxnSpPr/>
            <p:nvPr/>
          </p:nvCxnSpPr>
          <p:spPr bwMode="auto">
            <a:xfrm flipV="1">
              <a:off x="7381875" y="4352925"/>
              <a:ext cx="198438" cy="149225"/>
            </a:xfrm>
            <a:prstGeom prst="line">
              <a:avLst/>
            </a:prstGeom>
            <a:ln/>
          </p:spPr>
          <p:style>
            <a:lnRef idx="1">
              <a:schemeClr val="accent6"/>
            </a:lnRef>
            <a:fillRef idx="0">
              <a:schemeClr val="accent6"/>
            </a:fillRef>
            <a:effectRef idx="0">
              <a:schemeClr val="accent6"/>
            </a:effectRef>
            <a:fontRef idx="minor">
              <a:schemeClr val="tx1"/>
            </a:fontRef>
          </p:style>
        </p:cxnSp>
      </p:grpSp>
      <p:sp>
        <p:nvSpPr>
          <p:cNvPr id="44" name="TextBox 73"/>
          <p:cNvSpPr txBox="1">
            <a:spLocks noChangeArrowheads="1"/>
          </p:cNvSpPr>
          <p:nvPr/>
        </p:nvSpPr>
        <p:spPr bwMode="auto">
          <a:xfrm>
            <a:off x="10995811" y="2247019"/>
            <a:ext cx="558014"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4A9BDC"/>
                </a:solidFill>
                <a:effectLst/>
                <a:uLnTx/>
                <a:uFillTx/>
                <a:latin typeface="Calibri" panose="020F0502020204030204" pitchFamily="34" charset="0"/>
                <a:ea typeface="+mn-ea"/>
                <a:cs typeface="+mn-cs"/>
              </a:rPr>
              <a:t>4+4</a:t>
            </a:r>
          </a:p>
        </p:txBody>
      </p:sp>
      <p:grpSp>
        <p:nvGrpSpPr>
          <p:cNvPr id="45" name="Group 44"/>
          <p:cNvGrpSpPr/>
          <p:nvPr/>
        </p:nvGrpSpPr>
        <p:grpSpPr>
          <a:xfrm>
            <a:off x="10830316" y="2357963"/>
            <a:ext cx="214313" cy="207963"/>
            <a:chOff x="7366000" y="4352925"/>
            <a:chExt cx="214313" cy="207963"/>
          </a:xfrm>
        </p:grpSpPr>
        <p:cxnSp>
          <p:nvCxnSpPr>
            <p:cNvPr id="46" name="Straight Connector 45">
              <a:extLst>
                <a:ext uri="{FF2B5EF4-FFF2-40B4-BE49-F238E27FC236}">
                  <a16:creationId xmlns:a16="http://schemas.microsoft.com/office/drawing/2014/main" id="{9FF8435E-B958-4C6D-AA91-23A834F0EF39}"/>
                </a:ext>
              </a:extLst>
            </p:cNvPr>
            <p:cNvCxnSpPr/>
            <p:nvPr/>
          </p:nvCxnSpPr>
          <p:spPr bwMode="auto">
            <a:xfrm flipV="1">
              <a:off x="7366000" y="4411663"/>
              <a:ext cx="200025" cy="149225"/>
            </a:xfrm>
            <a:prstGeom prst="line">
              <a:avLst/>
            </a:prstGeom>
            <a:ln/>
          </p:spPr>
          <p:style>
            <a:lnRef idx="1">
              <a:schemeClr val="accent6"/>
            </a:lnRef>
            <a:fillRef idx="0">
              <a:schemeClr val="accent6"/>
            </a:fillRef>
            <a:effectRef idx="0">
              <a:schemeClr val="accent6"/>
            </a:effectRef>
            <a:fontRef idx="minor">
              <a:schemeClr val="tx1"/>
            </a:fontRef>
          </p:style>
        </p:cxnSp>
        <p:cxnSp>
          <p:nvCxnSpPr>
            <p:cNvPr id="47" name="Straight Connector 46">
              <a:extLst>
                <a:ext uri="{FF2B5EF4-FFF2-40B4-BE49-F238E27FC236}">
                  <a16:creationId xmlns:a16="http://schemas.microsoft.com/office/drawing/2014/main" id="{F58D09D2-A4F9-44FF-9A20-EBDDDC3E71B7}"/>
                </a:ext>
              </a:extLst>
            </p:cNvPr>
            <p:cNvCxnSpPr/>
            <p:nvPr/>
          </p:nvCxnSpPr>
          <p:spPr bwMode="auto">
            <a:xfrm flipV="1">
              <a:off x="7381875" y="4352925"/>
              <a:ext cx="198438" cy="149225"/>
            </a:xfrm>
            <a:prstGeom prst="line">
              <a:avLst/>
            </a:prstGeom>
            <a:ln/>
          </p:spPr>
          <p:style>
            <a:lnRef idx="1">
              <a:schemeClr val="accent6"/>
            </a:lnRef>
            <a:fillRef idx="0">
              <a:schemeClr val="accent6"/>
            </a:fillRef>
            <a:effectRef idx="0">
              <a:schemeClr val="accent6"/>
            </a:effectRef>
            <a:fontRef idx="minor">
              <a:schemeClr val="tx1"/>
            </a:fontRef>
          </p:style>
        </p:cxnSp>
      </p:grpSp>
      <p:sp>
        <p:nvSpPr>
          <p:cNvPr id="48" name="TextBox 73"/>
          <p:cNvSpPr txBox="1">
            <a:spLocks noChangeArrowheads="1"/>
          </p:cNvSpPr>
          <p:nvPr/>
        </p:nvSpPr>
        <p:spPr bwMode="auto">
          <a:xfrm>
            <a:off x="9682073" y="2242622"/>
            <a:ext cx="576744"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4A9BDC"/>
                </a:solidFill>
                <a:effectLst/>
                <a:uLnTx/>
                <a:uFillTx/>
                <a:latin typeface="Calibri" panose="020F0502020204030204" pitchFamily="34" charset="0"/>
                <a:ea typeface="+mn-ea"/>
                <a:cs typeface="+mn-cs"/>
              </a:rPr>
              <a:t>2+2</a:t>
            </a:r>
          </a:p>
        </p:txBody>
      </p:sp>
      <p:grpSp>
        <p:nvGrpSpPr>
          <p:cNvPr id="49" name="Group 48"/>
          <p:cNvGrpSpPr/>
          <p:nvPr/>
        </p:nvGrpSpPr>
        <p:grpSpPr>
          <a:xfrm>
            <a:off x="9715145" y="2507972"/>
            <a:ext cx="214313" cy="207963"/>
            <a:chOff x="7366000" y="4352925"/>
            <a:chExt cx="214313" cy="207963"/>
          </a:xfrm>
        </p:grpSpPr>
        <p:cxnSp>
          <p:nvCxnSpPr>
            <p:cNvPr id="50" name="Straight Connector 49">
              <a:extLst>
                <a:ext uri="{FF2B5EF4-FFF2-40B4-BE49-F238E27FC236}">
                  <a16:creationId xmlns:a16="http://schemas.microsoft.com/office/drawing/2014/main" id="{9FF8435E-B958-4C6D-AA91-23A834F0EF39}"/>
                </a:ext>
              </a:extLst>
            </p:cNvPr>
            <p:cNvCxnSpPr/>
            <p:nvPr/>
          </p:nvCxnSpPr>
          <p:spPr bwMode="auto">
            <a:xfrm flipV="1">
              <a:off x="7366000" y="4411663"/>
              <a:ext cx="200025" cy="149225"/>
            </a:xfrm>
            <a:prstGeom prst="line">
              <a:avLst/>
            </a:prstGeom>
            <a:ln/>
          </p:spPr>
          <p:style>
            <a:lnRef idx="1">
              <a:schemeClr val="accent6"/>
            </a:lnRef>
            <a:fillRef idx="0">
              <a:schemeClr val="accent6"/>
            </a:fillRef>
            <a:effectRef idx="0">
              <a:schemeClr val="accent6"/>
            </a:effectRef>
            <a:fontRef idx="minor">
              <a:schemeClr val="tx1"/>
            </a:fontRef>
          </p:style>
        </p:cxnSp>
        <p:cxnSp>
          <p:nvCxnSpPr>
            <p:cNvPr id="51" name="Straight Connector 50">
              <a:extLst>
                <a:ext uri="{FF2B5EF4-FFF2-40B4-BE49-F238E27FC236}">
                  <a16:creationId xmlns:a16="http://schemas.microsoft.com/office/drawing/2014/main" id="{F58D09D2-A4F9-44FF-9A20-EBDDDC3E71B7}"/>
                </a:ext>
              </a:extLst>
            </p:cNvPr>
            <p:cNvCxnSpPr/>
            <p:nvPr/>
          </p:nvCxnSpPr>
          <p:spPr bwMode="auto">
            <a:xfrm flipV="1">
              <a:off x="7381875" y="4352925"/>
              <a:ext cx="198438" cy="149225"/>
            </a:xfrm>
            <a:prstGeom prst="line">
              <a:avLst/>
            </a:prstGeom>
            <a:ln/>
          </p:spPr>
          <p:style>
            <a:lnRef idx="1">
              <a:schemeClr val="accent6"/>
            </a:lnRef>
            <a:fillRef idx="0">
              <a:schemeClr val="accent6"/>
            </a:fillRef>
            <a:effectRef idx="0">
              <a:schemeClr val="accent6"/>
            </a:effectRef>
            <a:fontRef idx="minor">
              <a:schemeClr val="tx1"/>
            </a:fontRef>
          </p:style>
        </p:cxnSp>
      </p:grpSp>
      <p:grpSp>
        <p:nvGrpSpPr>
          <p:cNvPr id="52" name="Group 51"/>
          <p:cNvGrpSpPr/>
          <p:nvPr/>
        </p:nvGrpSpPr>
        <p:grpSpPr>
          <a:xfrm flipH="1">
            <a:off x="9607990" y="4262436"/>
            <a:ext cx="214313" cy="207963"/>
            <a:chOff x="7366000" y="4352925"/>
            <a:chExt cx="214313" cy="207963"/>
          </a:xfrm>
        </p:grpSpPr>
        <p:cxnSp>
          <p:nvCxnSpPr>
            <p:cNvPr id="54" name="Straight Connector 53">
              <a:extLst>
                <a:ext uri="{FF2B5EF4-FFF2-40B4-BE49-F238E27FC236}">
                  <a16:creationId xmlns:a16="http://schemas.microsoft.com/office/drawing/2014/main" id="{9FF8435E-B958-4C6D-AA91-23A834F0EF39}"/>
                </a:ext>
              </a:extLst>
            </p:cNvPr>
            <p:cNvCxnSpPr/>
            <p:nvPr/>
          </p:nvCxnSpPr>
          <p:spPr bwMode="auto">
            <a:xfrm flipV="1">
              <a:off x="7366000" y="4411663"/>
              <a:ext cx="200025" cy="149225"/>
            </a:xfrm>
            <a:prstGeom prst="line">
              <a:avLst/>
            </a:prstGeom>
            <a:ln/>
          </p:spPr>
          <p:style>
            <a:lnRef idx="1">
              <a:schemeClr val="accent6"/>
            </a:lnRef>
            <a:fillRef idx="0">
              <a:schemeClr val="accent6"/>
            </a:fillRef>
            <a:effectRef idx="0">
              <a:schemeClr val="accent6"/>
            </a:effectRef>
            <a:fontRef idx="minor">
              <a:schemeClr val="tx1"/>
            </a:fontRef>
          </p:style>
        </p:cxnSp>
        <p:cxnSp>
          <p:nvCxnSpPr>
            <p:cNvPr id="55" name="Straight Connector 54">
              <a:extLst>
                <a:ext uri="{FF2B5EF4-FFF2-40B4-BE49-F238E27FC236}">
                  <a16:creationId xmlns:a16="http://schemas.microsoft.com/office/drawing/2014/main" id="{F58D09D2-A4F9-44FF-9A20-EBDDDC3E71B7}"/>
                </a:ext>
              </a:extLst>
            </p:cNvPr>
            <p:cNvCxnSpPr/>
            <p:nvPr/>
          </p:nvCxnSpPr>
          <p:spPr bwMode="auto">
            <a:xfrm flipV="1">
              <a:off x="7381875" y="4352925"/>
              <a:ext cx="198438" cy="149225"/>
            </a:xfrm>
            <a:prstGeom prst="line">
              <a:avLst/>
            </a:prstGeom>
            <a:ln/>
          </p:spPr>
          <p:style>
            <a:lnRef idx="1">
              <a:schemeClr val="accent6"/>
            </a:lnRef>
            <a:fillRef idx="0">
              <a:schemeClr val="accent6"/>
            </a:fillRef>
            <a:effectRef idx="0">
              <a:schemeClr val="accent6"/>
            </a:effectRef>
            <a:fontRef idx="minor">
              <a:schemeClr val="tx1"/>
            </a:fontRef>
          </p:style>
        </p:cxnSp>
      </p:grpSp>
      <p:sp>
        <p:nvSpPr>
          <p:cNvPr id="56" name="TextBox 73"/>
          <p:cNvSpPr txBox="1">
            <a:spLocks noChangeArrowheads="1"/>
          </p:cNvSpPr>
          <p:nvPr/>
        </p:nvSpPr>
        <p:spPr bwMode="auto">
          <a:xfrm>
            <a:off x="9437439" y="3986054"/>
            <a:ext cx="556773"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4A9BDC"/>
                </a:solidFill>
                <a:effectLst/>
                <a:uLnTx/>
                <a:uFillTx/>
                <a:latin typeface="Calibri" panose="020F0502020204030204" pitchFamily="34" charset="0"/>
                <a:ea typeface="+mn-ea"/>
                <a:cs typeface="+mn-cs"/>
              </a:rPr>
              <a:t>2+2</a:t>
            </a:r>
          </a:p>
        </p:txBody>
      </p:sp>
      <p:cxnSp>
        <p:nvCxnSpPr>
          <p:cNvPr id="57" name="Straight Arrow Connector 56">
            <a:extLst>
              <a:ext uri="{FF2B5EF4-FFF2-40B4-BE49-F238E27FC236}">
                <a16:creationId xmlns:a16="http://schemas.microsoft.com/office/drawing/2014/main" id="{537CD79C-0B48-43F2-848A-5B76AA2E1B02}"/>
              </a:ext>
            </a:extLst>
          </p:cNvPr>
          <p:cNvCxnSpPr>
            <a:cxnSpLocks/>
          </p:cNvCxnSpPr>
          <p:nvPr/>
        </p:nvCxnSpPr>
        <p:spPr>
          <a:xfrm flipH="1">
            <a:off x="8046989" y="1810443"/>
            <a:ext cx="1938338" cy="1252538"/>
          </a:xfrm>
          <a:prstGeom prst="straightConnector1">
            <a:avLst/>
          </a:prstGeom>
          <a:ln>
            <a:headEnd type="triangle" w="lg" len="lg"/>
            <a:tailEnd type="triangle" w="lg" len="lg"/>
          </a:ln>
        </p:spPr>
        <p:style>
          <a:lnRef idx="1">
            <a:schemeClr val="accent2"/>
          </a:lnRef>
          <a:fillRef idx="0">
            <a:schemeClr val="accent2"/>
          </a:fillRef>
          <a:effectRef idx="0">
            <a:schemeClr val="accent2"/>
          </a:effectRef>
          <a:fontRef idx="minor">
            <a:schemeClr val="tx1"/>
          </a:fontRef>
        </p:style>
      </p:cxnSp>
      <p:grpSp>
        <p:nvGrpSpPr>
          <p:cNvPr id="58" name="Group 57"/>
          <p:cNvGrpSpPr/>
          <p:nvPr/>
        </p:nvGrpSpPr>
        <p:grpSpPr>
          <a:xfrm flipH="1">
            <a:off x="8564827" y="2559222"/>
            <a:ext cx="214313" cy="207963"/>
            <a:chOff x="7366000" y="4352925"/>
            <a:chExt cx="214313" cy="207963"/>
          </a:xfrm>
        </p:grpSpPr>
        <p:cxnSp>
          <p:nvCxnSpPr>
            <p:cNvPr id="59" name="Straight Connector 58">
              <a:extLst>
                <a:ext uri="{FF2B5EF4-FFF2-40B4-BE49-F238E27FC236}">
                  <a16:creationId xmlns:a16="http://schemas.microsoft.com/office/drawing/2014/main" id="{9FF8435E-B958-4C6D-AA91-23A834F0EF39}"/>
                </a:ext>
              </a:extLst>
            </p:cNvPr>
            <p:cNvCxnSpPr/>
            <p:nvPr/>
          </p:nvCxnSpPr>
          <p:spPr bwMode="auto">
            <a:xfrm flipV="1">
              <a:off x="7366000" y="4411663"/>
              <a:ext cx="200025" cy="149225"/>
            </a:xfrm>
            <a:prstGeom prst="line">
              <a:avLst/>
            </a:prstGeom>
          </p:spPr>
          <p:style>
            <a:lnRef idx="1">
              <a:schemeClr val="accent2"/>
            </a:lnRef>
            <a:fillRef idx="0">
              <a:schemeClr val="accent2"/>
            </a:fillRef>
            <a:effectRef idx="0">
              <a:schemeClr val="accent2"/>
            </a:effectRef>
            <a:fontRef idx="minor">
              <a:schemeClr val="tx1"/>
            </a:fontRef>
          </p:style>
        </p:cxnSp>
        <p:cxnSp>
          <p:nvCxnSpPr>
            <p:cNvPr id="62" name="Straight Connector 61">
              <a:extLst>
                <a:ext uri="{FF2B5EF4-FFF2-40B4-BE49-F238E27FC236}">
                  <a16:creationId xmlns:a16="http://schemas.microsoft.com/office/drawing/2014/main" id="{F58D09D2-A4F9-44FF-9A20-EBDDDC3E71B7}"/>
                </a:ext>
              </a:extLst>
            </p:cNvPr>
            <p:cNvCxnSpPr/>
            <p:nvPr/>
          </p:nvCxnSpPr>
          <p:spPr bwMode="auto">
            <a:xfrm flipV="1">
              <a:off x="7381875" y="4352925"/>
              <a:ext cx="198438" cy="149225"/>
            </a:xfrm>
            <a:prstGeom prst="line">
              <a:avLst/>
            </a:prstGeom>
          </p:spPr>
          <p:style>
            <a:lnRef idx="1">
              <a:schemeClr val="accent2"/>
            </a:lnRef>
            <a:fillRef idx="0">
              <a:schemeClr val="accent2"/>
            </a:fillRef>
            <a:effectRef idx="0">
              <a:schemeClr val="accent2"/>
            </a:effectRef>
            <a:fontRef idx="minor">
              <a:schemeClr val="tx1"/>
            </a:fontRef>
          </p:style>
        </p:cxnSp>
      </p:grpSp>
      <p:sp>
        <p:nvSpPr>
          <p:cNvPr id="63" name="TextBox 73"/>
          <p:cNvSpPr txBox="1">
            <a:spLocks noChangeArrowheads="1"/>
          </p:cNvSpPr>
          <p:nvPr/>
        </p:nvSpPr>
        <p:spPr bwMode="auto">
          <a:xfrm>
            <a:off x="8508380" y="2309548"/>
            <a:ext cx="311951" cy="369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FE801A"/>
                </a:solidFill>
                <a:effectLst/>
                <a:uLnTx/>
                <a:uFillTx/>
                <a:latin typeface="Calibri" panose="020F0502020204030204" pitchFamily="34" charset="0"/>
                <a:ea typeface="+mn-ea"/>
                <a:cs typeface="+mn-cs"/>
              </a:rPr>
              <a:t>4</a:t>
            </a:r>
          </a:p>
        </p:txBody>
      </p:sp>
      <p:sp>
        <p:nvSpPr>
          <p:cNvPr id="14" name="TextBox 13"/>
          <p:cNvSpPr txBox="1"/>
          <p:nvPr/>
        </p:nvSpPr>
        <p:spPr>
          <a:xfrm rot="5400000">
            <a:off x="11185268" y="3244335"/>
            <a:ext cx="1279517"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A9BDC"/>
                </a:solidFill>
                <a:effectLst/>
                <a:uLnTx/>
                <a:uFillTx/>
                <a:latin typeface="Century Gothic" panose="020B0502020202020204"/>
                <a:ea typeface="+mn-ea"/>
                <a:cs typeface="+mn-cs"/>
              </a:rPr>
              <a:t>10G TCDS</a:t>
            </a:r>
          </a:p>
        </p:txBody>
      </p:sp>
      <p:sp>
        <p:nvSpPr>
          <p:cNvPr id="65" name="TextBox 64"/>
          <p:cNvSpPr txBox="1"/>
          <p:nvPr/>
        </p:nvSpPr>
        <p:spPr>
          <a:xfrm rot="16200000">
            <a:off x="5837159" y="3261323"/>
            <a:ext cx="1475084"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E801A"/>
                </a:solidFill>
                <a:effectLst/>
                <a:uLnTx/>
                <a:uFillTx/>
                <a:latin typeface="Century Gothic" panose="020B0502020202020204"/>
                <a:ea typeface="+mn-ea"/>
                <a:cs typeface="+mn-cs"/>
              </a:rPr>
              <a:t>Legacy TTC</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ontent Placeholder 8"/>
          <p:cNvSpPr>
            <a:spLocks noGrp="1"/>
          </p:cNvSpPr>
          <p:nvPr>
            <p:ph sz="half" idx="1"/>
          </p:nvPr>
        </p:nvSpPr>
        <p:spPr>
          <a:xfrm>
            <a:off x="685800" y="1776585"/>
            <a:ext cx="4937078" cy="4024125"/>
          </a:xfrm>
        </p:spPr>
        <p:txBody>
          <a:bodyPr/>
          <a:lstStyle/>
          <a:p>
            <a:r>
              <a:rPr lang="en-GB" altLang="en-US" dirty="0"/>
              <a:t>Upgrade clock synths</a:t>
            </a:r>
          </a:p>
          <a:p>
            <a:pPr lvl="1"/>
            <a:r>
              <a:rPr lang="en-GB" altLang="en-US" dirty="0"/>
              <a:t>Higher performance</a:t>
            </a:r>
          </a:p>
          <a:p>
            <a:pPr lvl="1"/>
            <a:r>
              <a:rPr lang="en-GB" altLang="en-US" dirty="0"/>
              <a:t>12 output synthesizers necessary for 120+ link FPGAs</a:t>
            </a:r>
          </a:p>
          <a:p>
            <a:r>
              <a:rPr lang="en-GB" altLang="en-US" dirty="0"/>
              <a:t>Length match all clock pairs</a:t>
            </a:r>
          </a:p>
          <a:p>
            <a:r>
              <a:rPr lang="en-GB" altLang="en-US" dirty="0"/>
              <a:t>Backward compatible change to DC spec</a:t>
            </a:r>
          </a:p>
        </p:txBody>
      </p:sp>
      <p:sp>
        <p:nvSpPr>
          <p:cNvPr id="7" name="Content Placeholder 6">
            <a:extLst>
              <a:ext uri="{FF2B5EF4-FFF2-40B4-BE49-F238E27FC236}">
                <a16:creationId xmlns:a16="http://schemas.microsoft.com/office/drawing/2014/main" id="{A121135F-F98A-4AE2-A6E2-B2F6BA6775F6}"/>
              </a:ext>
            </a:extLst>
          </p:cNvPr>
          <p:cNvSpPr>
            <a:spLocks noGrp="1"/>
          </p:cNvSpPr>
          <p:nvPr>
            <p:ph sz="half" idx="2"/>
          </p:nvPr>
        </p:nvSpPr>
        <p:spPr>
          <a:xfrm>
            <a:off x="6172200" y="1776585"/>
            <a:ext cx="5334000" cy="4436599"/>
          </a:xfrm>
        </p:spPr>
        <p:txBody>
          <a:bodyPr/>
          <a:lstStyle/>
          <a:p>
            <a:r>
              <a:rPr lang="en-GB" altLang="en-US" dirty="0"/>
              <a:t>Remove shared QSFP</a:t>
            </a:r>
          </a:p>
          <a:p>
            <a:pPr lvl="1"/>
            <a:r>
              <a:rPr lang="en-GB" altLang="en-US" dirty="0"/>
              <a:t>Add two “4+4” </a:t>
            </a:r>
            <a:r>
              <a:rPr lang="en-GB" altLang="en-US" dirty="0" err="1"/>
              <a:t>FireFlys</a:t>
            </a:r>
            <a:r>
              <a:rPr lang="en-GB" altLang="en-US" dirty="0"/>
              <a:t> to each interposer</a:t>
            </a:r>
          </a:p>
          <a:p>
            <a:pPr lvl="1"/>
            <a:r>
              <a:rPr lang="en-GB" altLang="en-US" dirty="0"/>
              <a:t>Backward compatible change to DC spec</a:t>
            </a:r>
          </a:p>
          <a:p>
            <a:r>
              <a:rPr lang="en-GB" altLang="en-US" dirty="0"/>
              <a:t>Systems seem to be crystalizing towards a general preference for more optical I/O</a:t>
            </a:r>
          </a:p>
          <a:p>
            <a:pPr lvl="1"/>
            <a:r>
              <a:rPr lang="en-GB" altLang="en-US" dirty="0"/>
              <a:t>Reroute 48 channels of the inter-interposer bus from each FPGA to the “spare” </a:t>
            </a:r>
            <a:r>
              <a:rPr lang="en-GB" altLang="en-US" dirty="0" err="1"/>
              <a:t>FireFlys</a:t>
            </a:r>
            <a:endParaRPr lang="en-GB" altLang="en-US" dirty="0"/>
          </a:p>
          <a:p>
            <a:r>
              <a:rPr lang="en-GB" altLang="en-US" b="1" dirty="0">
                <a:solidFill>
                  <a:schemeClr val="accent4"/>
                </a:solidFill>
              </a:rPr>
              <a:t>208 Firefly channels per FPGA</a:t>
            </a:r>
          </a:p>
          <a:p>
            <a:endParaRPr lang="en-GB" dirty="0"/>
          </a:p>
        </p:txBody>
      </p:sp>
      <p:sp>
        <p:nvSpPr>
          <p:cNvPr id="8194" name="Title 1"/>
          <p:cNvSpPr>
            <a:spLocks noGrp="1"/>
          </p:cNvSpPr>
          <p:nvPr>
            <p:ph type="title"/>
          </p:nvPr>
        </p:nvSpPr>
        <p:spPr>
          <a:xfrm>
            <a:off x="2895600" y="346399"/>
            <a:ext cx="8610600" cy="1293028"/>
          </a:xfrm>
        </p:spPr>
        <p:txBody>
          <a:bodyPr/>
          <a:lstStyle/>
          <a:p>
            <a:r>
              <a:rPr lang="en-GB" altLang="en-US" dirty="0"/>
              <a:t>Upgraded</a:t>
            </a:r>
            <a:br>
              <a:rPr lang="en-GB" altLang="en-US" dirty="0"/>
            </a:br>
            <a:r>
              <a:rPr lang="en-GB" altLang="en-US" dirty="0"/>
              <a:t>optics</a:t>
            </a:r>
          </a:p>
        </p:txBody>
      </p:sp>
      <p:sp>
        <p:nvSpPr>
          <p:cNvPr id="2" name="Date Placeholder 1">
            <a:extLst>
              <a:ext uri="{FF2B5EF4-FFF2-40B4-BE49-F238E27FC236}">
                <a16:creationId xmlns:a16="http://schemas.microsoft.com/office/drawing/2014/main" id="{D4659CAE-D702-409A-8C55-2D97DC980848}"/>
              </a:ext>
            </a:extLst>
          </p:cNvPr>
          <p:cNvSpPr>
            <a:spLocks noGrp="1"/>
          </p:cNvSpPr>
          <p:nvPr>
            <p:ph type="dt" sz="half" idx="10"/>
          </p:nvPr>
        </p:nvSpPr>
        <p:spPr/>
        <p:txBody>
          <a:bodyPr/>
          <a:lstStyle/>
          <a:p>
            <a:r>
              <a:rPr lang="en-US"/>
              <a:t>19/09/2018</a:t>
            </a:r>
            <a:endParaRPr lang="en-US" dirty="0"/>
          </a:p>
        </p:txBody>
      </p:sp>
      <p:sp>
        <p:nvSpPr>
          <p:cNvPr id="3" name="Footer Placeholder 2">
            <a:extLst>
              <a:ext uri="{FF2B5EF4-FFF2-40B4-BE49-F238E27FC236}">
                <a16:creationId xmlns:a16="http://schemas.microsoft.com/office/drawing/2014/main" id="{AE3CB920-36E6-461D-B32E-55F5DE1579B7}"/>
              </a:ext>
            </a:extLst>
          </p:cNvPr>
          <p:cNvSpPr>
            <a:spLocks noGrp="1"/>
          </p:cNvSpPr>
          <p:nvPr>
            <p:ph type="ftr" sz="quarter" idx="3"/>
          </p:nvPr>
        </p:nvSpPr>
        <p:spPr/>
        <p:txBody>
          <a:bodyPr/>
          <a:lstStyle/>
          <a:p>
            <a:r>
              <a:rPr lang="en-US"/>
              <a:t>Andrew Rose                                  Imperial College London</a:t>
            </a:r>
            <a:endParaRPr lang="en-US" dirty="0"/>
          </a:p>
        </p:txBody>
      </p:sp>
      <p:sp>
        <p:nvSpPr>
          <p:cNvPr id="6" name="Slide Number Placeholder 5">
            <a:extLst>
              <a:ext uri="{FF2B5EF4-FFF2-40B4-BE49-F238E27FC236}">
                <a16:creationId xmlns:a16="http://schemas.microsoft.com/office/drawing/2014/main" id="{D66DCFA7-D379-4792-BD98-3F80133D2866}"/>
              </a:ext>
            </a:extLst>
          </p:cNvPr>
          <p:cNvSpPr>
            <a:spLocks noGrp="1"/>
          </p:cNvSpPr>
          <p:nvPr>
            <p:ph type="sldNum" sz="quarter" idx="4"/>
          </p:nvPr>
        </p:nvSpPr>
        <p:spPr/>
        <p:txBody>
          <a:bodyPr/>
          <a:lstStyle/>
          <a:p>
            <a:fld id="{6D22F896-40B5-4ADD-8801-0D06FADFA095}" type="slidenum">
              <a:rPr lang="en-US" smtClean="0"/>
              <a:t>57</a:t>
            </a:fld>
            <a:endParaRPr lang="en-US" dirty="0"/>
          </a:p>
        </p:txBody>
      </p:sp>
      <p:sp>
        <p:nvSpPr>
          <p:cNvPr id="57" name="Title 1">
            <a:extLst>
              <a:ext uri="{FF2B5EF4-FFF2-40B4-BE49-F238E27FC236}">
                <a16:creationId xmlns:a16="http://schemas.microsoft.com/office/drawing/2014/main" id="{DE2F78E7-372E-4D81-994C-3DF1096C56B5}"/>
              </a:ext>
            </a:extLst>
          </p:cNvPr>
          <p:cNvSpPr txBox="1">
            <a:spLocks/>
          </p:cNvSpPr>
          <p:nvPr/>
        </p:nvSpPr>
        <p:spPr>
          <a:xfrm>
            <a:off x="685800" y="346399"/>
            <a:ext cx="5410200"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pPr algn="l"/>
            <a:r>
              <a:rPr lang="en-GB" altLang="en-US" dirty="0"/>
              <a:t>Upgraded</a:t>
            </a:r>
            <a:br>
              <a:rPr lang="en-GB" altLang="en-US" dirty="0"/>
            </a:br>
            <a:r>
              <a:rPr lang="en-GB" altLang="en-US" dirty="0"/>
              <a:t>Clocks</a:t>
            </a:r>
          </a:p>
        </p:txBody>
      </p:sp>
    </p:spTree>
    <p:extLst>
      <p:ext uri="{BB962C8B-B14F-4D97-AF65-F5344CB8AC3E}">
        <p14:creationId xmlns:p14="http://schemas.microsoft.com/office/powerpoint/2010/main" val="20226012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955444-E77C-4ABD-BF74-7879B0BFFF6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rPr>
              <a:t>19/09/2018</a:t>
            </a:r>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3" name="Footer Placeholder 2">
            <a:extLst>
              <a:ext uri="{FF2B5EF4-FFF2-40B4-BE49-F238E27FC236}">
                <a16:creationId xmlns:a16="http://schemas.microsoft.com/office/drawing/2014/main" id="{2E14FE92-F897-4803-B707-9C9EF753F1F6}"/>
              </a:ext>
            </a:extLst>
          </p:cNvPr>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rPr>
              <a:t>Andrew Rose                                  Imperial College London</a:t>
            </a:r>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4" name="Slide Number Placeholder 3">
            <a:extLst>
              <a:ext uri="{FF2B5EF4-FFF2-40B4-BE49-F238E27FC236}">
                <a16:creationId xmlns:a16="http://schemas.microsoft.com/office/drawing/2014/main" id="{98E41376-ACEF-4C1B-BE60-B139B04EF34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pic>
        <p:nvPicPr>
          <p:cNvPr id="17" name="Picture 16"/>
          <p:cNvPicPr>
            <a:picLocks noChangeAspect="1"/>
          </p:cNvPicPr>
          <p:nvPr/>
        </p:nvPicPr>
        <p:blipFill>
          <a:blip r:embed="rId2"/>
          <a:stretch>
            <a:fillRect/>
          </a:stretch>
        </p:blipFill>
        <p:spPr>
          <a:xfrm>
            <a:off x="5931692" y="1"/>
            <a:ext cx="6260308" cy="6858000"/>
          </a:xfrm>
          <a:prstGeom prst="rect">
            <a:avLst/>
          </a:prstGeom>
        </p:spPr>
      </p:pic>
      <p:sp>
        <p:nvSpPr>
          <p:cNvPr id="17410" name="Title 1"/>
          <p:cNvSpPr>
            <a:spLocks noGrp="1"/>
          </p:cNvSpPr>
          <p:nvPr>
            <p:ph type="title"/>
          </p:nvPr>
        </p:nvSpPr>
        <p:spPr>
          <a:xfrm>
            <a:off x="685800" y="250023"/>
            <a:ext cx="10820400" cy="1293028"/>
          </a:xfrm>
        </p:spPr>
        <p:txBody>
          <a:bodyPr/>
          <a:lstStyle/>
          <a:p>
            <a:pPr algn="l"/>
            <a:r>
              <a:rPr lang="en-GB" altLang="en-US" dirty="0"/>
              <a:t>Serenity 1.2</a:t>
            </a:r>
          </a:p>
        </p:txBody>
      </p:sp>
      <p:sp>
        <p:nvSpPr>
          <p:cNvPr id="17411" name="Content Placeholder 2"/>
          <p:cNvSpPr>
            <a:spLocks noGrp="1"/>
          </p:cNvSpPr>
          <p:nvPr>
            <p:ph idx="1"/>
          </p:nvPr>
        </p:nvSpPr>
        <p:spPr>
          <a:xfrm>
            <a:off x="685800" y="1680210"/>
            <a:ext cx="5245892" cy="2490425"/>
          </a:xfrm>
        </p:spPr>
        <p:txBody>
          <a:bodyPr/>
          <a:lstStyle/>
          <a:p>
            <a:r>
              <a:rPr lang="en-GB" altLang="en-US" dirty="0"/>
              <a:t>Single debug connector in Zone-3</a:t>
            </a:r>
          </a:p>
          <a:p>
            <a:r>
              <a:rPr lang="en-GB" altLang="en-US" dirty="0"/>
              <a:t>Simplify manufacture by rationalizing the design</a:t>
            </a:r>
          </a:p>
          <a:p>
            <a:r>
              <a:rPr lang="en-GB" dirty="0"/>
              <a:t>Makes producing an automated test-stand simple</a:t>
            </a:r>
          </a:p>
          <a:p>
            <a:pPr lvl="1"/>
            <a:r>
              <a:rPr lang="en-GB" dirty="0"/>
              <a:t>Test every card before they leave the assembly line  </a:t>
            </a:r>
          </a:p>
        </p:txBody>
      </p:sp>
      <p:sp>
        <p:nvSpPr>
          <p:cNvPr id="13" name="Rectangle 12">
            <a:extLst>
              <a:ext uri="{FF2B5EF4-FFF2-40B4-BE49-F238E27FC236}">
                <a16:creationId xmlns:a16="http://schemas.microsoft.com/office/drawing/2014/main" id="{13AEB4C2-7A87-4C85-BDAA-982A02ED53AE}"/>
              </a:ext>
            </a:extLst>
          </p:cNvPr>
          <p:cNvSpPr/>
          <p:nvPr/>
        </p:nvSpPr>
        <p:spPr>
          <a:xfrm>
            <a:off x="11403013" y="296863"/>
            <a:ext cx="766762" cy="7302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488448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DC6AF36-06F3-4C7D-8DEA-11442C88ED95}"/>
              </a:ext>
            </a:extLst>
          </p:cNvPr>
          <p:cNvSpPr/>
          <p:nvPr/>
        </p:nvSpPr>
        <p:spPr>
          <a:xfrm>
            <a:off x="1331494" y="1"/>
            <a:ext cx="10860505"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itle 1"/>
          <p:cNvSpPr>
            <a:spLocks noGrp="1"/>
          </p:cNvSpPr>
          <p:nvPr>
            <p:ph type="title"/>
          </p:nvPr>
        </p:nvSpPr>
        <p:spPr>
          <a:xfrm rot="16200000">
            <a:off x="-2114658" y="2257898"/>
            <a:ext cx="5618324" cy="1293028"/>
          </a:xfrm>
        </p:spPr>
        <p:txBody>
          <a:bodyPr>
            <a:normAutofit/>
          </a:bodyPr>
          <a:lstStyle/>
          <a:p>
            <a:pPr algn="l"/>
            <a:r>
              <a:rPr lang="en-GB" dirty="0"/>
              <a:t>Serenity 1.2 &amp; Blade tester Progress</a:t>
            </a:r>
          </a:p>
        </p:txBody>
      </p:sp>
      <p:sp>
        <p:nvSpPr>
          <p:cNvPr id="3" name="Date Placeholder 2">
            <a:extLst>
              <a:ext uri="{FF2B5EF4-FFF2-40B4-BE49-F238E27FC236}">
                <a16:creationId xmlns:a16="http://schemas.microsoft.com/office/drawing/2014/main" id="{E2C0F130-15AD-409E-9B69-7D62088F976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rPr>
              <a:t>19/09/2018</a:t>
            </a:r>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8" name="Footer Placeholder 7">
            <a:extLst>
              <a:ext uri="{FF2B5EF4-FFF2-40B4-BE49-F238E27FC236}">
                <a16:creationId xmlns:a16="http://schemas.microsoft.com/office/drawing/2014/main" id="{583B8E9B-8ABB-49CC-A00B-28676AF36E52}"/>
              </a:ext>
            </a:extLst>
          </p:cNvPr>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rPr>
              <a:t>Andrew Rose                                  Imperial College London</a:t>
            </a:r>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
        <p:nvSpPr>
          <p:cNvPr id="9" name="Slide Number Placeholder 8">
            <a:extLst>
              <a:ext uri="{FF2B5EF4-FFF2-40B4-BE49-F238E27FC236}">
                <a16:creationId xmlns:a16="http://schemas.microsoft.com/office/drawing/2014/main" id="{426021D4-A2AA-4DB9-A92A-1E7683D6AF1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1050"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pic>
        <p:nvPicPr>
          <p:cNvPr id="10" name="Picture 9"/>
          <p:cNvPicPr>
            <a:picLocks noChangeAspect="1"/>
          </p:cNvPicPr>
          <p:nvPr/>
        </p:nvPicPr>
        <p:blipFill rotWithShape="1">
          <a:blip r:embed="rId2"/>
          <a:srcRect t="66" b="150"/>
          <a:stretch/>
        </p:blipFill>
        <p:spPr>
          <a:xfrm>
            <a:off x="3538073" y="9525"/>
            <a:ext cx="6237590" cy="6838950"/>
          </a:xfrm>
          <a:prstGeom prst="rect">
            <a:avLst/>
          </a:prstGeom>
        </p:spPr>
      </p:pic>
      <p:pic>
        <p:nvPicPr>
          <p:cNvPr id="11" name="Picture 10"/>
          <p:cNvPicPr>
            <a:picLocks noChangeAspect="1"/>
          </p:cNvPicPr>
          <p:nvPr/>
        </p:nvPicPr>
        <p:blipFill>
          <a:blip r:embed="rId3"/>
          <a:stretch>
            <a:fillRect/>
          </a:stretch>
        </p:blipFill>
        <p:spPr>
          <a:xfrm>
            <a:off x="9761541" y="-10031"/>
            <a:ext cx="2430458" cy="6788150"/>
          </a:xfrm>
          <a:prstGeom prst="rect">
            <a:avLst/>
          </a:prstGeom>
        </p:spPr>
      </p:pic>
    </p:spTree>
    <p:extLst>
      <p:ext uri="{BB962C8B-B14F-4D97-AF65-F5344CB8AC3E}">
        <p14:creationId xmlns:p14="http://schemas.microsoft.com/office/powerpoint/2010/main" val="3942361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895600" y="250023"/>
            <a:ext cx="8610600" cy="1293028"/>
          </a:xfrm>
        </p:spPr>
        <p:txBody>
          <a:bodyPr/>
          <a:lstStyle/>
          <a:p>
            <a:r>
              <a:rPr lang="en-GB" dirty="0"/>
              <a:t>Which problems was Serenity meant to solve?</a:t>
            </a:r>
          </a:p>
        </p:txBody>
      </p:sp>
      <p:sp>
        <p:nvSpPr>
          <p:cNvPr id="9" name="Content Placeholder 8"/>
          <p:cNvSpPr>
            <a:spLocks noGrp="1"/>
          </p:cNvSpPr>
          <p:nvPr>
            <p:ph idx="1"/>
          </p:nvPr>
        </p:nvSpPr>
        <p:spPr>
          <a:xfrm>
            <a:off x="685800" y="1680209"/>
            <a:ext cx="10820400" cy="2590966"/>
          </a:xfrm>
        </p:spPr>
        <p:txBody>
          <a:bodyPr/>
          <a:lstStyle/>
          <a:p>
            <a:r>
              <a:rPr lang="en-GB" dirty="0"/>
              <a:t>UK is involved in many projects: Different projects want different FPGAs, different optical and electrical connectivity</a:t>
            </a:r>
          </a:p>
          <a:p>
            <a:pPr lvl="1"/>
            <a:r>
              <a:rPr lang="en-GB" dirty="0"/>
              <a:t>Can one board make everyone happy?</a:t>
            </a:r>
          </a:p>
          <a:p>
            <a:pPr lvl="1"/>
            <a:r>
              <a:rPr lang="en-GB" dirty="0"/>
              <a:t>If not, can we at least provide a rapid-prototyping platform for ATCA?</a:t>
            </a:r>
          </a:p>
          <a:p>
            <a:r>
              <a:rPr lang="en-GB" dirty="0"/>
              <a:t>Bulk of cost concentrated in FPGAs, bulk of potential failure modes in carrier</a:t>
            </a:r>
          </a:p>
          <a:p>
            <a:pPr lvl="1"/>
            <a:r>
              <a:rPr lang="en-GB" dirty="0"/>
              <a:t>Can we decouple financial risk from production risk?</a:t>
            </a:r>
          </a:p>
          <a:p>
            <a:r>
              <a:rPr lang="en-GB" dirty="0"/>
              <a:t>How do we keep up with a rapidly evolving FPGA landscape?</a:t>
            </a:r>
          </a:p>
        </p:txBody>
      </p:sp>
      <p:sp>
        <p:nvSpPr>
          <p:cNvPr id="5" name="Date Placeholder 4"/>
          <p:cNvSpPr>
            <a:spLocks noGrp="1"/>
          </p:cNvSpPr>
          <p:nvPr>
            <p:ph type="dt" sz="half" idx="10"/>
          </p:nvPr>
        </p:nvSpPr>
        <p:spPr/>
        <p:txBody>
          <a:bodyPr/>
          <a:lstStyle/>
          <a:p>
            <a:r>
              <a:rPr lang="en-US"/>
              <a:t>19/09/2018</a:t>
            </a:r>
            <a:endParaRPr lang="en-US" dirty="0"/>
          </a:p>
        </p:txBody>
      </p:sp>
      <p:sp>
        <p:nvSpPr>
          <p:cNvPr id="6" name="Footer Placeholder 5"/>
          <p:cNvSpPr>
            <a:spLocks noGrp="1"/>
          </p:cNvSpPr>
          <p:nvPr>
            <p:ph type="ftr" sz="quarter" idx="11"/>
          </p:nvPr>
        </p:nvSpPr>
        <p:spPr/>
        <p:txBody>
          <a:bodyPr/>
          <a:lstStyle/>
          <a:p>
            <a:r>
              <a:rPr lang="en-US"/>
              <a:t>Andrew Rose                                  Imperial College London</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6</a:t>
            </a:fld>
            <a:endParaRPr lang="en-US" dirty="0"/>
          </a:p>
        </p:txBody>
      </p:sp>
    </p:spTree>
    <p:extLst>
      <p:ext uri="{BB962C8B-B14F-4D97-AF65-F5344CB8AC3E}">
        <p14:creationId xmlns:p14="http://schemas.microsoft.com/office/powerpoint/2010/main" val="425020243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p>
        </p:txBody>
      </p:sp>
      <p:sp>
        <p:nvSpPr>
          <p:cNvPr id="3" name="Content Placeholder 2"/>
          <p:cNvSpPr>
            <a:spLocks noGrp="1"/>
          </p:cNvSpPr>
          <p:nvPr>
            <p:ph idx="1"/>
          </p:nvPr>
        </p:nvSpPr>
        <p:spPr>
          <a:xfrm>
            <a:off x="685800" y="1680210"/>
            <a:ext cx="10820400" cy="397032"/>
          </a:xfrm>
        </p:spPr>
        <p:txBody>
          <a:bodyPr/>
          <a:lstStyle/>
          <a:p>
            <a:r>
              <a:rPr lang="en-GB" altLang="en-US" dirty="0"/>
              <a:t>Serenity 1.1 has demonstrated excellent performance in every area</a:t>
            </a:r>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60</a:t>
            </a:fld>
            <a:endParaRPr lang="en-US" dirty="0"/>
          </a:p>
        </p:txBody>
      </p:sp>
    </p:spTree>
    <p:extLst>
      <p:ext uri="{BB962C8B-B14F-4D97-AF65-F5344CB8AC3E}">
        <p14:creationId xmlns:p14="http://schemas.microsoft.com/office/powerpoint/2010/main" val="33287161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p>
        </p:txBody>
      </p:sp>
      <p:sp>
        <p:nvSpPr>
          <p:cNvPr id="3" name="Content Placeholder 2"/>
          <p:cNvSpPr>
            <a:spLocks noGrp="1"/>
          </p:cNvSpPr>
          <p:nvPr>
            <p:ph idx="1"/>
          </p:nvPr>
        </p:nvSpPr>
        <p:spPr>
          <a:xfrm>
            <a:off x="685800" y="1680210"/>
            <a:ext cx="10820400" cy="1439368"/>
          </a:xfrm>
        </p:spPr>
        <p:txBody>
          <a:bodyPr/>
          <a:lstStyle/>
          <a:p>
            <a:r>
              <a:rPr lang="en-GB" altLang="en-US" dirty="0"/>
              <a:t>Serenity 1.1 has demonstrated excellent performance in every area</a:t>
            </a:r>
          </a:p>
          <a:p>
            <a:r>
              <a:rPr lang="en-GB" altLang="en-US" dirty="0"/>
              <a:t>But much more than that, has demonstrated that the philosophy of a common hardware project which cuts across subdetectors not only works, but works very well</a:t>
            </a:r>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61</a:t>
            </a:fld>
            <a:endParaRPr lang="en-US" dirty="0"/>
          </a:p>
        </p:txBody>
      </p:sp>
    </p:spTree>
    <p:extLst>
      <p:ext uri="{BB962C8B-B14F-4D97-AF65-F5344CB8AC3E}">
        <p14:creationId xmlns:p14="http://schemas.microsoft.com/office/powerpoint/2010/main" val="14043900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p>
        </p:txBody>
      </p:sp>
      <p:sp>
        <p:nvSpPr>
          <p:cNvPr id="3" name="Content Placeholder 2"/>
          <p:cNvSpPr>
            <a:spLocks noGrp="1"/>
          </p:cNvSpPr>
          <p:nvPr>
            <p:ph idx="1"/>
          </p:nvPr>
        </p:nvSpPr>
        <p:spPr>
          <a:xfrm>
            <a:off x="685800" y="1680210"/>
            <a:ext cx="10820400" cy="2895664"/>
          </a:xfrm>
        </p:spPr>
        <p:txBody>
          <a:bodyPr/>
          <a:lstStyle/>
          <a:p>
            <a:r>
              <a:rPr lang="en-GB" altLang="en-US" dirty="0"/>
              <a:t>Serenity 1.1 has demonstrated excellent performance in every area</a:t>
            </a:r>
          </a:p>
          <a:p>
            <a:r>
              <a:rPr lang="en-GB" altLang="en-US" dirty="0"/>
              <a:t>But much more than that, has demonstrated that the philosophy of a common hardware project which cuts across subdetectors not only works, but works very well</a:t>
            </a:r>
          </a:p>
          <a:p>
            <a:r>
              <a:rPr lang="en-GB" altLang="en-US" dirty="0"/>
              <a:t>Serenity 1.2 should be even better</a:t>
            </a:r>
          </a:p>
          <a:p>
            <a:pPr lvl="1"/>
            <a:r>
              <a:rPr lang="en-GB" altLang="en-US" dirty="0"/>
              <a:t>Higher performance</a:t>
            </a:r>
          </a:p>
          <a:p>
            <a:pPr lvl="1"/>
            <a:r>
              <a:rPr lang="en-GB" altLang="en-US" dirty="0"/>
              <a:t>More links</a:t>
            </a:r>
          </a:p>
          <a:p>
            <a:pPr lvl="1"/>
            <a:r>
              <a:rPr lang="en-GB" altLang="en-US" dirty="0"/>
              <a:t>Easier to manufacture and validate</a:t>
            </a:r>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62</a:t>
            </a:fld>
            <a:endParaRPr lang="en-US" dirty="0"/>
          </a:p>
        </p:txBody>
      </p:sp>
    </p:spTree>
    <p:extLst>
      <p:ext uri="{BB962C8B-B14F-4D97-AF65-F5344CB8AC3E}">
        <p14:creationId xmlns:p14="http://schemas.microsoft.com/office/powerpoint/2010/main" val="41817505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p>
        </p:txBody>
      </p:sp>
      <p:sp>
        <p:nvSpPr>
          <p:cNvPr id="3" name="Content Placeholder 2"/>
          <p:cNvSpPr>
            <a:spLocks noGrp="1"/>
          </p:cNvSpPr>
          <p:nvPr>
            <p:ph idx="1"/>
          </p:nvPr>
        </p:nvSpPr>
        <p:spPr>
          <a:xfrm>
            <a:off x="685800" y="1680210"/>
            <a:ext cx="10820400" cy="3633302"/>
          </a:xfrm>
        </p:spPr>
        <p:txBody>
          <a:bodyPr/>
          <a:lstStyle/>
          <a:p>
            <a:r>
              <a:rPr lang="en-GB" altLang="en-US" dirty="0"/>
              <a:t>Serenity 1.1 has demonstrated excellent performance in every area</a:t>
            </a:r>
          </a:p>
          <a:p>
            <a:r>
              <a:rPr lang="en-GB" altLang="en-US" dirty="0"/>
              <a:t>But much more than that, has demonstrated that the philosophy of a common hardware project which cuts across subdetectors not only works, but works very well</a:t>
            </a:r>
          </a:p>
          <a:p>
            <a:r>
              <a:rPr lang="en-GB" altLang="en-US" dirty="0"/>
              <a:t>Serenity 1.2 should be even better</a:t>
            </a:r>
          </a:p>
          <a:p>
            <a:pPr lvl="1"/>
            <a:r>
              <a:rPr lang="en-GB" altLang="en-US" dirty="0"/>
              <a:t>Higher performance</a:t>
            </a:r>
          </a:p>
          <a:p>
            <a:pPr lvl="1"/>
            <a:r>
              <a:rPr lang="en-GB" altLang="en-US" dirty="0"/>
              <a:t>More links</a:t>
            </a:r>
          </a:p>
          <a:p>
            <a:pPr lvl="1"/>
            <a:r>
              <a:rPr lang="en-GB" altLang="en-US" dirty="0"/>
              <a:t>Easier to manufacture and validate</a:t>
            </a:r>
          </a:p>
          <a:p>
            <a:r>
              <a:rPr lang="en-GB" altLang="en-US" dirty="0"/>
              <a:t>I am personally looking forward to see where this collaborate approach takes us</a:t>
            </a:r>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63</a:t>
            </a:fld>
            <a:endParaRPr lang="en-US" dirty="0"/>
          </a:p>
        </p:txBody>
      </p:sp>
    </p:spTree>
    <p:extLst>
      <p:ext uri="{BB962C8B-B14F-4D97-AF65-F5344CB8AC3E}">
        <p14:creationId xmlns:p14="http://schemas.microsoft.com/office/powerpoint/2010/main" val="13893632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5857875"/>
            <a:ext cx="12192000" cy="1000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6"/>
          <p:cNvSpPr>
            <a:spLocks noGrp="1"/>
          </p:cNvSpPr>
          <p:nvPr>
            <p:ph type="ctrTitle"/>
          </p:nvPr>
        </p:nvSpPr>
        <p:spPr>
          <a:xfrm>
            <a:off x="1371600" y="1298893"/>
            <a:ext cx="9448800" cy="1754326"/>
          </a:xfrm>
        </p:spPr>
        <p:txBody>
          <a:bodyPr/>
          <a:lstStyle/>
          <a:p>
            <a:pPr algn="ctr"/>
            <a:r>
              <a:rPr lang="en-GB" dirty="0"/>
              <a:t>Thanks for listening!</a:t>
            </a:r>
            <a:br>
              <a:rPr lang="en-GB" dirty="0"/>
            </a:br>
            <a:r>
              <a:rPr lang="en-GB" dirty="0"/>
              <a:t>Any Questions?</a:t>
            </a:r>
          </a:p>
        </p:txBody>
      </p:sp>
      <p:sp>
        <p:nvSpPr>
          <p:cNvPr id="3" name="Subtitle 2"/>
          <p:cNvSpPr>
            <a:spLocks noGrp="1"/>
          </p:cNvSpPr>
          <p:nvPr>
            <p:ph type="subTitle" idx="1"/>
          </p:nvPr>
        </p:nvSpPr>
        <p:spPr>
          <a:xfrm>
            <a:off x="1371600" y="3408033"/>
            <a:ext cx="9448800" cy="2319609"/>
          </a:xfrm>
          <a:solidFill>
            <a:schemeClr val="bg1">
              <a:alpha val="50000"/>
            </a:schemeClr>
          </a:solidFill>
        </p:spPr>
        <p:txBody>
          <a:bodyPr wrap="square">
            <a:spAutoFit/>
          </a:bodyPr>
          <a:lstStyle/>
          <a:p>
            <a:pPr algn="ctr"/>
            <a:r>
              <a:rPr lang="en-GB" sz="1200" dirty="0"/>
              <a:t>CEA </a:t>
            </a:r>
            <a:r>
              <a:rPr lang="en-GB" sz="1200" dirty="0" err="1"/>
              <a:t>Saclay</a:t>
            </a:r>
            <a:r>
              <a:rPr lang="en-GB" sz="1200" dirty="0"/>
              <a:t>: </a:t>
            </a:r>
            <a:r>
              <a:rPr lang="en-GB" sz="1200" dirty="0" err="1"/>
              <a:t>Ozgur</a:t>
            </a:r>
            <a:r>
              <a:rPr lang="en-GB" sz="1200" dirty="0"/>
              <a:t> </a:t>
            </a:r>
            <a:r>
              <a:rPr lang="en-GB" sz="1200" dirty="0" err="1"/>
              <a:t>Sahin</a:t>
            </a:r>
            <a:r>
              <a:rPr lang="en-GB" sz="1200" dirty="0"/>
              <a:t>, Pierre-Anne </a:t>
            </a:r>
            <a:r>
              <a:rPr lang="en-GB" sz="1200" dirty="0" err="1"/>
              <a:t>Bausson</a:t>
            </a:r>
            <a:endParaRPr lang="en-GB" sz="1200" dirty="0"/>
          </a:p>
          <a:p>
            <a:pPr algn="ctr"/>
            <a:r>
              <a:rPr lang="en-GB" sz="1200" dirty="0"/>
              <a:t>CERN: Paschalis </a:t>
            </a:r>
            <a:r>
              <a:rPr lang="en-GB" sz="1200" dirty="0" err="1"/>
              <a:t>Vichoudis</a:t>
            </a:r>
            <a:r>
              <a:rPr lang="en-GB" sz="1200" dirty="0"/>
              <a:t>, </a:t>
            </a:r>
            <a:r>
              <a:rPr lang="en-GB" sz="1200" dirty="0" err="1"/>
              <a:t>Andromachi</a:t>
            </a:r>
            <a:r>
              <a:rPr lang="en-GB" sz="1200" dirty="0"/>
              <a:t> </a:t>
            </a:r>
            <a:r>
              <a:rPr lang="en-GB" sz="1200" dirty="0" err="1"/>
              <a:t>Tsirou</a:t>
            </a:r>
            <a:r>
              <a:rPr lang="en-GB" sz="1200" dirty="0"/>
              <a:t> </a:t>
            </a:r>
          </a:p>
          <a:p>
            <a:pPr algn="ctr"/>
            <a:r>
              <a:rPr lang="en-GB" sz="1200" dirty="0"/>
              <a:t>IC: Andrew Rose, Duncan Parker, Greg Iles, Mark </a:t>
            </a:r>
            <a:r>
              <a:rPr lang="en-GB" sz="1200" dirty="0" err="1"/>
              <a:t>Pesaresi</a:t>
            </a:r>
            <a:r>
              <a:rPr lang="en-GB" sz="1200" dirty="0"/>
              <a:t>, Vito Palladino, </a:t>
            </a:r>
            <a:r>
              <a:rPr lang="en-GB" sz="1200" dirty="0" err="1"/>
              <a:t>Kirika</a:t>
            </a:r>
            <a:r>
              <a:rPr lang="en-GB" sz="1200" dirty="0"/>
              <a:t> Uchida, David Monk, Alex Howard</a:t>
            </a:r>
          </a:p>
          <a:p>
            <a:pPr algn="ctr"/>
            <a:r>
              <a:rPr lang="en-GB" sz="1200" dirty="0"/>
              <a:t>INFN Pisa: Giacomo </a:t>
            </a:r>
            <a:r>
              <a:rPr lang="en-GB" sz="1200" dirty="0" err="1"/>
              <a:t>Fedi</a:t>
            </a:r>
            <a:r>
              <a:rPr lang="en-GB" sz="1200" dirty="0"/>
              <a:t>, Piero Giorgio </a:t>
            </a:r>
            <a:r>
              <a:rPr lang="en-GB" sz="1200" dirty="0" err="1"/>
              <a:t>Verdini</a:t>
            </a:r>
            <a:endParaRPr lang="en-GB" sz="1200" dirty="0"/>
          </a:p>
          <a:p>
            <a:pPr algn="ctr"/>
            <a:r>
              <a:rPr lang="en-GB" sz="1200" dirty="0"/>
              <a:t>KIT: Luis Ardila, Matthias Balzer, Thomas Schuh</a:t>
            </a:r>
          </a:p>
          <a:p>
            <a:pPr algn="ctr"/>
            <a:r>
              <a:rPr lang="en-GB" sz="1200" dirty="0"/>
              <a:t>RAL: Tom Williams, Alessandro Thea, Kristian Harder</a:t>
            </a:r>
          </a:p>
          <a:p>
            <a:pPr algn="ctr"/>
            <a:r>
              <a:rPr lang="en-GB" sz="1200" dirty="0"/>
              <a:t>TIFR: Shashi </a:t>
            </a:r>
            <a:r>
              <a:rPr lang="en-GB" sz="1200" dirty="0" err="1"/>
              <a:t>Dugad</a:t>
            </a:r>
            <a:r>
              <a:rPr lang="en-GB" sz="1200" dirty="0"/>
              <a:t>, Raghu Shukla, Irfan Mirza</a:t>
            </a:r>
          </a:p>
          <a:p>
            <a:pPr algn="ctr"/>
            <a:r>
              <a:rPr lang="en-GB" sz="1200" dirty="0"/>
              <a:t>University of Ioannina: Stavros </a:t>
            </a:r>
            <a:r>
              <a:rPr lang="en-GB" sz="1200" dirty="0" err="1"/>
              <a:t>Mallios</a:t>
            </a:r>
            <a:r>
              <a:rPr lang="en-GB" sz="1200" dirty="0"/>
              <a:t>, Kosmas Adamidis</a:t>
            </a:r>
          </a:p>
        </p:txBody>
      </p:sp>
      <p:pic>
        <p:nvPicPr>
          <p:cNvPr id="16" name="Picture 15">
            <a:extLst>
              <a:ext uri="{FF2B5EF4-FFF2-40B4-BE49-F238E27FC236}">
                <a16:creationId xmlns:a16="http://schemas.microsoft.com/office/drawing/2014/main" id="{847D18EA-CE0C-44D3-9E8A-4780C8C17B02}"/>
              </a:ext>
            </a:extLst>
          </p:cNvPr>
          <p:cNvPicPr>
            <a:picLocks noChangeAspect="1"/>
          </p:cNvPicPr>
          <p:nvPr/>
        </p:nvPicPr>
        <p:blipFill rotWithShape="1">
          <a:blip r:embed="rId2"/>
          <a:srcRect t="64" r="598"/>
          <a:stretch/>
        </p:blipFill>
        <p:spPr>
          <a:xfrm>
            <a:off x="8335883" y="6039150"/>
            <a:ext cx="719135" cy="685866"/>
          </a:xfrm>
          <a:prstGeom prst="rect">
            <a:avLst/>
          </a:prstGeom>
        </p:spPr>
      </p:pic>
      <p:pic>
        <p:nvPicPr>
          <p:cNvPr id="17" name="Picture 16">
            <a:extLst>
              <a:ext uri="{FF2B5EF4-FFF2-40B4-BE49-F238E27FC236}">
                <a16:creationId xmlns:a16="http://schemas.microsoft.com/office/drawing/2014/main" id="{4ABDA4EC-AFB3-4497-856D-DA2E25DD8A6F}"/>
              </a:ext>
            </a:extLst>
          </p:cNvPr>
          <p:cNvPicPr>
            <a:picLocks noChangeAspect="1"/>
          </p:cNvPicPr>
          <p:nvPr/>
        </p:nvPicPr>
        <p:blipFill>
          <a:blip r:embed="rId3"/>
          <a:stretch>
            <a:fillRect/>
          </a:stretch>
        </p:blipFill>
        <p:spPr>
          <a:xfrm>
            <a:off x="257060" y="5989796"/>
            <a:ext cx="2414818" cy="685866"/>
          </a:xfrm>
          <a:prstGeom prst="rect">
            <a:avLst/>
          </a:prstGeom>
        </p:spPr>
      </p:pic>
      <p:pic>
        <p:nvPicPr>
          <p:cNvPr id="19" name="Picture 18">
            <a:extLst>
              <a:ext uri="{FF2B5EF4-FFF2-40B4-BE49-F238E27FC236}">
                <a16:creationId xmlns:a16="http://schemas.microsoft.com/office/drawing/2014/main" id="{098C9C13-E29A-4C45-A23A-C51E35CDBBF9}"/>
              </a:ext>
            </a:extLst>
          </p:cNvPr>
          <p:cNvPicPr>
            <a:picLocks noChangeAspect="1"/>
          </p:cNvPicPr>
          <p:nvPr/>
        </p:nvPicPr>
        <p:blipFill>
          <a:blip r:embed="rId4"/>
          <a:stretch>
            <a:fillRect/>
          </a:stretch>
        </p:blipFill>
        <p:spPr>
          <a:xfrm>
            <a:off x="10019421" y="6027375"/>
            <a:ext cx="1915520" cy="669502"/>
          </a:xfrm>
          <a:prstGeom prst="rect">
            <a:avLst/>
          </a:prstGeom>
        </p:spPr>
      </p:pic>
      <p:pic>
        <p:nvPicPr>
          <p:cNvPr id="21" name="Picture 2" descr="Image result for cern logo">
            <a:extLst>
              <a:ext uri="{FF2B5EF4-FFF2-40B4-BE49-F238E27FC236}">
                <a16:creationId xmlns:a16="http://schemas.microsoft.com/office/drawing/2014/main" id="{547DDEF1-E251-4B50-87F3-85F48F98C8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3546" y="6042930"/>
            <a:ext cx="685866" cy="68586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7C1AFBAE-FDE2-4A86-B6AC-FDA8DB340B3F}"/>
              </a:ext>
            </a:extLst>
          </p:cNvPr>
          <p:cNvPicPr>
            <a:picLocks noChangeAspect="1"/>
          </p:cNvPicPr>
          <p:nvPr/>
        </p:nvPicPr>
        <p:blipFill>
          <a:blip r:embed="rId6"/>
          <a:stretch>
            <a:fillRect/>
          </a:stretch>
        </p:blipFill>
        <p:spPr>
          <a:xfrm>
            <a:off x="6669834" y="238359"/>
            <a:ext cx="2536719" cy="665282"/>
          </a:xfrm>
          <a:prstGeom prst="rect">
            <a:avLst/>
          </a:prstGeom>
        </p:spPr>
      </p:pic>
      <p:pic>
        <p:nvPicPr>
          <p:cNvPr id="23" name="Picture 22">
            <a:extLst>
              <a:ext uri="{FF2B5EF4-FFF2-40B4-BE49-F238E27FC236}">
                <a16:creationId xmlns:a16="http://schemas.microsoft.com/office/drawing/2014/main" id="{39A8EE6E-D3E8-4485-BE33-D43F62172417}"/>
              </a:ext>
            </a:extLst>
          </p:cNvPr>
          <p:cNvPicPr>
            <a:picLocks noChangeAspect="1"/>
          </p:cNvPicPr>
          <p:nvPr/>
        </p:nvPicPr>
        <p:blipFill>
          <a:blip r:embed="rId7"/>
          <a:stretch>
            <a:fillRect/>
          </a:stretch>
        </p:blipFill>
        <p:spPr>
          <a:xfrm>
            <a:off x="10276374" y="255027"/>
            <a:ext cx="1401614" cy="638605"/>
          </a:xfrm>
          <a:prstGeom prst="rect">
            <a:avLst/>
          </a:prstGeom>
        </p:spPr>
      </p:pic>
      <p:pic>
        <p:nvPicPr>
          <p:cNvPr id="24" name="Picture 23">
            <a:extLst>
              <a:ext uri="{FF2B5EF4-FFF2-40B4-BE49-F238E27FC236}">
                <a16:creationId xmlns:a16="http://schemas.microsoft.com/office/drawing/2014/main" id="{EB0ACFB5-8450-447E-9F12-9346CE8E7D83}"/>
              </a:ext>
            </a:extLst>
          </p:cNvPr>
          <p:cNvPicPr>
            <a:picLocks noChangeAspect="1"/>
          </p:cNvPicPr>
          <p:nvPr/>
        </p:nvPicPr>
        <p:blipFill>
          <a:blip r:embed="rId8"/>
          <a:stretch>
            <a:fillRect/>
          </a:stretch>
        </p:blipFill>
        <p:spPr>
          <a:xfrm>
            <a:off x="4105128" y="207766"/>
            <a:ext cx="1227720" cy="685866"/>
          </a:xfrm>
          <a:prstGeom prst="rect">
            <a:avLst/>
          </a:prstGeom>
        </p:spPr>
      </p:pic>
      <p:pic>
        <p:nvPicPr>
          <p:cNvPr id="25" name="Picture 24">
            <a:extLst>
              <a:ext uri="{FF2B5EF4-FFF2-40B4-BE49-F238E27FC236}">
                <a16:creationId xmlns:a16="http://schemas.microsoft.com/office/drawing/2014/main" id="{1F75870C-6C05-4D5D-9CA5-1C881977681E}"/>
              </a:ext>
            </a:extLst>
          </p:cNvPr>
          <p:cNvPicPr>
            <a:picLocks noChangeAspect="1"/>
          </p:cNvPicPr>
          <p:nvPr/>
        </p:nvPicPr>
        <p:blipFill>
          <a:blip r:embed="rId9"/>
          <a:stretch>
            <a:fillRect/>
          </a:stretch>
        </p:blipFill>
        <p:spPr>
          <a:xfrm>
            <a:off x="153896" y="171157"/>
            <a:ext cx="2969650" cy="681421"/>
          </a:xfrm>
          <a:prstGeom prst="rect">
            <a:avLst/>
          </a:prstGeom>
        </p:spPr>
      </p:pic>
    </p:spTree>
    <p:extLst>
      <p:ext uri="{BB962C8B-B14F-4D97-AF65-F5344CB8AC3E}">
        <p14:creationId xmlns:p14="http://schemas.microsoft.com/office/powerpoint/2010/main" val="11510451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A2AB267-907A-4E8F-A48E-612022A64431}"/>
              </a:ext>
            </a:extLst>
          </p:cNvPr>
          <p:cNvSpPr>
            <a:spLocks noGrp="1"/>
          </p:cNvSpPr>
          <p:nvPr>
            <p:ph type="title"/>
          </p:nvPr>
        </p:nvSpPr>
        <p:spPr/>
        <p:txBody>
          <a:bodyPr/>
          <a:lstStyle/>
          <a:p>
            <a:r>
              <a:rPr lang="en-GB" dirty="0"/>
              <a:t>Spares &amp; Backup</a:t>
            </a:r>
          </a:p>
        </p:txBody>
      </p:sp>
      <p:sp>
        <p:nvSpPr>
          <p:cNvPr id="4" name="Text Placeholder 3"/>
          <p:cNvSpPr>
            <a:spLocks noGrp="1"/>
          </p:cNvSpPr>
          <p:nvPr>
            <p:ph type="body" idx="1"/>
          </p:nvPr>
        </p:nvSpPr>
        <p:spPr/>
        <p:txBody>
          <a:bodyPr/>
          <a:lstStyle/>
          <a:p>
            <a:endParaRPr lang="en-GB"/>
          </a:p>
        </p:txBody>
      </p:sp>
      <p:sp>
        <p:nvSpPr>
          <p:cNvPr id="2" name="Date Placeholder 1"/>
          <p:cNvSpPr>
            <a:spLocks noGrp="1"/>
          </p:cNvSpPr>
          <p:nvPr>
            <p:ph type="dt" sz="half" idx="2"/>
          </p:nvPr>
        </p:nvSpPr>
        <p:spPr/>
        <p:txBody>
          <a:bodyPr/>
          <a:lstStyle/>
          <a:p>
            <a:r>
              <a:rPr lang="en-US"/>
              <a:t>19/09/2018</a:t>
            </a:r>
            <a:endParaRPr lang="en-US" dirty="0"/>
          </a:p>
        </p:txBody>
      </p:sp>
      <p:sp>
        <p:nvSpPr>
          <p:cNvPr id="3" name="Footer Placeholder 2"/>
          <p:cNvSpPr>
            <a:spLocks noGrp="1"/>
          </p:cNvSpPr>
          <p:nvPr>
            <p:ph type="ftr" sz="quarter" idx="3"/>
          </p:nvPr>
        </p:nvSpPr>
        <p:spPr/>
        <p:txBody>
          <a:bodyPr/>
          <a:lstStyle/>
          <a:p>
            <a:r>
              <a:rPr lang="en-US" dirty="0"/>
              <a:t>Andrew Rose                                  Imperial College London</a:t>
            </a:r>
          </a:p>
        </p:txBody>
      </p:sp>
      <p:sp>
        <p:nvSpPr>
          <p:cNvPr id="5" name="Slide Number Placeholder 4">
            <a:extLst>
              <a:ext uri="{FF2B5EF4-FFF2-40B4-BE49-F238E27FC236}">
                <a16:creationId xmlns:a16="http://schemas.microsoft.com/office/drawing/2014/main" id="{E4802BE7-0F33-4E9B-918B-8359DB743DA1}"/>
              </a:ext>
            </a:extLst>
          </p:cNvPr>
          <p:cNvSpPr>
            <a:spLocks noGrp="1"/>
          </p:cNvSpPr>
          <p:nvPr>
            <p:ph type="sldNum" sz="quarter" idx="4"/>
          </p:nvPr>
        </p:nvSpPr>
        <p:spPr/>
        <p:txBody>
          <a:bodyPr/>
          <a:lstStyle/>
          <a:p>
            <a:fld id="{6D22F896-40B5-4ADD-8801-0D06FADFA095}" type="slidenum">
              <a:rPr lang="en-US" smtClean="0"/>
              <a:t>65</a:t>
            </a:fld>
            <a:endParaRPr lang="en-US" dirty="0"/>
          </a:p>
        </p:txBody>
      </p:sp>
    </p:spTree>
    <p:extLst>
      <p:ext uri="{BB962C8B-B14F-4D97-AF65-F5344CB8AC3E}">
        <p14:creationId xmlns:p14="http://schemas.microsoft.com/office/powerpoint/2010/main" val="297724034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0023"/>
            <a:ext cx="10820400" cy="1293028"/>
          </a:xfrm>
          <a:noFill/>
        </p:spPr>
        <p:txBody>
          <a:bodyPr/>
          <a:lstStyle/>
          <a:p>
            <a:pPr algn="ctr"/>
            <a:r>
              <a:rPr lang="en-GB" dirty="0"/>
              <a:t>Can different groups</a:t>
            </a:r>
            <a:br>
              <a:rPr lang="en-GB" dirty="0"/>
            </a:br>
            <a:r>
              <a:rPr lang="en-GB" dirty="0"/>
              <a:t>produce daughter-cards?</a:t>
            </a:r>
          </a:p>
        </p:txBody>
      </p:sp>
      <p:sp>
        <p:nvSpPr>
          <p:cNvPr id="4" name="Date Placeholder 3"/>
          <p:cNvSpPr>
            <a:spLocks noGrp="1"/>
          </p:cNvSpPr>
          <p:nvPr>
            <p:ph type="dt" sz="half" idx="10"/>
          </p:nvPr>
        </p:nvSpPr>
        <p:spPr/>
        <p:txBody>
          <a:bodyPr/>
          <a:lstStyle/>
          <a:p>
            <a:r>
              <a:rPr lang="en-US"/>
              <a:t>19/09/2018</a:t>
            </a:r>
            <a:endParaRPr lang="en-US" dirty="0"/>
          </a:p>
        </p:txBody>
      </p:sp>
      <p:sp>
        <p:nvSpPr>
          <p:cNvPr id="11" name="Slide Number Placeholder 10"/>
          <p:cNvSpPr>
            <a:spLocks noGrp="1"/>
          </p:cNvSpPr>
          <p:nvPr>
            <p:ph type="sldNum" sz="quarter" idx="12"/>
          </p:nvPr>
        </p:nvSpPr>
        <p:spPr/>
        <p:txBody>
          <a:bodyPr/>
          <a:lstStyle/>
          <a:p>
            <a:fld id="{6D22F896-40B5-4ADD-8801-0D06FADFA095}" type="slidenum">
              <a:rPr lang="en-US" smtClean="0"/>
              <a:t>66</a:t>
            </a:fld>
            <a:endParaRPr lang="en-US" dirty="0"/>
          </a:p>
        </p:txBody>
      </p:sp>
      <p:sp>
        <p:nvSpPr>
          <p:cNvPr id="32" name="Content Placeholder 2">
            <a:extLst>
              <a:ext uri="{FF2B5EF4-FFF2-40B4-BE49-F238E27FC236}">
                <a16:creationId xmlns:a16="http://schemas.microsoft.com/office/drawing/2014/main" id="{8C2538DC-8DAA-409B-964B-574C967FF999}"/>
              </a:ext>
            </a:extLst>
          </p:cNvPr>
          <p:cNvSpPr>
            <a:spLocks noGrp="1"/>
          </p:cNvSpPr>
          <p:nvPr>
            <p:ph idx="1"/>
          </p:nvPr>
        </p:nvSpPr>
        <p:spPr>
          <a:xfrm>
            <a:off x="2542572" y="1558488"/>
            <a:ext cx="8963628" cy="1695849"/>
          </a:xfrm>
          <a:solidFill>
            <a:schemeClr val="bg1">
              <a:alpha val="25000"/>
            </a:schemeClr>
          </a:solidFill>
        </p:spPr>
        <p:txBody>
          <a:bodyPr wrap="square">
            <a:spAutoFit/>
          </a:bodyPr>
          <a:lstStyle/>
          <a:p>
            <a:r>
              <a:rPr lang="en-GB" dirty="0"/>
              <a:t>IC - Xilinx KU115: Symmetric &amp; Daisy Chained</a:t>
            </a:r>
          </a:p>
          <a:p>
            <a:r>
              <a:rPr lang="en-GB" dirty="0"/>
              <a:t>KIT -  Xilinx KU15P</a:t>
            </a:r>
          </a:p>
          <a:p>
            <a:r>
              <a:rPr lang="en-GB" dirty="0"/>
              <a:t>TIFR - Xilinx VU9P</a:t>
            </a:r>
          </a:p>
          <a:p>
            <a:r>
              <a:rPr lang="en-GB" dirty="0" err="1"/>
              <a:t>Saclay</a:t>
            </a:r>
            <a:r>
              <a:rPr lang="en-GB" dirty="0"/>
              <a:t> – a clock-network analysis daughter card</a:t>
            </a:r>
          </a:p>
        </p:txBody>
      </p:sp>
      <p:pic>
        <p:nvPicPr>
          <p:cNvPr id="33" name="Picture 32">
            <a:extLst>
              <a:ext uri="{FF2B5EF4-FFF2-40B4-BE49-F238E27FC236}">
                <a16:creationId xmlns:a16="http://schemas.microsoft.com/office/drawing/2014/main" id="{DE79B00E-2F57-4CB6-8E3D-645F742C56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9207" y="3530339"/>
            <a:ext cx="2299523" cy="1994118"/>
          </a:xfrm>
          <a:prstGeom prst="rect">
            <a:avLst/>
          </a:prstGeom>
        </p:spPr>
      </p:pic>
      <p:sp>
        <p:nvSpPr>
          <p:cNvPr id="34" name="Content Placeholder 2">
            <a:extLst>
              <a:ext uri="{FF2B5EF4-FFF2-40B4-BE49-F238E27FC236}">
                <a16:creationId xmlns:a16="http://schemas.microsoft.com/office/drawing/2014/main" id="{5E130520-0513-4C33-8659-D507A3D294F9}"/>
              </a:ext>
            </a:extLst>
          </p:cNvPr>
          <p:cNvSpPr txBox="1">
            <a:spLocks/>
          </p:cNvSpPr>
          <p:nvPr/>
        </p:nvSpPr>
        <p:spPr>
          <a:xfrm>
            <a:off x="7303168" y="1357111"/>
            <a:ext cx="4203032" cy="397032"/>
          </a:xfrm>
          <a:prstGeom prst="rect">
            <a:avLst/>
          </a:prstGeom>
          <a:solidFill>
            <a:schemeClr val="bg1">
              <a:alpha val="25000"/>
            </a:schemeClr>
          </a:solid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endParaRPr lang="en-GB" dirty="0"/>
          </a:p>
        </p:txBody>
      </p:sp>
      <p:pic>
        <p:nvPicPr>
          <p:cNvPr id="36" name="Content Placeholder 17">
            <a:extLst>
              <a:ext uri="{FF2B5EF4-FFF2-40B4-BE49-F238E27FC236}">
                <a16:creationId xmlns:a16="http://schemas.microsoft.com/office/drawing/2014/main" id="{9549F944-D8A7-4195-A8DE-5DC8CB9EA956}"/>
              </a:ext>
            </a:extLst>
          </p:cNvPr>
          <p:cNvPicPr>
            <a:picLocks noChangeAspect="1"/>
          </p:cNvPicPr>
          <p:nvPr/>
        </p:nvPicPr>
        <p:blipFill rotWithShape="1">
          <a:blip r:embed="rId3">
            <a:extLst>
              <a:ext uri="{28A0092B-C50C-407E-A947-70E740481C1C}">
                <a14:useLocalDpi xmlns:a14="http://schemas.microsoft.com/office/drawing/2010/main" val="0"/>
              </a:ext>
            </a:extLst>
          </a:blip>
          <a:srcRect b="55199"/>
          <a:stretch/>
        </p:blipFill>
        <p:spPr>
          <a:xfrm>
            <a:off x="10012939" y="1434675"/>
            <a:ext cx="2012602" cy="1994119"/>
          </a:xfrm>
          <a:prstGeom prst="rect">
            <a:avLst/>
          </a:prstGeom>
          <a:solidFill>
            <a:schemeClr val="bg1">
              <a:alpha val="25000"/>
            </a:schemeClr>
          </a:solidFill>
        </p:spPr>
      </p:pic>
      <p:pic>
        <p:nvPicPr>
          <p:cNvPr id="37" name="Content Placeholder 17">
            <a:extLst>
              <a:ext uri="{FF2B5EF4-FFF2-40B4-BE49-F238E27FC236}">
                <a16:creationId xmlns:a16="http://schemas.microsoft.com/office/drawing/2014/main" id="{4F24B885-D970-41EC-A5FC-225D99FC714C}"/>
              </a:ext>
            </a:extLst>
          </p:cNvPr>
          <p:cNvPicPr>
            <a:picLocks noChangeAspect="1"/>
          </p:cNvPicPr>
          <p:nvPr/>
        </p:nvPicPr>
        <p:blipFill rotWithShape="1">
          <a:blip r:embed="rId3">
            <a:extLst>
              <a:ext uri="{28A0092B-C50C-407E-A947-70E740481C1C}">
                <a14:useLocalDpi xmlns:a14="http://schemas.microsoft.com/office/drawing/2010/main" val="0"/>
              </a:ext>
            </a:extLst>
          </a:blip>
          <a:srcRect l="-1" t="55199" r="582"/>
          <a:stretch/>
        </p:blipFill>
        <p:spPr>
          <a:xfrm>
            <a:off x="10031820" y="3505615"/>
            <a:ext cx="2000889" cy="1994118"/>
          </a:xfrm>
          <a:prstGeom prst="rect">
            <a:avLst/>
          </a:prstGeom>
          <a:solidFill>
            <a:schemeClr val="bg1">
              <a:alpha val="25000"/>
            </a:schemeClr>
          </a:solidFill>
        </p:spPr>
      </p:pic>
      <p:sp>
        <p:nvSpPr>
          <p:cNvPr id="38" name="TextBox 37">
            <a:extLst>
              <a:ext uri="{FF2B5EF4-FFF2-40B4-BE49-F238E27FC236}">
                <a16:creationId xmlns:a16="http://schemas.microsoft.com/office/drawing/2014/main" id="{93D697BA-0DF6-4934-B786-1CB2D24CCC07}"/>
              </a:ext>
            </a:extLst>
          </p:cNvPr>
          <p:cNvSpPr txBox="1"/>
          <p:nvPr/>
        </p:nvSpPr>
        <p:spPr>
          <a:xfrm>
            <a:off x="10012939" y="1034527"/>
            <a:ext cx="1994121" cy="430887"/>
          </a:xfrm>
          <a:prstGeom prst="rect">
            <a:avLst/>
          </a:prstGeom>
          <a:noFill/>
        </p:spPr>
        <p:txBody>
          <a:bodyPr wrap="square" rtlCol="0">
            <a:spAutoFit/>
          </a:bodyPr>
          <a:lstStyle/>
          <a:p>
            <a:r>
              <a:rPr lang="en-GB" sz="1050" dirty="0"/>
              <a:t>Daisy-chain, optical in</a:t>
            </a:r>
          </a:p>
          <a:p>
            <a:r>
              <a:rPr lang="en-GB" sz="1050" dirty="0"/>
              <a:t>KU115, Imperial</a:t>
            </a:r>
          </a:p>
        </p:txBody>
      </p:sp>
      <p:sp>
        <p:nvSpPr>
          <p:cNvPr id="39" name="TextBox 38">
            <a:extLst>
              <a:ext uri="{FF2B5EF4-FFF2-40B4-BE49-F238E27FC236}">
                <a16:creationId xmlns:a16="http://schemas.microsoft.com/office/drawing/2014/main" id="{55274367-E7A7-445B-9908-F0EBB4592E40}"/>
              </a:ext>
            </a:extLst>
          </p:cNvPr>
          <p:cNvSpPr txBox="1"/>
          <p:nvPr/>
        </p:nvSpPr>
        <p:spPr>
          <a:xfrm>
            <a:off x="2577033" y="5475078"/>
            <a:ext cx="1994121" cy="430887"/>
          </a:xfrm>
          <a:prstGeom prst="rect">
            <a:avLst/>
          </a:prstGeom>
          <a:noFill/>
        </p:spPr>
        <p:txBody>
          <a:bodyPr wrap="square" rtlCol="0">
            <a:spAutoFit/>
          </a:bodyPr>
          <a:lstStyle/>
          <a:p>
            <a:r>
              <a:rPr lang="en-GB" sz="1050" dirty="0"/>
              <a:t>Mixed optical/electrical</a:t>
            </a:r>
          </a:p>
          <a:p>
            <a:r>
              <a:rPr lang="en-GB" sz="1050" dirty="0"/>
              <a:t>KU15P, KIT</a:t>
            </a:r>
          </a:p>
        </p:txBody>
      </p:sp>
      <p:sp>
        <p:nvSpPr>
          <p:cNvPr id="40" name="TextBox 39">
            <a:extLst>
              <a:ext uri="{FF2B5EF4-FFF2-40B4-BE49-F238E27FC236}">
                <a16:creationId xmlns:a16="http://schemas.microsoft.com/office/drawing/2014/main" id="{25E228A6-3EE9-4C09-811E-A27FE08B724F}"/>
              </a:ext>
            </a:extLst>
          </p:cNvPr>
          <p:cNvSpPr txBox="1"/>
          <p:nvPr/>
        </p:nvSpPr>
        <p:spPr>
          <a:xfrm>
            <a:off x="332342" y="5464913"/>
            <a:ext cx="1994121" cy="430887"/>
          </a:xfrm>
          <a:prstGeom prst="rect">
            <a:avLst/>
          </a:prstGeom>
          <a:noFill/>
        </p:spPr>
        <p:txBody>
          <a:bodyPr wrap="square" rtlCol="0">
            <a:spAutoFit/>
          </a:bodyPr>
          <a:lstStyle/>
          <a:p>
            <a:r>
              <a:rPr lang="en-GB" sz="1050" dirty="0"/>
              <a:t>All optical</a:t>
            </a:r>
          </a:p>
          <a:p>
            <a:r>
              <a:rPr lang="en-GB" sz="1050" dirty="0"/>
              <a:t>KU15P, Imperial</a:t>
            </a:r>
          </a:p>
        </p:txBody>
      </p:sp>
      <p:sp>
        <p:nvSpPr>
          <p:cNvPr id="41" name="TextBox 40">
            <a:extLst>
              <a:ext uri="{FF2B5EF4-FFF2-40B4-BE49-F238E27FC236}">
                <a16:creationId xmlns:a16="http://schemas.microsoft.com/office/drawing/2014/main" id="{4FC6B944-6E56-44A3-BF35-414E0379D473}"/>
              </a:ext>
            </a:extLst>
          </p:cNvPr>
          <p:cNvSpPr txBox="1"/>
          <p:nvPr/>
        </p:nvSpPr>
        <p:spPr>
          <a:xfrm>
            <a:off x="4851254" y="5475078"/>
            <a:ext cx="2225683" cy="415498"/>
          </a:xfrm>
          <a:prstGeom prst="rect">
            <a:avLst/>
          </a:prstGeom>
          <a:noFill/>
        </p:spPr>
        <p:txBody>
          <a:bodyPr wrap="square" rtlCol="0">
            <a:spAutoFit/>
          </a:bodyPr>
          <a:lstStyle/>
          <a:p>
            <a:r>
              <a:rPr lang="en-GB" sz="1050" dirty="0"/>
              <a:t>Clock-performance </a:t>
            </a:r>
            <a:r>
              <a:rPr lang="en-GB" sz="1050" dirty="0" err="1"/>
              <a:t>analyzer</a:t>
            </a:r>
            <a:endParaRPr lang="en-GB" sz="1050" dirty="0"/>
          </a:p>
          <a:p>
            <a:r>
              <a:rPr lang="en-GB" sz="1050" dirty="0"/>
              <a:t>CEA </a:t>
            </a:r>
            <a:r>
              <a:rPr lang="en-GB" sz="1050" dirty="0" err="1"/>
              <a:t>Saclay</a:t>
            </a:r>
            <a:endParaRPr lang="en-GB" sz="1050" dirty="0"/>
          </a:p>
        </p:txBody>
      </p:sp>
      <p:pic>
        <p:nvPicPr>
          <p:cNvPr id="43" name="Picture 42">
            <a:extLst>
              <a:ext uri="{FF2B5EF4-FFF2-40B4-BE49-F238E27FC236}">
                <a16:creationId xmlns:a16="http://schemas.microsoft.com/office/drawing/2014/main" id="{0F9905C0-E65A-4B48-9E16-836C4F7F2C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9691" y="3534825"/>
            <a:ext cx="1959660" cy="1957330"/>
          </a:xfrm>
          <a:prstGeom prst="rect">
            <a:avLst/>
          </a:prstGeom>
          <a:ln>
            <a:solidFill>
              <a:schemeClr val="tx1"/>
            </a:solidFill>
          </a:ln>
        </p:spPr>
      </p:pic>
      <p:sp>
        <p:nvSpPr>
          <p:cNvPr id="45" name="TextBox 44">
            <a:extLst>
              <a:ext uri="{FF2B5EF4-FFF2-40B4-BE49-F238E27FC236}">
                <a16:creationId xmlns:a16="http://schemas.microsoft.com/office/drawing/2014/main" id="{C4367A3C-3560-4DA2-B3A6-1995F9DAFE3E}"/>
              </a:ext>
            </a:extLst>
          </p:cNvPr>
          <p:cNvSpPr txBox="1"/>
          <p:nvPr/>
        </p:nvSpPr>
        <p:spPr>
          <a:xfrm>
            <a:off x="7670372" y="5482772"/>
            <a:ext cx="1994121" cy="415498"/>
          </a:xfrm>
          <a:prstGeom prst="rect">
            <a:avLst/>
          </a:prstGeom>
          <a:noFill/>
        </p:spPr>
        <p:txBody>
          <a:bodyPr wrap="square" rtlCol="0">
            <a:spAutoFit/>
          </a:bodyPr>
          <a:lstStyle/>
          <a:p>
            <a:r>
              <a:rPr lang="en-GB" sz="1050" dirty="0"/>
              <a:t>All optical</a:t>
            </a:r>
            <a:br>
              <a:rPr lang="en-GB" sz="1050" dirty="0"/>
            </a:br>
            <a:r>
              <a:rPr lang="en-GB" sz="1050" dirty="0"/>
              <a:t>VU9P, TIFR</a:t>
            </a:r>
          </a:p>
        </p:txBody>
      </p:sp>
      <p:pic>
        <p:nvPicPr>
          <p:cNvPr id="46" name="Picture 45">
            <a:extLst>
              <a:ext uri="{FF2B5EF4-FFF2-40B4-BE49-F238E27FC236}">
                <a16:creationId xmlns:a16="http://schemas.microsoft.com/office/drawing/2014/main" id="{AF5124A8-8E5F-4C61-BB38-A021B9DB6921}"/>
              </a:ext>
            </a:extLst>
          </p:cNvPr>
          <p:cNvPicPr>
            <a:picLocks noChangeAspect="1"/>
          </p:cNvPicPr>
          <p:nvPr/>
        </p:nvPicPr>
        <p:blipFill rotWithShape="1">
          <a:blip r:embed="rId5">
            <a:extLst>
              <a:ext uri="{28A0092B-C50C-407E-A947-70E740481C1C}">
                <a14:useLocalDpi xmlns:a14="http://schemas.microsoft.com/office/drawing/2010/main" val="0"/>
              </a:ext>
            </a:extLst>
          </a:blip>
          <a:srcRect l="29500" t="29667" r="33834" b="21111"/>
          <a:stretch/>
        </p:blipFill>
        <p:spPr>
          <a:xfrm>
            <a:off x="2542572" y="3527248"/>
            <a:ext cx="1959127" cy="1972485"/>
          </a:xfrm>
          <a:prstGeom prst="rect">
            <a:avLst/>
          </a:prstGeom>
        </p:spPr>
      </p:pic>
      <p:sp>
        <p:nvSpPr>
          <p:cNvPr id="47" name="Rectangle 46">
            <a:extLst>
              <a:ext uri="{FF2B5EF4-FFF2-40B4-BE49-F238E27FC236}">
                <a16:creationId xmlns:a16="http://schemas.microsoft.com/office/drawing/2014/main" id="{C196F344-9E0C-413F-9233-BC2881750F95}"/>
              </a:ext>
            </a:extLst>
          </p:cNvPr>
          <p:cNvSpPr/>
          <p:nvPr/>
        </p:nvSpPr>
        <p:spPr>
          <a:xfrm>
            <a:off x="3597407" y="4555514"/>
            <a:ext cx="990977" cy="1323439"/>
          </a:xfrm>
          <a:prstGeom prst="rect">
            <a:avLst/>
          </a:prstGeom>
        </p:spPr>
        <p:txBody>
          <a:bodyPr wrap="none">
            <a:spAutoFit/>
          </a:bodyPr>
          <a:lstStyle/>
          <a:p>
            <a:r>
              <a:rPr lang="en-GB" sz="8000" dirty="0">
                <a:solidFill>
                  <a:srgbClr val="00FF00"/>
                </a:solidFill>
                <a:sym typeface="Wingdings" panose="05000000000000000000" pitchFamily="2" charset="2"/>
              </a:rPr>
              <a:t></a:t>
            </a:r>
            <a:endParaRPr lang="en-GB" sz="8000" dirty="0"/>
          </a:p>
        </p:txBody>
      </p:sp>
      <p:sp>
        <p:nvSpPr>
          <p:cNvPr id="48" name="Rectangle 47">
            <a:extLst>
              <a:ext uri="{FF2B5EF4-FFF2-40B4-BE49-F238E27FC236}">
                <a16:creationId xmlns:a16="http://schemas.microsoft.com/office/drawing/2014/main" id="{CACF2A4E-DF8C-4A5D-A728-A88CD6BA2416}"/>
              </a:ext>
            </a:extLst>
          </p:cNvPr>
          <p:cNvSpPr/>
          <p:nvPr/>
        </p:nvSpPr>
        <p:spPr>
          <a:xfrm>
            <a:off x="6229998" y="4615859"/>
            <a:ext cx="990977" cy="1323439"/>
          </a:xfrm>
          <a:prstGeom prst="rect">
            <a:avLst/>
          </a:prstGeom>
        </p:spPr>
        <p:txBody>
          <a:bodyPr wrap="none">
            <a:spAutoFit/>
          </a:bodyPr>
          <a:lstStyle/>
          <a:p>
            <a:r>
              <a:rPr lang="en-GB" sz="8000" dirty="0">
                <a:solidFill>
                  <a:srgbClr val="00FF00"/>
                </a:solidFill>
                <a:sym typeface="Wingdings" panose="05000000000000000000" pitchFamily="2" charset="2"/>
              </a:rPr>
              <a:t></a:t>
            </a:r>
            <a:endParaRPr lang="en-GB" sz="8000" dirty="0"/>
          </a:p>
        </p:txBody>
      </p:sp>
      <p:sp>
        <p:nvSpPr>
          <p:cNvPr id="49" name="Rectangle 48">
            <a:extLst>
              <a:ext uri="{FF2B5EF4-FFF2-40B4-BE49-F238E27FC236}">
                <a16:creationId xmlns:a16="http://schemas.microsoft.com/office/drawing/2014/main" id="{4E6282A7-C962-4E74-A459-EB7852E754C9}"/>
              </a:ext>
            </a:extLst>
          </p:cNvPr>
          <p:cNvSpPr/>
          <p:nvPr/>
        </p:nvSpPr>
        <p:spPr>
          <a:xfrm>
            <a:off x="11124669" y="2447868"/>
            <a:ext cx="990977" cy="1323439"/>
          </a:xfrm>
          <a:prstGeom prst="rect">
            <a:avLst/>
          </a:prstGeom>
        </p:spPr>
        <p:txBody>
          <a:bodyPr wrap="none">
            <a:spAutoFit/>
          </a:bodyPr>
          <a:lstStyle/>
          <a:p>
            <a:r>
              <a:rPr lang="en-GB" sz="8000" dirty="0">
                <a:solidFill>
                  <a:srgbClr val="00FF00"/>
                </a:solidFill>
                <a:sym typeface="Wingdings" panose="05000000000000000000" pitchFamily="2" charset="2"/>
              </a:rPr>
              <a:t></a:t>
            </a:r>
            <a:endParaRPr lang="en-GB" sz="8000" dirty="0"/>
          </a:p>
        </p:txBody>
      </p:sp>
      <p:sp>
        <p:nvSpPr>
          <p:cNvPr id="50" name="Rectangle 49">
            <a:extLst>
              <a:ext uri="{FF2B5EF4-FFF2-40B4-BE49-F238E27FC236}">
                <a16:creationId xmlns:a16="http://schemas.microsoft.com/office/drawing/2014/main" id="{9B6371D5-1584-477C-AC3A-515830A51798}"/>
              </a:ext>
            </a:extLst>
          </p:cNvPr>
          <p:cNvSpPr/>
          <p:nvPr/>
        </p:nvSpPr>
        <p:spPr>
          <a:xfrm>
            <a:off x="11124669" y="4499071"/>
            <a:ext cx="990977" cy="1323439"/>
          </a:xfrm>
          <a:prstGeom prst="rect">
            <a:avLst/>
          </a:prstGeom>
        </p:spPr>
        <p:txBody>
          <a:bodyPr wrap="none">
            <a:spAutoFit/>
          </a:bodyPr>
          <a:lstStyle/>
          <a:p>
            <a:r>
              <a:rPr lang="en-GB" sz="8000" dirty="0">
                <a:solidFill>
                  <a:srgbClr val="00FF00"/>
                </a:solidFill>
                <a:sym typeface="Wingdings" panose="05000000000000000000" pitchFamily="2" charset="2"/>
              </a:rPr>
              <a:t></a:t>
            </a:r>
            <a:endParaRPr lang="en-GB" sz="8000" dirty="0"/>
          </a:p>
        </p:txBody>
      </p:sp>
      <p:sp>
        <p:nvSpPr>
          <p:cNvPr id="3" name="Footer Placeholder 2">
            <a:extLst>
              <a:ext uri="{FF2B5EF4-FFF2-40B4-BE49-F238E27FC236}">
                <a16:creationId xmlns:a16="http://schemas.microsoft.com/office/drawing/2014/main" id="{001D6099-9D50-48F8-B412-C4101865E20B}"/>
              </a:ext>
            </a:extLst>
          </p:cNvPr>
          <p:cNvSpPr>
            <a:spLocks noGrp="1"/>
          </p:cNvSpPr>
          <p:nvPr>
            <p:ph type="ftr" sz="quarter" idx="11"/>
          </p:nvPr>
        </p:nvSpPr>
        <p:spPr/>
        <p:txBody>
          <a:bodyPr/>
          <a:lstStyle/>
          <a:p>
            <a:r>
              <a:rPr lang="en-US"/>
              <a:t>Andrew Rose                                  Imperial College London</a:t>
            </a:r>
            <a:endParaRPr lang="en-US" dirty="0"/>
          </a:p>
        </p:txBody>
      </p:sp>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l="5611" t="5444" r="5163" b="6222"/>
          <a:stretch/>
        </p:blipFill>
        <p:spPr>
          <a:xfrm>
            <a:off x="252688" y="3527249"/>
            <a:ext cx="1962376" cy="1972484"/>
          </a:xfrm>
          <a:prstGeom prst="rect">
            <a:avLst/>
          </a:prstGeom>
        </p:spPr>
      </p:pic>
      <p:sp>
        <p:nvSpPr>
          <p:cNvPr id="27" name="Rectangle 26">
            <a:extLst>
              <a:ext uri="{FF2B5EF4-FFF2-40B4-BE49-F238E27FC236}">
                <a16:creationId xmlns:a16="http://schemas.microsoft.com/office/drawing/2014/main" id="{C196F344-9E0C-413F-9233-BC2881750F95}"/>
              </a:ext>
            </a:extLst>
          </p:cNvPr>
          <p:cNvSpPr/>
          <p:nvPr/>
        </p:nvSpPr>
        <p:spPr>
          <a:xfrm>
            <a:off x="1296106" y="4555513"/>
            <a:ext cx="990977" cy="1323439"/>
          </a:xfrm>
          <a:prstGeom prst="rect">
            <a:avLst/>
          </a:prstGeom>
        </p:spPr>
        <p:txBody>
          <a:bodyPr wrap="none">
            <a:spAutoFit/>
          </a:bodyPr>
          <a:lstStyle/>
          <a:p>
            <a:r>
              <a:rPr lang="en-GB" sz="8000" dirty="0">
                <a:solidFill>
                  <a:srgbClr val="00FF00"/>
                </a:solidFill>
                <a:sym typeface="Wingdings" panose="05000000000000000000" pitchFamily="2" charset="2"/>
              </a:rPr>
              <a:t></a:t>
            </a:r>
            <a:endParaRPr lang="en-GB" sz="8000" dirty="0"/>
          </a:p>
        </p:txBody>
      </p:sp>
      <p:sp>
        <p:nvSpPr>
          <p:cNvPr id="6" name="TextBox 5"/>
          <p:cNvSpPr txBox="1"/>
          <p:nvPr/>
        </p:nvSpPr>
        <p:spPr>
          <a:xfrm>
            <a:off x="7549691" y="4120115"/>
            <a:ext cx="1959660" cy="769441"/>
          </a:xfrm>
          <a:prstGeom prst="rect">
            <a:avLst/>
          </a:prstGeom>
          <a:noFill/>
        </p:spPr>
        <p:txBody>
          <a:bodyPr wrap="square" rtlCol="0">
            <a:spAutoFit/>
          </a:bodyPr>
          <a:lstStyle/>
          <a:p>
            <a:pPr algn="ctr"/>
            <a:r>
              <a:rPr lang="en-GB" sz="2200" dirty="0"/>
              <a:t>Under test </a:t>
            </a:r>
          </a:p>
          <a:p>
            <a:pPr algn="ctr"/>
            <a:r>
              <a:rPr lang="en-GB" sz="1100" dirty="0"/>
              <a:t>Bolted under a heatsink before a photo was taken</a:t>
            </a:r>
          </a:p>
        </p:txBody>
      </p:sp>
      <p:pic>
        <p:nvPicPr>
          <p:cNvPr id="25" name="Picture 24">
            <a:extLst>
              <a:ext uri="{FF2B5EF4-FFF2-40B4-BE49-F238E27FC236}">
                <a16:creationId xmlns:a16="http://schemas.microsoft.com/office/drawing/2014/main" id="{F6FD84BD-B5C3-47C9-BA63-E0EF6F699D2D}"/>
              </a:ext>
            </a:extLst>
          </p:cNvPr>
          <p:cNvPicPr>
            <a:picLocks noChangeAspect="1"/>
          </p:cNvPicPr>
          <p:nvPr/>
        </p:nvPicPr>
        <p:blipFill>
          <a:blip r:embed="rId7"/>
          <a:stretch>
            <a:fillRect/>
          </a:stretch>
        </p:blipFill>
        <p:spPr>
          <a:xfrm rot="5400000">
            <a:off x="203776" y="1387426"/>
            <a:ext cx="2060200" cy="2060200"/>
          </a:xfrm>
          <a:prstGeom prst="rect">
            <a:avLst/>
          </a:prstGeom>
        </p:spPr>
      </p:pic>
      <p:sp>
        <p:nvSpPr>
          <p:cNvPr id="26" name="TextBox 25">
            <a:extLst>
              <a:ext uri="{FF2B5EF4-FFF2-40B4-BE49-F238E27FC236}">
                <a16:creationId xmlns:a16="http://schemas.microsoft.com/office/drawing/2014/main" id="{7054CBED-3C1E-4790-AF10-5AE88C7759CA}"/>
              </a:ext>
            </a:extLst>
          </p:cNvPr>
          <p:cNvSpPr txBox="1"/>
          <p:nvPr/>
        </p:nvSpPr>
        <p:spPr>
          <a:xfrm>
            <a:off x="332343" y="1007831"/>
            <a:ext cx="1882722" cy="430887"/>
          </a:xfrm>
          <a:prstGeom prst="rect">
            <a:avLst/>
          </a:prstGeom>
          <a:noFill/>
        </p:spPr>
        <p:txBody>
          <a:bodyPr wrap="square" rtlCol="0">
            <a:spAutoFit/>
          </a:bodyPr>
          <a:lstStyle/>
          <a:p>
            <a:r>
              <a:rPr lang="en-GB" sz="1050" dirty="0"/>
              <a:t>All optical</a:t>
            </a:r>
          </a:p>
          <a:p>
            <a:r>
              <a:rPr lang="en-GB" sz="1050" dirty="0"/>
              <a:t>KU115, Imperial</a:t>
            </a:r>
          </a:p>
        </p:txBody>
      </p:sp>
      <p:sp>
        <p:nvSpPr>
          <p:cNvPr id="28" name="Rectangle 27">
            <a:extLst>
              <a:ext uri="{FF2B5EF4-FFF2-40B4-BE49-F238E27FC236}">
                <a16:creationId xmlns:a16="http://schemas.microsoft.com/office/drawing/2014/main" id="{73B58571-8B33-4A16-9C8B-FB766CC2C019}"/>
              </a:ext>
            </a:extLst>
          </p:cNvPr>
          <p:cNvSpPr/>
          <p:nvPr/>
        </p:nvSpPr>
        <p:spPr>
          <a:xfrm>
            <a:off x="1230769" y="2361766"/>
            <a:ext cx="990977" cy="1323439"/>
          </a:xfrm>
          <a:prstGeom prst="rect">
            <a:avLst/>
          </a:prstGeom>
        </p:spPr>
        <p:txBody>
          <a:bodyPr wrap="none">
            <a:spAutoFit/>
          </a:bodyPr>
          <a:lstStyle/>
          <a:p>
            <a:r>
              <a:rPr lang="en-GB" sz="8000" dirty="0">
                <a:solidFill>
                  <a:srgbClr val="00FF00"/>
                </a:solidFill>
                <a:sym typeface="Wingdings" panose="05000000000000000000" pitchFamily="2" charset="2"/>
              </a:rPr>
              <a:t></a:t>
            </a:r>
            <a:endParaRPr lang="en-GB" sz="8000" dirty="0"/>
          </a:p>
        </p:txBody>
      </p:sp>
      <p:sp>
        <p:nvSpPr>
          <p:cNvPr id="29" name="TextBox 28">
            <a:extLst>
              <a:ext uri="{FF2B5EF4-FFF2-40B4-BE49-F238E27FC236}">
                <a16:creationId xmlns:a16="http://schemas.microsoft.com/office/drawing/2014/main" id="{109D55BA-591D-494B-A4FC-A534F3E98040}"/>
              </a:ext>
            </a:extLst>
          </p:cNvPr>
          <p:cNvSpPr txBox="1"/>
          <p:nvPr/>
        </p:nvSpPr>
        <p:spPr>
          <a:xfrm>
            <a:off x="262086" y="2190968"/>
            <a:ext cx="1959660" cy="430887"/>
          </a:xfrm>
          <a:prstGeom prst="rect">
            <a:avLst/>
          </a:prstGeom>
          <a:solidFill>
            <a:schemeClr val="bg1">
              <a:alpha val="50000"/>
            </a:schemeClr>
          </a:solidFill>
        </p:spPr>
        <p:txBody>
          <a:bodyPr wrap="square" rtlCol="0">
            <a:spAutoFit/>
          </a:bodyPr>
          <a:lstStyle/>
          <a:p>
            <a:pPr algn="ctr"/>
            <a:r>
              <a:rPr lang="en-GB" sz="1100" dirty="0"/>
              <a:t>No photo!</a:t>
            </a:r>
          </a:p>
          <a:p>
            <a:pPr algn="ctr"/>
            <a:r>
              <a:rPr lang="en-GB" sz="1100" dirty="0"/>
              <a:t>Oops!</a:t>
            </a:r>
          </a:p>
        </p:txBody>
      </p:sp>
    </p:spTree>
    <p:extLst>
      <p:ext uri="{BB962C8B-B14F-4D97-AF65-F5344CB8AC3E}">
        <p14:creationId xmlns:p14="http://schemas.microsoft.com/office/powerpoint/2010/main" val="156878265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829462C-A798-4003-88CD-C0850437F5DF}"/>
              </a:ext>
            </a:extLst>
          </p:cNvPr>
          <p:cNvSpPr/>
          <p:nvPr/>
        </p:nvSpPr>
        <p:spPr>
          <a:xfrm>
            <a:off x="7274257" y="0"/>
            <a:ext cx="491774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685800" y="250023"/>
            <a:ext cx="10820400" cy="1293028"/>
          </a:xfrm>
        </p:spPr>
        <p:txBody>
          <a:bodyPr/>
          <a:lstStyle/>
          <a:p>
            <a:pPr algn="l"/>
            <a:r>
              <a:rPr lang="en-GB" dirty="0"/>
              <a:t>link tests in TIF</a:t>
            </a:r>
          </a:p>
        </p:txBody>
      </p:sp>
      <p:sp>
        <p:nvSpPr>
          <p:cNvPr id="3" name="Content Placeholder 2"/>
          <p:cNvSpPr>
            <a:spLocks noGrp="1"/>
          </p:cNvSpPr>
          <p:nvPr>
            <p:ph idx="1"/>
          </p:nvPr>
        </p:nvSpPr>
        <p:spPr>
          <a:xfrm>
            <a:off x="685800" y="1680210"/>
            <a:ext cx="6474636" cy="4057521"/>
          </a:xfrm>
        </p:spPr>
        <p:txBody>
          <a:bodyPr/>
          <a:lstStyle/>
          <a:p>
            <a:r>
              <a:rPr lang="en-GB" dirty="0"/>
              <a:t>Test procedure</a:t>
            </a:r>
          </a:p>
          <a:p>
            <a:pPr lvl="1"/>
            <a:r>
              <a:rPr lang="en-GB" dirty="0"/>
              <a:t>Reset and configure TTC &amp; link firmware</a:t>
            </a:r>
          </a:p>
          <a:p>
            <a:pPr lvl="1"/>
            <a:r>
              <a:rPr lang="en-GB" dirty="0"/>
              <a:t>Configure </a:t>
            </a:r>
            <a:r>
              <a:rPr lang="en-GB" dirty="0" err="1"/>
              <a:t>tx</a:t>
            </a:r>
            <a:r>
              <a:rPr lang="en-GB" dirty="0"/>
              <a:t> buffers to send patterns</a:t>
            </a:r>
          </a:p>
          <a:p>
            <a:pPr lvl="1"/>
            <a:r>
              <a:rPr lang="en-GB" dirty="0"/>
              <a:t>Read link status registers (QPLL locked, CRC error counters, …)</a:t>
            </a:r>
          </a:p>
          <a:p>
            <a:pPr lvl="2"/>
            <a:r>
              <a:rPr lang="en-GB" dirty="0"/>
              <a:t>Check that values are “good”</a:t>
            </a:r>
          </a:p>
          <a:p>
            <a:pPr lvl="1"/>
            <a:r>
              <a:rPr lang="en-GB" dirty="0"/>
              <a:t>Capture data in </a:t>
            </a:r>
            <a:r>
              <a:rPr lang="en-GB" dirty="0" err="1"/>
              <a:t>rx</a:t>
            </a:r>
            <a:r>
              <a:rPr lang="en-GB" dirty="0"/>
              <a:t> buffers</a:t>
            </a:r>
          </a:p>
          <a:p>
            <a:pPr lvl="2"/>
            <a:r>
              <a:rPr lang="en-GB" dirty="0"/>
              <a:t>Check that it perfectly matches expectation</a:t>
            </a:r>
          </a:p>
          <a:p>
            <a:r>
              <a:rPr lang="en-GB" dirty="0"/>
              <a:t>Repeated test &gt; 50 times</a:t>
            </a:r>
          </a:p>
          <a:p>
            <a:pPr lvl="1"/>
            <a:r>
              <a:rPr lang="en-GB" dirty="0"/>
              <a:t>5 minute gaps between resets</a:t>
            </a:r>
          </a:p>
          <a:p>
            <a:pPr lvl="1"/>
            <a:r>
              <a:rPr lang="en-GB" dirty="0"/>
              <a:t>Repeated status register and </a:t>
            </a:r>
            <a:r>
              <a:rPr lang="en-GB" dirty="0" err="1"/>
              <a:t>rx</a:t>
            </a:r>
            <a:r>
              <a:rPr lang="en-GB" dirty="0"/>
              <a:t> buffer checks repeatedly in these gaps </a:t>
            </a:r>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67</a:t>
            </a:fld>
            <a:endParaRPr lang="en-US" dirty="0"/>
          </a:p>
        </p:txBody>
      </p:sp>
      <p:pic>
        <p:nvPicPr>
          <p:cNvPr id="7" name="Graphic 6">
            <a:extLst>
              <a:ext uri="{FF2B5EF4-FFF2-40B4-BE49-F238E27FC236}">
                <a16:creationId xmlns:a16="http://schemas.microsoft.com/office/drawing/2014/main" id="{298F9244-2BBE-4669-886E-36DBFC5F99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16415" y="119003"/>
            <a:ext cx="4523185" cy="3473888"/>
          </a:xfrm>
          <a:prstGeom prst="rect">
            <a:avLst/>
          </a:prstGeom>
        </p:spPr>
      </p:pic>
      <p:pic>
        <p:nvPicPr>
          <p:cNvPr id="8" name="Graphic 7">
            <a:extLst>
              <a:ext uri="{FF2B5EF4-FFF2-40B4-BE49-F238E27FC236}">
                <a16:creationId xmlns:a16="http://schemas.microsoft.com/office/drawing/2014/main" id="{261C4D21-50E5-4070-8D6D-9A8882A750A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99858" y="3798614"/>
            <a:ext cx="4564994" cy="3018442"/>
          </a:xfrm>
          <a:prstGeom prst="rect">
            <a:avLst/>
          </a:prstGeom>
        </p:spPr>
      </p:pic>
      <p:sp>
        <p:nvSpPr>
          <p:cNvPr id="81" name="Rectangle 80">
            <a:extLst>
              <a:ext uri="{FF2B5EF4-FFF2-40B4-BE49-F238E27FC236}">
                <a16:creationId xmlns:a16="http://schemas.microsoft.com/office/drawing/2014/main" id="{176020B9-BCD0-4F68-80B5-5596764B344E}"/>
              </a:ext>
            </a:extLst>
          </p:cNvPr>
          <p:cNvSpPr/>
          <p:nvPr/>
        </p:nvSpPr>
        <p:spPr>
          <a:xfrm>
            <a:off x="10836323" y="1023582"/>
            <a:ext cx="600501" cy="46402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5" name="Straight Arrow Connector 84">
            <a:extLst>
              <a:ext uri="{FF2B5EF4-FFF2-40B4-BE49-F238E27FC236}">
                <a16:creationId xmlns:a16="http://schemas.microsoft.com/office/drawing/2014/main" id="{2AC13527-CCCE-4685-AF09-EE374622C2FB}"/>
              </a:ext>
            </a:extLst>
          </p:cNvPr>
          <p:cNvCxnSpPr>
            <a:stCxn id="81" idx="2"/>
          </p:cNvCxnSpPr>
          <p:nvPr/>
        </p:nvCxnSpPr>
        <p:spPr>
          <a:xfrm>
            <a:off x="11136574" y="1487606"/>
            <a:ext cx="13647" cy="247024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38924D92-6B02-449B-9D54-9A928B8E0C64}"/>
              </a:ext>
            </a:extLst>
          </p:cNvPr>
          <p:cNvSpPr/>
          <p:nvPr/>
        </p:nvSpPr>
        <p:spPr>
          <a:xfrm>
            <a:off x="7849737" y="3936277"/>
            <a:ext cx="3832747" cy="288760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485226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AB8D659-D30C-4077-8DD2-DF9EF100BB92}"/>
              </a:ext>
            </a:extLst>
          </p:cNvPr>
          <p:cNvSpPr>
            <a:spLocks noGrp="1"/>
          </p:cNvSpPr>
          <p:nvPr>
            <p:ph type="dt" sz="half" idx="10"/>
          </p:nvPr>
        </p:nvSpPr>
        <p:spPr/>
        <p:txBody>
          <a:bodyPr/>
          <a:lstStyle/>
          <a:p>
            <a:r>
              <a:rPr lang="en-US"/>
              <a:t>19/09/2018</a:t>
            </a:r>
            <a:endParaRPr lang="en-US" dirty="0"/>
          </a:p>
        </p:txBody>
      </p:sp>
      <p:sp>
        <p:nvSpPr>
          <p:cNvPr id="8" name="Footer Placeholder 7">
            <a:extLst>
              <a:ext uri="{FF2B5EF4-FFF2-40B4-BE49-F238E27FC236}">
                <a16:creationId xmlns:a16="http://schemas.microsoft.com/office/drawing/2014/main" id="{D3D3056D-E1E7-4E76-BF2F-248D49BB4489}"/>
              </a:ext>
            </a:extLst>
          </p:cNvPr>
          <p:cNvSpPr>
            <a:spLocks noGrp="1"/>
          </p:cNvSpPr>
          <p:nvPr>
            <p:ph type="ftr" sz="quarter" idx="11"/>
          </p:nvPr>
        </p:nvSpPr>
        <p:spPr/>
        <p:txBody>
          <a:bodyPr/>
          <a:lstStyle/>
          <a:p>
            <a:r>
              <a:rPr lang="en-US" dirty="0"/>
              <a:t>Andrew Rose                                  Imperial College London</a:t>
            </a:r>
          </a:p>
        </p:txBody>
      </p:sp>
      <p:sp>
        <p:nvSpPr>
          <p:cNvPr id="11" name="Slide Number Placeholder 10">
            <a:extLst>
              <a:ext uri="{FF2B5EF4-FFF2-40B4-BE49-F238E27FC236}">
                <a16:creationId xmlns:a16="http://schemas.microsoft.com/office/drawing/2014/main" id="{3E5475B1-66FC-442B-ABD6-994FAA8122D2}"/>
              </a:ext>
            </a:extLst>
          </p:cNvPr>
          <p:cNvSpPr>
            <a:spLocks noGrp="1"/>
          </p:cNvSpPr>
          <p:nvPr>
            <p:ph type="sldNum" sz="quarter" idx="12"/>
          </p:nvPr>
        </p:nvSpPr>
        <p:spPr/>
        <p:txBody>
          <a:bodyPr/>
          <a:lstStyle/>
          <a:p>
            <a:fld id="{6D22F896-40B5-4ADD-8801-0D06FADFA095}" type="slidenum">
              <a:rPr lang="en-US" smtClean="0"/>
              <a:t>68</a:t>
            </a:fld>
            <a:endParaRPr lang="en-US" dirty="0"/>
          </a:p>
        </p:txBody>
      </p:sp>
      <p:sp>
        <p:nvSpPr>
          <p:cNvPr id="72" name="Rectangle 71">
            <a:extLst>
              <a:ext uri="{FF2B5EF4-FFF2-40B4-BE49-F238E27FC236}">
                <a16:creationId xmlns:a16="http://schemas.microsoft.com/office/drawing/2014/main" id="{EDC6AF36-06F3-4C7D-8DEA-11442C88ED95}"/>
              </a:ext>
            </a:extLst>
          </p:cNvPr>
          <p:cNvSpPr/>
          <p:nvPr/>
        </p:nvSpPr>
        <p:spPr>
          <a:xfrm>
            <a:off x="1331494" y="1"/>
            <a:ext cx="10860505" cy="685799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49" name="Rectangle 148"/>
          <p:cNvSpPr/>
          <p:nvPr/>
        </p:nvSpPr>
        <p:spPr>
          <a:xfrm rot="16200000">
            <a:off x="3126347" y="3063638"/>
            <a:ext cx="2584445" cy="486457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en-GB" dirty="0">
                <a:solidFill>
                  <a:schemeClr val="bg1"/>
                </a:solidFill>
              </a:rPr>
              <a:t>Zone 1</a:t>
            </a:r>
          </a:p>
        </p:txBody>
      </p:sp>
      <p:sp>
        <p:nvSpPr>
          <p:cNvPr id="148" name="Rectangle 147"/>
          <p:cNvSpPr/>
          <p:nvPr/>
        </p:nvSpPr>
        <p:spPr>
          <a:xfrm>
            <a:off x="6850856" y="120330"/>
            <a:ext cx="3527583" cy="135922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1600"/>
          </a:p>
        </p:txBody>
      </p:sp>
      <p:sp>
        <p:nvSpPr>
          <p:cNvPr id="147" name="Rectangle 146"/>
          <p:cNvSpPr/>
          <p:nvPr/>
        </p:nvSpPr>
        <p:spPr>
          <a:xfrm rot="16200000">
            <a:off x="3072209" y="-965597"/>
            <a:ext cx="2692719" cy="4864574"/>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t"/>
          <a:lstStyle/>
          <a:p>
            <a:r>
              <a:rPr lang="en-GB" dirty="0">
                <a:solidFill>
                  <a:schemeClr val="bg1"/>
                </a:solidFill>
              </a:rPr>
              <a:t>Zone 3</a:t>
            </a:r>
          </a:p>
        </p:txBody>
      </p:sp>
      <p:sp>
        <p:nvSpPr>
          <p:cNvPr id="146" name="Rectangle 145"/>
          <p:cNvSpPr/>
          <p:nvPr/>
        </p:nvSpPr>
        <p:spPr>
          <a:xfrm rot="16200000">
            <a:off x="3723244" y="1076088"/>
            <a:ext cx="1390651" cy="4864575"/>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t"/>
          <a:lstStyle/>
          <a:p>
            <a:r>
              <a:rPr lang="en-GB" dirty="0">
                <a:solidFill>
                  <a:schemeClr val="bg1"/>
                </a:solidFill>
              </a:rPr>
              <a:t>Zone2</a:t>
            </a:r>
          </a:p>
        </p:txBody>
      </p:sp>
      <p:sp>
        <p:nvSpPr>
          <p:cNvPr id="2" name="Title 1"/>
          <p:cNvSpPr>
            <a:spLocks noGrp="1"/>
          </p:cNvSpPr>
          <p:nvPr>
            <p:ph type="title"/>
          </p:nvPr>
        </p:nvSpPr>
        <p:spPr>
          <a:xfrm rot="16200000">
            <a:off x="-816876" y="3537009"/>
            <a:ext cx="3022402" cy="1325563"/>
          </a:xfrm>
        </p:spPr>
        <p:txBody>
          <a:bodyPr/>
          <a:lstStyle/>
          <a:p>
            <a:pPr algn="l"/>
            <a:r>
              <a:rPr lang="en-GB" dirty="0"/>
              <a:t>Blade Tester</a:t>
            </a:r>
          </a:p>
        </p:txBody>
      </p:sp>
      <p:sp>
        <p:nvSpPr>
          <p:cNvPr id="4" name="Rectangle 3"/>
          <p:cNvSpPr/>
          <p:nvPr/>
        </p:nvSpPr>
        <p:spPr>
          <a:xfrm>
            <a:off x="8511540" y="1520188"/>
            <a:ext cx="1606550" cy="3919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t>CMX</a:t>
            </a:r>
          </a:p>
        </p:txBody>
      </p:sp>
      <p:sp>
        <p:nvSpPr>
          <p:cNvPr id="5" name="Rectangle 4"/>
          <p:cNvSpPr/>
          <p:nvPr/>
        </p:nvSpPr>
        <p:spPr>
          <a:xfrm>
            <a:off x="4137950" y="2923540"/>
            <a:ext cx="945357" cy="117475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err="1"/>
              <a:t>GbE</a:t>
            </a:r>
            <a:br>
              <a:rPr lang="en-GB" sz="1200" dirty="0"/>
            </a:br>
            <a:r>
              <a:rPr lang="en-GB" sz="1200" dirty="0"/>
              <a:t>mux</a:t>
            </a:r>
          </a:p>
        </p:txBody>
      </p:sp>
      <p:sp>
        <p:nvSpPr>
          <p:cNvPr id="6" name="Rectangle 5"/>
          <p:cNvSpPr/>
          <p:nvPr/>
        </p:nvSpPr>
        <p:spPr>
          <a:xfrm>
            <a:off x="2747301" y="2929890"/>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Zone-2</a:t>
            </a:r>
          </a:p>
          <a:p>
            <a:pPr algn="ctr"/>
            <a:r>
              <a:rPr lang="en-GB" sz="1200" dirty="0" err="1"/>
              <a:t>GbE</a:t>
            </a:r>
            <a:r>
              <a:rPr lang="en-GB" sz="1200" dirty="0"/>
              <a:t> A</a:t>
            </a:r>
          </a:p>
        </p:txBody>
      </p:sp>
      <p:sp>
        <p:nvSpPr>
          <p:cNvPr id="7" name="Rectangle 6"/>
          <p:cNvSpPr/>
          <p:nvPr/>
        </p:nvSpPr>
        <p:spPr>
          <a:xfrm>
            <a:off x="2747301" y="3552190"/>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Zone-2</a:t>
            </a:r>
          </a:p>
          <a:p>
            <a:pPr algn="ctr"/>
            <a:r>
              <a:rPr lang="en-GB" sz="1200" dirty="0" err="1"/>
              <a:t>GbE</a:t>
            </a:r>
            <a:r>
              <a:rPr lang="en-GB" sz="1200" dirty="0"/>
              <a:t> B</a:t>
            </a:r>
          </a:p>
        </p:txBody>
      </p:sp>
      <p:cxnSp>
        <p:nvCxnSpPr>
          <p:cNvPr id="9" name="Straight Arrow Connector 8"/>
          <p:cNvCxnSpPr>
            <a:stCxn id="6" idx="3"/>
          </p:cNvCxnSpPr>
          <p:nvPr/>
        </p:nvCxnSpPr>
        <p:spPr>
          <a:xfrm>
            <a:off x="3629951" y="3202940"/>
            <a:ext cx="508000"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10" name="Straight Arrow Connector 9"/>
          <p:cNvCxnSpPr>
            <a:stCxn id="7" idx="3"/>
          </p:cNvCxnSpPr>
          <p:nvPr/>
        </p:nvCxnSpPr>
        <p:spPr>
          <a:xfrm>
            <a:off x="3629951" y="3825240"/>
            <a:ext cx="508000"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13" name="Rectangle 12"/>
          <p:cNvSpPr/>
          <p:nvPr/>
        </p:nvSpPr>
        <p:spPr>
          <a:xfrm>
            <a:off x="7033259" y="5563552"/>
            <a:ext cx="945357" cy="55245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err="1"/>
              <a:t>Opto</a:t>
            </a:r>
            <a:br>
              <a:rPr lang="en-GB" sz="1200" dirty="0"/>
            </a:br>
            <a:r>
              <a:rPr lang="en-GB" sz="1200" dirty="0" err="1"/>
              <a:t>iso</a:t>
            </a:r>
            <a:endParaRPr lang="en-GB" sz="1200" dirty="0"/>
          </a:p>
        </p:txBody>
      </p:sp>
      <p:sp>
        <p:nvSpPr>
          <p:cNvPr id="14" name="Rectangle 13"/>
          <p:cNvSpPr/>
          <p:nvPr/>
        </p:nvSpPr>
        <p:spPr>
          <a:xfrm>
            <a:off x="5642610" y="5569902"/>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Zone-1</a:t>
            </a:r>
          </a:p>
          <a:p>
            <a:pPr algn="ctr"/>
            <a:r>
              <a:rPr lang="en-GB" sz="1200" dirty="0"/>
              <a:t>-48V A</a:t>
            </a:r>
          </a:p>
        </p:txBody>
      </p:sp>
      <p:sp>
        <p:nvSpPr>
          <p:cNvPr id="15" name="Rectangle 14"/>
          <p:cNvSpPr/>
          <p:nvPr/>
        </p:nvSpPr>
        <p:spPr>
          <a:xfrm>
            <a:off x="5642610" y="6192202"/>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Zone-1</a:t>
            </a:r>
          </a:p>
          <a:p>
            <a:pPr algn="ctr"/>
            <a:r>
              <a:rPr lang="en-GB" sz="1200" dirty="0"/>
              <a:t>-48V B</a:t>
            </a:r>
          </a:p>
        </p:txBody>
      </p:sp>
      <p:cxnSp>
        <p:nvCxnSpPr>
          <p:cNvPr id="16" name="Straight Arrow Connector 15"/>
          <p:cNvCxnSpPr>
            <a:stCxn id="14" idx="3"/>
          </p:cNvCxnSpPr>
          <p:nvPr/>
        </p:nvCxnSpPr>
        <p:spPr>
          <a:xfrm>
            <a:off x="6525260" y="5842952"/>
            <a:ext cx="508000" cy="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cxnSp>
        <p:nvCxnSpPr>
          <p:cNvPr id="17" name="Straight Arrow Connector 16"/>
          <p:cNvCxnSpPr>
            <a:stCxn id="15" idx="3"/>
          </p:cNvCxnSpPr>
          <p:nvPr/>
        </p:nvCxnSpPr>
        <p:spPr>
          <a:xfrm>
            <a:off x="6525260" y="6465252"/>
            <a:ext cx="508000" cy="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sp>
        <p:nvSpPr>
          <p:cNvPr id="18" name="Rectangle 17"/>
          <p:cNvSpPr/>
          <p:nvPr/>
        </p:nvSpPr>
        <p:spPr>
          <a:xfrm>
            <a:off x="7033259" y="6192202"/>
            <a:ext cx="945357" cy="55245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err="1"/>
              <a:t>Opto</a:t>
            </a:r>
            <a:br>
              <a:rPr lang="en-GB" sz="1200" dirty="0"/>
            </a:br>
            <a:r>
              <a:rPr lang="en-GB" sz="1200" dirty="0" err="1"/>
              <a:t>iso</a:t>
            </a:r>
            <a:endParaRPr lang="en-GB" sz="1200" dirty="0"/>
          </a:p>
        </p:txBody>
      </p:sp>
      <p:grpSp>
        <p:nvGrpSpPr>
          <p:cNvPr id="40" name="Group 39"/>
          <p:cNvGrpSpPr/>
          <p:nvPr/>
        </p:nvGrpSpPr>
        <p:grpSpPr>
          <a:xfrm>
            <a:off x="5638062" y="2923540"/>
            <a:ext cx="893547" cy="546100"/>
            <a:chOff x="1041400" y="2438400"/>
            <a:chExt cx="1041400" cy="546100"/>
          </a:xfrm>
        </p:grpSpPr>
        <p:sp>
          <p:nvSpPr>
            <p:cNvPr id="32" name="Rectangle 31"/>
            <p:cNvSpPr/>
            <p:nvPr/>
          </p:nvSpPr>
          <p:spPr>
            <a:xfrm>
              <a:off x="1816100" y="2438400"/>
              <a:ext cx="254000" cy="27305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endParaRPr lang="en-GB" sz="1200"/>
            </a:p>
          </p:txBody>
        </p:sp>
        <p:sp>
          <p:nvSpPr>
            <p:cNvPr id="33" name="Rectangle 32"/>
            <p:cNvSpPr/>
            <p:nvPr/>
          </p:nvSpPr>
          <p:spPr>
            <a:xfrm>
              <a:off x="1816100" y="2711450"/>
              <a:ext cx="254000" cy="27305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endParaRPr lang="en-GB" sz="1200"/>
            </a:p>
          </p:txBody>
        </p:sp>
        <p:cxnSp>
          <p:nvCxnSpPr>
            <p:cNvPr id="35" name="Curved Connector 34"/>
            <p:cNvCxnSpPr>
              <a:stCxn id="32" idx="3"/>
              <a:endCxn id="33" idx="3"/>
            </p:cNvCxnSpPr>
            <p:nvPr/>
          </p:nvCxnSpPr>
          <p:spPr>
            <a:xfrm>
              <a:off x="2070100" y="2574925"/>
              <a:ext cx="12700" cy="273050"/>
            </a:xfrm>
            <a:prstGeom prst="curvedConnector3">
              <a:avLst>
                <a:gd name="adj1" fmla="val 1800000"/>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19" name="Rectangle 18"/>
            <p:cNvSpPr/>
            <p:nvPr/>
          </p:nvSpPr>
          <p:spPr>
            <a:xfrm>
              <a:off x="1041400" y="2438400"/>
              <a:ext cx="102870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Zone-2</a:t>
              </a:r>
            </a:p>
            <a:p>
              <a:pPr algn="ctr"/>
              <a:r>
                <a:rPr lang="en-GB" sz="1200" dirty="0"/>
                <a:t>Data</a:t>
              </a:r>
            </a:p>
          </p:txBody>
        </p:sp>
      </p:grpSp>
      <p:sp>
        <p:nvSpPr>
          <p:cNvPr id="36" name="Rectangle 35"/>
          <p:cNvSpPr/>
          <p:nvPr/>
        </p:nvSpPr>
        <p:spPr>
          <a:xfrm>
            <a:off x="5642610" y="3545840"/>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Zone-2</a:t>
            </a:r>
          </a:p>
          <a:p>
            <a:pPr algn="ctr"/>
            <a:r>
              <a:rPr lang="en-GB" sz="1200" dirty="0"/>
              <a:t>Clocks</a:t>
            </a:r>
          </a:p>
        </p:txBody>
      </p:sp>
      <p:cxnSp>
        <p:nvCxnSpPr>
          <p:cNvPr id="37" name="Straight Arrow Connector 36"/>
          <p:cNvCxnSpPr>
            <a:stCxn id="36" idx="3"/>
          </p:cNvCxnSpPr>
          <p:nvPr/>
        </p:nvCxnSpPr>
        <p:spPr>
          <a:xfrm>
            <a:off x="6525260" y="3818890"/>
            <a:ext cx="508000" cy="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sp>
        <p:nvSpPr>
          <p:cNvPr id="39" name="Rectangle 38"/>
          <p:cNvSpPr/>
          <p:nvPr/>
        </p:nvSpPr>
        <p:spPr>
          <a:xfrm>
            <a:off x="7033259" y="3547429"/>
            <a:ext cx="945357" cy="53816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err="1"/>
              <a:t>PCIe</a:t>
            </a:r>
            <a:r>
              <a:rPr lang="en-GB" sz="1200" dirty="0"/>
              <a:t> </a:t>
            </a:r>
            <a:r>
              <a:rPr lang="en-GB" sz="1200" dirty="0" err="1"/>
              <a:t>clk</a:t>
            </a:r>
            <a:r>
              <a:rPr lang="en-GB" sz="1200" dirty="0"/>
              <a:t> </a:t>
            </a:r>
            <a:r>
              <a:rPr lang="en-GB" sz="1200" dirty="0" err="1"/>
              <a:t>fanout</a:t>
            </a:r>
            <a:endParaRPr lang="en-GB" sz="1200" dirty="0"/>
          </a:p>
        </p:txBody>
      </p:sp>
      <p:sp>
        <p:nvSpPr>
          <p:cNvPr id="41" name="Rectangle 40"/>
          <p:cNvSpPr/>
          <p:nvPr/>
        </p:nvSpPr>
        <p:spPr>
          <a:xfrm>
            <a:off x="5636260" y="2142490"/>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Zone-3 </a:t>
            </a:r>
            <a:r>
              <a:rPr lang="en-GB" sz="1200" dirty="0" err="1"/>
              <a:t>Artix</a:t>
            </a:r>
            <a:r>
              <a:rPr lang="en-GB" sz="1200" dirty="0"/>
              <a:t> </a:t>
            </a:r>
            <a:r>
              <a:rPr lang="en-GB" sz="1200" dirty="0" err="1"/>
              <a:t>PCIe</a:t>
            </a:r>
            <a:endParaRPr lang="en-GB" sz="1200" dirty="0"/>
          </a:p>
        </p:txBody>
      </p:sp>
      <p:sp>
        <p:nvSpPr>
          <p:cNvPr id="42" name="Rectangle 41"/>
          <p:cNvSpPr/>
          <p:nvPr/>
        </p:nvSpPr>
        <p:spPr>
          <a:xfrm>
            <a:off x="5636260" y="1520190"/>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Zone-3 </a:t>
            </a:r>
            <a:r>
              <a:rPr lang="en-GB" sz="1200" dirty="0" err="1"/>
              <a:t>Artix</a:t>
            </a:r>
            <a:r>
              <a:rPr lang="en-GB" sz="1200" dirty="0"/>
              <a:t> JTAG</a:t>
            </a:r>
          </a:p>
        </p:txBody>
      </p:sp>
      <p:cxnSp>
        <p:nvCxnSpPr>
          <p:cNvPr id="43" name="Straight Arrow Connector 42"/>
          <p:cNvCxnSpPr/>
          <p:nvPr/>
        </p:nvCxnSpPr>
        <p:spPr>
          <a:xfrm>
            <a:off x="6525260" y="1799590"/>
            <a:ext cx="508000"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44" name="Rectangle 43"/>
          <p:cNvSpPr/>
          <p:nvPr/>
        </p:nvSpPr>
        <p:spPr>
          <a:xfrm>
            <a:off x="7033259" y="1520191"/>
            <a:ext cx="945357"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err="1"/>
              <a:t>Digilent</a:t>
            </a:r>
            <a:endParaRPr lang="en-GB" sz="1200" dirty="0"/>
          </a:p>
        </p:txBody>
      </p:sp>
      <p:sp>
        <p:nvSpPr>
          <p:cNvPr id="45" name="Rectangle 44"/>
          <p:cNvSpPr/>
          <p:nvPr/>
        </p:nvSpPr>
        <p:spPr>
          <a:xfrm>
            <a:off x="9235440" y="897887"/>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Zone-3 DisplayPort</a:t>
            </a:r>
          </a:p>
        </p:txBody>
      </p:sp>
      <p:cxnSp>
        <p:nvCxnSpPr>
          <p:cNvPr id="46" name="Straight Arrow Connector 45"/>
          <p:cNvCxnSpPr>
            <a:stCxn id="45" idx="3"/>
            <a:endCxn id="49" idx="1"/>
          </p:cNvCxnSpPr>
          <p:nvPr/>
        </p:nvCxnSpPr>
        <p:spPr>
          <a:xfrm>
            <a:off x="10118090" y="1170937"/>
            <a:ext cx="520699" cy="1"/>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47" name="Rectangle 46"/>
          <p:cNvSpPr/>
          <p:nvPr/>
        </p:nvSpPr>
        <p:spPr>
          <a:xfrm>
            <a:off x="9235440" y="275587"/>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Zone-3 USB3</a:t>
            </a:r>
          </a:p>
        </p:txBody>
      </p:sp>
      <p:cxnSp>
        <p:nvCxnSpPr>
          <p:cNvPr id="48" name="Straight Arrow Connector 47"/>
          <p:cNvCxnSpPr>
            <a:stCxn id="47" idx="3"/>
            <a:endCxn id="52" idx="1"/>
          </p:cNvCxnSpPr>
          <p:nvPr/>
        </p:nvCxnSpPr>
        <p:spPr>
          <a:xfrm>
            <a:off x="10118090" y="548637"/>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49" name="Rectangle 48"/>
          <p:cNvSpPr/>
          <p:nvPr/>
        </p:nvSpPr>
        <p:spPr>
          <a:xfrm>
            <a:off x="10638789" y="897888"/>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DisplayPort Connector</a:t>
            </a:r>
          </a:p>
        </p:txBody>
      </p:sp>
      <p:sp>
        <p:nvSpPr>
          <p:cNvPr id="52" name="Rectangle 51"/>
          <p:cNvSpPr/>
          <p:nvPr/>
        </p:nvSpPr>
        <p:spPr>
          <a:xfrm>
            <a:off x="10638789" y="275587"/>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USB3</a:t>
            </a:r>
            <a:br>
              <a:rPr lang="en-GB" sz="1200" dirty="0"/>
            </a:br>
            <a:r>
              <a:rPr lang="en-GB" sz="1200" dirty="0"/>
              <a:t>Connector</a:t>
            </a:r>
          </a:p>
        </p:txBody>
      </p:sp>
      <p:cxnSp>
        <p:nvCxnSpPr>
          <p:cNvPr id="64" name="Straight Arrow Connector 63"/>
          <p:cNvCxnSpPr>
            <a:stCxn id="41" idx="3"/>
          </p:cNvCxnSpPr>
          <p:nvPr/>
        </p:nvCxnSpPr>
        <p:spPr>
          <a:xfrm flipV="1">
            <a:off x="6518910" y="2409189"/>
            <a:ext cx="1990828" cy="6351"/>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68" name="Straight Arrow Connector 67"/>
          <p:cNvCxnSpPr>
            <a:endCxn id="70" idx="1"/>
          </p:cNvCxnSpPr>
          <p:nvPr/>
        </p:nvCxnSpPr>
        <p:spPr>
          <a:xfrm>
            <a:off x="10118090" y="2574290"/>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69" name="Straight Arrow Connector 68"/>
          <p:cNvCxnSpPr>
            <a:endCxn id="71" idx="1"/>
          </p:cNvCxnSpPr>
          <p:nvPr/>
        </p:nvCxnSpPr>
        <p:spPr>
          <a:xfrm flipV="1">
            <a:off x="10118090" y="1951989"/>
            <a:ext cx="520699" cy="2"/>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70" name="Rectangle 69"/>
          <p:cNvSpPr/>
          <p:nvPr/>
        </p:nvSpPr>
        <p:spPr>
          <a:xfrm>
            <a:off x="10638789" y="2301240"/>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DisplayPort Connector</a:t>
            </a:r>
          </a:p>
        </p:txBody>
      </p:sp>
      <p:sp>
        <p:nvSpPr>
          <p:cNvPr id="71" name="Rectangle 70"/>
          <p:cNvSpPr/>
          <p:nvPr/>
        </p:nvSpPr>
        <p:spPr>
          <a:xfrm>
            <a:off x="10638789" y="1678939"/>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USB3</a:t>
            </a:r>
            <a:br>
              <a:rPr lang="en-GB" sz="1200" dirty="0"/>
            </a:br>
            <a:r>
              <a:rPr lang="en-GB" sz="1200" dirty="0"/>
              <a:t>Connector</a:t>
            </a:r>
          </a:p>
        </p:txBody>
      </p:sp>
      <p:cxnSp>
        <p:nvCxnSpPr>
          <p:cNvPr id="74" name="Straight Arrow Connector 73"/>
          <p:cNvCxnSpPr>
            <a:endCxn id="75" idx="1"/>
          </p:cNvCxnSpPr>
          <p:nvPr/>
        </p:nvCxnSpPr>
        <p:spPr>
          <a:xfrm>
            <a:off x="10118090" y="3196590"/>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75" name="Rectangle 74"/>
          <p:cNvSpPr/>
          <p:nvPr/>
        </p:nvSpPr>
        <p:spPr>
          <a:xfrm>
            <a:off x="10638789" y="2923540"/>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M.2 SATA SSD</a:t>
            </a:r>
          </a:p>
        </p:txBody>
      </p:sp>
      <p:cxnSp>
        <p:nvCxnSpPr>
          <p:cNvPr id="76" name="Straight Arrow Connector 75"/>
          <p:cNvCxnSpPr>
            <a:endCxn id="77" idx="1"/>
          </p:cNvCxnSpPr>
          <p:nvPr/>
        </p:nvCxnSpPr>
        <p:spPr>
          <a:xfrm>
            <a:off x="10118090" y="5214302"/>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77" name="Rectangle 76"/>
          <p:cNvSpPr/>
          <p:nvPr/>
        </p:nvSpPr>
        <p:spPr>
          <a:xfrm>
            <a:off x="10638789" y="4941252"/>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M.2 WWAN/GPS</a:t>
            </a:r>
            <a:br>
              <a:rPr lang="en-GB" sz="1200" dirty="0"/>
            </a:br>
            <a:r>
              <a:rPr lang="en-GB" sz="1200" dirty="0"/>
              <a:t>via USB</a:t>
            </a:r>
          </a:p>
        </p:txBody>
      </p:sp>
      <p:cxnSp>
        <p:nvCxnSpPr>
          <p:cNvPr id="78" name="Straight Arrow Connector 77"/>
          <p:cNvCxnSpPr>
            <a:endCxn id="79" idx="1"/>
          </p:cNvCxnSpPr>
          <p:nvPr/>
        </p:nvCxnSpPr>
        <p:spPr>
          <a:xfrm>
            <a:off x="10118090" y="3818890"/>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79" name="Rectangle 78"/>
          <p:cNvSpPr/>
          <p:nvPr/>
        </p:nvSpPr>
        <p:spPr>
          <a:xfrm>
            <a:off x="10638789" y="3545840"/>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M.2 </a:t>
            </a:r>
            <a:r>
              <a:rPr lang="en-GB" sz="1200" dirty="0" err="1"/>
              <a:t>PCIe</a:t>
            </a:r>
            <a:r>
              <a:rPr lang="en-GB" sz="1200" dirty="0"/>
              <a:t>/USB</a:t>
            </a:r>
            <a:br>
              <a:rPr lang="en-GB" sz="1200" dirty="0"/>
            </a:br>
            <a:r>
              <a:rPr lang="en-GB" sz="1200" dirty="0"/>
              <a:t>(WIFI/RJ45/Other)</a:t>
            </a:r>
          </a:p>
        </p:txBody>
      </p:sp>
      <p:cxnSp>
        <p:nvCxnSpPr>
          <p:cNvPr id="100" name="Straight Arrow Connector 99"/>
          <p:cNvCxnSpPr/>
          <p:nvPr/>
        </p:nvCxnSpPr>
        <p:spPr>
          <a:xfrm flipV="1">
            <a:off x="7978616" y="3958590"/>
            <a:ext cx="2660173" cy="5080"/>
          </a:xfrm>
          <a:prstGeom prst="straightConnector1">
            <a:avLst/>
          </a:prstGeom>
          <a:ln>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101" name="Straight Arrow Connector 100"/>
          <p:cNvCxnSpPr/>
          <p:nvPr/>
        </p:nvCxnSpPr>
        <p:spPr>
          <a:xfrm>
            <a:off x="10118090" y="3679190"/>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102" name="Rectangle 101"/>
          <p:cNvSpPr/>
          <p:nvPr/>
        </p:nvSpPr>
        <p:spPr>
          <a:xfrm>
            <a:off x="8511540" y="5563552"/>
            <a:ext cx="1606550" cy="1181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Mains to</a:t>
            </a:r>
            <a:br>
              <a:rPr lang="en-GB" sz="1200" dirty="0"/>
            </a:br>
            <a:r>
              <a:rPr lang="en-GB" sz="1200" dirty="0"/>
              <a:t>48V &amp; 12V</a:t>
            </a:r>
          </a:p>
        </p:txBody>
      </p:sp>
      <p:sp>
        <p:nvSpPr>
          <p:cNvPr id="108" name="Rectangle 107"/>
          <p:cNvSpPr/>
          <p:nvPr/>
        </p:nvSpPr>
        <p:spPr>
          <a:xfrm>
            <a:off x="10638789" y="5563552"/>
            <a:ext cx="1447801" cy="1181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Mains</a:t>
            </a:r>
            <a:br>
              <a:rPr lang="en-GB" sz="1200" dirty="0"/>
            </a:br>
            <a:r>
              <a:rPr lang="en-GB" sz="1200" dirty="0"/>
              <a:t>In</a:t>
            </a:r>
          </a:p>
        </p:txBody>
      </p:sp>
      <p:cxnSp>
        <p:nvCxnSpPr>
          <p:cNvPr id="109" name="Straight Arrow Connector 108"/>
          <p:cNvCxnSpPr>
            <a:stCxn id="102" idx="3"/>
            <a:endCxn id="108" idx="1"/>
          </p:cNvCxnSpPr>
          <p:nvPr/>
        </p:nvCxnSpPr>
        <p:spPr>
          <a:xfrm>
            <a:off x="10118090" y="6154102"/>
            <a:ext cx="520699" cy="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cxnSp>
        <p:nvCxnSpPr>
          <p:cNvPr id="121" name="Straight Arrow Connector 120"/>
          <p:cNvCxnSpPr>
            <a:stCxn id="13" idx="3"/>
          </p:cNvCxnSpPr>
          <p:nvPr/>
        </p:nvCxnSpPr>
        <p:spPr>
          <a:xfrm>
            <a:off x="7978616" y="5839777"/>
            <a:ext cx="520699" cy="3175"/>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cxnSp>
        <p:nvCxnSpPr>
          <p:cNvPr id="123" name="Straight Arrow Connector 122"/>
          <p:cNvCxnSpPr>
            <a:stCxn id="18" idx="3"/>
          </p:cNvCxnSpPr>
          <p:nvPr/>
        </p:nvCxnSpPr>
        <p:spPr>
          <a:xfrm>
            <a:off x="7978616" y="6468427"/>
            <a:ext cx="507999" cy="7301"/>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cxnSp>
        <p:nvCxnSpPr>
          <p:cNvPr id="127" name="Straight Arrow Connector 126"/>
          <p:cNvCxnSpPr>
            <a:stCxn id="5" idx="3"/>
          </p:cNvCxnSpPr>
          <p:nvPr/>
        </p:nvCxnSpPr>
        <p:spPr>
          <a:xfrm>
            <a:off x="5083307" y="3510915"/>
            <a:ext cx="3426431" cy="622935"/>
          </a:xfrm>
          <a:prstGeom prst="bentConnector3">
            <a:avLst>
              <a:gd name="adj1" fmla="val 8413"/>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130" name="Straight Arrow Connector 129"/>
          <p:cNvCxnSpPr>
            <a:stCxn id="39" idx="3"/>
          </p:cNvCxnSpPr>
          <p:nvPr/>
        </p:nvCxnSpPr>
        <p:spPr>
          <a:xfrm flipV="1">
            <a:off x="7978616" y="3812540"/>
            <a:ext cx="532924" cy="397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cxnSp>
        <p:nvCxnSpPr>
          <p:cNvPr id="134" name="Straight Arrow Connector 133"/>
          <p:cNvCxnSpPr/>
          <p:nvPr/>
        </p:nvCxnSpPr>
        <p:spPr>
          <a:xfrm flipV="1">
            <a:off x="7989039" y="1799590"/>
            <a:ext cx="520699" cy="2"/>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136" name="Straight Arrow Connector 135"/>
          <p:cNvCxnSpPr>
            <a:endCxn id="102" idx="0"/>
          </p:cNvCxnSpPr>
          <p:nvPr/>
        </p:nvCxnSpPr>
        <p:spPr>
          <a:xfrm>
            <a:off x="9314815" y="5439409"/>
            <a:ext cx="0" cy="124143"/>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sp>
        <p:nvSpPr>
          <p:cNvPr id="152" name="Rectangle 151"/>
          <p:cNvSpPr/>
          <p:nvPr/>
        </p:nvSpPr>
        <p:spPr>
          <a:xfrm>
            <a:off x="5629910" y="4326890"/>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Zone-1</a:t>
            </a:r>
          </a:p>
          <a:p>
            <a:pPr algn="ctr"/>
            <a:r>
              <a:rPr lang="en-GB" sz="1200" dirty="0"/>
              <a:t>IPMB A</a:t>
            </a:r>
          </a:p>
        </p:txBody>
      </p:sp>
      <p:sp>
        <p:nvSpPr>
          <p:cNvPr id="153" name="Rectangle 152"/>
          <p:cNvSpPr/>
          <p:nvPr/>
        </p:nvSpPr>
        <p:spPr>
          <a:xfrm>
            <a:off x="5629910" y="4949190"/>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Zone-1</a:t>
            </a:r>
          </a:p>
          <a:p>
            <a:pPr algn="ctr"/>
            <a:r>
              <a:rPr lang="en-GB" sz="1200" dirty="0"/>
              <a:t>IPMB B</a:t>
            </a:r>
          </a:p>
        </p:txBody>
      </p:sp>
      <p:cxnSp>
        <p:nvCxnSpPr>
          <p:cNvPr id="154" name="Straight Arrow Connector 153"/>
          <p:cNvCxnSpPr>
            <a:stCxn id="152" idx="3"/>
          </p:cNvCxnSpPr>
          <p:nvPr/>
        </p:nvCxnSpPr>
        <p:spPr>
          <a:xfrm>
            <a:off x="6512560" y="4599940"/>
            <a:ext cx="508000" cy="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cxnSp>
        <p:nvCxnSpPr>
          <p:cNvPr id="155" name="Straight Arrow Connector 154"/>
          <p:cNvCxnSpPr>
            <a:stCxn id="153" idx="3"/>
          </p:cNvCxnSpPr>
          <p:nvPr/>
        </p:nvCxnSpPr>
        <p:spPr>
          <a:xfrm>
            <a:off x="6512560" y="5222240"/>
            <a:ext cx="508000" cy="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sp>
        <p:nvSpPr>
          <p:cNvPr id="156" name="Rectangle 155"/>
          <p:cNvSpPr/>
          <p:nvPr/>
        </p:nvSpPr>
        <p:spPr>
          <a:xfrm>
            <a:off x="7033259" y="4319906"/>
            <a:ext cx="945357" cy="117475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I2C</a:t>
            </a:r>
            <a:br>
              <a:rPr lang="en-GB" sz="1200" dirty="0"/>
            </a:br>
            <a:r>
              <a:rPr lang="en-GB" sz="1200" dirty="0"/>
              <a:t>mux</a:t>
            </a:r>
          </a:p>
        </p:txBody>
      </p:sp>
      <p:sp>
        <p:nvSpPr>
          <p:cNvPr id="172" name="TextBox 171"/>
          <p:cNvSpPr txBox="1"/>
          <p:nvPr/>
        </p:nvSpPr>
        <p:spPr>
          <a:xfrm>
            <a:off x="3291915" y="301963"/>
            <a:ext cx="1476086" cy="2646878"/>
          </a:xfrm>
          <a:prstGeom prst="rect">
            <a:avLst/>
          </a:prstGeom>
          <a:noFill/>
        </p:spPr>
        <p:txBody>
          <a:bodyPr wrap="square" lIns="0" tIns="0" rIns="0" bIns="0" rtlCol="0">
            <a:spAutoFit/>
          </a:bodyPr>
          <a:lstStyle/>
          <a:p>
            <a:r>
              <a:rPr lang="en-GB" sz="16600" dirty="0">
                <a:solidFill>
                  <a:schemeClr val="bg1">
                    <a:lumMod val="50000"/>
                  </a:schemeClr>
                </a:solidFill>
              </a:rPr>
              <a:t>?</a:t>
            </a:r>
          </a:p>
        </p:txBody>
      </p:sp>
      <p:cxnSp>
        <p:nvCxnSpPr>
          <p:cNvPr id="174" name="Straight Arrow Connector 173"/>
          <p:cNvCxnSpPr>
            <a:stCxn id="156" idx="3"/>
          </p:cNvCxnSpPr>
          <p:nvPr/>
        </p:nvCxnSpPr>
        <p:spPr>
          <a:xfrm flipV="1">
            <a:off x="7978616" y="4905534"/>
            <a:ext cx="531122" cy="1747"/>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177" name="Straight Arrow Connector 176"/>
          <p:cNvCxnSpPr/>
          <p:nvPr/>
        </p:nvCxnSpPr>
        <p:spPr>
          <a:xfrm flipV="1">
            <a:off x="7972502" y="5054601"/>
            <a:ext cx="2660173" cy="5080"/>
          </a:xfrm>
          <a:prstGeom prst="straightConnector1">
            <a:avLst/>
          </a:prstGeom>
          <a:ln>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73" name="Rectangle 72">
            <a:extLst>
              <a:ext uri="{FF2B5EF4-FFF2-40B4-BE49-F238E27FC236}">
                <a16:creationId xmlns:a16="http://schemas.microsoft.com/office/drawing/2014/main" id="{4EC23B6F-1693-40AB-9E35-265D814538C3}"/>
              </a:ext>
            </a:extLst>
          </p:cNvPr>
          <p:cNvSpPr/>
          <p:nvPr/>
        </p:nvSpPr>
        <p:spPr>
          <a:xfrm>
            <a:off x="7027145" y="2922971"/>
            <a:ext cx="945357"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Insertion detection</a:t>
            </a:r>
          </a:p>
        </p:txBody>
      </p:sp>
      <p:cxnSp>
        <p:nvCxnSpPr>
          <p:cNvPr id="80" name="Straight Arrow Connector 79">
            <a:extLst>
              <a:ext uri="{FF2B5EF4-FFF2-40B4-BE49-F238E27FC236}">
                <a16:creationId xmlns:a16="http://schemas.microsoft.com/office/drawing/2014/main" id="{EBA31D3A-AE54-4553-A453-23FE9EC422FE}"/>
              </a:ext>
            </a:extLst>
          </p:cNvPr>
          <p:cNvCxnSpPr/>
          <p:nvPr/>
        </p:nvCxnSpPr>
        <p:spPr>
          <a:xfrm flipV="1">
            <a:off x="7982925" y="3202370"/>
            <a:ext cx="520699" cy="2"/>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Tree>
    <p:extLst>
      <p:ext uri="{BB962C8B-B14F-4D97-AF65-F5344CB8AC3E}">
        <p14:creationId xmlns:p14="http://schemas.microsoft.com/office/powerpoint/2010/main" val="219931792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AB8D659-D30C-4077-8DD2-DF9EF100BB92}"/>
              </a:ext>
            </a:extLst>
          </p:cNvPr>
          <p:cNvSpPr>
            <a:spLocks noGrp="1"/>
          </p:cNvSpPr>
          <p:nvPr>
            <p:ph type="dt" sz="half" idx="10"/>
          </p:nvPr>
        </p:nvSpPr>
        <p:spPr/>
        <p:txBody>
          <a:bodyPr/>
          <a:lstStyle/>
          <a:p>
            <a:r>
              <a:rPr lang="en-US"/>
              <a:t>19/09/2018</a:t>
            </a:r>
            <a:endParaRPr lang="en-US" dirty="0"/>
          </a:p>
        </p:txBody>
      </p:sp>
      <p:sp>
        <p:nvSpPr>
          <p:cNvPr id="8" name="Footer Placeholder 7">
            <a:extLst>
              <a:ext uri="{FF2B5EF4-FFF2-40B4-BE49-F238E27FC236}">
                <a16:creationId xmlns:a16="http://schemas.microsoft.com/office/drawing/2014/main" id="{D3D3056D-E1E7-4E76-BF2F-248D49BB4489}"/>
              </a:ext>
            </a:extLst>
          </p:cNvPr>
          <p:cNvSpPr>
            <a:spLocks noGrp="1"/>
          </p:cNvSpPr>
          <p:nvPr>
            <p:ph type="ftr" sz="quarter" idx="11"/>
          </p:nvPr>
        </p:nvSpPr>
        <p:spPr/>
        <p:txBody>
          <a:bodyPr/>
          <a:lstStyle/>
          <a:p>
            <a:r>
              <a:rPr lang="en-US" dirty="0"/>
              <a:t>Andrew Rose                                  Imperial College London</a:t>
            </a:r>
          </a:p>
        </p:txBody>
      </p:sp>
      <p:sp>
        <p:nvSpPr>
          <p:cNvPr id="11" name="Slide Number Placeholder 10">
            <a:extLst>
              <a:ext uri="{FF2B5EF4-FFF2-40B4-BE49-F238E27FC236}">
                <a16:creationId xmlns:a16="http://schemas.microsoft.com/office/drawing/2014/main" id="{3E5475B1-66FC-442B-ABD6-994FAA8122D2}"/>
              </a:ext>
            </a:extLst>
          </p:cNvPr>
          <p:cNvSpPr>
            <a:spLocks noGrp="1"/>
          </p:cNvSpPr>
          <p:nvPr>
            <p:ph type="sldNum" sz="quarter" idx="12"/>
          </p:nvPr>
        </p:nvSpPr>
        <p:spPr/>
        <p:txBody>
          <a:bodyPr/>
          <a:lstStyle/>
          <a:p>
            <a:fld id="{6D22F896-40B5-4ADD-8801-0D06FADFA095}" type="slidenum">
              <a:rPr lang="en-US" smtClean="0"/>
              <a:t>69</a:t>
            </a:fld>
            <a:endParaRPr lang="en-US" dirty="0"/>
          </a:p>
        </p:txBody>
      </p:sp>
      <p:sp>
        <p:nvSpPr>
          <p:cNvPr id="72" name="Rectangle 71">
            <a:extLst>
              <a:ext uri="{FF2B5EF4-FFF2-40B4-BE49-F238E27FC236}">
                <a16:creationId xmlns:a16="http://schemas.microsoft.com/office/drawing/2014/main" id="{EDC6AF36-06F3-4C7D-8DEA-11442C88ED95}"/>
              </a:ext>
            </a:extLst>
          </p:cNvPr>
          <p:cNvSpPr/>
          <p:nvPr/>
        </p:nvSpPr>
        <p:spPr>
          <a:xfrm>
            <a:off x="4781550" y="1"/>
            <a:ext cx="7410449"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685800" y="250023"/>
            <a:ext cx="4147185" cy="1293028"/>
          </a:xfrm>
        </p:spPr>
        <p:txBody>
          <a:bodyPr/>
          <a:lstStyle/>
          <a:p>
            <a:pPr algn="l"/>
            <a:r>
              <a:rPr lang="en-GB" dirty="0"/>
              <a:t>Daughter card Tester</a:t>
            </a:r>
          </a:p>
        </p:txBody>
      </p:sp>
      <p:sp>
        <p:nvSpPr>
          <p:cNvPr id="90" name="Content Placeholder 2">
            <a:extLst>
              <a:ext uri="{FF2B5EF4-FFF2-40B4-BE49-F238E27FC236}">
                <a16:creationId xmlns:a16="http://schemas.microsoft.com/office/drawing/2014/main" id="{323C16B2-D035-4957-80C7-D696DCC763C8}"/>
              </a:ext>
            </a:extLst>
          </p:cNvPr>
          <p:cNvSpPr>
            <a:spLocks noGrp="1"/>
          </p:cNvSpPr>
          <p:nvPr>
            <p:ph idx="1"/>
          </p:nvPr>
        </p:nvSpPr>
        <p:spPr>
          <a:xfrm>
            <a:off x="7161258" y="5786656"/>
            <a:ext cx="3056883" cy="840230"/>
          </a:xfrm>
        </p:spPr>
        <p:txBody>
          <a:bodyPr/>
          <a:lstStyle/>
          <a:p>
            <a:pPr marL="0" indent="0" algn="ctr">
              <a:buNone/>
            </a:pPr>
            <a:r>
              <a:rPr lang="en-GB" altLang="en-US" sz="1800" dirty="0"/>
              <a:t>And mechanics to allow testing without screwing the card down!</a:t>
            </a:r>
            <a:endParaRPr lang="en-GB" sz="1800" dirty="0"/>
          </a:p>
        </p:txBody>
      </p:sp>
      <p:sp>
        <p:nvSpPr>
          <p:cNvPr id="81" name="Rectangle 80">
            <a:extLst>
              <a:ext uri="{FF2B5EF4-FFF2-40B4-BE49-F238E27FC236}">
                <a16:creationId xmlns:a16="http://schemas.microsoft.com/office/drawing/2014/main" id="{5E06AF64-C141-4DA3-96BF-35123BD277BB}"/>
              </a:ext>
            </a:extLst>
          </p:cNvPr>
          <p:cNvSpPr/>
          <p:nvPr/>
        </p:nvSpPr>
        <p:spPr>
          <a:xfrm rot="16200000">
            <a:off x="2654580" y="2591869"/>
            <a:ext cx="6578919" cy="181363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en-GB" dirty="0">
                <a:solidFill>
                  <a:schemeClr val="bg1"/>
                </a:solidFill>
              </a:rPr>
              <a:t>DC</a:t>
            </a:r>
          </a:p>
        </p:txBody>
      </p:sp>
      <p:sp>
        <p:nvSpPr>
          <p:cNvPr id="4" name="Rectangle 3"/>
          <p:cNvSpPr/>
          <p:nvPr/>
        </p:nvSpPr>
        <p:spPr>
          <a:xfrm>
            <a:off x="8511540" y="1520188"/>
            <a:ext cx="1606550" cy="3919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t>CMX</a:t>
            </a:r>
          </a:p>
        </p:txBody>
      </p:sp>
      <p:grpSp>
        <p:nvGrpSpPr>
          <p:cNvPr id="40" name="Group 39"/>
          <p:cNvGrpSpPr/>
          <p:nvPr/>
        </p:nvGrpSpPr>
        <p:grpSpPr>
          <a:xfrm>
            <a:off x="5638062" y="5955501"/>
            <a:ext cx="893547" cy="546100"/>
            <a:chOff x="1041400" y="2438400"/>
            <a:chExt cx="1041400" cy="546100"/>
          </a:xfrm>
        </p:grpSpPr>
        <p:sp>
          <p:nvSpPr>
            <p:cNvPr id="32" name="Rectangle 31"/>
            <p:cNvSpPr/>
            <p:nvPr/>
          </p:nvSpPr>
          <p:spPr>
            <a:xfrm>
              <a:off x="1816100" y="2438400"/>
              <a:ext cx="254000" cy="27305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endParaRPr lang="en-GB" sz="1200"/>
            </a:p>
          </p:txBody>
        </p:sp>
        <p:sp>
          <p:nvSpPr>
            <p:cNvPr id="33" name="Rectangle 32"/>
            <p:cNvSpPr/>
            <p:nvPr/>
          </p:nvSpPr>
          <p:spPr>
            <a:xfrm>
              <a:off x="1816100" y="2711450"/>
              <a:ext cx="254000" cy="27305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endParaRPr lang="en-GB" sz="1200"/>
            </a:p>
          </p:txBody>
        </p:sp>
        <p:cxnSp>
          <p:nvCxnSpPr>
            <p:cNvPr id="35" name="Curved Connector 34"/>
            <p:cNvCxnSpPr>
              <a:cxnSpLocks/>
              <a:stCxn id="32" idx="3"/>
              <a:endCxn id="33" idx="3"/>
            </p:cNvCxnSpPr>
            <p:nvPr/>
          </p:nvCxnSpPr>
          <p:spPr>
            <a:xfrm>
              <a:off x="2070100" y="2574925"/>
              <a:ext cx="12700" cy="273050"/>
            </a:xfrm>
            <a:prstGeom prst="curvedConnector3">
              <a:avLst>
                <a:gd name="adj1" fmla="val 1800000"/>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19" name="Rectangle 18"/>
            <p:cNvSpPr/>
            <p:nvPr/>
          </p:nvSpPr>
          <p:spPr>
            <a:xfrm>
              <a:off x="1041400" y="2438400"/>
              <a:ext cx="102870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TCDS lines</a:t>
              </a:r>
            </a:p>
          </p:txBody>
        </p:sp>
      </p:grpSp>
      <p:cxnSp>
        <p:nvCxnSpPr>
          <p:cNvPr id="37" name="Straight Arrow Connector 36"/>
          <p:cNvCxnSpPr>
            <a:cxnSpLocks/>
          </p:cNvCxnSpPr>
          <p:nvPr/>
        </p:nvCxnSpPr>
        <p:spPr>
          <a:xfrm>
            <a:off x="6525260" y="3818890"/>
            <a:ext cx="508000" cy="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sp>
        <p:nvSpPr>
          <p:cNvPr id="39" name="Rectangle 38"/>
          <p:cNvSpPr/>
          <p:nvPr/>
        </p:nvSpPr>
        <p:spPr>
          <a:xfrm>
            <a:off x="7033259" y="3547429"/>
            <a:ext cx="945357" cy="53816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err="1"/>
              <a:t>PCIe</a:t>
            </a:r>
            <a:r>
              <a:rPr lang="en-GB" sz="1200" dirty="0"/>
              <a:t> </a:t>
            </a:r>
            <a:r>
              <a:rPr lang="en-GB" sz="1200" dirty="0" err="1"/>
              <a:t>clk</a:t>
            </a:r>
            <a:r>
              <a:rPr lang="en-GB" sz="1200" dirty="0"/>
              <a:t> </a:t>
            </a:r>
            <a:r>
              <a:rPr lang="en-GB" sz="1200" dirty="0" err="1"/>
              <a:t>fanout</a:t>
            </a:r>
            <a:endParaRPr lang="en-GB" sz="1200" dirty="0"/>
          </a:p>
        </p:txBody>
      </p:sp>
      <p:sp>
        <p:nvSpPr>
          <p:cNvPr id="41" name="Rectangle 40"/>
          <p:cNvSpPr/>
          <p:nvPr/>
        </p:nvSpPr>
        <p:spPr>
          <a:xfrm>
            <a:off x="5636260" y="3361687"/>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PCIe</a:t>
            </a:r>
          </a:p>
        </p:txBody>
      </p:sp>
      <p:sp>
        <p:nvSpPr>
          <p:cNvPr id="42" name="Rectangle 41"/>
          <p:cNvSpPr/>
          <p:nvPr/>
        </p:nvSpPr>
        <p:spPr>
          <a:xfrm>
            <a:off x="5636260" y="1520190"/>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JTAG</a:t>
            </a:r>
          </a:p>
        </p:txBody>
      </p:sp>
      <p:cxnSp>
        <p:nvCxnSpPr>
          <p:cNvPr id="43" name="Straight Arrow Connector 42"/>
          <p:cNvCxnSpPr/>
          <p:nvPr/>
        </p:nvCxnSpPr>
        <p:spPr>
          <a:xfrm>
            <a:off x="6525260" y="1799590"/>
            <a:ext cx="508000"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44" name="Rectangle 43"/>
          <p:cNvSpPr/>
          <p:nvPr/>
        </p:nvSpPr>
        <p:spPr>
          <a:xfrm>
            <a:off x="7033259" y="1520191"/>
            <a:ext cx="945357"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err="1"/>
              <a:t>Digilent</a:t>
            </a:r>
            <a:endParaRPr lang="en-GB" sz="1200" dirty="0"/>
          </a:p>
        </p:txBody>
      </p:sp>
      <p:cxnSp>
        <p:nvCxnSpPr>
          <p:cNvPr id="64" name="Straight Arrow Connector 63"/>
          <p:cNvCxnSpPr>
            <a:cxnSpLocks/>
          </p:cNvCxnSpPr>
          <p:nvPr/>
        </p:nvCxnSpPr>
        <p:spPr>
          <a:xfrm flipV="1">
            <a:off x="6518910" y="3467966"/>
            <a:ext cx="1990828" cy="6351"/>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68" name="Straight Arrow Connector 67"/>
          <p:cNvCxnSpPr>
            <a:endCxn id="70" idx="1"/>
          </p:cNvCxnSpPr>
          <p:nvPr/>
        </p:nvCxnSpPr>
        <p:spPr>
          <a:xfrm>
            <a:off x="10118090" y="2574290"/>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69" name="Straight Arrow Connector 68"/>
          <p:cNvCxnSpPr>
            <a:endCxn id="71" idx="1"/>
          </p:cNvCxnSpPr>
          <p:nvPr/>
        </p:nvCxnSpPr>
        <p:spPr>
          <a:xfrm flipV="1">
            <a:off x="10118090" y="1951989"/>
            <a:ext cx="520699" cy="2"/>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70" name="Rectangle 69"/>
          <p:cNvSpPr/>
          <p:nvPr/>
        </p:nvSpPr>
        <p:spPr>
          <a:xfrm>
            <a:off x="10638789" y="2301240"/>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DisplayPort Connector</a:t>
            </a:r>
          </a:p>
        </p:txBody>
      </p:sp>
      <p:sp>
        <p:nvSpPr>
          <p:cNvPr id="71" name="Rectangle 70"/>
          <p:cNvSpPr/>
          <p:nvPr/>
        </p:nvSpPr>
        <p:spPr>
          <a:xfrm>
            <a:off x="10638789" y="1678939"/>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USB3</a:t>
            </a:r>
            <a:br>
              <a:rPr lang="en-GB" sz="1200" dirty="0"/>
            </a:br>
            <a:r>
              <a:rPr lang="en-GB" sz="1200" dirty="0"/>
              <a:t>Connector</a:t>
            </a:r>
          </a:p>
        </p:txBody>
      </p:sp>
      <p:cxnSp>
        <p:nvCxnSpPr>
          <p:cNvPr id="74" name="Straight Arrow Connector 73"/>
          <p:cNvCxnSpPr>
            <a:endCxn id="75" idx="1"/>
          </p:cNvCxnSpPr>
          <p:nvPr/>
        </p:nvCxnSpPr>
        <p:spPr>
          <a:xfrm>
            <a:off x="10118090" y="3196590"/>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75" name="Rectangle 74"/>
          <p:cNvSpPr/>
          <p:nvPr/>
        </p:nvSpPr>
        <p:spPr>
          <a:xfrm>
            <a:off x="10638789" y="2923540"/>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M.2 SATA SSD</a:t>
            </a:r>
          </a:p>
        </p:txBody>
      </p:sp>
      <p:cxnSp>
        <p:nvCxnSpPr>
          <p:cNvPr id="76" name="Straight Arrow Connector 75"/>
          <p:cNvCxnSpPr>
            <a:endCxn id="77" idx="1"/>
          </p:cNvCxnSpPr>
          <p:nvPr/>
        </p:nvCxnSpPr>
        <p:spPr>
          <a:xfrm>
            <a:off x="10118090" y="5214302"/>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77" name="Rectangle 76"/>
          <p:cNvSpPr/>
          <p:nvPr/>
        </p:nvSpPr>
        <p:spPr>
          <a:xfrm>
            <a:off x="10638789" y="4941252"/>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M.2 WWAN/GPS</a:t>
            </a:r>
            <a:br>
              <a:rPr lang="en-GB" sz="1200" dirty="0"/>
            </a:br>
            <a:r>
              <a:rPr lang="en-GB" sz="1200" dirty="0"/>
              <a:t>via USB</a:t>
            </a:r>
          </a:p>
        </p:txBody>
      </p:sp>
      <p:cxnSp>
        <p:nvCxnSpPr>
          <p:cNvPr id="78" name="Straight Arrow Connector 77"/>
          <p:cNvCxnSpPr>
            <a:endCxn id="79" idx="1"/>
          </p:cNvCxnSpPr>
          <p:nvPr/>
        </p:nvCxnSpPr>
        <p:spPr>
          <a:xfrm>
            <a:off x="10118090" y="3818890"/>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79" name="Rectangle 78"/>
          <p:cNvSpPr/>
          <p:nvPr/>
        </p:nvSpPr>
        <p:spPr>
          <a:xfrm>
            <a:off x="10638789" y="3545840"/>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M.2 </a:t>
            </a:r>
            <a:r>
              <a:rPr lang="en-GB" sz="1200" dirty="0" err="1"/>
              <a:t>PCIe</a:t>
            </a:r>
            <a:r>
              <a:rPr lang="en-GB" sz="1200" dirty="0"/>
              <a:t>/USB</a:t>
            </a:r>
            <a:br>
              <a:rPr lang="en-GB" sz="1200" dirty="0"/>
            </a:br>
            <a:r>
              <a:rPr lang="en-GB" sz="1200" dirty="0"/>
              <a:t>(WIFI/RJ45/Other)</a:t>
            </a:r>
          </a:p>
        </p:txBody>
      </p:sp>
      <p:cxnSp>
        <p:nvCxnSpPr>
          <p:cNvPr id="100" name="Straight Arrow Connector 99"/>
          <p:cNvCxnSpPr/>
          <p:nvPr/>
        </p:nvCxnSpPr>
        <p:spPr>
          <a:xfrm flipV="1">
            <a:off x="7978616" y="3958590"/>
            <a:ext cx="2660173" cy="5080"/>
          </a:xfrm>
          <a:prstGeom prst="straightConnector1">
            <a:avLst/>
          </a:prstGeom>
          <a:ln>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101" name="Straight Arrow Connector 100"/>
          <p:cNvCxnSpPr/>
          <p:nvPr/>
        </p:nvCxnSpPr>
        <p:spPr>
          <a:xfrm>
            <a:off x="10118090" y="3679190"/>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108" name="Rectangle 107"/>
          <p:cNvSpPr/>
          <p:nvPr/>
        </p:nvSpPr>
        <p:spPr>
          <a:xfrm>
            <a:off x="10638789" y="5563552"/>
            <a:ext cx="1447801" cy="1181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12V</a:t>
            </a:r>
            <a:br>
              <a:rPr lang="en-GB" sz="1200" dirty="0"/>
            </a:br>
            <a:r>
              <a:rPr lang="en-GB" sz="1200" dirty="0"/>
              <a:t>In</a:t>
            </a:r>
          </a:p>
        </p:txBody>
      </p:sp>
      <p:cxnSp>
        <p:nvCxnSpPr>
          <p:cNvPr id="130" name="Straight Arrow Connector 129"/>
          <p:cNvCxnSpPr>
            <a:stCxn id="39" idx="3"/>
          </p:cNvCxnSpPr>
          <p:nvPr/>
        </p:nvCxnSpPr>
        <p:spPr>
          <a:xfrm flipV="1">
            <a:off x="7978616" y="3812540"/>
            <a:ext cx="532924" cy="397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cxnSp>
        <p:nvCxnSpPr>
          <p:cNvPr id="134" name="Straight Arrow Connector 133"/>
          <p:cNvCxnSpPr/>
          <p:nvPr/>
        </p:nvCxnSpPr>
        <p:spPr>
          <a:xfrm flipV="1">
            <a:off x="7989039" y="1799590"/>
            <a:ext cx="520699" cy="2"/>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154" name="Straight Arrow Connector 153"/>
          <p:cNvCxnSpPr>
            <a:cxnSpLocks/>
          </p:cNvCxnSpPr>
          <p:nvPr/>
        </p:nvCxnSpPr>
        <p:spPr>
          <a:xfrm>
            <a:off x="6512560" y="4599940"/>
            <a:ext cx="508000" cy="0"/>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cxnSp>
        <p:nvCxnSpPr>
          <p:cNvPr id="155" name="Straight Arrow Connector 154"/>
          <p:cNvCxnSpPr>
            <a:cxnSpLocks/>
            <a:stCxn id="83" idx="3"/>
          </p:cNvCxnSpPr>
          <p:nvPr/>
        </p:nvCxnSpPr>
        <p:spPr>
          <a:xfrm flipV="1">
            <a:off x="6518910" y="5222241"/>
            <a:ext cx="501650" cy="9276"/>
          </a:xfrm>
          <a:prstGeom prst="straightConnector1">
            <a:avLst/>
          </a:prstGeom>
          <a:ln>
            <a:headEnd type="triangle"/>
            <a:tailEnd type="none"/>
          </a:ln>
        </p:spPr>
        <p:style>
          <a:lnRef idx="2">
            <a:schemeClr val="accent6">
              <a:shade val="50000"/>
            </a:schemeClr>
          </a:lnRef>
          <a:fillRef idx="1">
            <a:schemeClr val="accent6"/>
          </a:fillRef>
          <a:effectRef idx="0">
            <a:schemeClr val="accent6"/>
          </a:effectRef>
          <a:fontRef idx="minor">
            <a:schemeClr val="lt1"/>
          </a:fontRef>
        </p:style>
      </p:cxnSp>
      <p:sp>
        <p:nvSpPr>
          <p:cNvPr id="156" name="Rectangle 155"/>
          <p:cNvSpPr/>
          <p:nvPr/>
        </p:nvSpPr>
        <p:spPr>
          <a:xfrm>
            <a:off x="7033259" y="4319906"/>
            <a:ext cx="945357" cy="117475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I2C</a:t>
            </a:r>
            <a:br>
              <a:rPr lang="en-GB" sz="1200" dirty="0"/>
            </a:br>
            <a:r>
              <a:rPr lang="en-GB" sz="1200" dirty="0"/>
              <a:t>mux</a:t>
            </a:r>
          </a:p>
        </p:txBody>
      </p:sp>
      <p:cxnSp>
        <p:nvCxnSpPr>
          <p:cNvPr id="174" name="Straight Arrow Connector 173"/>
          <p:cNvCxnSpPr>
            <a:stCxn id="156" idx="3"/>
          </p:cNvCxnSpPr>
          <p:nvPr/>
        </p:nvCxnSpPr>
        <p:spPr>
          <a:xfrm flipV="1">
            <a:off x="7978616" y="4905534"/>
            <a:ext cx="531122" cy="1747"/>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177" name="Straight Arrow Connector 176"/>
          <p:cNvCxnSpPr/>
          <p:nvPr/>
        </p:nvCxnSpPr>
        <p:spPr>
          <a:xfrm flipV="1">
            <a:off x="7972502" y="5054601"/>
            <a:ext cx="2660173" cy="5080"/>
          </a:xfrm>
          <a:prstGeom prst="straightConnector1">
            <a:avLst/>
          </a:prstGeom>
          <a:ln>
            <a:tailEnd type="triangle"/>
          </a:ln>
        </p:spPr>
        <p:style>
          <a:lnRef idx="2">
            <a:schemeClr val="accent6">
              <a:shade val="50000"/>
            </a:schemeClr>
          </a:lnRef>
          <a:fillRef idx="1">
            <a:schemeClr val="accent6"/>
          </a:fillRef>
          <a:effectRef idx="0">
            <a:schemeClr val="accent6"/>
          </a:effectRef>
          <a:fontRef idx="minor">
            <a:schemeClr val="lt1"/>
          </a:fontRef>
        </p:style>
      </p:cxnSp>
      <p:cxnSp>
        <p:nvCxnSpPr>
          <p:cNvPr id="73" name="Straight Arrow Connector 72">
            <a:extLst>
              <a:ext uri="{FF2B5EF4-FFF2-40B4-BE49-F238E27FC236}">
                <a16:creationId xmlns:a16="http://schemas.microsoft.com/office/drawing/2014/main" id="{C2EEFE6C-18BB-4AC4-AF56-5F778615B86B}"/>
              </a:ext>
            </a:extLst>
          </p:cNvPr>
          <p:cNvCxnSpPr>
            <a:endCxn id="80" idx="1"/>
          </p:cNvCxnSpPr>
          <p:nvPr/>
        </p:nvCxnSpPr>
        <p:spPr>
          <a:xfrm>
            <a:off x="10111976" y="4439187"/>
            <a:ext cx="520699"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80" name="Rectangle 79">
            <a:extLst>
              <a:ext uri="{FF2B5EF4-FFF2-40B4-BE49-F238E27FC236}">
                <a16:creationId xmlns:a16="http://schemas.microsoft.com/office/drawing/2014/main" id="{71E8286B-D952-4A8D-AD4E-49665163CA85}"/>
              </a:ext>
            </a:extLst>
          </p:cNvPr>
          <p:cNvSpPr/>
          <p:nvPr/>
        </p:nvSpPr>
        <p:spPr>
          <a:xfrm>
            <a:off x="10632675" y="4166137"/>
            <a:ext cx="1447801"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M.2 SATA SSD</a:t>
            </a:r>
          </a:p>
        </p:txBody>
      </p:sp>
      <p:sp>
        <p:nvSpPr>
          <p:cNvPr id="82" name="Rectangle 81">
            <a:extLst>
              <a:ext uri="{FF2B5EF4-FFF2-40B4-BE49-F238E27FC236}">
                <a16:creationId xmlns:a16="http://schemas.microsoft.com/office/drawing/2014/main" id="{7DE4CC9B-699B-4902-8C07-22282D7883CE}"/>
              </a:ext>
            </a:extLst>
          </p:cNvPr>
          <p:cNvSpPr/>
          <p:nvPr/>
        </p:nvSpPr>
        <p:spPr>
          <a:xfrm>
            <a:off x="5611735" y="4319906"/>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err="1"/>
              <a:t>Sysmon</a:t>
            </a:r>
            <a:endParaRPr lang="en-GB" sz="1200" dirty="0"/>
          </a:p>
        </p:txBody>
      </p:sp>
      <p:sp>
        <p:nvSpPr>
          <p:cNvPr id="83" name="Rectangle 82">
            <a:extLst>
              <a:ext uri="{FF2B5EF4-FFF2-40B4-BE49-F238E27FC236}">
                <a16:creationId xmlns:a16="http://schemas.microsoft.com/office/drawing/2014/main" id="{C0952E08-C4E5-43DB-B9ED-7BD1EDB8B7E6}"/>
              </a:ext>
            </a:extLst>
          </p:cNvPr>
          <p:cNvSpPr/>
          <p:nvPr/>
        </p:nvSpPr>
        <p:spPr>
          <a:xfrm>
            <a:off x="5636260" y="4958467"/>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EEPROM</a:t>
            </a:r>
          </a:p>
        </p:txBody>
      </p:sp>
      <p:sp>
        <p:nvSpPr>
          <p:cNvPr id="84" name="Rectangle 83">
            <a:extLst>
              <a:ext uri="{FF2B5EF4-FFF2-40B4-BE49-F238E27FC236}">
                <a16:creationId xmlns:a16="http://schemas.microsoft.com/office/drawing/2014/main" id="{36DDCD6B-EDC1-4714-ADD1-07289DD1B4DE}"/>
              </a:ext>
            </a:extLst>
          </p:cNvPr>
          <p:cNvSpPr/>
          <p:nvPr/>
        </p:nvSpPr>
        <p:spPr>
          <a:xfrm>
            <a:off x="5626471" y="760248"/>
            <a:ext cx="882650"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Config</a:t>
            </a:r>
          </a:p>
        </p:txBody>
      </p:sp>
      <p:cxnSp>
        <p:nvCxnSpPr>
          <p:cNvPr id="85" name="Straight Arrow Connector 84">
            <a:extLst>
              <a:ext uri="{FF2B5EF4-FFF2-40B4-BE49-F238E27FC236}">
                <a16:creationId xmlns:a16="http://schemas.microsoft.com/office/drawing/2014/main" id="{CDAF1A75-99B3-4889-9736-006E925346D7}"/>
              </a:ext>
            </a:extLst>
          </p:cNvPr>
          <p:cNvCxnSpPr/>
          <p:nvPr/>
        </p:nvCxnSpPr>
        <p:spPr>
          <a:xfrm>
            <a:off x="6515471" y="831102"/>
            <a:ext cx="508000" cy="0"/>
          </a:xfrm>
          <a:prstGeom prst="straightConnector1">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86" name="Rectangle 85">
            <a:extLst>
              <a:ext uri="{FF2B5EF4-FFF2-40B4-BE49-F238E27FC236}">
                <a16:creationId xmlns:a16="http://schemas.microsoft.com/office/drawing/2014/main" id="{84BDF26D-D856-45EC-8EF9-EEA6B091FC8C}"/>
              </a:ext>
            </a:extLst>
          </p:cNvPr>
          <p:cNvSpPr/>
          <p:nvPr/>
        </p:nvSpPr>
        <p:spPr>
          <a:xfrm>
            <a:off x="7023470" y="551703"/>
            <a:ext cx="945357" cy="546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rIns="0" rtlCol="0" anchor="ctr"/>
          <a:lstStyle/>
          <a:p>
            <a:pPr algn="ctr"/>
            <a:r>
              <a:rPr lang="en-GB" sz="1200" dirty="0"/>
              <a:t>FLASH</a:t>
            </a:r>
          </a:p>
        </p:txBody>
      </p:sp>
      <p:cxnSp>
        <p:nvCxnSpPr>
          <p:cNvPr id="87" name="Straight Arrow Connector 86">
            <a:extLst>
              <a:ext uri="{FF2B5EF4-FFF2-40B4-BE49-F238E27FC236}">
                <a16:creationId xmlns:a16="http://schemas.microsoft.com/office/drawing/2014/main" id="{728C1858-EBA6-442F-B979-FC38B5AA4201}"/>
              </a:ext>
            </a:extLst>
          </p:cNvPr>
          <p:cNvCxnSpPr>
            <a:cxnSpLocks/>
            <a:endCxn id="4" idx="0"/>
          </p:cNvCxnSpPr>
          <p:nvPr/>
        </p:nvCxnSpPr>
        <p:spPr>
          <a:xfrm>
            <a:off x="6513095" y="1219200"/>
            <a:ext cx="2801720" cy="300988"/>
          </a:xfrm>
          <a:prstGeom prst="bentConnector2">
            <a:avLst/>
          </a:prstGeom>
          <a:ln>
            <a:headEnd type="triangle"/>
            <a:tailEnd type="triangle"/>
          </a:ln>
        </p:spPr>
        <p:style>
          <a:lnRef idx="2">
            <a:schemeClr val="accent6">
              <a:shade val="50000"/>
            </a:schemeClr>
          </a:lnRef>
          <a:fillRef idx="1">
            <a:schemeClr val="accent6"/>
          </a:fillRef>
          <a:effectRef idx="0">
            <a:schemeClr val="accent6"/>
          </a:effectRef>
          <a:fontRef idx="minor">
            <a:schemeClr val="lt1"/>
          </a:fontRef>
        </p:style>
      </p:cxnSp>
      <p:pic>
        <p:nvPicPr>
          <p:cNvPr id="50" name="Picture 49"/>
          <p:cNvPicPr>
            <a:picLocks noChangeAspect="1"/>
          </p:cNvPicPr>
          <p:nvPr/>
        </p:nvPicPr>
        <p:blipFill>
          <a:blip r:embed="rId2"/>
          <a:stretch>
            <a:fillRect/>
          </a:stretch>
        </p:blipFill>
        <p:spPr>
          <a:xfrm>
            <a:off x="215634" y="1443256"/>
            <a:ext cx="4348907" cy="4314825"/>
          </a:xfrm>
          <a:prstGeom prst="rect">
            <a:avLst/>
          </a:prstGeom>
        </p:spPr>
      </p:pic>
    </p:spTree>
    <p:extLst>
      <p:ext uri="{BB962C8B-B14F-4D97-AF65-F5344CB8AC3E}">
        <p14:creationId xmlns:p14="http://schemas.microsoft.com/office/powerpoint/2010/main" val="243968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39CE08-4875-4D83-B43A-8057379E0EF9}"/>
              </a:ext>
            </a:extLst>
          </p:cNvPr>
          <p:cNvSpPr>
            <a:spLocks noGrp="1"/>
          </p:cNvSpPr>
          <p:nvPr>
            <p:ph type="title"/>
          </p:nvPr>
        </p:nvSpPr>
        <p:spPr>
          <a:xfrm>
            <a:off x="685800" y="250023"/>
            <a:ext cx="10820400" cy="1293028"/>
          </a:xfrm>
          <a:noFill/>
        </p:spPr>
        <p:txBody>
          <a:bodyPr>
            <a:noAutofit/>
          </a:bodyPr>
          <a:lstStyle/>
          <a:p>
            <a:pPr algn="l"/>
            <a:r>
              <a:rPr lang="en-GB" dirty="0"/>
              <a:t>How?</a:t>
            </a:r>
            <a:endParaRPr lang="en-US" dirty="0"/>
          </a:p>
        </p:txBody>
      </p:sp>
      <p:sp>
        <p:nvSpPr>
          <p:cNvPr id="10" name="Date Placeholder 9"/>
          <p:cNvSpPr>
            <a:spLocks noGrp="1"/>
          </p:cNvSpPr>
          <p:nvPr>
            <p:ph type="dt" sz="half" idx="10"/>
          </p:nvPr>
        </p:nvSpPr>
        <p:spPr/>
        <p:txBody>
          <a:bodyPr/>
          <a:lstStyle/>
          <a:p>
            <a:r>
              <a:rPr lang="en-US"/>
              <a:t>19/09/2018</a:t>
            </a:r>
            <a:endParaRPr lang="en-US" dirty="0"/>
          </a:p>
        </p:txBody>
      </p:sp>
      <p:sp>
        <p:nvSpPr>
          <p:cNvPr id="11" name="Footer Placeholder 10"/>
          <p:cNvSpPr>
            <a:spLocks noGrp="1"/>
          </p:cNvSpPr>
          <p:nvPr>
            <p:ph type="ftr" sz="quarter" idx="11"/>
          </p:nvPr>
        </p:nvSpPr>
        <p:spPr/>
        <p:txBody>
          <a:bodyPr/>
          <a:lstStyle/>
          <a:p>
            <a:r>
              <a:rPr lang="en-US"/>
              <a:t>Andrew Rose                                  Imperial College London</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pPr/>
              <a:t>7</a:t>
            </a:fld>
            <a:endParaRPr lang="en-US" dirty="0"/>
          </a:p>
        </p:txBody>
      </p:sp>
      <p:sp>
        <p:nvSpPr>
          <p:cNvPr id="23" name="Content Placeholder 1">
            <a:extLst>
              <a:ext uri="{FF2B5EF4-FFF2-40B4-BE49-F238E27FC236}">
                <a16:creationId xmlns:a16="http://schemas.microsoft.com/office/drawing/2014/main" id="{B68E0303-560F-4901-81BA-05487718B83E}"/>
              </a:ext>
            </a:extLst>
          </p:cNvPr>
          <p:cNvSpPr>
            <a:spLocks noGrp="1"/>
          </p:cNvSpPr>
          <p:nvPr>
            <p:ph idx="1"/>
          </p:nvPr>
        </p:nvSpPr>
        <p:spPr>
          <a:xfrm>
            <a:off x="685800" y="1280160"/>
            <a:ext cx="5419216" cy="2435026"/>
          </a:xfrm>
        </p:spPr>
        <p:txBody>
          <a:bodyPr/>
          <a:lstStyle/>
          <a:p>
            <a:r>
              <a:rPr lang="en-GB" dirty="0"/>
              <a:t>FPGAs on Daughter-cards:</a:t>
            </a:r>
          </a:p>
          <a:p>
            <a:pPr lvl="1"/>
            <a:r>
              <a:rPr lang="en-GB" sz="1800" dirty="0"/>
              <a:t>Freedom to choose your preferred family, package, generation, (vendor?)</a:t>
            </a:r>
          </a:p>
          <a:p>
            <a:r>
              <a:rPr lang="en-GB" dirty="0"/>
              <a:t>Freedom to choose your balance of optical and electrical connectivity</a:t>
            </a:r>
          </a:p>
          <a:p>
            <a:r>
              <a:rPr lang="en-GB" dirty="0"/>
              <a:t>Carrier testing done with FPGAs safely in their static-bags</a:t>
            </a:r>
          </a:p>
        </p:txBody>
      </p:sp>
      <p:pic>
        <p:nvPicPr>
          <p:cNvPr id="24" name="Content Placeholder 4">
            <a:extLst>
              <a:ext uri="{FF2B5EF4-FFF2-40B4-BE49-F238E27FC236}">
                <a16:creationId xmlns:a16="http://schemas.microsoft.com/office/drawing/2014/main" id="{722602AB-A50A-4101-B1E6-2017B35EA1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2525" y="1588"/>
            <a:ext cx="5959475" cy="6858000"/>
          </a:xfrm>
          <a:prstGeom prst="rect">
            <a:avLst/>
          </a:prstGeom>
          <a:solidFill>
            <a:schemeClr val="bg1">
              <a:alpha val="25000"/>
            </a:schemeClr>
          </a:solidFill>
        </p:spPr>
      </p:pic>
      <p:sp>
        <p:nvSpPr>
          <p:cNvPr id="25" name="Rectangle 24">
            <a:extLst>
              <a:ext uri="{FF2B5EF4-FFF2-40B4-BE49-F238E27FC236}">
                <a16:creationId xmlns:a16="http://schemas.microsoft.com/office/drawing/2014/main" id="{EE2F999C-961F-4420-9314-2D58B7DD5028}"/>
              </a:ext>
            </a:extLst>
          </p:cNvPr>
          <p:cNvSpPr/>
          <p:nvPr/>
        </p:nvSpPr>
        <p:spPr>
          <a:xfrm>
            <a:off x="7887417" y="1717184"/>
            <a:ext cx="1055746" cy="41034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North</a:t>
            </a: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B3DF97CA-3F94-4808-BCAE-05A1F143BB66}"/>
              </a:ext>
            </a:extLst>
          </p:cNvPr>
          <p:cNvSpPr/>
          <p:nvPr/>
        </p:nvSpPr>
        <p:spPr>
          <a:xfrm>
            <a:off x="7940088" y="4768592"/>
            <a:ext cx="950404" cy="41034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South</a:t>
            </a: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F52BA06E-981E-4AB3-B2C5-3C304003C9F0}"/>
              </a:ext>
            </a:extLst>
          </p:cNvPr>
          <p:cNvSpPr/>
          <p:nvPr/>
        </p:nvSpPr>
        <p:spPr>
          <a:xfrm rot="16200000">
            <a:off x="6816536" y="1501527"/>
            <a:ext cx="1055746"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36+36 firefly</a:t>
            </a: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A7EE8204-8BC5-4DDF-B0A7-0B9FC2672453}"/>
              </a:ext>
            </a:extLst>
          </p:cNvPr>
          <p:cNvSpPr/>
          <p:nvPr/>
        </p:nvSpPr>
        <p:spPr>
          <a:xfrm>
            <a:off x="7610189" y="2828835"/>
            <a:ext cx="1631758" cy="1200329"/>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64 pairs, direction unspecified</a:t>
            </a: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E30E3181-0451-4E42-8945-39DACB9162FF}"/>
              </a:ext>
            </a:extLst>
          </p:cNvPr>
          <p:cNvSpPr/>
          <p:nvPr/>
        </p:nvSpPr>
        <p:spPr>
          <a:xfrm rot="5400000">
            <a:off x="8957346" y="1501527"/>
            <a:ext cx="1055746"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36+36 firefly</a:t>
            </a: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92AB283D-386B-4BF6-8146-ABB67D02018C}"/>
              </a:ext>
            </a:extLst>
          </p:cNvPr>
          <p:cNvSpPr/>
          <p:nvPr/>
        </p:nvSpPr>
        <p:spPr>
          <a:xfrm rot="16200000">
            <a:off x="6816692" y="4515579"/>
            <a:ext cx="1055746"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36+36 firefly</a:t>
            </a: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231042B9-AC3A-4056-ACB9-CD51EEE16784}"/>
              </a:ext>
            </a:extLst>
          </p:cNvPr>
          <p:cNvSpPr/>
          <p:nvPr/>
        </p:nvSpPr>
        <p:spPr>
          <a:xfrm rot="5400000">
            <a:off x="8957502" y="4515579"/>
            <a:ext cx="1055746"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36+36 firefly</a:t>
            </a: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47028A6E-E533-4BB8-BB4A-44BFFE734B8D}"/>
              </a:ext>
            </a:extLst>
          </p:cNvPr>
          <p:cNvSpPr/>
          <p:nvPr/>
        </p:nvSpPr>
        <p:spPr>
          <a:xfrm rot="5400000">
            <a:off x="9117431" y="3013503"/>
            <a:ext cx="1200330"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FFC000"/>
                </a:solidFill>
                <a:effectLst/>
                <a:uLnTx/>
                <a:uFillTx/>
                <a:latin typeface="Calibri" panose="020F0502020204030204"/>
                <a:ea typeface="+mn-ea"/>
                <a:cs typeface="+mn-cs"/>
              </a:rPr>
              <a:t>24+24 “spare”</a:t>
            </a:r>
            <a:endParaRPr kumimoji="0" lang="en-US" sz="2400" b="0" i="0" u="none" strike="noStrike" kern="1200" cap="none" spc="0" normalizeH="0" baseline="0" noProof="0" dirty="0">
              <a:ln>
                <a:noFill/>
              </a:ln>
              <a:solidFill>
                <a:srgbClr val="FFC000"/>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3E28D006-ED87-4480-A59C-290E6404444B}"/>
              </a:ext>
            </a:extLst>
          </p:cNvPr>
          <p:cNvSpPr/>
          <p:nvPr/>
        </p:nvSpPr>
        <p:spPr>
          <a:xfrm rot="16200000">
            <a:off x="6550667" y="3013501"/>
            <a:ext cx="1200330"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FFC000"/>
                </a:solidFill>
                <a:effectLst/>
                <a:uLnTx/>
                <a:uFillTx/>
                <a:latin typeface="Calibri" panose="020F0502020204030204"/>
                <a:ea typeface="+mn-ea"/>
                <a:cs typeface="+mn-cs"/>
              </a:rPr>
              <a:t>24+24 “spare”</a:t>
            </a:r>
            <a:endParaRPr kumimoji="0" lang="en-US" sz="2400" b="0" i="0" u="none" strike="noStrike" kern="1200" cap="none" spc="0" normalizeH="0" baseline="0" noProof="0" dirty="0">
              <a:ln>
                <a:noFill/>
              </a:ln>
              <a:solidFill>
                <a:srgbClr val="FFC000"/>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A3F1B9D-9AA9-4FF0-9698-B4FB2DE76C8B}"/>
              </a:ext>
            </a:extLst>
          </p:cNvPr>
          <p:cNvSpPr/>
          <p:nvPr/>
        </p:nvSpPr>
        <p:spPr>
          <a:xfrm>
            <a:off x="11107995" y="2185305"/>
            <a:ext cx="1081906" cy="461665"/>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QSFP</a:t>
            </a: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5" name="Picture 34">
            <a:extLst>
              <a:ext uri="{FF2B5EF4-FFF2-40B4-BE49-F238E27FC236}">
                <a16:creationId xmlns:a16="http://schemas.microsoft.com/office/drawing/2014/main" id="{C6779000-2091-4473-BEA5-1C9954DBBBEB}"/>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266699" y="3962400"/>
            <a:ext cx="5747242" cy="1771964"/>
          </a:xfrm>
          <a:prstGeom prst="rect">
            <a:avLst/>
          </a:prstGeom>
        </p:spPr>
      </p:pic>
      <p:sp>
        <p:nvSpPr>
          <p:cNvPr id="36" name="TextBox 35">
            <a:extLst>
              <a:ext uri="{FF2B5EF4-FFF2-40B4-BE49-F238E27FC236}">
                <a16:creationId xmlns:a16="http://schemas.microsoft.com/office/drawing/2014/main" id="{DB073546-FBE3-45F1-B142-BB7C64D31A12}"/>
              </a:ext>
            </a:extLst>
          </p:cNvPr>
          <p:cNvSpPr txBox="1"/>
          <p:nvPr/>
        </p:nvSpPr>
        <p:spPr>
          <a:xfrm>
            <a:off x="827687" y="5092240"/>
            <a:ext cx="3834852" cy="276999"/>
          </a:xfrm>
          <a:prstGeom prst="rect">
            <a:avLst/>
          </a:prstGeom>
          <a:noFill/>
        </p:spPr>
        <p:txBody>
          <a:bodyPr wrap="square" rtlCol="0">
            <a:spAutoFit/>
          </a:bodyPr>
          <a:lstStyle/>
          <a:p>
            <a:r>
              <a:rPr lang="en-GB" sz="1200" dirty="0" err="1"/>
              <a:t>Samtec</a:t>
            </a:r>
            <a:r>
              <a:rPr lang="en-GB" sz="1200" dirty="0"/>
              <a:t> Z-RAY produced to custom specification</a:t>
            </a:r>
          </a:p>
        </p:txBody>
      </p:sp>
    </p:spTree>
    <p:extLst>
      <p:ext uri="{BB962C8B-B14F-4D97-AF65-F5344CB8AC3E}">
        <p14:creationId xmlns:p14="http://schemas.microsoft.com/office/powerpoint/2010/main" val="42092961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39EF2-81AB-4517-9624-DF46F3CB8BD8}"/>
              </a:ext>
            </a:extLst>
          </p:cNvPr>
          <p:cNvSpPr>
            <a:spLocks noGrp="1"/>
          </p:cNvSpPr>
          <p:nvPr>
            <p:ph type="title"/>
          </p:nvPr>
        </p:nvSpPr>
        <p:spPr/>
        <p:txBody>
          <a:bodyPr/>
          <a:lstStyle/>
          <a:p>
            <a:r>
              <a:rPr lang="en-GB" dirty="0"/>
              <a:t>HOW SMASH?</a:t>
            </a:r>
          </a:p>
        </p:txBody>
      </p:sp>
      <p:sp>
        <p:nvSpPr>
          <p:cNvPr id="3" name="Subtitle 2">
            <a:extLst>
              <a:ext uri="{FF2B5EF4-FFF2-40B4-BE49-F238E27FC236}">
                <a16:creationId xmlns:a16="http://schemas.microsoft.com/office/drawing/2014/main" id="{DEA26393-495B-484C-9E3D-68CCBAA72620}"/>
              </a:ext>
            </a:extLst>
          </p:cNvPr>
          <p:cNvSpPr>
            <a:spLocks noGrp="1"/>
          </p:cNvSpPr>
          <p:nvPr>
            <p:ph idx="1"/>
          </p:nvPr>
        </p:nvSpPr>
        <p:spPr>
          <a:xfrm>
            <a:off x="1141412" y="2249486"/>
            <a:ext cx="9905999" cy="3862555"/>
          </a:xfrm>
        </p:spPr>
        <p:txBody>
          <a:bodyPr>
            <a:noAutofit/>
          </a:bodyPr>
          <a:lstStyle/>
          <a:p>
            <a:r>
              <a:rPr lang="en-GB" dirty="0"/>
              <a:t>Each type of hardware or firmware has a separate class representation, which is referred to as an “element”.</a:t>
            </a:r>
          </a:p>
          <a:p>
            <a:r>
              <a:rPr lang="en-GB" dirty="0"/>
              <a:t>Each element is a self-contained entity and has no dependence on any other element.</a:t>
            </a:r>
          </a:p>
        </p:txBody>
      </p:sp>
    </p:spTree>
    <p:extLst>
      <p:ext uri="{BB962C8B-B14F-4D97-AF65-F5344CB8AC3E}">
        <p14:creationId xmlns:p14="http://schemas.microsoft.com/office/powerpoint/2010/main" val="37111930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39EF2-81AB-4517-9624-DF46F3CB8BD8}"/>
              </a:ext>
            </a:extLst>
          </p:cNvPr>
          <p:cNvSpPr>
            <a:spLocks noGrp="1"/>
          </p:cNvSpPr>
          <p:nvPr>
            <p:ph type="title"/>
          </p:nvPr>
        </p:nvSpPr>
        <p:spPr/>
        <p:txBody>
          <a:bodyPr/>
          <a:lstStyle/>
          <a:p>
            <a:r>
              <a:rPr lang="en-GB" dirty="0"/>
              <a:t>HOW SMASH?</a:t>
            </a:r>
          </a:p>
        </p:txBody>
      </p:sp>
      <p:sp>
        <p:nvSpPr>
          <p:cNvPr id="3" name="Subtitle 2">
            <a:extLst>
              <a:ext uri="{FF2B5EF4-FFF2-40B4-BE49-F238E27FC236}">
                <a16:creationId xmlns:a16="http://schemas.microsoft.com/office/drawing/2014/main" id="{DEA26393-495B-484C-9E3D-68CCBAA72620}"/>
              </a:ext>
            </a:extLst>
          </p:cNvPr>
          <p:cNvSpPr>
            <a:spLocks noGrp="1"/>
          </p:cNvSpPr>
          <p:nvPr>
            <p:ph idx="1"/>
          </p:nvPr>
        </p:nvSpPr>
        <p:spPr>
          <a:xfrm>
            <a:off x="1141412" y="2249486"/>
            <a:ext cx="9905999" cy="3862555"/>
          </a:xfrm>
        </p:spPr>
        <p:txBody>
          <a:bodyPr>
            <a:noAutofit/>
          </a:bodyPr>
          <a:lstStyle/>
          <a:p>
            <a:r>
              <a:rPr lang="en-GB" dirty="0"/>
              <a:t>Like physical components, which interact with each other by exposing interfaces, be that GPIO, I2C, SPI, JTAG, USB, </a:t>
            </a:r>
            <a:r>
              <a:rPr lang="en-GB" dirty="0" err="1"/>
              <a:t>GbE</a:t>
            </a:r>
            <a:r>
              <a:rPr lang="en-GB" dirty="0"/>
              <a:t>, </a:t>
            </a:r>
            <a:r>
              <a:rPr lang="en-GB" dirty="0" err="1"/>
              <a:t>PCIe</a:t>
            </a:r>
            <a:r>
              <a:rPr lang="en-GB" dirty="0"/>
              <a:t> or some other, so do SMASH elements.</a:t>
            </a:r>
          </a:p>
          <a:p>
            <a:r>
              <a:rPr lang="en-GB" dirty="0"/>
              <a:t>SMASH elements do this through bound function calls, which in SMASH parlance are called “ports”.</a:t>
            </a:r>
          </a:p>
        </p:txBody>
      </p:sp>
    </p:spTree>
    <p:extLst>
      <p:ext uri="{BB962C8B-B14F-4D97-AF65-F5344CB8AC3E}">
        <p14:creationId xmlns:p14="http://schemas.microsoft.com/office/powerpoint/2010/main" val="345336328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39EF2-81AB-4517-9624-DF46F3CB8BD8}"/>
              </a:ext>
            </a:extLst>
          </p:cNvPr>
          <p:cNvSpPr>
            <a:spLocks noGrp="1"/>
          </p:cNvSpPr>
          <p:nvPr>
            <p:ph type="title"/>
          </p:nvPr>
        </p:nvSpPr>
        <p:spPr/>
        <p:txBody>
          <a:bodyPr/>
          <a:lstStyle/>
          <a:p>
            <a:r>
              <a:rPr lang="en-GB" dirty="0"/>
              <a:t>HOW SMASH?</a:t>
            </a:r>
          </a:p>
        </p:txBody>
      </p:sp>
      <p:sp>
        <p:nvSpPr>
          <p:cNvPr id="3" name="Subtitle 2">
            <a:extLst>
              <a:ext uri="{FF2B5EF4-FFF2-40B4-BE49-F238E27FC236}">
                <a16:creationId xmlns:a16="http://schemas.microsoft.com/office/drawing/2014/main" id="{DEA26393-495B-484C-9E3D-68CCBAA72620}"/>
              </a:ext>
            </a:extLst>
          </p:cNvPr>
          <p:cNvSpPr>
            <a:spLocks noGrp="1"/>
          </p:cNvSpPr>
          <p:nvPr>
            <p:ph idx="1"/>
          </p:nvPr>
        </p:nvSpPr>
        <p:spPr>
          <a:xfrm>
            <a:off x="1141412" y="2249486"/>
            <a:ext cx="9905999" cy="3862555"/>
          </a:xfrm>
        </p:spPr>
        <p:txBody>
          <a:bodyPr>
            <a:noAutofit/>
          </a:bodyPr>
          <a:lstStyle/>
          <a:p>
            <a:r>
              <a:rPr lang="en-GB" dirty="0"/>
              <a:t>Any element which provides a service, such as an I2C master or a GPIO-driver, creates and exposes a port.</a:t>
            </a:r>
          </a:p>
          <a:p>
            <a:r>
              <a:rPr lang="en-GB" dirty="0"/>
              <a:t>Any element which uses a service, such as an I2C slave or a component configured by a GPIO, uses a copy of a bound function (not caring where it came from) as a tool to perform the required operation</a:t>
            </a:r>
          </a:p>
          <a:p>
            <a:pPr lvl="1"/>
            <a:r>
              <a:rPr lang="en-GB" dirty="0"/>
              <a:t>It has and needs no knowledge of the mechanism by which it is implemented, maintaining the conceptual independence of the service provider and the service consumer</a:t>
            </a:r>
          </a:p>
        </p:txBody>
      </p:sp>
    </p:spTree>
    <p:extLst>
      <p:ext uri="{BB962C8B-B14F-4D97-AF65-F5344CB8AC3E}">
        <p14:creationId xmlns:p14="http://schemas.microsoft.com/office/powerpoint/2010/main" val="126400559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39EF2-81AB-4517-9624-DF46F3CB8BD8}"/>
              </a:ext>
            </a:extLst>
          </p:cNvPr>
          <p:cNvSpPr>
            <a:spLocks noGrp="1"/>
          </p:cNvSpPr>
          <p:nvPr>
            <p:ph type="title"/>
          </p:nvPr>
        </p:nvSpPr>
        <p:spPr/>
        <p:txBody>
          <a:bodyPr/>
          <a:lstStyle/>
          <a:p>
            <a:r>
              <a:rPr lang="en-GB" dirty="0"/>
              <a:t>HOW SMASH?</a:t>
            </a:r>
          </a:p>
        </p:txBody>
      </p:sp>
      <p:sp>
        <p:nvSpPr>
          <p:cNvPr id="3" name="Subtitle 2">
            <a:extLst>
              <a:ext uri="{FF2B5EF4-FFF2-40B4-BE49-F238E27FC236}">
                <a16:creationId xmlns:a16="http://schemas.microsoft.com/office/drawing/2014/main" id="{DEA26393-495B-484C-9E3D-68CCBAA72620}"/>
              </a:ext>
            </a:extLst>
          </p:cNvPr>
          <p:cNvSpPr>
            <a:spLocks noGrp="1"/>
          </p:cNvSpPr>
          <p:nvPr>
            <p:ph idx="1"/>
          </p:nvPr>
        </p:nvSpPr>
        <p:spPr>
          <a:xfrm>
            <a:off x="1141412" y="2249486"/>
            <a:ext cx="9905999" cy="3862555"/>
          </a:xfrm>
        </p:spPr>
        <p:txBody>
          <a:bodyPr>
            <a:noAutofit/>
          </a:bodyPr>
          <a:lstStyle/>
          <a:p>
            <a:r>
              <a:rPr lang="en-GB" dirty="0"/>
              <a:t>Ports are native C function calls</a:t>
            </a:r>
          </a:p>
          <a:p>
            <a:r>
              <a:rPr lang="en-GB" dirty="0"/>
              <a:t>Because of the diversity of hardware, firmware and software elements, all exposed interfaces (other than the “ports”) use strings as the interface mechanism</a:t>
            </a:r>
          </a:p>
          <a:p>
            <a:pPr lvl="1"/>
            <a:r>
              <a:rPr lang="en-GB" dirty="0"/>
              <a:t>Which has the additional advantage of making SMASH highly suitable for scripting and interactive use.</a:t>
            </a:r>
          </a:p>
        </p:txBody>
      </p:sp>
    </p:spTree>
    <p:extLst>
      <p:ext uri="{BB962C8B-B14F-4D97-AF65-F5344CB8AC3E}">
        <p14:creationId xmlns:p14="http://schemas.microsoft.com/office/powerpoint/2010/main" val="411379625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Is it just for Serenity?</a:t>
            </a:r>
          </a:p>
        </p:txBody>
      </p:sp>
      <p:sp>
        <p:nvSpPr>
          <p:cNvPr id="3" name="Content Placeholder 2"/>
          <p:cNvSpPr>
            <a:spLocks noGrp="1"/>
          </p:cNvSpPr>
          <p:nvPr>
            <p:ph idx="1"/>
          </p:nvPr>
        </p:nvSpPr>
        <p:spPr>
          <a:xfrm>
            <a:off x="685800" y="1680210"/>
            <a:ext cx="10820400" cy="3586623"/>
          </a:xfrm>
        </p:spPr>
        <p:txBody>
          <a:bodyPr/>
          <a:lstStyle/>
          <a:p>
            <a:r>
              <a:rPr lang="en-GB" dirty="0"/>
              <a:t>No, it was developed for Serenity, but has already been used on</a:t>
            </a:r>
          </a:p>
          <a:p>
            <a:pPr lvl="1"/>
            <a:r>
              <a:rPr lang="en-GB" dirty="0"/>
              <a:t>Two different revisions of Serenity</a:t>
            </a:r>
          </a:p>
          <a:p>
            <a:pPr lvl="1"/>
            <a:r>
              <a:rPr lang="en-GB" dirty="0"/>
              <a:t>Serenity in different form-factors (i.e. with a </a:t>
            </a:r>
            <a:r>
              <a:rPr lang="en-GB" dirty="0" err="1"/>
              <a:t>pizzabox</a:t>
            </a:r>
            <a:r>
              <a:rPr lang="en-GB" dirty="0"/>
              <a:t> adapter mezzanine)</a:t>
            </a:r>
          </a:p>
          <a:p>
            <a:pPr lvl="1"/>
            <a:r>
              <a:rPr lang="en-GB" dirty="0"/>
              <a:t>Prototype Serenity Board Tester</a:t>
            </a:r>
          </a:p>
          <a:p>
            <a:pPr lvl="1"/>
            <a:r>
              <a:rPr lang="en-GB" dirty="0"/>
              <a:t>Serenity 1.2 Daughter-Card Tester</a:t>
            </a:r>
          </a:p>
          <a:p>
            <a:pPr lvl="1"/>
            <a:r>
              <a:rPr lang="en-GB" dirty="0"/>
              <a:t>Bodged-together systems using an old PC, an old passive board, and some long lengths of wire</a:t>
            </a:r>
          </a:p>
          <a:p>
            <a:r>
              <a:rPr lang="en-GB" dirty="0"/>
              <a:t>My definition of generic truly means generic</a:t>
            </a:r>
          </a:p>
          <a:p>
            <a:pPr marL="0" indent="0">
              <a:buNone/>
            </a:pPr>
            <a:endParaRPr lang="en-GB" dirty="0"/>
          </a:p>
          <a:p>
            <a:pPr marL="457200" lvl="1" indent="0">
              <a:buNone/>
            </a:pPr>
            <a:endParaRPr lang="en-GB" dirty="0"/>
          </a:p>
        </p:txBody>
      </p:sp>
    </p:spTree>
    <p:extLst>
      <p:ext uri="{BB962C8B-B14F-4D97-AF65-F5344CB8AC3E}">
        <p14:creationId xmlns:p14="http://schemas.microsoft.com/office/powerpoint/2010/main" val="564585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1AA5DF-476A-4839-AF86-948144323D25}"/>
              </a:ext>
            </a:extLst>
          </p:cNvPr>
          <p:cNvSpPr>
            <a:spLocks noGrp="1"/>
          </p:cNvSpPr>
          <p:nvPr>
            <p:ph type="title"/>
          </p:nvPr>
        </p:nvSpPr>
        <p:spPr/>
        <p:txBody>
          <a:bodyPr/>
          <a:lstStyle/>
          <a:p>
            <a:r>
              <a:rPr lang="en-GB" dirty="0"/>
              <a:t>An aside: COTS Components</a:t>
            </a:r>
            <a:endParaRPr lang="en-US" dirty="0"/>
          </a:p>
        </p:txBody>
      </p:sp>
      <p:sp>
        <p:nvSpPr>
          <p:cNvPr id="5" name="Date Placeholder 4"/>
          <p:cNvSpPr>
            <a:spLocks noGrp="1"/>
          </p:cNvSpPr>
          <p:nvPr>
            <p:ph type="dt" sz="half" idx="10"/>
          </p:nvPr>
        </p:nvSpPr>
        <p:spPr/>
        <p:txBody>
          <a:bodyPr/>
          <a:lstStyle/>
          <a:p>
            <a:r>
              <a:rPr lang="en-US"/>
              <a:t>19/09/2018</a:t>
            </a:r>
            <a:endParaRPr lang="en-US" dirty="0"/>
          </a:p>
        </p:txBody>
      </p:sp>
      <p:sp>
        <p:nvSpPr>
          <p:cNvPr id="6" name="Footer Placeholder 5"/>
          <p:cNvSpPr>
            <a:spLocks noGrp="1"/>
          </p:cNvSpPr>
          <p:nvPr>
            <p:ph type="ftr" sz="quarter" idx="3"/>
          </p:nvPr>
        </p:nvSpPr>
        <p:spPr/>
        <p:txBody>
          <a:bodyPr/>
          <a:lstStyle/>
          <a:p>
            <a:r>
              <a:rPr lang="en-US"/>
              <a:t>Andrew Rose                                  Imperial College London</a:t>
            </a:r>
            <a:endParaRPr lang="en-US" dirty="0"/>
          </a:p>
        </p:txBody>
      </p:sp>
      <p:sp>
        <p:nvSpPr>
          <p:cNvPr id="3" name="Slide Number Placeholder 2"/>
          <p:cNvSpPr>
            <a:spLocks noGrp="1"/>
          </p:cNvSpPr>
          <p:nvPr>
            <p:ph type="sldNum" sz="quarter" idx="4"/>
          </p:nvPr>
        </p:nvSpPr>
        <p:spPr/>
        <p:txBody>
          <a:bodyPr/>
          <a:lstStyle/>
          <a:p>
            <a:fld id="{6D22F896-40B5-4ADD-8801-0D06FADFA095}" type="slidenum">
              <a:rPr lang="en-US" smtClean="0"/>
              <a:pPr/>
              <a:t>8</a:t>
            </a:fld>
            <a:endParaRPr lang="en-US" dirty="0"/>
          </a:p>
        </p:txBody>
      </p:sp>
      <p:pic>
        <p:nvPicPr>
          <p:cNvPr id="18" name="Content Placeholder 8">
            <a:extLst>
              <a:ext uri="{FF2B5EF4-FFF2-40B4-BE49-F238E27FC236}">
                <a16:creationId xmlns:a16="http://schemas.microsoft.com/office/drawing/2014/main" id="{BCD44841-2CE6-41B9-AB50-D031BBB7F085}"/>
              </a:ext>
            </a:extLst>
          </p:cNvPr>
          <p:cNvPicPr>
            <a:picLocks noChangeAspect="1"/>
          </p:cNvPicPr>
          <p:nvPr/>
        </p:nvPicPr>
        <p:blipFill rotWithShape="1">
          <a:blip r:embed="rId2"/>
          <a:srcRect l="1157" t="4823" r="1898" b="8146"/>
          <a:stretch/>
        </p:blipFill>
        <p:spPr>
          <a:xfrm>
            <a:off x="436266" y="2471005"/>
            <a:ext cx="4918668" cy="1070149"/>
          </a:xfrm>
          <a:prstGeom prst="rect">
            <a:avLst/>
          </a:prstGeom>
          <a:solidFill>
            <a:schemeClr val="bg1">
              <a:alpha val="25000"/>
            </a:schemeClr>
          </a:solidFill>
        </p:spPr>
      </p:pic>
      <p:sp>
        <p:nvSpPr>
          <p:cNvPr id="19" name="Rectangle 18">
            <a:extLst>
              <a:ext uri="{FF2B5EF4-FFF2-40B4-BE49-F238E27FC236}">
                <a16:creationId xmlns:a16="http://schemas.microsoft.com/office/drawing/2014/main" id="{50C72062-3983-44DC-A011-7AFC4FA09BC7}"/>
              </a:ext>
            </a:extLst>
          </p:cNvPr>
          <p:cNvSpPr/>
          <p:nvPr/>
        </p:nvSpPr>
        <p:spPr>
          <a:xfrm>
            <a:off x="436266" y="1391855"/>
            <a:ext cx="6096000" cy="861774"/>
          </a:xfrm>
          <a:prstGeom prst="rect">
            <a:avLst/>
          </a:prstGeom>
        </p:spPr>
        <p:txBody>
          <a:bodyPr>
            <a:spAutoFit/>
          </a:bodyPr>
          <a:lstStyle/>
          <a:p>
            <a:r>
              <a:rPr lang="en-GB" dirty="0"/>
              <a:t>ATCA low level control – IPMC</a:t>
            </a:r>
          </a:p>
          <a:p>
            <a:pPr marL="285750" indent="-285750">
              <a:buFont typeface="Arial" panose="020B0604020202020204" pitchFamily="34" charset="0"/>
              <a:buChar char="•"/>
            </a:pPr>
            <a:r>
              <a:rPr lang="en-GB" sz="1600" dirty="0"/>
              <a:t>Available from CERN</a:t>
            </a:r>
          </a:p>
          <a:p>
            <a:pPr marL="285750" indent="-285750">
              <a:buFont typeface="Arial" panose="020B0604020202020204" pitchFamily="34" charset="0"/>
              <a:buChar char="•"/>
            </a:pPr>
            <a:r>
              <a:rPr lang="en-GB" sz="1600" dirty="0"/>
              <a:t>Runs the commercial standard software</a:t>
            </a:r>
          </a:p>
        </p:txBody>
      </p:sp>
      <p:sp>
        <p:nvSpPr>
          <p:cNvPr id="20" name="Rectangle 19">
            <a:extLst>
              <a:ext uri="{FF2B5EF4-FFF2-40B4-BE49-F238E27FC236}">
                <a16:creationId xmlns:a16="http://schemas.microsoft.com/office/drawing/2014/main" id="{75F95CF1-E08E-4991-B0F2-BA9A4A6390B8}"/>
              </a:ext>
            </a:extLst>
          </p:cNvPr>
          <p:cNvSpPr/>
          <p:nvPr/>
        </p:nvSpPr>
        <p:spPr>
          <a:xfrm>
            <a:off x="6378604" y="1391855"/>
            <a:ext cx="5229627" cy="1846659"/>
          </a:xfrm>
          <a:prstGeom prst="rect">
            <a:avLst/>
          </a:prstGeom>
        </p:spPr>
        <p:txBody>
          <a:bodyPr wrap="square">
            <a:spAutoFit/>
          </a:bodyPr>
          <a:lstStyle/>
          <a:p>
            <a:r>
              <a:rPr lang="en-GB" dirty="0"/>
              <a:t>Standard Intel x86  COM-Express Type 10 CPU</a:t>
            </a:r>
          </a:p>
          <a:p>
            <a:pPr marL="285750" indent="-285750">
              <a:buFont typeface="Arial" panose="020B0604020202020204" pitchFamily="34" charset="0"/>
              <a:buChar char="•"/>
            </a:pPr>
            <a:r>
              <a:rPr lang="en-GB" sz="1600" dirty="0"/>
              <a:t>Running standard Centos Linux</a:t>
            </a:r>
          </a:p>
          <a:p>
            <a:pPr marL="285750" indent="-285750">
              <a:buFont typeface="Arial" panose="020B0604020202020204" pitchFamily="34" charset="0"/>
              <a:buChar char="•"/>
            </a:pPr>
            <a:r>
              <a:rPr lang="en-GB" sz="1600" dirty="0"/>
              <a:t>What sys-admins want, not necessarily what hardware engineers want!</a:t>
            </a:r>
          </a:p>
          <a:p>
            <a:pPr marL="285750" indent="-285750">
              <a:buFont typeface="Arial" panose="020B0604020202020204" pitchFamily="34" charset="0"/>
              <a:buChar char="•"/>
            </a:pPr>
            <a:r>
              <a:rPr lang="en-GB" sz="1600" dirty="0"/>
              <a:t>PCIe interface to FPGAs</a:t>
            </a:r>
          </a:p>
          <a:p>
            <a:pPr marL="285750" indent="-285750">
              <a:buFont typeface="Arial" panose="020B0604020202020204" pitchFamily="34" charset="0"/>
              <a:buChar char="•"/>
            </a:pPr>
            <a:r>
              <a:rPr lang="en-GB" sz="1600" dirty="0"/>
              <a:t>Clean separation of hardware, firmware and software</a:t>
            </a:r>
          </a:p>
        </p:txBody>
      </p:sp>
      <p:pic>
        <p:nvPicPr>
          <p:cNvPr id="21" name="Picture 20">
            <a:extLst>
              <a:ext uri="{FF2B5EF4-FFF2-40B4-BE49-F238E27FC236}">
                <a16:creationId xmlns:a16="http://schemas.microsoft.com/office/drawing/2014/main" id="{FFC7F42A-7CF7-4DE5-9908-206A110E92B7}"/>
              </a:ext>
            </a:extLst>
          </p:cNvPr>
          <p:cNvPicPr>
            <a:picLocks noChangeAspect="1"/>
          </p:cNvPicPr>
          <p:nvPr/>
        </p:nvPicPr>
        <p:blipFill>
          <a:blip r:embed="rId3"/>
          <a:stretch>
            <a:fillRect/>
          </a:stretch>
        </p:blipFill>
        <p:spPr>
          <a:xfrm>
            <a:off x="445168" y="3873757"/>
            <a:ext cx="1684257" cy="1790586"/>
          </a:xfrm>
          <a:prstGeom prst="rect">
            <a:avLst/>
          </a:prstGeom>
        </p:spPr>
      </p:pic>
      <p:sp>
        <p:nvSpPr>
          <p:cNvPr id="22" name="Rectangle 21">
            <a:extLst>
              <a:ext uri="{FF2B5EF4-FFF2-40B4-BE49-F238E27FC236}">
                <a16:creationId xmlns:a16="http://schemas.microsoft.com/office/drawing/2014/main" id="{B0C64E1D-9054-4FE0-BE30-C549469AB284}"/>
              </a:ext>
            </a:extLst>
          </p:cNvPr>
          <p:cNvSpPr/>
          <p:nvPr/>
        </p:nvSpPr>
        <p:spPr>
          <a:xfrm>
            <a:off x="2421240" y="3858058"/>
            <a:ext cx="3692371" cy="1661993"/>
          </a:xfrm>
          <a:prstGeom prst="rect">
            <a:avLst/>
          </a:prstGeom>
        </p:spPr>
        <p:txBody>
          <a:bodyPr wrap="square">
            <a:spAutoFit/>
          </a:bodyPr>
          <a:lstStyle/>
          <a:p>
            <a:r>
              <a:rPr lang="en-GB" dirty="0"/>
              <a:t>Ethernet</a:t>
            </a:r>
          </a:p>
          <a:p>
            <a:pPr marL="285750" indent="-285750">
              <a:buFont typeface="Arial" panose="020B0604020202020204" pitchFamily="34" charset="0"/>
              <a:buChar char="•"/>
            </a:pPr>
            <a:r>
              <a:rPr lang="en-GB" sz="1600" dirty="0"/>
              <a:t>Switch with integrated Gigabit Ethernet Phys</a:t>
            </a:r>
          </a:p>
          <a:p>
            <a:pPr marL="285750" indent="-285750">
              <a:buFont typeface="Arial" panose="020B0604020202020204" pitchFamily="34" charset="0"/>
              <a:buChar char="•"/>
            </a:pPr>
            <a:r>
              <a:rPr lang="en-GB" sz="1600" dirty="0"/>
              <a:t>AC coupled via capacitors</a:t>
            </a:r>
          </a:p>
          <a:p>
            <a:pPr marL="285750" indent="-285750">
              <a:buFont typeface="Arial" panose="020B0604020202020204" pitchFamily="34" charset="0"/>
              <a:buChar char="•"/>
            </a:pPr>
            <a:r>
              <a:rPr lang="en-GB" sz="1600" dirty="0"/>
              <a:t>Small form factor 1cm</a:t>
            </a:r>
            <a:r>
              <a:rPr lang="en-GB" sz="1600" baseline="30000" dirty="0"/>
              <a:t>2</a:t>
            </a:r>
          </a:p>
          <a:p>
            <a:pPr marL="285750" indent="-285750">
              <a:buFont typeface="Arial" panose="020B0604020202020204" pitchFamily="34" charset="0"/>
              <a:buChar char="•"/>
            </a:pPr>
            <a:r>
              <a:rPr lang="en-GB" sz="1600" dirty="0"/>
              <a:t>VLAN capable</a:t>
            </a:r>
            <a:endParaRPr lang="en-GB" sz="1600" baseline="30000" dirty="0"/>
          </a:p>
        </p:txBody>
      </p:sp>
      <p:pic>
        <p:nvPicPr>
          <p:cNvPr id="1026" name="Picture 2" descr="WL9A3">
            <a:extLst>
              <a:ext uri="{FF2B5EF4-FFF2-40B4-BE49-F238E27FC236}">
                <a16:creationId xmlns:a16="http://schemas.microsoft.com/office/drawing/2014/main" id="{0613C61F-7731-4EA1-8CE1-D86D6CDC19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4785" y="2206119"/>
            <a:ext cx="5715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D176052-CB1F-4F4C-B8AD-C5C0FB4D4096}"/>
              </a:ext>
            </a:extLst>
          </p:cNvPr>
          <p:cNvSpPr txBox="1"/>
          <p:nvPr/>
        </p:nvSpPr>
        <p:spPr>
          <a:xfrm>
            <a:off x="4487599" y="5923341"/>
            <a:ext cx="5465802" cy="830997"/>
          </a:xfrm>
          <a:prstGeom prst="rect">
            <a:avLst/>
          </a:prstGeom>
          <a:noFill/>
        </p:spPr>
        <p:txBody>
          <a:bodyPr wrap="square" rtlCol="0">
            <a:spAutoFit/>
          </a:bodyPr>
          <a:lstStyle/>
          <a:p>
            <a:pPr algn="ctr"/>
            <a:r>
              <a:rPr lang="en-GB" sz="1600" dirty="0">
                <a:solidFill>
                  <a:srgbClr val="FF0000"/>
                </a:solidFill>
              </a:rPr>
              <a:t>COM-Express with i5 processor now under test at IC!</a:t>
            </a:r>
          </a:p>
          <a:p>
            <a:pPr algn="ctr"/>
            <a:r>
              <a:rPr lang="en-GB" sz="1600" dirty="0">
                <a:solidFill>
                  <a:srgbClr val="FF0000"/>
                </a:solidFill>
              </a:rPr>
              <a:t>Up to 16GB RAM, 4 cores + hyperthreading @ 4.1GHz!</a:t>
            </a:r>
          </a:p>
          <a:p>
            <a:pPr algn="ctr"/>
            <a:r>
              <a:rPr lang="en-GB" sz="1600" dirty="0">
                <a:solidFill>
                  <a:srgbClr val="FF0000"/>
                </a:solidFill>
              </a:rPr>
              <a:t>A different beast to the Atom we have been using</a:t>
            </a:r>
          </a:p>
        </p:txBody>
      </p:sp>
      <p:cxnSp>
        <p:nvCxnSpPr>
          <p:cNvPr id="10" name="Straight Arrow Connector 9">
            <a:extLst>
              <a:ext uri="{FF2B5EF4-FFF2-40B4-BE49-F238E27FC236}">
                <a16:creationId xmlns:a16="http://schemas.microsoft.com/office/drawing/2014/main" id="{6C72B76F-F0C5-48EB-AEDB-B54082DBD205}"/>
              </a:ext>
            </a:extLst>
          </p:cNvPr>
          <p:cNvCxnSpPr>
            <a:cxnSpLocks/>
          </p:cNvCxnSpPr>
          <p:nvPr/>
        </p:nvCxnSpPr>
        <p:spPr>
          <a:xfrm flipH="1" flipV="1">
            <a:off x="8981888" y="4909625"/>
            <a:ext cx="1" cy="101371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7835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were the concerns?</a:t>
            </a:r>
          </a:p>
        </p:txBody>
      </p:sp>
      <p:sp>
        <p:nvSpPr>
          <p:cNvPr id="3" name="Content Placeholder 2"/>
          <p:cNvSpPr>
            <a:spLocks noGrp="1"/>
          </p:cNvSpPr>
          <p:nvPr>
            <p:ph idx="1"/>
          </p:nvPr>
        </p:nvSpPr>
        <p:spPr>
          <a:xfrm>
            <a:off x="685800" y="1680209"/>
            <a:ext cx="10820400" cy="3835922"/>
          </a:xfrm>
        </p:spPr>
        <p:txBody>
          <a:bodyPr/>
          <a:lstStyle/>
          <a:p>
            <a:r>
              <a:rPr lang="en-GB" dirty="0"/>
              <a:t>We started the project with serious concerns over choice of ATCA, particularly:</a:t>
            </a:r>
          </a:p>
          <a:p>
            <a:pPr lvl="1"/>
            <a:r>
              <a:rPr lang="en-GB" dirty="0"/>
              <a:t>Thermal management</a:t>
            </a:r>
          </a:p>
          <a:p>
            <a:pPr lvl="2"/>
            <a:r>
              <a:rPr lang="en-GB" dirty="0"/>
              <a:t>Optics must be kept below 50C or longevity drops at shocking rate</a:t>
            </a:r>
          </a:p>
          <a:p>
            <a:pPr lvl="1"/>
            <a:r>
              <a:rPr lang="en-GB" dirty="0"/>
              <a:t>Acoustic noise</a:t>
            </a:r>
          </a:p>
          <a:p>
            <a:r>
              <a:rPr lang="en-GB" dirty="0"/>
              <a:t>Others expressed concern over</a:t>
            </a:r>
          </a:p>
          <a:p>
            <a:pPr lvl="1"/>
            <a:r>
              <a:rPr lang="en-GB" dirty="0"/>
              <a:t>Interposer signal integrity</a:t>
            </a:r>
          </a:p>
          <a:p>
            <a:pPr lvl="1"/>
            <a:r>
              <a:rPr lang="en-GB" dirty="0"/>
              <a:t>Supplying power to FPGAs</a:t>
            </a:r>
          </a:p>
          <a:p>
            <a:pPr lvl="1"/>
            <a:r>
              <a:rPr lang="en-GB" dirty="0"/>
              <a:t>Cooling FPGAs on daughter-cards</a:t>
            </a:r>
          </a:p>
          <a:p>
            <a:pPr lvl="1"/>
            <a:r>
              <a:rPr lang="en-GB" dirty="0"/>
              <a:t>Limited prior experience with 16 or 25G links</a:t>
            </a:r>
          </a:p>
          <a:p>
            <a:pPr lvl="1"/>
            <a:r>
              <a:rPr lang="en-GB" dirty="0"/>
              <a:t>Whether different institutes could really work across subdetector boundaries</a:t>
            </a:r>
          </a:p>
        </p:txBody>
      </p:sp>
      <p:sp>
        <p:nvSpPr>
          <p:cNvPr id="4" name="Date Placeholder 3"/>
          <p:cNvSpPr>
            <a:spLocks noGrp="1"/>
          </p:cNvSpPr>
          <p:nvPr>
            <p:ph type="dt" sz="half" idx="10"/>
          </p:nvPr>
        </p:nvSpPr>
        <p:spPr/>
        <p:txBody>
          <a:bodyPr/>
          <a:lstStyle/>
          <a:p>
            <a:r>
              <a:rPr lang="en-US"/>
              <a:t>19/09/2018</a:t>
            </a:r>
            <a:endParaRPr lang="en-US" dirty="0"/>
          </a:p>
        </p:txBody>
      </p:sp>
      <p:sp>
        <p:nvSpPr>
          <p:cNvPr id="5" name="Footer Placeholder 4"/>
          <p:cNvSpPr>
            <a:spLocks noGrp="1"/>
          </p:cNvSpPr>
          <p:nvPr>
            <p:ph type="ftr" sz="quarter" idx="11"/>
          </p:nvPr>
        </p:nvSpPr>
        <p:spPr/>
        <p:txBody>
          <a:bodyPr/>
          <a:lstStyle/>
          <a:p>
            <a:r>
              <a:rPr lang="en-US"/>
              <a:t>Andrew Rose                                  Imperial College London</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1634693020"/>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Imperial</Template>
  <TotalTime>6783</TotalTime>
  <Words>3934</Words>
  <Application>Microsoft Office PowerPoint</Application>
  <PresentationFormat>Widescreen</PresentationFormat>
  <Paragraphs>810</Paragraphs>
  <Slides>74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74</vt:i4>
      </vt:variant>
    </vt:vector>
  </HeadingPairs>
  <TitlesOfParts>
    <vt:vector size="78" baseType="lpstr">
      <vt:lpstr>Arial</vt:lpstr>
      <vt:lpstr>Calibri</vt:lpstr>
      <vt:lpstr>Century Gothic</vt:lpstr>
      <vt:lpstr>Vapor Trail</vt:lpstr>
      <vt:lpstr>PowerPoint Presentation</vt:lpstr>
      <vt:lpstr>Overview</vt:lpstr>
      <vt:lpstr>Past: design rationale</vt:lpstr>
      <vt:lpstr>What is Serenity?</vt:lpstr>
      <vt:lpstr>What is Serenity?</vt:lpstr>
      <vt:lpstr>Which problems was Serenity meant to solve?</vt:lpstr>
      <vt:lpstr>How?</vt:lpstr>
      <vt:lpstr>An aside: COTS Components</vt:lpstr>
      <vt:lpstr>What were the concerns?</vt:lpstr>
      <vt:lpstr>Present: Serenity 1.1</vt:lpstr>
      <vt:lpstr>Present: Serenity 1.1</vt:lpstr>
      <vt:lpstr>LINKS - Internal LOOP</vt:lpstr>
      <vt:lpstr>Links – INTERFPGA BUS</vt:lpstr>
      <vt:lpstr>Links – OPTICAL Test STAND</vt:lpstr>
      <vt:lpstr>Links – OPTICAL Test STAND</vt:lpstr>
      <vt:lpstr>Backend protocol</vt:lpstr>
      <vt:lpstr>LpGBT Protocol</vt:lpstr>
      <vt:lpstr>Clock-Distribution Tests</vt:lpstr>
      <vt:lpstr>Clock-distribution tests</vt:lpstr>
      <vt:lpstr>Thermal &amp; Mechanical Tests</vt:lpstr>
      <vt:lpstr>Test Stand At CERN</vt:lpstr>
      <vt:lpstr>Thermal TEST RESULTS</vt:lpstr>
      <vt:lpstr>Fan Speed</vt:lpstr>
      <vt:lpstr>Noise &amp; Cooling vs. Power</vt:lpstr>
      <vt:lpstr>Crate Noise &amp; Power</vt:lpstr>
      <vt:lpstr>Final Heatsink Design</vt:lpstr>
      <vt:lpstr>Thermal Cycling Test-stand</vt:lpstr>
      <vt:lpstr>Measurement Process</vt:lpstr>
      <vt:lpstr>Datapath</vt:lpstr>
      <vt:lpstr>Status (as of 10/02/20 20:30 GMT) </vt:lpstr>
      <vt:lpstr>Thermal cycling tests</vt:lpstr>
      <vt:lpstr>Time-series data (GTY)</vt:lpstr>
      <vt:lpstr>Time-series data (GTH)</vt:lpstr>
      <vt:lpstr>Eye-temperature correlation</vt:lpstr>
      <vt:lpstr>Is there a global trend?</vt:lpstr>
      <vt:lpstr>Trend over time</vt:lpstr>
      <vt:lpstr>Hardware conclusion</vt:lpstr>
      <vt:lpstr>An observation</vt:lpstr>
      <vt:lpstr>An observation</vt:lpstr>
      <vt:lpstr>An observation</vt:lpstr>
      <vt:lpstr>An observation</vt:lpstr>
      <vt:lpstr>EMP Firmware</vt:lpstr>
      <vt:lpstr>EMP FIRMWARE</vt:lpstr>
      <vt:lpstr>EMP Firmware</vt:lpstr>
      <vt:lpstr>: The Serenity Management Shell</vt:lpstr>
      <vt:lpstr>: The Serenity Management Shell</vt:lpstr>
      <vt:lpstr>: The Serenity Management Shell</vt:lpstr>
      <vt:lpstr>: The Serenity Management Shell</vt:lpstr>
      <vt:lpstr>Documentation</vt:lpstr>
      <vt:lpstr>The most remarkable feat</vt:lpstr>
      <vt:lpstr>Future: Serenity 1.2</vt:lpstr>
      <vt:lpstr>Serenity 1.1 Open questions</vt:lpstr>
      <vt:lpstr>Required changes</vt:lpstr>
      <vt:lpstr>Serenity 1.2</vt:lpstr>
      <vt:lpstr>Serenity 1.2</vt:lpstr>
      <vt:lpstr>Serenity 1.2</vt:lpstr>
      <vt:lpstr>Upgraded optics</vt:lpstr>
      <vt:lpstr>Serenity 1.2</vt:lpstr>
      <vt:lpstr>Serenity 1.2 &amp; Blade tester Progress</vt:lpstr>
      <vt:lpstr>Conclusion</vt:lpstr>
      <vt:lpstr>Conclusion</vt:lpstr>
      <vt:lpstr>Conclusion</vt:lpstr>
      <vt:lpstr>Conclusion</vt:lpstr>
      <vt:lpstr>Thanks for listening! Any Questions?</vt:lpstr>
      <vt:lpstr>Spares &amp; Backup</vt:lpstr>
      <vt:lpstr>Can different groups produce daughter-cards?</vt:lpstr>
      <vt:lpstr>link tests in TIF</vt:lpstr>
      <vt:lpstr>Blade Tester</vt:lpstr>
      <vt:lpstr>Daughter card Tester</vt:lpstr>
      <vt:lpstr>HOW SMASH?</vt:lpstr>
      <vt:lpstr>HOW SMASH?</vt:lpstr>
      <vt:lpstr>HOW SMASH?</vt:lpstr>
      <vt:lpstr>HOW SMASH?</vt:lpstr>
      <vt:lpstr>Is it just for Serenity?</vt:lpstr>
    </vt:vector>
  </TitlesOfParts>
  <Company>Imperial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Serenity Project: Status</dc:title>
  <dc:creator>Rose, Andrew W</dc:creator>
  <cp:lastModifiedBy>awr</cp:lastModifiedBy>
  <cp:revision>721</cp:revision>
  <dcterms:created xsi:type="dcterms:W3CDTF">2018-03-07T13:43:51Z</dcterms:created>
  <dcterms:modified xsi:type="dcterms:W3CDTF">2020-02-11T07:38:10Z</dcterms:modified>
</cp:coreProperties>
</file>