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8AA5E-62F2-43A1-B0FB-EDDBDEC96FE7}" type="datetimeFigureOut">
              <a:rPr lang="en-PH" smtClean="0"/>
              <a:t>17/12/2019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9AA0E-3BF0-42CF-8258-1746F89996F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152101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DF74-6908-476F-A6B5-B8E97AD3D9B4}" type="datetime1">
              <a:rPr lang="en-PH" smtClean="0"/>
              <a:t>17/12/2019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09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96696-8FBD-4A24-98E9-28B5E569D2DF}" type="datetime1">
              <a:rPr lang="en-PH" smtClean="0"/>
              <a:t>17/12/2019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7596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964-09C2-4A2D-91DE-E756333B11AE}" type="datetime1">
              <a:rPr lang="en-PH" smtClean="0"/>
              <a:t>17/12/2019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552986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C9DE-F55C-41EB-8023-DC2C6DBEAE90}" type="datetime1">
              <a:rPr lang="en-PH" smtClean="0"/>
              <a:t>17/12/2019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38684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2F40-20F5-4FC6-A874-33726E93484C}" type="datetime1">
              <a:rPr lang="en-PH" smtClean="0"/>
              <a:t>17/12/2019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2372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6A71-A95B-4EF8-9542-9AAB43536B7F}" type="datetime1">
              <a:rPr lang="en-PH" smtClean="0"/>
              <a:t>17/12/2019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2728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7B8A-622A-4EB9-AD82-98D8B6E3FF1A}" type="datetime1">
              <a:rPr lang="en-PH" smtClean="0"/>
              <a:t>17/12/2019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703511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FEE1-D515-4320-BACA-82DBA337214E}" type="datetime1">
              <a:rPr lang="en-PH" smtClean="0"/>
              <a:t>17/12/2019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44788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08DD-E32D-4640-ABFD-258AF5B7AF29}" type="datetime1">
              <a:rPr lang="en-PH" smtClean="0"/>
              <a:t>17/12/2019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98228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0F96B71-A06E-47EB-9151-F44B773FFFC7}" type="datetime1">
              <a:rPr lang="en-PH" smtClean="0"/>
              <a:t>17/12/2019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84880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5B3F-5FDB-4FFB-813A-77DEBE337E01}" type="datetime1">
              <a:rPr lang="en-PH" smtClean="0"/>
              <a:t>17/12/2019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81321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58AFF3-0EA7-427E-BE43-62AB94DBE2B1}" type="datetime1">
              <a:rPr lang="en-PH" smtClean="0"/>
              <a:t>17/12/2019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F4FD06B-5B01-4DBF-B869-718371B2D246}" type="slidenum">
              <a:rPr lang="en-PH" smtClean="0"/>
              <a:t>‹#›</a:t>
            </a:fld>
            <a:endParaRPr lang="en-PH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85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93B25-DF41-468D-8921-14930F0B8C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PH" dirty="0"/>
              <a:t>ESR 11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52EEF9-8D0E-493E-B182-BF3E8B3D62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PH" dirty="0"/>
              <a:t>Radiation-Tolerant CMOS Image Sensors</a:t>
            </a:r>
          </a:p>
        </p:txBody>
      </p:sp>
    </p:spTree>
    <p:extLst>
      <p:ext uri="{BB962C8B-B14F-4D97-AF65-F5344CB8AC3E}">
        <p14:creationId xmlns:p14="http://schemas.microsoft.com/office/powerpoint/2010/main" val="4146470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BBB5C-162C-468D-9C6A-3580ABE91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38323-ECA8-4C79-AFEC-987FBB7027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/>
              <a:t>Prototype status</a:t>
            </a:r>
          </a:p>
          <a:p>
            <a:r>
              <a:rPr lang="en-PH" dirty="0"/>
              <a:t>Current work</a:t>
            </a:r>
          </a:p>
          <a:p>
            <a:r>
              <a:rPr lang="en-PH" dirty="0"/>
              <a:t>Future work</a:t>
            </a:r>
          </a:p>
          <a:p>
            <a:endParaRPr lang="en-PH" dirty="0"/>
          </a:p>
          <a:p>
            <a:endParaRPr lang="en-P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BAD056-4C5C-441B-8340-2770445EF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23023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4E8BD-E9D4-493D-97B2-2FEC31537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Prototype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5795C-57E7-4DAA-8265-0FCFCF0D7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20343" cy="4351338"/>
          </a:xfrm>
        </p:spPr>
        <p:txBody>
          <a:bodyPr/>
          <a:lstStyle/>
          <a:p>
            <a:r>
              <a:rPr lang="en-PH" dirty="0"/>
              <a:t>Taped out a simple image sensor system with multiple test pixels last 21 Aug 2019</a:t>
            </a:r>
          </a:p>
          <a:p>
            <a:endParaRPr lang="en-PH" dirty="0"/>
          </a:p>
          <a:p>
            <a:r>
              <a:rPr lang="en-PH" dirty="0"/>
              <a:t>Chips arrived last week (9 Dec 2019)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817C5-0C4F-4ED2-9D01-72119511A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3</a:t>
            </a:fld>
            <a:endParaRPr lang="en-PH"/>
          </a:p>
        </p:txBody>
      </p:sp>
      <p:pic>
        <p:nvPicPr>
          <p:cNvPr id="5" name="Picture 4" descr="A circuit board&#10;&#10;Description automatically generated">
            <a:extLst>
              <a:ext uri="{FF2B5EF4-FFF2-40B4-BE49-F238E27FC236}">
                <a16:creationId xmlns:a16="http://schemas.microsoft.com/office/drawing/2014/main" id="{0B490F6A-1E1A-42FA-834A-AD72F4E167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543" y="1028020"/>
            <a:ext cx="5631293" cy="514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664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C4D9E-2733-4B2A-9C4E-5F73644DD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Current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492ED-1852-45B3-ACB4-67B5B534A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/>
              <a:t>PCB soldering</a:t>
            </a:r>
          </a:p>
          <a:p>
            <a:pPr lvl="1"/>
            <a:r>
              <a:rPr lang="en-PH" dirty="0"/>
              <a:t>Three types of PCB designs: all are already here, just need to solder components</a:t>
            </a:r>
          </a:p>
          <a:p>
            <a:endParaRPr lang="en-PH" dirty="0"/>
          </a:p>
          <a:p>
            <a:r>
              <a:rPr lang="en-PH" dirty="0"/>
              <a:t>Finishing test setup</a:t>
            </a:r>
          </a:p>
          <a:p>
            <a:pPr lvl="1"/>
            <a:r>
              <a:rPr lang="en-PH" dirty="0"/>
              <a:t>FPGA programming</a:t>
            </a:r>
          </a:p>
          <a:p>
            <a:pPr lvl="1"/>
            <a:r>
              <a:rPr lang="en-PH" dirty="0"/>
              <a:t>Scripts to automate testing of chip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0A76A2-C4A4-4D2D-8C82-71D6CE38E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4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460262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43030-6994-4D39-9C5A-1B50F0C39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652A0E-9974-4EFB-A9A3-918A7CA82C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dirty="0"/>
              <a:t>Post-processing of chip</a:t>
            </a:r>
          </a:p>
          <a:p>
            <a:pPr lvl="1"/>
            <a:r>
              <a:rPr lang="en-PH" dirty="0"/>
              <a:t>January</a:t>
            </a:r>
          </a:p>
          <a:p>
            <a:pPr lvl="1"/>
            <a:endParaRPr lang="en-PH" dirty="0"/>
          </a:p>
          <a:p>
            <a:r>
              <a:rPr lang="en-PH" dirty="0"/>
              <a:t>Testing of chip</a:t>
            </a:r>
          </a:p>
          <a:p>
            <a:pPr lvl="1"/>
            <a:r>
              <a:rPr lang="en-PH" dirty="0"/>
              <a:t>January to April</a:t>
            </a:r>
          </a:p>
          <a:p>
            <a:pPr lvl="1"/>
            <a:endParaRPr lang="en-PH" dirty="0"/>
          </a:p>
          <a:p>
            <a:r>
              <a:rPr lang="en-PH" dirty="0"/>
              <a:t>Thermal annealing secondment</a:t>
            </a:r>
          </a:p>
          <a:p>
            <a:pPr lvl="1"/>
            <a:r>
              <a:rPr lang="en-PH" dirty="0"/>
              <a:t>April to May</a:t>
            </a:r>
          </a:p>
          <a:p>
            <a:pPr lvl="1"/>
            <a:endParaRPr lang="en-PH" dirty="0"/>
          </a:p>
          <a:p>
            <a:r>
              <a:rPr lang="en-PH" dirty="0"/>
              <a:t>Other irradiations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2C23B4-8D46-4486-89AC-4D0AB094E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5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0380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EBA4B-5942-4FC0-9523-4031260C0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Future work: Post-processing of Chip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82FB8-F3CF-48B5-B8DE-1B834E463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/>
              <a:t>Need to do the following for the chip (January):</a:t>
            </a:r>
          </a:p>
          <a:p>
            <a:pPr lvl="1"/>
            <a:r>
              <a:rPr lang="en-PH" dirty="0"/>
              <a:t>Dicing of dies</a:t>
            </a:r>
          </a:p>
          <a:p>
            <a:pPr lvl="1"/>
            <a:endParaRPr lang="en-PH" dirty="0"/>
          </a:p>
          <a:p>
            <a:pPr lvl="1"/>
            <a:r>
              <a:rPr lang="en-PH" dirty="0"/>
              <a:t>Grinding of dies</a:t>
            </a:r>
          </a:p>
          <a:p>
            <a:pPr lvl="2"/>
            <a:r>
              <a:rPr lang="en-PH" dirty="0"/>
              <a:t>Experiments should be done first since a handle wafer will be used and the goal is too thin</a:t>
            </a:r>
          </a:p>
          <a:p>
            <a:pPr lvl="1"/>
            <a:endParaRPr lang="en-PH" dirty="0"/>
          </a:p>
          <a:p>
            <a:pPr lvl="1"/>
            <a:r>
              <a:rPr lang="en-PH" dirty="0"/>
              <a:t>Passivation of backside</a:t>
            </a:r>
          </a:p>
          <a:p>
            <a:pPr lvl="2"/>
            <a:r>
              <a:rPr lang="en-PH" dirty="0"/>
              <a:t>Needs to passivate backside with AlO2 after grinding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7A9C5C-1CF6-470F-A0D8-F287E6409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6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588970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DFD16-2F37-4CEC-B923-E795D6E86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Future work: Testing of Chip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9E10B-F5B2-45EF-958B-F32595F99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/>
              <a:t>Base testing (without irradiation)</a:t>
            </a:r>
          </a:p>
          <a:p>
            <a:pPr lvl="1"/>
            <a:r>
              <a:rPr lang="en-PH" dirty="0"/>
              <a:t>Starts in January if everything went well in post-processing</a:t>
            </a:r>
          </a:p>
          <a:p>
            <a:pPr lvl="1"/>
            <a:r>
              <a:rPr lang="en-PH" dirty="0"/>
              <a:t>At KU Leuven: Campus Leuven</a:t>
            </a:r>
          </a:p>
          <a:p>
            <a:pPr lvl="1"/>
            <a:endParaRPr lang="en-PH" dirty="0"/>
          </a:p>
          <a:p>
            <a:r>
              <a:rPr lang="en-PH" dirty="0"/>
              <a:t>X-ray irradiation and testing (for TID effects)</a:t>
            </a:r>
          </a:p>
          <a:p>
            <a:pPr lvl="1"/>
            <a:r>
              <a:rPr lang="en-PH" dirty="0"/>
              <a:t>At KU Leuven: Campus </a:t>
            </a:r>
            <a:r>
              <a:rPr lang="en-PH" dirty="0" err="1"/>
              <a:t>Geel</a:t>
            </a:r>
            <a:endParaRPr lang="en-P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6695E-AB08-4187-BD52-BE2C1C595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57718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7CD13-7FA2-416A-8E64-F56716F14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Future work: Secondment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6020F-7C24-4529-A44E-B8308E6B8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/>
              <a:t>Secondment in Montpellier</a:t>
            </a:r>
          </a:p>
          <a:p>
            <a:pPr lvl="1"/>
            <a:r>
              <a:rPr lang="en-PH" dirty="0"/>
              <a:t>4</a:t>
            </a:r>
            <a:r>
              <a:rPr lang="en-PH" baseline="30000" dirty="0"/>
              <a:t>th</a:t>
            </a:r>
            <a:r>
              <a:rPr lang="en-PH" dirty="0"/>
              <a:t> week of April to 2</a:t>
            </a:r>
            <a:r>
              <a:rPr lang="en-PH" baseline="30000" dirty="0"/>
              <a:t>nd</a:t>
            </a:r>
            <a:r>
              <a:rPr lang="en-PH" dirty="0"/>
              <a:t> week of May (3 weeks)</a:t>
            </a:r>
          </a:p>
          <a:p>
            <a:pPr lvl="1"/>
            <a:r>
              <a:rPr lang="en-PH" dirty="0"/>
              <a:t>Effects of thermal annealing</a:t>
            </a:r>
          </a:p>
          <a:p>
            <a:pPr lvl="1"/>
            <a:endParaRPr lang="en-PH" dirty="0"/>
          </a:p>
          <a:p>
            <a:r>
              <a:rPr lang="en-PH" dirty="0"/>
              <a:t>Could use Co60 for TID and then do thermal annealing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A5583-1E89-4EB2-BF50-D9BA48E5F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122398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1C83D-FF1C-4585-8444-3BAF13009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Future work: Other irradiations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C0F64-2903-47EE-9B10-BD608EDD1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dirty="0"/>
              <a:t>May onwards</a:t>
            </a:r>
          </a:p>
          <a:p>
            <a:endParaRPr lang="en-PH" dirty="0"/>
          </a:p>
          <a:p>
            <a:r>
              <a:rPr lang="en-PH" dirty="0"/>
              <a:t>TID effects and displacement effects are the focus for the chip</a:t>
            </a:r>
          </a:p>
          <a:p>
            <a:pPr lvl="1"/>
            <a:r>
              <a:rPr lang="en-PH" dirty="0"/>
              <a:t>Digital cells in the chip are not radiation hardened (SEE)</a:t>
            </a:r>
          </a:p>
          <a:p>
            <a:pPr lvl="1"/>
            <a:endParaRPr lang="en-PH" dirty="0"/>
          </a:p>
          <a:p>
            <a:r>
              <a:rPr lang="en-PH" dirty="0"/>
              <a:t>Two-Laser Photon Absorption equipment in </a:t>
            </a:r>
            <a:r>
              <a:rPr lang="en-PH" dirty="0" err="1"/>
              <a:t>Geel</a:t>
            </a:r>
            <a:r>
              <a:rPr lang="en-PH" dirty="0"/>
              <a:t> will be used to check SEE in non-digital blocks</a:t>
            </a:r>
          </a:p>
          <a:p>
            <a:endParaRPr lang="en-PH" dirty="0"/>
          </a:p>
          <a:p>
            <a:r>
              <a:rPr lang="en-PH" dirty="0"/>
              <a:t>Possible tests for displacement damage</a:t>
            </a:r>
          </a:p>
          <a:p>
            <a:pPr lvl="1"/>
            <a:r>
              <a:rPr lang="en-PH" dirty="0"/>
              <a:t>High energy protons: 10-500MeV</a:t>
            </a:r>
          </a:p>
          <a:p>
            <a:pPr lvl="1"/>
            <a:r>
              <a:rPr lang="en-PH" dirty="0"/>
              <a:t>Neutrons: 1-20 MeV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1F3656-D46C-4CA2-AB72-406C9EF78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D06B-5B01-4DBF-B869-718371B2D246}" type="slidenum">
              <a:rPr lang="en-PH" smtClean="0"/>
              <a:t>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0679855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988</TotalTime>
  <Words>286</Words>
  <Application>Microsoft Office PowerPoint</Application>
  <PresentationFormat>Widescreen</PresentationFormat>
  <Paragraphs>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Retrospect</vt:lpstr>
      <vt:lpstr>ESR 11 Update</vt:lpstr>
      <vt:lpstr>Outline</vt:lpstr>
      <vt:lpstr>Prototype Status</vt:lpstr>
      <vt:lpstr>Current work</vt:lpstr>
      <vt:lpstr>Future work</vt:lpstr>
      <vt:lpstr>Future work: Post-processing of Chip</vt:lpstr>
      <vt:lpstr>Future work: Testing of Chip</vt:lpstr>
      <vt:lpstr>Future work: Secondment</vt:lpstr>
      <vt:lpstr>Future work: Other irradiations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RADSAGA ESR 11 Update</dc:title>
  <dc:creator>Rico Jossel Maestro</dc:creator>
  <cp:lastModifiedBy>Rico Jossel Maestro</cp:lastModifiedBy>
  <cp:revision>32</cp:revision>
  <dcterms:created xsi:type="dcterms:W3CDTF">2019-12-16T16:44:48Z</dcterms:created>
  <dcterms:modified xsi:type="dcterms:W3CDTF">2019-12-17T09:13:20Z</dcterms:modified>
</cp:coreProperties>
</file>