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4" r:id="rId1"/>
  </p:sldMasterIdLst>
  <p:notesMasterIdLst>
    <p:notesMasterId r:id="rId32"/>
  </p:notesMasterIdLst>
  <p:sldIdLst>
    <p:sldId id="857" r:id="rId2"/>
    <p:sldId id="896" r:id="rId3"/>
    <p:sldId id="897" r:id="rId4"/>
    <p:sldId id="1129" r:id="rId5"/>
    <p:sldId id="942" r:id="rId6"/>
    <p:sldId id="1071" r:id="rId7"/>
    <p:sldId id="1127" r:id="rId8"/>
    <p:sldId id="1087" r:id="rId9"/>
    <p:sldId id="1100" r:id="rId10"/>
    <p:sldId id="1088" r:id="rId11"/>
    <p:sldId id="256" r:id="rId12"/>
    <p:sldId id="257" r:id="rId13"/>
    <p:sldId id="259" r:id="rId14"/>
    <p:sldId id="1122" r:id="rId15"/>
    <p:sldId id="1077" r:id="rId16"/>
    <p:sldId id="1123" r:id="rId17"/>
    <p:sldId id="1079" r:id="rId18"/>
    <p:sldId id="1119" r:id="rId19"/>
    <p:sldId id="1063" r:id="rId20"/>
    <p:sldId id="1064" r:id="rId21"/>
    <p:sldId id="1126" r:id="rId22"/>
    <p:sldId id="1084" r:id="rId23"/>
    <p:sldId id="1128" r:id="rId24"/>
    <p:sldId id="353" r:id="rId25"/>
    <p:sldId id="354" r:id="rId26"/>
    <p:sldId id="355" r:id="rId27"/>
    <p:sldId id="1120" r:id="rId28"/>
    <p:sldId id="1080" r:id="rId29"/>
    <p:sldId id="1107" r:id="rId30"/>
    <p:sldId id="1130" r:id="rId31"/>
  </p:sldIdLst>
  <p:sldSz cx="9144000" cy="6858000" type="screen4x3"/>
  <p:notesSz cx="6858000" cy="9144000"/>
  <p:embeddedFontLst>
    <p:embeddedFont>
      <p:font typeface="Comic Sans MS" panose="030F0702030302020204" pitchFamily="66" charset="0"/>
      <p:regular r:id="rId33"/>
      <p:bold r:id="rId34"/>
      <p:italic r:id="rId35"/>
      <p:boldItalic r:id="rId36"/>
    </p:embeddedFont>
    <p:embeddedFont>
      <p:font typeface="Consolas" panose="020B0609020204030204" pitchFamily="49" charset="0"/>
      <p:regular r:id="rId37"/>
      <p:bold r:id="rId38"/>
      <p:italic r:id="rId39"/>
      <p:boldItalic r:id="rId40"/>
    </p:embeddedFont>
    <p:embeddedFont>
      <p:font typeface="Marlett" pitchFamily="2" charset="2"/>
      <p:regular r:id="rId41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60036"/>
    <a:srgbClr val="FF9933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2799" autoAdjust="0"/>
  </p:normalViewPr>
  <p:slideViewPr>
    <p:cSldViewPr snapToGrid="0">
      <p:cViewPr varScale="1">
        <p:scale>
          <a:sx n="76" d="100"/>
          <a:sy n="76" d="100"/>
        </p:scale>
        <p:origin x="12" y="4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-21456"/>
    </p:cViewPr>
  </p:sorterViewPr>
  <p:notesViewPr>
    <p:cSldViewPr snapToGrid="0">
      <p:cViewPr varScale="1">
        <p:scale>
          <a:sx n="57" d="100"/>
          <a:sy n="57" d="100"/>
        </p:scale>
        <p:origin x="-281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20" Type="http://schemas.openxmlformats.org/officeDocument/2006/relationships/slide" Target="slides/slide19.xml"/><Relationship Id="rId41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12978B1-D068-47E8-9D8F-DDBF907F7C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500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2436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392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Learn more about work on all three of these fronts on Thursday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9024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major challenge of HPC sites is network connectivity… Learn more on Thursday!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8301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2155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54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459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95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919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E1DEB4-BAD6-446D-919C-8310BE9C7D1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5983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41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Fetch all execute node slots that have more than 1 gigabyte of RAM….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30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Although Python is by far the most popular, not everyone is using Python clients…. More on Friday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906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HTC_logo_color_v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09" y="5602288"/>
            <a:ext cx="2211387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990" y="5885071"/>
            <a:ext cx="27082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17219"/>
            <a:ext cx="7772400" cy="2438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00122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6A0AA-7FD3-4A82-9345-19D2032998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393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029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029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045F6-34A2-4511-A3FB-315699BF1E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924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00238"/>
            <a:ext cx="3810000" cy="3738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0238"/>
            <a:ext cx="3810000" cy="3738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533400" y="6172200"/>
            <a:ext cx="411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9E3F0-957F-4C2E-A4DA-12781F6080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525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172" y="538449"/>
            <a:ext cx="8227457" cy="614142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991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172" y="1604399"/>
            <a:ext cx="955489" cy="1895672"/>
          </a:xfrm>
          <a:prstGeom prst="rect">
            <a:avLst/>
          </a:prstGeom>
        </p:spPr>
        <p:txBody>
          <a:bodyPr lIns="0" tIns="0" rIns="0" bIns="0">
            <a:normAutofit fontScale="34000"/>
          </a:bodyPr>
          <a:lstStyle/>
          <a:p>
            <a:endParaRPr lang="en-US" sz="2903" b="0" strike="noStrike" spc="-1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1460663" y="1604399"/>
            <a:ext cx="955489" cy="1895672"/>
          </a:xfrm>
          <a:prstGeom prst="rect">
            <a:avLst/>
          </a:prstGeom>
        </p:spPr>
        <p:txBody>
          <a:bodyPr lIns="0" tIns="0" rIns="0" bIns="0">
            <a:normAutofit fontScale="34000"/>
          </a:bodyPr>
          <a:lstStyle/>
          <a:p>
            <a:endParaRPr lang="en-US" sz="290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6321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172" y="538449"/>
            <a:ext cx="8227457" cy="614142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991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172" y="1604399"/>
            <a:ext cx="1958327" cy="903862"/>
          </a:xfrm>
          <a:prstGeom prst="rect">
            <a:avLst/>
          </a:prstGeom>
        </p:spPr>
        <p:txBody>
          <a:bodyPr lIns="0" tIns="0" rIns="0" bIns="0">
            <a:normAutofit fontScale="73000"/>
          </a:bodyPr>
          <a:lstStyle/>
          <a:p>
            <a:endParaRPr lang="en-US" sz="2903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172" y="2594467"/>
            <a:ext cx="1958327" cy="903862"/>
          </a:xfrm>
          <a:prstGeom prst="rect">
            <a:avLst/>
          </a:prstGeom>
        </p:spPr>
        <p:txBody>
          <a:bodyPr lIns="0" tIns="0" rIns="0" bIns="0">
            <a:normAutofit fontScale="73000"/>
          </a:bodyPr>
          <a:lstStyle/>
          <a:p>
            <a:endParaRPr lang="en-US" sz="290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3460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172" y="538449"/>
            <a:ext cx="8227457" cy="614142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991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172" y="1604399"/>
            <a:ext cx="1958327" cy="189567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3370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7776C-14D7-48C6-B1E3-FF145FC109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11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9C8E0-503E-4745-A517-CFD08AC9DC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113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467600" y="6248400"/>
            <a:ext cx="990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A462B-5250-49FE-8A2E-19B006A292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Slide Number Placeholder 1"/>
          <p:cNvSpPr txBox="1">
            <a:spLocks/>
          </p:cNvSpPr>
          <p:nvPr userDrawn="1"/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+mn-cs"/>
              </a:defRPr>
            </a:lvl9pPr>
          </a:lstStyle>
          <a:p>
            <a:pPr>
              <a:defRPr/>
            </a:pPr>
            <a:fld id="{671F83BD-2119-406E-B847-CD3D3B269AB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61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DACEB-D72B-4C0B-B940-72A92838F3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490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7EE97-0F2E-4B87-BB55-F7FDEEB233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772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A2EA0-71A3-4F83-BC2C-56E5F38A3D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838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79E37-CFA8-442E-BA24-229311A8B4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266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683C2-34A6-4DA9-845D-D15FEE5C68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9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2263" y="1355725"/>
            <a:ext cx="8399462" cy="422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28" name="Picture 1" descr="CHTC_logo_color_horiz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5388"/>
            <a:ext cx="276225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 bwMode="auto">
          <a:xfrm>
            <a:off x="0" y="625475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71F83BD-2119-406E-B847-CD3D3B269A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725" y="6181725"/>
            <a:ext cx="27082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9" r:id="rId2"/>
    <p:sldLayoutId id="2147483730" r:id="rId3"/>
    <p:sldLayoutId id="2147483739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40" r:id="rId12"/>
    <p:sldLayoutId id="2147483741" r:id="rId13"/>
    <p:sldLayoutId id="2147483742" r:id="rId14"/>
    <p:sldLayoutId id="2147483743" r:id="rId15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08000"/>
        </a:buClr>
        <a:buSzPct val="120000"/>
        <a:buChar char="›"/>
        <a:defRPr sz="3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Marlett" pitchFamily="2" charset="2"/>
        <a:buChar char="h"/>
        <a:defRPr sz="2800">
          <a:solidFill>
            <a:schemeClr val="tx1"/>
          </a:solidFill>
          <a:latin typeface="+mn-lt"/>
          <a:ea typeface="MS PGothic" pitchFamily="34" charset="-128"/>
          <a:cs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github.com/htcondor/htcondor-restd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hyperlink" Target="https://www.linkedin.com/pulse/cost-effective-exaflop-hour-clouds-icecube-igor-sfiligoi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tiny.cc/f158cz" TargetMode="Externa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htcondor/htcondor/blob/master/build/docker/services/README.md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hyperlink" Target="http://scitokens.org/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et.htcondor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6991" y="1280790"/>
            <a:ext cx="9034817" cy="2599261"/>
          </a:xfrm>
        </p:spPr>
        <p:txBody>
          <a:bodyPr/>
          <a:lstStyle/>
          <a:p>
            <a:r>
              <a:rPr lang="en-US" dirty="0"/>
              <a:t>HTCondor </a:t>
            </a:r>
            <a:br>
              <a:rPr lang="en-US" dirty="0"/>
            </a:br>
            <a:r>
              <a:rPr lang="en-US" dirty="0"/>
              <a:t>and </a:t>
            </a:r>
            <a:br>
              <a:rPr lang="en-US" dirty="0"/>
            </a:br>
            <a:r>
              <a:rPr lang="en-US" dirty="0"/>
              <a:t>HTCondor-CE News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WLCG Grid Deployment Board</a:t>
            </a:r>
            <a:br>
              <a:rPr lang="en-US" dirty="0"/>
            </a:br>
            <a:r>
              <a:rPr lang="en-US" dirty="0"/>
              <a:t>January 2021 Meeting</a:t>
            </a:r>
            <a:br>
              <a:rPr lang="en-US" dirty="0"/>
            </a:br>
            <a:br>
              <a:rPr lang="en-US" sz="3600" dirty="0"/>
            </a:b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 bwMode="auto">
          <a:xfrm>
            <a:off x="838199" y="4032545"/>
            <a:ext cx="7772400" cy="203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sz="2000" kern="0" dirty="0"/>
              <a:t>Todd Tannenbaum and Brian Lin</a:t>
            </a:r>
          </a:p>
          <a:p>
            <a:r>
              <a:rPr lang="en-US" sz="2000" kern="0" dirty="0"/>
              <a:t>Center for High Throughput Computing</a:t>
            </a:r>
          </a:p>
          <a:p>
            <a:r>
              <a:rPr lang="en-US" sz="2000" kern="0" dirty="0"/>
              <a:t>Department of Computer Sciences</a:t>
            </a:r>
          </a:p>
          <a:p>
            <a:r>
              <a:rPr lang="en-US" sz="2000" kern="0" dirty="0"/>
              <a:t>University of Wisconsin-Madison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82172" y="5497744"/>
            <a:ext cx="7391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/>
              <a:t>See https://github.com/htcondor/htmap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B20307-4D67-42D0-A74D-6ABB07DD3FB2}"/>
              </a:ext>
            </a:extLst>
          </p:cNvPr>
          <p:cNvSpPr txBox="1"/>
          <p:nvPr/>
        </p:nvSpPr>
        <p:spPr>
          <a:xfrm>
            <a:off x="293566" y="1160095"/>
            <a:ext cx="6032421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htmap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b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Describe work</a:t>
            </a:r>
            <a:b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def double(x): 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return 2 * x </a:t>
            </a: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Do work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doubled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htmap.map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double,range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(10)) </a:t>
            </a: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Use results!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print(list(doubled)) 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[0, 2, 4, 6, 8, 10, 12, 14, 16, 18] </a:t>
            </a:r>
          </a:p>
          <a:p>
            <a:endParaRPr lang="en-US" sz="20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b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2CE1B497-5996-414B-9FE5-EB81628B388E}"/>
              </a:ext>
            </a:extLst>
          </p:cNvPr>
          <p:cNvSpPr txBox="1">
            <a:spLocks/>
          </p:cNvSpPr>
          <p:nvPr/>
        </p:nvSpPr>
        <p:spPr bwMode="auto">
          <a:xfrm>
            <a:off x="4564620" y="1026082"/>
            <a:ext cx="4369576" cy="712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kern="0" dirty="0" err="1"/>
              <a:t>htmap</a:t>
            </a:r>
            <a:endParaRPr lang="en-US" kern="0" dirty="0"/>
          </a:p>
          <a:p>
            <a:r>
              <a:rPr lang="en-US" kern="0" dirty="0"/>
              <a:t> package</a:t>
            </a:r>
            <a:br>
              <a:rPr lang="en-US" kern="0" dirty="0"/>
            </a:b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775176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2"/>
          <p:cNvSpPr/>
          <p:nvPr/>
        </p:nvSpPr>
        <p:spPr>
          <a:xfrm>
            <a:off x="281190" y="1496270"/>
            <a:ext cx="4998231" cy="398470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80500" lnSpcReduction="20000"/>
          </a:bodyPr>
          <a:lstStyle/>
          <a:p>
            <a:pPr marL="391867" indent="-292594">
              <a:spcBef>
                <a:spcPts val="128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03" spc="-1" dirty="0">
                <a:solidFill>
                  <a:srgbClr val="000000"/>
                </a:solidFill>
                <a:latin typeface="Arial"/>
                <a:ea typeface="DejaVu Sans"/>
              </a:rPr>
              <a:t>Python (Flask) </a:t>
            </a:r>
            <a:r>
              <a:rPr lang="en-US" sz="2903" spc="-1" dirty="0" err="1">
                <a:solidFill>
                  <a:srgbClr val="000000"/>
                </a:solidFill>
                <a:latin typeface="Arial"/>
                <a:ea typeface="DejaVu Sans"/>
              </a:rPr>
              <a:t>webapp</a:t>
            </a:r>
            <a:r>
              <a:rPr lang="en-US" sz="2903" spc="-1" dirty="0">
                <a:solidFill>
                  <a:srgbClr val="000000"/>
                </a:solidFill>
                <a:latin typeface="Arial"/>
                <a:ea typeface="DejaVu Sans"/>
              </a:rPr>
              <a:t> for querying HTCondor jobs, machines, and config</a:t>
            </a:r>
            <a:endParaRPr lang="en-US" sz="2903" spc="-1" dirty="0">
              <a:latin typeface="Arial"/>
            </a:endParaRPr>
          </a:p>
          <a:p>
            <a:pPr marL="391867" indent="-292594">
              <a:spcBef>
                <a:spcPts val="128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03" spc="-1" dirty="0">
                <a:solidFill>
                  <a:srgbClr val="000000"/>
                </a:solidFill>
                <a:latin typeface="Arial"/>
                <a:ea typeface="DejaVu Sans"/>
              </a:rPr>
              <a:t>Runs alongside an HTCondor pool</a:t>
            </a:r>
          </a:p>
          <a:p>
            <a:pPr marL="391867" indent="-292594">
              <a:spcBef>
                <a:spcPts val="128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03" spc="-1" dirty="0">
                <a:solidFill>
                  <a:srgbClr val="000000"/>
                </a:solidFill>
                <a:latin typeface="Arial"/>
                <a:ea typeface="DejaVu Sans"/>
              </a:rPr>
              <a:t>Listens to HTTP queries, responds with JSON</a:t>
            </a:r>
          </a:p>
          <a:p>
            <a:pPr marL="849067" lvl="1" indent="-292594">
              <a:spcBef>
                <a:spcPts val="128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03" spc="-1" dirty="0">
                <a:solidFill>
                  <a:srgbClr val="000000"/>
                </a:solidFill>
                <a:latin typeface="Arial"/>
                <a:ea typeface="DejaVu Sans"/>
              </a:rPr>
              <a:t>Built </a:t>
            </a:r>
            <a:r>
              <a:rPr lang="en-US" sz="2903" spc="-1" dirty="0" err="1">
                <a:solidFill>
                  <a:srgbClr val="000000"/>
                </a:solidFill>
                <a:latin typeface="Arial"/>
                <a:ea typeface="DejaVu Sans"/>
              </a:rPr>
              <a:t>ontop</a:t>
            </a:r>
            <a:r>
              <a:rPr lang="en-US" sz="2903" spc="-1" dirty="0">
                <a:solidFill>
                  <a:srgbClr val="000000"/>
                </a:solidFill>
                <a:latin typeface="Arial"/>
                <a:ea typeface="DejaVu Sans"/>
              </a:rPr>
              <a:t> of Python API</a:t>
            </a:r>
          </a:p>
          <a:p>
            <a:pPr marL="849067" lvl="1" indent="-292594">
              <a:spcBef>
                <a:spcPts val="128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03" spc="-1" dirty="0">
                <a:solidFill>
                  <a:srgbClr val="000000"/>
                </a:solidFill>
                <a:latin typeface="Arial"/>
                <a:ea typeface="DejaVu Sans"/>
              </a:rPr>
              <a:t>other cool tools coming </a:t>
            </a:r>
          </a:p>
          <a:p>
            <a:pPr marL="556473" lvl="1">
              <a:spcBef>
                <a:spcPts val="1285"/>
              </a:spcBef>
              <a:buClr>
                <a:srgbClr val="000000"/>
              </a:buClr>
              <a:buSzPct val="45000"/>
            </a:pPr>
            <a:r>
              <a:rPr lang="en-US" sz="2903" spc="-1" dirty="0">
                <a:solidFill>
                  <a:srgbClr val="000000"/>
                </a:solidFill>
                <a:latin typeface="Arial"/>
                <a:ea typeface="DejaVu Sans"/>
              </a:rPr>
              <a:t>     courtesy Python API… </a:t>
            </a:r>
          </a:p>
          <a:p>
            <a:pPr marL="556473" lvl="1">
              <a:spcBef>
                <a:spcPts val="1285"/>
              </a:spcBef>
              <a:buClr>
                <a:srgbClr val="000000"/>
              </a:buClr>
              <a:buSzPct val="45000"/>
            </a:pPr>
            <a:r>
              <a:rPr lang="en-US" sz="2903" spc="-1" dirty="0">
                <a:solidFill>
                  <a:srgbClr val="000000"/>
                </a:solidFill>
                <a:latin typeface="Arial"/>
                <a:ea typeface="DejaVu Sans"/>
              </a:rPr>
              <a:t>     ….like </a:t>
            </a:r>
            <a:r>
              <a:rPr lang="en-US" sz="2903" spc="-1" dirty="0" err="1">
                <a:solidFill>
                  <a:srgbClr val="000000"/>
                </a:solidFill>
                <a:latin typeface="Arial"/>
                <a:ea typeface="DejaVu Sans"/>
              </a:rPr>
              <a:t>condor_watch_q</a:t>
            </a:r>
            <a:r>
              <a:rPr lang="en-US" sz="2903" spc="-1" dirty="0">
                <a:solidFill>
                  <a:srgbClr val="000000"/>
                </a:solidFill>
                <a:latin typeface="Arial"/>
                <a:ea typeface="DejaVu Sans"/>
              </a:rPr>
              <a:t> !</a:t>
            </a:r>
          </a:p>
          <a:p>
            <a:pPr marL="556473" lvl="1">
              <a:spcBef>
                <a:spcPts val="1285"/>
              </a:spcBef>
              <a:buClr>
                <a:srgbClr val="000000"/>
              </a:buClr>
              <a:buSzPct val="45000"/>
            </a:pPr>
            <a:endParaRPr lang="en-US" sz="2903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 marL="556473" lvl="1">
              <a:spcBef>
                <a:spcPts val="1285"/>
              </a:spcBef>
              <a:buClr>
                <a:srgbClr val="000000"/>
              </a:buClr>
              <a:buSzPct val="45000"/>
            </a:pPr>
            <a:endParaRPr lang="en-US" sz="2903" spc="-1" dirty="0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EAEE48-A420-4BB1-830B-A4C740493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 API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4266F5-B56B-4E49-A907-9733237709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692" y="3429000"/>
            <a:ext cx="4037308" cy="2819400"/>
          </a:xfrm>
          <a:prstGeom prst="rect">
            <a:avLst/>
          </a:prstGeom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69C96ED1-D4CA-4AB0-AE46-E5B62E6A2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0610" y="609600"/>
            <a:ext cx="3415302" cy="273224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335298-9AFB-4BFD-B277-299DD965E3D7}"/>
              </a:ext>
            </a:extLst>
          </p:cNvPr>
          <p:cNvSpPr txBox="1"/>
          <p:nvPr/>
        </p:nvSpPr>
        <p:spPr>
          <a:xfrm>
            <a:off x="418454" y="5664631"/>
            <a:ext cx="7752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https://htcondor.readthedocs.io/en/latest/man-pages/condor_watch_q.html</a:t>
            </a:r>
          </a:p>
        </p:txBody>
      </p:sp>
    </p:spTree>
    <p:extLst>
      <p:ext uri="{BB962C8B-B14F-4D97-AF65-F5344CB8AC3E}">
        <p14:creationId xmlns:p14="http://schemas.microsoft.com/office/powerpoint/2010/main" val="580664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457172" y="1061907"/>
            <a:ext cx="8227457" cy="8581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" name="CustomShape 2"/>
          <p:cNvSpPr/>
          <p:nvPr/>
        </p:nvSpPr>
        <p:spPr>
          <a:xfrm>
            <a:off x="457172" y="2060501"/>
            <a:ext cx="1958327" cy="29814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CustomShape 3"/>
          <p:cNvSpPr/>
          <p:nvPr/>
        </p:nvSpPr>
        <p:spPr>
          <a:xfrm>
            <a:off x="2514445" y="2060501"/>
            <a:ext cx="1958327" cy="29814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5"/>
          <p:cNvSpPr/>
          <p:nvPr/>
        </p:nvSpPr>
        <p:spPr>
          <a:xfrm>
            <a:off x="2834912" y="1677687"/>
            <a:ext cx="6242068" cy="10874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r>
              <a:rPr lang="en-US" sz="1451" spc="-1" dirty="0">
                <a:latin typeface="Consolas" panose="020B0609020204030204" pitchFamily="49" charset="0"/>
              </a:rPr>
              <a:t>$ curl "http://localhost:9680/v1/status\</a:t>
            </a:r>
            <a:br>
              <a:rPr sz="1451" dirty="0">
                <a:latin typeface="Consolas" panose="020B0609020204030204" pitchFamily="49" charset="0"/>
              </a:rPr>
            </a:br>
            <a:r>
              <a:rPr lang="en-US" sz="1451" spc="-1" dirty="0">
                <a:latin typeface="Consolas" panose="020B0609020204030204" pitchFamily="49" charset="0"/>
              </a:rPr>
              <a:t>?query=</a:t>
            </a:r>
            <a:r>
              <a:rPr lang="en-US" sz="1451" spc="-1" dirty="0" err="1">
                <a:latin typeface="Consolas" panose="020B0609020204030204" pitchFamily="49" charset="0"/>
              </a:rPr>
              <a:t>startd</a:t>
            </a:r>
            <a:r>
              <a:rPr lang="en-US" sz="1451" spc="-1" dirty="0">
                <a:latin typeface="Consolas" panose="020B0609020204030204" pitchFamily="49" charset="0"/>
              </a:rPr>
              <a:t>\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&amp;projection=</a:t>
            </a:r>
            <a:r>
              <a:rPr lang="en-US" sz="1451" spc="-1" dirty="0" err="1">
                <a:latin typeface="Consolas" panose="020B0609020204030204" pitchFamily="49" charset="0"/>
              </a:rPr>
              <a:t>cpus,memory</a:t>
            </a:r>
            <a:r>
              <a:rPr lang="en-US" sz="1451" spc="-1" dirty="0">
                <a:latin typeface="Consolas" panose="020B0609020204030204" pitchFamily="49" charset="0"/>
              </a:rPr>
              <a:t>\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&amp;constraint=memory&gt;1024"</a:t>
            </a:r>
          </a:p>
          <a:p>
            <a:pPr>
              <a:spcBef>
                <a:spcPts val="1285"/>
              </a:spcBef>
            </a:pPr>
            <a:endParaRPr lang="en-US" sz="1451" spc="-1" dirty="0">
              <a:latin typeface="Arial"/>
            </a:endParaRPr>
          </a:p>
        </p:txBody>
      </p:sp>
      <p:sp>
        <p:nvSpPr>
          <p:cNvPr id="86" name="CustomShape 6"/>
          <p:cNvSpPr/>
          <p:nvPr/>
        </p:nvSpPr>
        <p:spPr>
          <a:xfrm>
            <a:off x="457172" y="3618150"/>
            <a:ext cx="1958327" cy="14218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TextShape 7"/>
          <p:cNvSpPr txBox="1"/>
          <p:nvPr/>
        </p:nvSpPr>
        <p:spPr>
          <a:xfrm>
            <a:off x="2834912" y="3033526"/>
            <a:ext cx="6242068" cy="2538364"/>
          </a:xfrm>
          <a:prstGeom prst="rect">
            <a:avLst/>
          </a:prstGeom>
          <a:noFill/>
          <a:ln>
            <a:noFill/>
          </a:ln>
        </p:spPr>
        <p:txBody>
          <a:bodyPr wrap="square" lIns="81638" tIns="40819" rIns="81638" bIns="40819">
            <a:spAutoFit/>
          </a:bodyPr>
          <a:lstStyle/>
          <a:p>
            <a:r>
              <a:rPr lang="en-US" sz="1451" spc="-1" dirty="0">
                <a:latin typeface="Consolas" panose="020B0609020204030204" pitchFamily="49" charset="0"/>
              </a:rPr>
              <a:t>[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    {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        "name": "slot4@siren.cs.wisc.edu",</a:t>
            </a:r>
            <a:br>
              <a:rPr sz="1451" dirty="0">
                <a:latin typeface="Consolas" panose="020B0609020204030204" pitchFamily="49" charset="0"/>
              </a:rPr>
            </a:br>
            <a:r>
              <a:rPr lang="en-US" sz="1451" spc="-1" dirty="0">
                <a:latin typeface="Consolas" panose="020B0609020204030204" pitchFamily="49" charset="0"/>
              </a:rPr>
              <a:t>        "type": "Machine",</a:t>
            </a:r>
            <a:br>
              <a:rPr sz="1451" dirty="0">
                <a:latin typeface="Consolas" panose="020B0609020204030204" pitchFamily="49" charset="0"/>
              </a:rPr>
            </a:br>
            <a:r>
              <a:rPr lang="en-US" sz="1451" spc="-1" dirty="0">
                <a:latin typeface="Consolas" panose="020B0609020204030204" pitchFamily="49" charset="0"/>
              </a:rPr>
              <a:t>        "</a:t>
            </a:r>
            <a:r>
              <a:rPr lang="en-US" sz="1451" spc="-1" dirty="0" err="1">
                <a:latin typeface="Consolas" panose="020B0609020204030204" pitchFamily="49" charset="0"/>
              </a:rPr>
              <a:t>classad</a:t>
            </a:r>
            <a:r>
              <a:rPr lang="en-US" sz="1451" spc="-1" dirty="0">
                <a:latin typeface="Consolas" panose="020B0609020204030204" pitchFamily="49" charset="0"/>
              </a:rPr>
              <a:t>": {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            "</a:t>
            </a:r>
            <a:r>
              <a:rPr lang="en-US" sz="1451" spc="-1" dirty="0" err="1">
                <a:latin typeface="Consolas" panose="020B0609020204030204" pitchFamily="49" charset="0"/>
              </a:rPr>
              <a:t>cpus</a:t>
            </a:r>
            <a:r>
              <a:rPr lang="en-US" sz="1451" spc="-1" dirty="0">
                <a:latin typeface="Consolas" panose="020B0609020204030204" pitchFamily="49" charset="0"/>
              </a:rPr>
              <a:t>": 1,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            "memory": 1813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        }        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    },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…</a:t>
            </a:r>
          </a:p>
          <a:p>
            <a:r>
              <a:rPr lang="en-US" sz="1451" spc="-1" dirty="0">
                <a:latin typeface="Consolas" panose="020B0609020204030204" pitchFamily="49" charset="0"/>
              </a:rPr>
              <a:t>]</a:t>
            </a:r>
          </a:p>
        </p:txBody>
      </p:sp>
      <p:sp>
        <p:nvSpPr>
          <p:cNvPr id="88" name="Line 8"/>
          <p:cNvSpPr/>
          <p:nvPr/>
        </p:nvSpPr>
        <p:spPr>
          <a:xfrm>
            <a:off x="1034107" y="2364720"/>
            <a:ext cx="0" cy="515951"/>
          </a:xfrm>
          <a:prstGeom prst="line">
            <a:avLst/>
          </a:prstGeom>
          <a:ln w="18360">
            <a:solidFill>
              <a:srgbClr val="0099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8" name="Group 7"/>
          <p:cNvGrpSpPr/>
          <p:nvPr/>
        </p:nvGrpSpPr>
        <p:grpSpPr>
          <a:xfrm>
            <a:off x="873269" y="1228391"/>
            <a:ext cx="619469" cy="907489"/>
            <a:chOff x="843890" y="946408"/>
            <a:chExt cx="957069" cy="1246768"/>
          </a:xfrm>
        </p:grpSpPr>
        <p:pic>
          <p:nvPicPr>
            <p:cNvPr id="5" name="Picture 4" descr="File:Gnome-laptop.svg - Wikimedia Commons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890" y="946408"/>
              <a:ext cx="957069" cy="957069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843890" y="1836049"/>
              <a:ext cx="957067" cy="35712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089" dirty="0"/>
                <a:t>Client</a:t>
              </a:r>
              <a:endParaRPr lang="en-US" sz="1451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54997" y="3081402"/>
            <a:ext cx="1125689" cy="976591"/>
            <a:chOff x="617541" y="2909682"/>
            <a:chExt cx="1531741" cy="1441640"/>
          </a:xfrm>
        </p:grpSpPr>
        <p:pic>
          <p:nvPicPr>
            <p:cNvPr id="3" name="Picture 2" descr="File:Python-logo-notext.svg - Wikimedia Commons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466" y="2909682"/>
              <a:ext cx="810488" cy="8104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617541" y="3720170"/>
              <a:ext cx="1531741" cy="631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089" dirty="0" err="1"/>
                <a:t>condor_restd</a:t>
              </a:r>
              <a:endParaRPr lang="en-US" sz="127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75497" y="2385393"/>
            <a:ext cx="606496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70" dirty="0"/>
              <a:t>HTTP GET</a:t>
            </a:r>
          </a:p>
        </p:txBody>
      </p:sp>
      <p:pic>
        <p:nvPicPr>
          <p:cNvPr id="13" name="Picture 12" descr="Tango Database Repository Icon by DarKobra on DeviantArt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4667" b="87333" l="32667" r="6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965" t="43574" r="29961" b="14122"/>
          <a:stretch/>
        </p:blipFill>
        <p:spPr>
          <a:xfrm>
            <a:off x="832533" y="4458286"/>
            <a:ext cx="735183" cy="816872"/>
          </a:xfrm>
          <a:prstGeom prst="rect">
            <a:avLst/>
          </a:prstGeom>
        </p:spPr>
      </p:pic>
      <p:sp>
        <p:nvSpPr>
          <p:cNvPr id="23" name="Line 8"/>
          <p:cNvSpPr/>
          <p:nvPr/>
        </p:nvSpPr>
        <p:spPr>
          <a:xfrm>
            <a:off x="1175001" y="4018224"/>
            <a:ext cx="0" cy="515951"/>
          </a:xfrm>
          <a:prstGeom prst="line">
            <a:avLst/>
          </a:prstGeom>
          <a:ln w="18360">
            <a:solidFill>
              <a:srgbClr val="0099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" name="TextBox 23"/>
          <p:cNvSpPr txBox="1"/>
          <p:nvPr/>
        </p:nvSpPr>
        <p:spPr>
          <a:xfrm>
            <a:off x="171932" y="4087100"/>
            <a:ext cx="842836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70" dirty="0" err="1"/>
              <a:t>Collector.query</a:t>
            </a:r>
            <a:r>
              <a:rPr lang="en-US" sz="1270" dirty="0"/>
              <a:t>()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9557" y="5227215"/>
            <a:ext cx="1485171" cy="287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70" dirty="0" err="1"/>
              <a:t>condor_collector</a:t>
            </a:r>
            <a:endParaRPr lang="en-US" sz="1270" dirty="0"/>
          </a:p>
        </p:txBody>
      </p:sp>
      <p:sp>
        <p:nvSpPr>
          <p:cNvPr id="26" name="Line 8"/>
          <p:cNvSpPr/>
          <p:nvPr/>
        </p:nvSpPr>
        <p:spPr>
          <a:xfrm>
            <a:off x="1363756" y="2380987"/>
            <a:ext cx="0" cy="515951"/>
          </a:xfrm>
          <a:prstGeom prst="line">
            <a:avLst/>
          </a:prstGeom>
          <a:ln w="18360">
            <a:solidFill>
              <a:srgbClr val="009900"/>
            </a:solidFill>
            <a:round/>
            <a:headEnd type="triangl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" name="TextBox 14"/>
          <p:cNvSpPr txBox="1"/>
          <p:nvPr/>
        </p:nvSpPr>
        <p:spPr>
          <a:xfrm>
            <a:off x="1440217" y="2420556"/>
            <a:ext cx="681877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70" dirty="0"/>
              <a:t>JSON</a:t>
            </a:r>
          </a:p>
        </p:txBody>
      </p:sp>
      <p:sp>
        <p:nvSpPr>
          <p:cNvPr id="17" name="Down Arrow 16"/>
          <p:cNvSpPr/>
          <p:nvPr/>
        </p:nvSpPr>
        <p:spPr>
          <a:xfrm>
            <a:off x="5212817" y="2665016"/>
            <a:ext cx="333727" cy="3685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D5D1B224-5B24-43B6-8505-51B41B959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8646"/>
            <a:ext cx="9144000" cy="677108"/>
          </a:xfrm>
        </p:spPr>
        <p:txBody>
          <a:bodyPr/>
          <a:lstStyle/>
          <a:p>
            <a:r>
              <a:rPr lang="en-US" dirty="0"/>
              <a:t>REST API, </a:t>
            </a:r>
            <a:r>
              <a:rPr lang="en-US" dirty="0" err="1"/>
              <a:t>cont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8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le:Under construction svg.svg - Wikipedi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284" y="4296085"/>
            <a:ext cx="1371850" cy="13718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6994" y="1190065"/>
            <a:ext cx="785763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204" indent="-259204">
              <a:buFont typeface="Arial" panose="020B0604020202020204" pitchFamily="34" charset="0"/>
              <a:buChar char="•"/>
            </a:pPr>
            <a:r>
              <a:rPr lang="en-US" dirty="0"/>
              <a:t>Swagger/</a:t>
            </a:r>
            <a:r>
              <a:rPr lang="en-US" dirty="0" err="1"/>
              <a:t>OpenAPI</a:t>
            </a:r>
            <a:r>
              <a:rPr lang="en-US" dirty="0"/>
              <a:t> spec to generate bindings for Java, Go, etc.</a:t>
            </a:r>
          </a:p>
          <a:p>
            <a:pPr marL="259204" indent="-259204">
              <a:buFont typeface="Arial" panose="020B0604020202020204" pitchFamily="34" charset="0"/>
              <a:buChar char="•"/>
            </a:pPr>
            <a:r>
              <a:rPr lang="en-US" dirty="0"/>
              <a:t>Evolving, but see what we've got so far at</a:t>
            </a:r>
          </a:p>
          <a:p>
            <a:pPr marL="716404" lvl="1" indent="-259204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https://github.com/htcondor/htcondor-restd</a:t>
            </a:r>
            <a:endParaRPr lang="en-US" dirty="0"/>
          </a:p>
          <a:p>
            <a:pPr marL="259204" indent="-259204">
              <a:buFont typeface="Arial" panose="020B0604020202020204" pitchFamily="34" charset="0"/>
              <a:buChar char="•"/>
            </a:pPr>
            <a:endParaRPr lang="en-US" dirty="0"/>
          </a:p>
          <a:p>
            <a:pPr marL="259204" indent="-259204">
              <a:buFont typeface="Arial" panose="020B0604020202020204" pitchFamily="34" charset="0"/>
              <a:buChar char="•"/>
            </a:pPr>
            <a:r>
              <a:rPr lang="en-US" dirty="0"/>
              <a:t>Potential Future improvements</a:t>
            </a:r>
          </a:p>
          <a:p>
            <a:pPr marL="673930" lvl="1" indent="-259204">
              <a:buFont typeface="Arial" panose="020B0604020202020204" pitchFamily="34" charset="0"/>
              <a:buChar char="•"/>
            </a:pPr>
            <a:r>
              <a:rPr lang="en-US" dirty="0"/>
              <a:t>Allow changes (job submission/removal, config editing)</a:t>
            </a:r>
          </a:p>
          <a:p>
            <a:pPr marL="673930" lvl="1" indent="-259204">
              <a:buFont typeface="Arial" panose="020B0604020202020204" pitchFamily="34" charset="0"/>
              <a:buChar char="•"/>
            </a:pPr>
            <a:r>
              <a:rPr lang="en-US" dirty="0"/>
              <a:t>Add auth</a:t>
            </a:r>
          </a:p>
          <a:p>
            <a:pPr marL="673930" lvl="1" indent="-259204">
              <a:buFont typeface="Arial" panose="020B0604020202020204" pitchFamily="34" charset="0"/>
              <a:buChar char="•"/>
            </a:pPr>
            <a:r>
              <a:rPr lang="en-US" dirty="0"/>
              <a:t>Improve scalability</a:t>
            </a:r>
          </a:p>
          <a:p>
            <a:pPr marL="673930" lvl="1" indent="-259204">
              <a:buFont typeface="Arial" panose="020B0604020202020204" pitchFamily="34" charset="0"/>
              <a:buChar char="•"/>
            </a:pPr>
            <a:r>
              <a:rPr lang="en-US" dirty="0"/>
              <a:t>Run under shared port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0D62FE5-F5B0-486B-A8E4-3965A2C2BF8F}"/>
              </a:ext>
            </a:extLst>
          </p:cNvPr>
          <p:cNvSpPr txBox="1">
            <a:spLocks/>
          </p:cNvSpPr>
          <p:nvPr/>
        </p:nvSpPr>
        <p:spPr bwMode="auto">
          <a:xfrm>
            <a:off x="0" y="118646"/>
            <a:ext cx="9144000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kern="0" dirty="0"/>
              <a:t>REST API, </a:t>
            </a:r>
            <a:r>
              <a:rPr lang="en-US" kern="0" dirty="0" err="1"/>
              <a:t>cont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560092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65C10E-C9C6-433A-AF1D-88B3F3C75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354" y="2229542"/>
            <a:ext cx="9144000" cy="914400"/>
          </a:xfrm>
        </p:spPr>
        <p:txBody>
          <a:bodyPr wrap="square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dirty="0"/>
              <a:t>Federation of Compute resources: </a:t>
            </a:r>
            <a:br>
              <a:rPr lang="en-US" sz="4000" dirty="0"/>
            </a:br>
            <a:r>
              <a:rPr lang="en-US" sz="4000" dirty="0"/>
              <a:t>HTCondor Annexes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F53B43-2BF2-4CB9-AA5F-B7DEECEA2E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05200" y="6492875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FC77776C-14D7-48C6-B1E3-FF145FC109AB}" type="slidenum">
              <a:rPr lang="en-US" smtClean="0"/>
              <a:pPr>
                <a:spcAft>
                  <a:spcPts val="600"/>
                </a:spcAft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12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7976" y="769938"/>
            <a:ext cx="8399462" cy="4227513"/>
          </a:xfrm>
        </p:spPr>
        <p:txBody>
          <a:bodyPr/>
          <a:lstStyle/>
          <a:p>
            <a:r>
              <a:rPr lang="en-US" dirty="0"/>
              <a:t>Instantiate an HTCondor Annex to dynamically add additional execute slots into your HTCondor environment</a:t>
            </a:r>
          </a:p>
          <a:p>
            <a:r>
              <a:rPr lang="en-US" dirty="0"/>
              <a:t>Want to enable end-users to provision an Annex on</a:t>
            </a:r>
          </a:p>
          <a:p>
            <a:pPr lvl="1"/>
            <a:r>
              <a:rPr lang="en-US" dirty="0"/>
              <a:t>Clouds</a:t>
            </a:r>
          </a:p>
          <a:p>
            <a:pPr lvl="1"/>
            <a:r>
              <a:rPr lang="en-US" dirty="0"/>
              <a:t>HPC  Centers / Supercomputers</a:t>
            </a:r>
          </a:p>
          <a:p>
            <a:pPr lvl="2"/>
            <a:r>
              <a:rPr lang="en-US" dirty="0"/>
              <a:t>Via edge services (i.e. HTCondor-CE)</a:t>
            </a:r>
          </a:p>
          <a:p>
            <a:pPr lvl="1"/>
            <a:r>
              <a:rPr lang="en-US" dirty="0"/>
              <a:t>Kubernetes clusters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HTCondor "Annex"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733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D95960-0454-4215-B542-734CD8BF0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269" y="5579390"/>
            <a:ext cx="8268036" cy="460465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hlinkClick r:id="rId2"/>
              </a:rPr>
              <a:t>https://www.linkedin.com/pulse/cost-effective-exaflop-hour-clouds-icecube-igor-sfiligoi/</a:t>
            </a: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0A495E-9AAD-42BE-9C79-17D7F898E7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9CCDAE2-1767-410F-BE7C-B664AAB90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642" y="233188"/>
            <a:ext cx="6644765" cy="518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7681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loud 6">
            <a:extLst>
              <a:ext uri="{FF2B5EF4-FFF2-40B4-BE49-F238E27FC236}">
                <a16:creationId xmlns:a16="http://schemas.microsoft.com/office/drawing/2014/main" id="{0F8C2F41-063A-0047-BE13-55AF88DBB5E8}"/>
              </a:ext>
            </a:extLst>
          </p:cNvPr>
          <p:cNvSpPr/>
          <p:nvPr/>
        </p:nvSpPr>
        <p:spPr bwMode="auto">
          <a:xfrm>
            <a:off x="2193925" y="1666875"/>
            <a:ext cx="4621213" cy="4110038"/>
          </a:xfrm>
          <a:prstGeom prst="cloud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  <a:ea typeface="ＭＳ Ｐゴシック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9663ED0-B2BC-A440-A39C-4675C154E49D}"/>
              </a:ext>
            </a:extLst>
          </p:cNvPr>
          <p:cNvSpPr/>
          <p:nvPr/>
        </p:nvSpPr>
        <p:spPr bwMode="auto">
          <a:xfrm>
            <a:off x="3043238" y="2355850"/>
            <a:ext cx="2849562" cy="2519363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5363" name="Slide Number Placeholder 2"/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MS PGothic" pitchFamily="34" charset="-128"/>
              </a:defRPr>
            </a:lvl1pPr>
            <a:lvl2pPr marL="742950" indent="-285750">
              <a:spcBef>
                <a:spcPct val="20000"/>
              </a:spcBef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0BE78E1-594B-4D15-AABB-1FDE7B8BF11C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FD5ADCC-3CB5-8547-BAC5-F3192F4E7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50082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/>
              <a:t>No internet access to/from HPC nodes?</a:t>
            </a:r>
            <a:br>
              <a:rPr lang="en-US" sz="3600" dirty="0"/>
            </a:br>
            <a:r>
              <a:rPr lang="en-US" sz="3600" dirty="0"/>
              <a:t>File-based communication between execute nodes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15365" name="TextBox 7"/>
          <p:cNvSpPr txBox="1">
            <a:spLocks noChangeArrowheads="1"/>
          </p:cNvSpPr>
          <p:nvPr/>
        </p:nvSpPr>
        <p:spPr bwMode="auto">
          <a:xfrm>
            <a:off x="3138488" y="2919413"/>
            <a:ext cx="979487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request</a:t>
            </a:r>
          </a:p>
        </p:txBody>
      </p:sp>
      <p:sp>
        <p:nvSpPr>
          <p:cNvPr id="15366" name="TextBox 8"/>
          <p:cNvSpPr txBox="1">
            <a:spLocks noChangeArrowheads="1"/>
          </p:cNvSpPr>
          <p:nvPr/>
        </p:nvSpPr>
        <p:spPr bwMode="auto">
          <a:xfrm>
            <a:off x="4560888" y="2890838"/>
            <a:ext cx="979487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status.1</a:t>
            </a:r>
          </a:p>
        </p:txBody>
      </p:sp>
      <p:sp>
        <p:nvSpPr>
          <p:cNvPr id="15367" name="TextBox 9"/>
          <p:cNvSpPr txBox="1">
            <a:spLocks noChangeArrowheads="1"/>
          </p:cNvSpPr>
          <p:nvPr/>
        </p:nvSpPr>
        <p:spPr bwMode="auto">
          <a:xfrm>
            <a:off x="4652963" y="3173413"/>
            <a:ext cx="979487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status.2</a:t>
            </a:r>
          </a:p>
        </p:txBody>
      </p:sp>
      <p:sp>
        <p:nvSpPr>
          <p:cNvPr id="15368" name="TextBox 11"/>
          <p:cNvSpPr txBox="1">
            <a:spLocks noChangeArrowheads="1"/>
          </p:cNvSpPr>
          <p:nvPr/>
        </p:nvSpPr>
        <p:spPr bwMode="auto">
          <a:xfrm>
            <a:off x="3378200" y="4171950"/>
            <a:ext cx="977900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input</a:t>
            </a:r>
          </a:p>
        </p:txBody>
      </p:sp>
      <p:sp>
        <p:nvSpPr>
          <p:cNvPr id="15369" name="TextBox 12"/>
          <p:cNvSpPr txBox="1">
            <a:spLocks noChangeArrowheads="1"/>
          </p:cNvSpPr>
          <p:nvPr/>
        </p:nvSpPr>
        <p:spPr bwMode="auto">
          <a:xfrm>
            <a:off x="3268663" y="3965575"/>
            <a:ext cx="979487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input</a:t>
            </a:r>
          </a:p>
        </p:txBody>
      </p:sp>
      <p:sp>
        <p:nvSpPr>
          <p:cNvPr id="15370" name="TextBox 10"/>
          <p:cNvSpPr txBox="1">
            <a:spLocks noChangeArrowheads="1"/>
          </p:cNvSpPr>
          <p:nvPr/>
        </p:nvSpPr>
        <p:spPr bwMode="auto">
          <a:xfrm>
            <a:off x="3116263" y="3757613"/>
            <a:ext cx="979487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 dirty="0"/>
              <a:t>input</a:t>
            </a:r>
          </a:p>
        </p:txBody>
      </p:sp>
      <p:sp>
        <p:nvSpPr>
          <p:cNvPr id="15371" name="TextBox 13"/>
          <p:cNvSpPr txBox="1">
            <a:spLocks noChangeArrowheads="1"/>
          </p:cNvSpPr>
          <p:nvPr/>
        </p:nvSpPr>
        <p:spPr bwMode="auto">
          <a:xfrm>
            <a:off x="4799013" y="4327525"/>
            <a:ext cx="979487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output</a:t>
            </a:r>
          </a:p>
        </p:txBody>
      </p:sp>
      <p:sp>
        <p:nvSpPr>
          <p:cNvPr id="15372" name="TextBox 14"/>
          <p:cNvSpPr txBox="1">
            <a:spLocks noChangeArrowheads="1"/>
          </p:cNvSpPr>
          <p:nvPr/>
        </p:nvSpPr>
        <p:spPr bwMode="auto">
          <a:xfrm>
            <a:off x="4689475" y="4121150"/>
            <a:ext cx="979488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output</a:t>
            </a:r>
          </a:p>
        </p:txBody>
      </p:sp>
      <p:sp>
        <p:nvSpPr>
          <p:cNvPr id="15373" name="TextBox 15"/>
          <p:cNvSpPr txBox="1">
            <a:spLocks noChangeArrowheads="1"/>
          </p:cNvSpPr>
          <p:nvPr/>
        </p:nvSpPr>
        <p:spPr bwMode="auto">
          <a:xfrm>
            <a:off x="4537075" y="3913188"/>
            <a:ext cx="979488" cy="4016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output</a:t>
            </a:r>
          </a:p>
        </p:txBody>
      </p:sp>
      <p:sp>
        <p:nvSpPr>
          <p:cNvPr id="15374" name="TextBox 16"/>
          <p:cNvSpPr txBox="1">
            <a:spLocks noChangeArrowheads="1"/>
          </p:cNvSpPr>
          <p:nvPr/>
        </p:nvSpPr>
        <p:spPr bwMode="auto">
          <a:xfrm>
            <a:off x="4819650" y="3462338"/>
            <a:ext cx="979488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/>
              <a:t>status.3</a:t>
            </a:r>
          </a:p>
        </p:txBody>
      </p:sp>
      <p:sp>
        <p:nvSpPr>
          <p:cNvPr id="15376" name="TextBox 19"/>
          <p:cNvSpPr txBox="1">
            <a:spLocks noChangeArrowheads="1"/>
          </p:cNvSpPr>
          <p:nvPr/>
        </p:nvSpPr>
        <p:spPr bwMode="auto">
          <a:xfrm>
            <a:off x="3084513" y="2386013"/>
            <a:ext cx="14208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400"/>
              <a:t>JobXXX</a:t>
            </a:r>
          </a:p>
        </p:txBody>
      </p:sp>
      <p:sp>
        <p:nvSpPr>
          <p:cNvPr id="15377" name="Rounded Rectangle 20"/>
          <p:cNvSpPr>
            <a:spLocks noChangeArrowheads="1"/>
          </p:cNvSpPr>
          <p:nvPr/>
        </p:nvSpPr>
        <p:spPr bwMode="auto">
          <a:xfrm>
            <a:off x="430213" y="2355850"/>
            <a:ext cx="1763712" cy="817563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5378" name="TextBox 21"/>
          <p:cNvSpPr txBox="1">
            <a:spLocks noChangeArrowheads="1"/>
          </p:cNvSpPr>
          <p:nvPr/>
        </p:nvSpPr>
        <p:spPr bwMode="auto">
          <a:xfrm>
            <a:off x="454027" y="2563783"/>
            <a:ext cx="17398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 dirty="0" err="1"/>
              <a:t>condor_starter</a:t>
            </a:r>
            <a:endParaRPr lang="en-US" altLang="en-US" sz="2400" dirty="0"/>
          </a:p>
        </p:txBody>
      </p:sp>
      <p:sp>
        <p:nvSpPr>
          <p:cNvPr id="15379" name="Rounded Rectangle 22"/>
          <p:cNvSpPr>
            <a:spLocks noChangeArrowheads="1"/>
          </p:cNvSpPr>
          <p:nvPr/>
        </p:nvSpPr>
        <p:spPr bwMode="auto">
          <a:xfrm>
            <a:off x="7058025" y="2355850"/>
            <a:ext cx="1763713" cy="817563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D8083CF-6EDD-CB49-BBE7-588A422B636B}"/>
              </a:ext>
            </a:extLst>
          </p:cNvPr>
          <p:cNvCxnSpPr>
            <a:cxnSpLocks/>
            <a:stCxn id="15377" idx="3"/>
          </p:cNvCxnSpPr>
          <p:nvPr/>
        </p:nvCxnSpPr>
        <p:spPr bwMode="auto">
          <a:xfrm>
            <a:off x="2193925" y="2763838"/>
            <a:ext cx="1025525" cy="73977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94F1468-B463-BB40-8889-83B3E2C3BCFD}"/>
              </a:ext>
            </a:extLst>
          </p:cNvPr>
          <p:cNvCxnSpPr>
            <a:cxnSpLocks/>
            <a:endCxn id="15379" idx="1"/>
          </p:cNvCxnSpPr>
          <p:nvPr/>
        </p:nvCxnSpPr>
        <p:spPr bwMode="auto">
          <a:xfrm flipV="1">
            <a:off x="5799138" y="2763838"/>
            <a:ext cx="1258887" cy="6985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98B3875-769F-E24B-9A98-1BA43CE41E46}"/>
              </a:ext>
            </a:extLst>
          </p:cNvPr>
          <p:cNvCxnSpPr/>
          <p:nvPr/>
        </p:nvCxnSpPr>
        <p:spPr bwMode="auto">
          <a:xfrm>
            <a:off x="4468813" y="2846388"/>
            <a:ext cx="0" cy="18811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3074" name="Picture 2" descr="Image result for barcelona supercomputer center logo">
            <a:extLst>
              <a:ext uri="{FF2B5EF4-FFF2-40B4-BE49-F238E27FC236}">
                <a16:creationId xmlns:a16="http://schemas.microsoft.com/office/drawing/2014/main" id="{901E9454-C1BE-4466-9B2A-1C48727298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851" y="3828667"/>
            <a:ext cx="1765299" cy="224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09C3F8D-721D-4556-8DE7-F1F49A3926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20039"/>
            <a:ext cx="2761349" cy="1262668"/>
          </a:xfrm>
          <a:prstGeom prst="rect">
            <a:avLst/>
          </a:prstGeom>
        </p:spPr>
      </p:pic>
      <p:sp>
        <p:nvSpPr>
          <p:cNvPr id="27" name="TextBox 21">
            <a:extLst>
              <a:ext uri="{FF2B5EF4-FFF2-40B4-BE49-F238E27FC236}">
                <a16:creationId xmlns:a16="http://schemas.microsoft.com/office/drawing/2014/main" id="{47C829B4-4789-49A6-BDE2-AD7D121D1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8025" y="2563783"/>
            <a:ext cx="17398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2000" dirty="0" err="1"/>
              <a:t>condor_starter</a:t>
            </a:r>
            <a:r>
              <a:rPr lang="en-US" altLang="en-US" sz="2000" dirty="0"/>
              <a:t>'</a:t>
            </a:r>
            <a:endParaRPr lang="en-US" altLang="en-US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F4D3CC-3203-4FC7-9258-8BCB8105DFC5}"/>
              </a:ext>
            </a:extLst>
          </p:cNvPr>
          <p:cNvSpPr txBox="1"/>
          <p:nvPr/>
        </p:nvSpPr>
        <p:spPr>
          <a:xfrm>
            <a:off x="2128111" y="5283181"/>
            <a:ext cx="5383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Read more about our current approach at </a:t>
            </a:r>
            <a:r>
              <a:rPr lang="en-US" dirty="0">
                <a:hlinkClick r:id="rId5"/>
              </a:rPr>
              <a:t>http://tiny.cc/f158cz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7860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65C10E-C9C6-433A-AF1D-88B3F3C75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07177"/>
            <a:ext cx="9144000" cy="914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Containers and Kubernetes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F53B43-2BF2-4CB9-AA5F-B7DEECEA2E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05200" y="6492875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FC77776C-14D7-48C6-B1E3-FF145FC109AB}" type="slidenum">
              <a:rPr lang="en-US" smtClean="0"/>
              <a:pPr>
                <a:spcAft>
                  <a:spcPts val="600"/>
                </a:spcAft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7043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HTCondor Singularity Integration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" name="AutoShape 2" descr="http://singularity.lbl.gov/images/logo/logo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http://singularity.lbl.gov/images/logo/logo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http://singularity.lbl.gov/images/logo/logo.sv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07975" y="884392"/>
            <a:ext cx="8399462" cy="4227513"/>
          </a:xfrm>
        </p:spPr>
        <p:txBody>
          <a:bodyPr/>
          <a:lstStyle/>
          <a:p>
            <a:r>
              <a:rPr lang="en-US" sz="2800" dirty="0"/>
              <a:t>What is Singularity? </a:t>
            </a:r>
          </a:p>
          <a:p>
            <a:pPr marL="0" indent="0">
              <a:buNone/>
            </a:pPr>
            <a:r>
              <a:rPr lang="en-US" sz="2800" dirty="0"/>
              <a:t>    Like Docker but…</a:t>
            </a:r>
          </a:p>
          <a:p>
            <a:pPr lvl="1"/>
            <a:r>
              <a:rPr lang="en-US" sz="2400" dirty="0"/>
              <a:t>No root owned daemon process, just a </a:t>
            </a:r>
            <a:r>
              <a:rPr lang="en-US" sz="2400" dirty="0" err="1"/>
              <a:t>setuid</a:t>
            </a:r>
            <a:endParaRPr lang="en-US" sz="2400" dirty="0"/>
          </a:p>
          <a:p>
            <a:pPr lvl="1"/>
            <a:r>
              <a:rPr lang="en-US" sz="2400" dirty="0"/>
              <a:t>No </a:t>
            </a:r>
            <a:r>
              <a:rPr lang="en-US" sz="2400" dirty="0" err="1"/>
              <a:t>setuid</a:t>
            </a:r>
            <a:r>
              <a:rPr lang="en-US" sz="2400" dirty="0"/>
              <a:t> required (as of very latest RHEL7)</a:t>
            </a:r>
          </a:p>
          <a:p>
            <a:pPr lvl="1"/>
            <a:r>
              <a:rPr lang="en-US" sz="2400" dirty="0"/>
              <a:t>Easy access to host resources </a:t>
            </a:r>
            <a:r>
              <a:rPr lang="en-US" sz="2400" dirty="0" err="1"/>
              <a:t>incl</a:t>
            </a:r>
            <a:r>
              <a:rPr lang="en-US" sz="2400" dirty="0"/>
              <a:t> GPU, network, file systems</a:t>
            </a:r>
          </a:p>
          <a:p>
            <a:r>
              <a:rPr lang="en-US" sz="2800" dirty="0"/>
              <a:t>HTCondor allows admin to define a policy (with access to job and machine attributes) to control</a:t>
            </a:r>
          </a:p>
          <a:p>
            <a:pPr lvl="1"/>
            <a:r>
              <a:rPr lang="en-US" sz="2400" dirty="0"/>
              <a:t>Singularity image to use</a:t>
            </a:r>
          </a:p>
          <a:p>
            <a:pPr lvl="1"/>
            <a:r>
              <a:rPr lang="en-US" sz="2400" dirty="0"/>
              <a:t>Volume (bind) mounts</a:t>
            </a:r>
          </a:p>
          <a:p>
            <a:pPr lvl="1"/>
            <a:r>
              <a:rPr lang="en-US" sz="2400" dirty="0"/>
              <a:t>Location where HTCondor transfers files</a:t>
            </a:r>
          </a:p>
        </p:txBody>
      </p:sp>
      <p:pic>
        <p:nvPicPr>
          <p:cNvPr id="10" name="Content Placeholder 7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50100" y="922337"/>
            <a:ext cx="1533332" cy="167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</p:pic>
    </p:spTree>
    <p:extLst>
      <p:ext uri="{BB962C8B-B14F-4D97-AF65-F5344CB8AC3E}">
        <p14:creationId xmlns:p14="http://schemas.microsoft.com/office/powerpoint/2010/main" val="594637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2490"/>
            <a:ext cx="9144000" cy="914400"/>
          </a:xfrm>
        </p:spPr>
        <p:txBody>
          <a:bodyPr/>
          <a:lstStyle/>
          <a:p>
            <a:r>
              <a:rPr lang="en-US" dirty="0"/>
              <a:t>News!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388075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In fall 2020 we were notified by the </a:t>
            </a:r>
            <a:r>
              <a:rPr lang="en-US" b="1" dirty="0"/>
              <a:t>NSF</a:t>
            </a:r>
            <a:r>
              <a:rPr lang="en-US" dirty="0"/>
              <a:t> that our proposal titled “</a:t>
            </a:r>
            <a:r>
              <a:rPr lang="en-US" b="1" dirty="0">
                <a:solidFill>
                  <a:srgbClr val="FF0000"/>
                </a:solidFill>
              </a:rPr>
              <a:t>Partnership for Advanced Throughput Computing (PATh)</a:t>
            </a:r>
            <a:r>
              <a:rPr lang="en-US" dirty="0"/>
              <a:t>” was fully funded for five years with an annual budget of $4.5M</a:t>
            </a:r>
          </a:p>
          <a:p>
            <a:pPr marL="400050" lvl="1" indent="0">
              <a:spcBef>
                <a:spcPts val="1200"/>
              </a:spcBef>
              <a:buNone/>
            </a:pPr>
            <a:r>
              <a:rPr lang="en-US" sz="2200" i="1" dirty="0"/>
              <a:t>“The Partnership to Advance Throughput Computing (PATh) project will expand Distributed High Throughput Computing (dHTC) technologies and methodologies through innovation, translational effort, and large-scale adoption to advance the Science &amp; Engineering goals of the broader community.”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1799" y="5227890"/>
            <a:ext cx="9156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www.nsf.gov/awardsearch/showAward?AWD_ID=2030508</a:t>
            </a:r>
          </a:p>
        </p:txBody>
      </p:sp>
    </p:spTree>
    <p:extLst>
      <p:ext uri="{BB962C8B-B14F-4D97-AF65-F5344CB8AC3E}">
        <p14:creationId xmlns:p14="http://schemas.microsoft.com/office/powerpoint/2010/main" val="757040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1989" y="928255"/>
            <a:ext cx="5909700" cy="5015346"/>
          </a:xfrm>
        </p:spPr>
        <p:txBody>
          <a:bodyPr/>
          <a:lstStyle/>
          <a:p>
            <a:r>
              <a:rPr lang="en-US" sz="2800" dirty="0"/>
              <a:t>Docker jobs get usage updates (i.e. network usage) reported in job </a:t>
            </a:r>
            <a:r>
              <a:rPr lang="en-US" sz="2800" dirty="0" err="1"/>
              <a:t>classad</a:t>
            </a:r>
            <a:endParaRPr lang="en-US" sz="2800" dirty="0"/>
          </a:p>
          <a:p>
            <a:r>
              <a:rPr lang="en-US" sz="2800" dirty="0"/>
              <a:t>Admin can add additional volumes</a:t>
            </a:r>
          </a:p>
          <a:p>
            <a:r>
              <a:rPr lang="en-US" sz="2800" dirty="0"/>
              <a:t>Conditionally drop capabilities</a:t>
            </a:r>
          </a:p>
          <a:p>
            <a:r>
              <a:rPr lang="en-US" sz="2800" dirty="0">
                <a:solidFill>
                  <a:srgbClr val="FF0000"/>
                </a:solidFill>
              </a:rPr>
              <a:t>Condor Chirp support</a:t>
            </a:r>
          </a:p>
          <a:p>
            <a:r>
              <a:rPr lang="en-US" sz="2800" dirty="0">
                <a:solidFill>
                  <a:srgbClr val="FF0000"/>
                </a:solidFill>
              </a:rPr>
              <a:t>Support for </a:t>
            </a:r>
            <a:r>
              <a:rPr lang="en-US" sz="2800" dirty="0" err="1">
                <a:solidFill>
                  <a:srgbClr val="FF0000"/>
                </a:solidFill>
              </a:rPr>
              <a:t>condor_ssh_to_job</a:t>
            </a:r>
            <a:endParaRPr lang="en-US" sz="2800" dirty="0">
              <a:solidFill>
                <a:srgbClr val="FF0000"/>
              </a:solidFill>
            </a:endParaRPr>
          </a:p>
          <a:p>
            <a:pPr lvl="1"/>
            <a:r>
              <a:rPr lang="en-US" sz="2400" dirty="0"/>
              <a:t>For both Docker and Singularity</a:t>
            </a:r>
          </a:p>
          <a:p>
            <a:r>
              <a:rPr lang="en-US" sz="2800" dirty="0">
                <a:solidFill>
                  <a:srgbClr val="FF0000"/>
                </a:solidFill>
              </a:rPr>
              <a:t>Soft-kill (SIGTERM) of Docker jobs upon removal, preemption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81484"/>
            <a:ext cx="9144000" cy="914400"/>
          </a:xfrm>
        </p:spPr>
        <p:txBody>
          <a:bodyPr/>
          <a:lstStyle/>
          <a:p>
            <a:r>
              <a:rPr lang="en-US" dirty="0"/>
              <a:t>Docker Job Enhancements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2050" name="Picture 2" descr="https://blog.travis-ci.com/images/docker-lego-whal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5" b="27735"/>
          <a:stretch/>
        </p:blipFill>
        <p:spPr bwMode="auto">
          <a:xfrm>
            <a:off x="6051791" y="3157875"/>
            <a:ext cx="2759699" cy="173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ages.mocpages.com/user_images/77862/1493324068m_SPLAS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473" y="944611"/>
            <a:ext cx="2951018" cy="221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0660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DE3DA8-4C44-40CB-9C48-FF814552AD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269" y="914400"/>
            <a:ext cx="8399462" cy="4227513"/>
          </a:xfrm>
        </p:spPr>
        <p:txBody>
          <a:bodyPr/>
          <a:lstStyle/>
          <a:p>
            <a:r>
              <a:rPr lang="en-US" dirty="0"/>
              <a:t>From "Docker Universe" to just jobs with a container image specified</a:t>
            </a:r>
          </a:p>
          <a:p>
            <a:r>
              <a:rPr lang="en-US" dirty="0"/>
              <a:t>Kubernetes</a:t>
            </a:r>
          </a:p>
          <a:p>
            <a:pPr lvl="1"/>
            <a:r>
              <a:rPr lang="en-US" dirty="0"/>
              <a:t>Package HTCondor as a set of container images</a:t>
            </a:r>
          </a:p>
          <a:p>
            <a:pPr lvl="2"/>
            <a:r>
              <a:rPr lang="en-US" dirty="0"/>
              <a:t>Check it out </a:t>
            </a:r>
            <a:r>
              <a:rPr lang="en-US" dirty="0">
                <a:hlinkClick r:id="rId2"/>
              </a:rPr>
              <a:t>https://github.com/htcondor/htcondor/blob/master/build/docker/services/README.md</a:t>
            </a:r>
            <a:endParaRPr lang="en-US" dirty="0"/>
          </a:p>
          <a:p>
            <a:pPr lvl="1"/>
            <a:r>
              <a:rPr lang="en-US" dirty="0"/>
              <a:t>Launch a pool in a Kubernetes cluster</a:t>
            </a:r>
          </a:p>
          <a:p>
            <a:pPr lvl="1"/>
            <a:r>
              <a:rPr lang="en-US" dirty="0"/>
              <a:t>HTCondor-CE provision resources from a Kubernetes cluster (</a:t>
            </a:r>
            <a:r>
              <a:rPr lang="en-US" dirty="0" err="1"/>
              <a:t>ie</a:t>
            </a:r>
            <a:r>
              <a:rPr lang="en-US" dirty="0"/>
              <a:t> submit pilot pods)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BAA813-A300-4CB8-86AC-0FA3E91D4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work coming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08E0EE-A3C2-46EB-AFC9-690431D9C5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5286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8197" y="738521"/>
            <a:ext cx="8399462" cy="4447165"/>
          </a:xfrm>
        </p:spPr>
        <p:txBody>
          <a:bodyPr/>
          <a:lstStyle/>
          <a:p>
            <a:r>
              <a:rPr lang="en-US" dirty="0"/>
              <a:t>HTCondor has long been able to detect GPU devices and schedule GPU jobs (CUDA/OpenCL)</a:t>
            </a:r>
          </a:p>
          <a:p>
            <a:r>
              <a:rPr lang="en-US" i="1" dirty="0">
                <a:solidFill>
                  <a:srgbClr val="FF0000"/>
                </a:solidFill>
              </a:rPr>
              <a:t>New in v8.8:</a:t>
            </a:r>
          </a:p>
          <a:p>
            <a:pPr lvl="1"/>
            <a:r>
              <a:rPr lang="en-US" dirty="0"/>
              <a:t>Monitor/report job GPU processor utilization </a:t>
            </a:r>
          </a:p>
          <a:p>
            <a:pPr lvl="1"/>
            <a:r>
              <a:rPr lang="en-US" dirty="0"/>
              <a:t>Monitor/report job GPU memory utilization</a:t>
            </a:r>
          </a:p>
          <a:p>
            <a:r>
              <a:rPr lang="en-US" i="1" dirty="0">
                <a:solidFill>
                  <a:srgbClr val="FF0000"/>
                </a:solidFill>
              </a:rPr>
              <a:t>In the works</a:t>
            </a:r>
            <a:r>
              <a:rPr lang="en-US" dirty="0"/>
              <a:t>: simultaneously run multiple jobs on one GPU device</a:t>
            </a:r>
          </a:p>
          <a:p>
            <a:pPr lvl="1"/>
            <a:r>
              <a:rPr lang="en-US" sz="2400" dirty="0"/>
              <a:t>Specify GPU memory for scheduling ?</a:t>
            </a:r>
          </a:p>
          <a:p>
            <a:pPr lvl="1"/>
            <a:r>
              <a:rPr lang="en-US" sz="2400" dirty="0"/>
              <a:t>NVIDIA Multi-Instance GPU (MIG) for partitioning ?</a:t>
            </a:r>
          </a:p>
          <a:p>
            <a:pPr lvl="1"/>
            <a:r>
              <a:rPr lang="en-US" sz="2400" dirty="0"/>
              <a:t>Working with LIGO on requirements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/>
              <a:t>GPUs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590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65C10E-C9C6-433A-AF1D-88B3F3C75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446" y="2133718"/>
            <a:ext cx="9144000" cy="914400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700" dirty="0"/>
              <a:t>Scheduling Enhancements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F53B43-2BF2-4CB9-AA5F-B7DEECEA2E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05200" y="6492875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FC77776C-14D7-48C6-B1E3-FF145FC109AB}" type="slidenum">
              <a:rPr lang="en-US" smtClean="0"/>
              <a:pPr>
                <a:spcAft>
                  <a:spcPts val="600"/>
                </a:spcAft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9971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A85497-2FC2-412E-A5E4-53F3BF246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735549"/>
            <a:ext cx="4267200" cy="4115645"/>
          </a:xfrm>
          <a:ln w="50800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Submitters (users)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"Fair Share"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Keeps historical usage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Proportional priority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No ceiling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Ordered by priority, always!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D56F82-5E0A-48E2-8AC2-305058938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87" y="857250"/>
            <a:ext cx="9144000" cy="685800"/>
          </a:xfrm>
        </p:spPr>
        <p:txBody>
          <a:bodyPr/>
          <a:lstStyle/>
          <a:p>
            <a:r>
              <a:rPr lang="en-US" dirty="0"/>
              <a:t>2 kinds of scheduling today: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6B47E161-99DE-409C-BE61-83B1D1E3F862}"/>
              </a:ext>
            </a:extLst>
          </p:cNvPr>
          <p:cNvSpPr txBox="1">
            <a:spLocks/>
          </p:cNvSpPr>
          <p:nvPr/>
        </p:nvSpPr>
        <p:spPr bwMode="auto">
          <a:xfrm>
            <a:off x="4783394" y="1727218"/>
            <a:ext cx="4267200" cy="4115645"/>
          </a:xfrm>
          <a:prstGeom prst="rect">
            <a:avLst/>
          </a:prstGeom>
          <a:noFill/>
          <a:ln w="50800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+mn-lt"/>
                <a:ea typeface="MS PGothic" pitchFamily="34" charset="-128"/>
                <a:cs typeface="MS PGothic" pitchFamily="34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+mn-lt"/>
                <a:ea typeface="MS PGothic" pitchFamily="34" charset="-128"/>
                <a:cs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>
              <a:buNone/>
            </a:pPr>
            <a:r>
              <a:rPr lang="en-US" kern="0" dirty="0"/>
              <a:t>Groups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kern="0" dirty="0"/>
              <a:t>Quotas with max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kern="0" dirty="0"/>
              <a:t>Hierarchy of groups share quota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kern="0" dirty="0"/>
              <a:t>No historical usage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kern="0" dirty="0"/>
              <a:t>Starvation order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kern="0" dirty="0"/>
              <a:t>But configurable!</a:t>
            </a:r>
          </a:p>
          <a:p>
            <a:pPr>
              <a:buFont typeface="Arial" panose="020B0604020202020204" pitchFamily="34" charset="0"/>
              <a:buChar char="•"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42631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92D213-D53D-4CC1-8E66-15D83BACAA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meet SLAs with communities?</a:t>
            </a:r>
          </a:p>
          <a:p>
            <a:r>
              <a:rPr lang="en-US" dirty="0"/>
              <a:t>We've got monthly guarantees?</a:t>
            </a:r>
          </a:p>
          <a:p>
            <a:r>
              <a:rPr lang="en-US" dirty="0"/>
              <a:t>How about a classical physics model?</a:t>
            </a:r>
          </a:p>
          <a:p>
            <a:pPr lvl="1"/>
            <a:r>
              <a:rPr lang="en-US" dirty="0"/>
              <a:t>"Power" vs "Work"  </a:t>
            </a:r>
          </a:p>
          <a:p>
            <a:pPr marL="457200" lvl="1" indent="0">
              <a:buNone/>
            </a:pPr>
            <a:r>
              <a:rPr lang="en-US" dirty="0"/>
              <a:t>   (i.e. percentage of cluster vs annual allocation)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6E3086-CB98-4CBF-9962-3FE676BB9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Nikhef</a:t>
            </a:r>
            <a:r>
              <a:rPr lang="en-US" dirty="0"/>
              <a:t> had some questions…</a:t>
            </a:r>
          </a:p>
        </p:txBody>
      </p:sp>
    </p:spTree>
    <p:extLst>
      <p:ext uri="{BB962C8B-B14F-4D97-AF65-F5344CB8AC3E}">
        <p14:creationId xmlns:p14="http://schemas.microsoft.com/office/powerpoint/2010/main" val="14179382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A85497-2FC2-412E-A5E4-53F3BF246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727218"/>
            <a:ext cx="4267200" cy="4115645"/>
          </a:xfrm>
          <a:ln w="50800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Submitters (users)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"Fair Share"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Keeps historical usage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Proportional priority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No ceiling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Ordered by priority, always!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D56F82-5E0A-48E2-8AC2-305058938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87" y="857250"/>
            <a:ext cx="9144000" cy="685800"/>
          </a:xfrm>
        </p:spPr>
        <p:txBody>
          <a:bodyPr/>
          <a:lstStyle/>
          <a:p>
            <a:r>
              <a:rPr lang="en-US" dirty="0"/>
              <a:t>Work in Progress: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6B47E161-99DE-409C-BE61-83B1D1E3F862}"/>
              </a:ext>
            </a:extLst>
          </p:cNvPr>
          <p:cNvSpPr txBox="1">
            <a:spLocks/>
          </p:cNvSpPr>
          <p:nvPr/>
        </p:nvSpPr>
        <p:spPr bwMode="auto">
          <a:xfrm>
            <a:off x="4783394" y="1727218"/>
            <a:ext cx="4267200" cy="4115645"/>
          </a:xfrm>
          <a:prstGeom prst="rect">
            <a:avLst/>
          </a:prstGeom>
          <a:noFill/>
          <a:ln w="50800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+mn-lt"/>
                <a:ea typeface="MS PGothic" pitchFamily="34" charset="-128"/>
                <a:cs typeface="MS PGothic" pitchFamily="34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+mn-lt"/>
                <a:ea typeface="MS PGothic" pitchFamily="34" charset="-128"/>
                <a:cs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>
              <a:buNone/>
            </a:pPr>
            <a:r>
              <a:rPr lang="en-US" kern="0" dirty="0"/>
              <a:t>Groups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kern="0" dirty="0"/>
              <a:t>Quotas with max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kern="0" dirty="0"/>
              <a:t>Hierarchy of groups share quota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kern="0" dirty="0"/>
              <a:t>No historical usage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kern="0" dirty="0"/>
              <a:t>Starvation order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kern="0" dirty="0"/>
              <a:t>But configurable!</a:t>
            </a:r>
          </a:p>
          <a:p>
            <a:pPr>
              <a:buFont typeface="Arial" panose="020B0604020202020204" pitchFamily="34" charset="0"/>
              <a:buChar char="•"/>
            </a:pPr>
            <a:endParaRPr lang="en-US" kern="0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AB91AAAF-6EFF-43F0-B635-B46E281DA77C}"/>
              </a:ext>
            </a:extLst>
          </p:cNvPr>
          <p:cNvSpPr txBox="1">
            <a:spLocks/>
          </p:cNvSpPr>
          <p:nvPr/>
        </p:nvSpPr>
        <p:spPr bwMode="auto">
          <a:xfrm>
            <a:off x="582561" y="1543051"/>
            <a:ext cx="8214852" cy="4115645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Char char="›"/>
              <a:defRPr sz="3200">
                <a:solidFill>
                  <a:schemeClr val="tx1"/>
                </a:solidFill>
                <a:latin typeface="+mn-lt"/>
                <a:ea typeface="MS PGothic" pitchFamily="34" charset="-128"/>
                <a:cs typeface="MS PGothic" pitchFamily="34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Marlett" pitchFamily="2" charset="2"/>
              <a:buChar char="h"/>
              <a:defRPr sz="2800">
                <a:solidFill>
                  <a:schemeClr val="tx1"/>
                </a:solidFill>
                <a:latin typeface="+mn-lt"/>
                <a:ea typeface="MS PGothic" pitchFamily="34" charset="-128"/>
                <a:cs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>
              <a:buNone/>
            </a:pPr>
            <a:r>
              <a:rPr lang="en-US" kern="0" dirty="0"/>
              <a:t>Merge Groups &amp; submitters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kern="0" dirty="0"/>
              <a:t>Hierarchy of groups ending in individual submitters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kern="0" dirty="0"/>
              <a:t>Each group can have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kern="0" dirty="0"/>
              <a:t>History (optional)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kern="0" dirty="0"/>
              <a:t>Maximum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kern="0" dirty="0"/>
              <a:t>Minimum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kern="0" dirty="0"/>
              <a:t>Configurable ordering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kern="0" dirty="0"/>
              <a:t>And knobs to allow existing system, </a:t>
            </a:r>
            <a:r>
              <a:rPr lang="en-US" sz="2400" kern="0"/>
              <a:t>if you like it</a:t>
            </a:r>
            <a:endParaRPr 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177102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B068B3-D6C0-4CBA-8A7F-F872344980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Modernize ciphers support</a:t>
            </a:r>
          </a:p>
          <a:p>
            <a:pPr lvl="1"/>
            <a:r>
              <a:rPr lang="en-US" dirty="0"/>
              <a:t>No more MD5</a:t>
            </a:r>
          </a:p>
          <a:p>
            <a:pPr lvl="1"/>
            <a:r>
              <a:rPr lang="en-US" dirty="0"/>
              <a:t>AES encryption (hardware assisted)</a:t>
            </a:r>
          </a:p>
          <a:p>
            <a:r>
              <a:rPr lang="en-US" dirty="0"/>
              <a:t>Tokens, tokens, tokens!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65C10E-C9C6-433A-AF1D-88B3F3C75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Security Enhancements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F53B43-2BF2-4CB9-AA5F-B7DEECEA2E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FC77776C-14D7-48C6-B1E3-FF145FC109AB}" type="slidenum">
              <a:rPr lang="en-US" smtClean="0"/>
              <a:pPr>
                <a:spcAft>
                  <a:spcPts val="600"/>
                </a:spcAft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4086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9" t="18468" r="17504" b="11116"/>
          <a:stretch/>
        </p:blipFill>
        <p:spPr>
          <a:xfrm>
            <a:off x="193963" y="1047068"/>
            <a:ext cx="5309689" cy="298076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9381" y="3836411"/>
            <a:ext cx="8728364" cy="2686050"/>
          </a:xfrm>
        </p:spPr>
        <p:txBody>
          <a:bodyPr/>
          <a:lstStyle/>
          <a:p>
            <a:r>
              <a:rPr lang="en-US" sz="2800" dirty="0"/>
              <a:t>HTCondor has long supported GSI certs</a:t>
            </a:r>
          </a:p>
          <a:p>
            <a:r>
              <a:rPr lang="en-US" sz="2800" dirty="0"/>
              <a:t>Then added Kerberos/AFS tokens w/ CERN, DESY</a:t>
            </a:r>
          </a:p>
          <a:p>
            <a:r>
              <a:rPr lang="en-US" sz="2800" dirty="0"/>
              <a:t>Now adding standardized token support </a:t>
            </a:r>
          </a:p>
          <a:p>
            <a:pPr lvl="1"/>
            <a:r>
              <a:rPr lang="en-US" sz="2400" dirty="0"/>
              <a:t>SciTokens (</a:t>
            </a:r>
            <a:r>
              <a:rPr lang="en-US" sz="2400" dirty="0">
                <a:hlinkClick r:id="rId4"/>
              </a:rPr>
              <a:t>http://scitokens.org</a:t>
            </a:r>
            <a:r>
              <a:rPr lang="en-US" sz="2400" dirty="0"/>
              <a:t>) for HTCondor-CE, data</a:t>
            </a:r>
          </a:p>
          <a:p>
            <a:pPr lvl="1"/>
            <a:r>
              <a:rPr lang="en-US" sz="2400" dirty="0"/>
              <a:t>OAuth 2.0 Workflow  </a:t>
            </a:r>
            <a:r>
              <a:rPr lang="en-US" sz="2400" dirty="0">
                <a:sym typeface="Wingdings" panose="05000000000000000000" pitchFamily="2" charset="2"/>
              </a:rPr>
              <a:t> Box, Google Drive, AWS S3, …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31618"/>
            <a:ext cx="9144000" cy="914400"/>
          </a:xfrm>
        </p:spPr>
        <p:txBody>
          <a:bodyPr/>
          <a:lstStyle/>
          <a:p>
            <a:r>
              <a:rPr lang="en-US" sz="4000" dirty="0"/>
              <a:t>SciTokens: From identity certs to </a:t>
            </a:r>
            <a:br>
              <a:rPr lang="en-US" sz="4000" dirty="0"/>
            </a:br>
            <a:r>
              <a:rPr lang="en-US" sz="4000" dirty="0"/>
              <a:t>authorization tokens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5122" name="Picture 2" descr="SciToken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985962"/>
            <a:ext cx="3810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0764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7920D8-2678-4708-9194-7CCEAED68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263" y="1239487"/>
            <a:ext cx="8399462" cy="4227513"/>
          </a:xfrm>
        </p:spPr>
        <p:txBody>
          <a:bodyPr/>
          <a:lstStyle/>
          <a:p>
            <a:r>
              <a:rPr lang="en-US" dirty="0"/>
              <a:t>Several Authentication Methods</a:t>
            </a:r>
          </a:p>
          <a:p>
            <a:pPr lvl="1"/>
            <a:r>
              <a:rPr lang="en-US" dirty="0"/>
              <a:t>File system (FS), SSL, pool password…. </a:t>
            </a:r>
          </a:p>
          <a:p>
            <a:r>
              <a:rPr lang="en-US" dirty="0"/>
              <a:t>Adding a new "IDTOKENS" method</a:t>
            </a:r>
          </a:p>
          <a:p>
            <a:pPr lvl="1"/>
            <a:r>
              <a:rPr lang="en-US" dirty="0"/>
              <a:t>Administrator can run a command-line tool to create a token to authenticate a new submit node or execute node</a:t>
            </a:r>
          </a:p>
          <a:p>
            <a:pPr lvl="1"/>
            <a:r>
              <a:rPr lang="en-US" dirty="0"/>
              <a:t>Users can run a command-line tool to create a token to authenticate as themselves for job submission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77BA89-5148-4F6A-BF00-0CBB21515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0006" y="247973"/>
            <a:ext cx="9144000" cy="914400"/>
          </a:xfrm>
        </p:spPr>
        <p:txBody>
          <a:bodyPr/>
          <a:lstStyle/>
          <a:p>
            <a:r>
              <a:rPr lang="en-US" dirty="0"/>
              <a:t>IDTOKENS </a:t>
            </a:r>
            <a:br>
              <a:rPr lang="en-US" dirty="0"/>
            </a:br>
            <a:r>
              <a:rPr lang="en-US" dirty="0"/>
              <a:t>Authentication Method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1E4AAA-0502-4266-90FB-18B988CCB5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162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 - a powerful partnership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540" y="1029564"/>
            <a:ext cx="8399462" cy="4227513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/>
              <a:t>PATh is a partnership between the UW-Madison Center for High Throughput Computing (</a:t>
            </a:r>
            <a:r>
              <a:rPr lang="en-US" b="1" dirty="0"/>
              <a:t>CHTC</a:t>
            </a:r>
            <a:r>
              <a:rPr lang="en-US" dirty="0"/>
              <a:t>) and the Open Science Grid (</a:t>
            </a:r>
            <a:r>
              <a:rPr lang="en-US" b="1" dirty="0"/>
              <a:t>OSG</a:t>
            </a:r>
            <a:r>
              <a:rPr lang="en-US" dirty="0"/>
              <a:t>) Consortium </a:t>
            </a:r>
          </a:p>
          <a:p>
            <a:pPr lvl="1"/>
            <a:r>
              <a:rPr lang="en-US" dirty="0"/>
              <a:t>PATh brings together the </a:t>
            </a:r>
            <a:r>
              <a:rPr lang="en-US" i="1" dirty="0"/>
              <a:t>technology</a:t>
            </a:r>
            <a:r>
              <a:rPr lang="en-US" dirty="0"/>
              <a:t> (of HTCondor) and the </a:t>
            </a:r>
            <a:r>
              <a:rPr lang="en-US" i="1" dirty="0"/>
              <a:t>services</a:t>
            </a:r>
            <a:r>
              <a:rPr lang="en-US" dirty="0"/>
              <a:t> (of OSG) under one unified project</a:t>
            </a:r>
          </a:p>
          <a:p>
            <a:pPr lvl="1"/>
            <a:r>
              <a:rPr lang="en-US" i="1" dirty="0"/>
              <a:t>We have funding to implement our roadmap for another 5 years…</a:t>
            </a:r>
          </a:p>
          <a:p>
            <a:pPr lvl="1"/>
            <a:r>
              <a:rPr lang="en-US" dirty="0"/>
              <a:t>PATh leadership: Brian Bockelman (Co-PI), Miron Livny (PI), Lauren Michael (Co-PI), Todd Tannenbaum (Co-PI), Frank Wuerthwein (Co-PI) </a:t>
            </a:r>
          </a:p>
        </p:txBody>
      </p:sp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2E171AD0-F358-46E2-8ADF-D100C83F53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812" y="5104171"/>
            <a:ext cx="1775879" cy="7591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182922-A775-4391-9CA6-A4146C1A02BF}"/>
              </a:ext>
            </a:extLst>
          </p:cNvPr>
          <p:cNvSpPr txBox="1"/>
          <p:nvPr/>
        </p:nvSpPr>
        <p:spPr>
          <a:xfrm>
            <a:off x="3577652" y="5110631"/>
            <a:ext cx="45803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</a:rPr>
              <a:t>https://path-cc.io/about/</a:t>
            </a:r>
          </a:p>
        </p:txBody>
      </p:sp>
    </p:spTree>
    <p:extLst>
      <p:ext uri="{BB962C8B-B14F-4D97-AF65-F5344CB8AC3E}">
        <p14:creationId xmlns:p14="http://schemas.microsoft.com/office/powerpoint/2010/main" val="30795223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65C10E-C9C6-433A-AF1D-88B3F3C75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446" y="2133718"/>
            <a:ext cx="9144000" cy="914400"/>
          </a:xfrm>
        </p:spPr>
        <p:txBody>
          <a:bodyPr wrap="square"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3700" dirty="0"/>
              <a:t>… and this is a good time to transition</a:t>
            </a:r>
            <a:br>
              <a:rPr lang="en-US" sz="3700" dirty="0"/>
            </a:br>
            <a:r>
              <a:rPr lang="en-US" sz="3700" dirty="0"/>
              <a:t>to news about the HTCondor-CE!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F53B43-2BF2-4CB9-AA5F-B7DEECEA2E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505200" y="6492875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FC77776C-14D7-48C6-B1E3-FF145FC109AB}" type="slidenum">
              <a:rPr lang="en-US" smtClean="0"/>
              <a:pPr>
                <a:spcAft>
                  <a:spcPts val="600"/>
                </a:spcAft>
                <a:defRPr/>
              </a:pPr>
              <a:t>30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129AE1-D2D2-401F-A5BF-6C174ADC283A}"/>
              </a:ext>
            </a:extLst>
          </p:cNvPr>
          <p:cNvSpPr txBox="1"/>
          <p:nvPr/>
        </p:nvSpPr>
        <p:spPr>
          <a:xfrm>
            <a:off x="2197916" y="4536671"/>
            <a:ext cx="510050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https://twitter.com/HTCondor</a:t>
            </a:r>
          </a:p>
        </p:txBody>
      </p:sp>
      <p:pic>
        <p:nvPicPr>
          <p:cNvPr id="7" name="Picture 6" descr="A picture containing plant&#10;&#10;Description automatically generated">
            <a:extLst>
              <a:ext uri="{FF2B5EF4-FFF2-40B4-BE49-F238E27FC236}">
                <a16:creationId xmlns:a16="http://schemas.microsoft.com/office/drawing/2014/main" id="{693C5F8F-1D2B-44F6-AE8C-69056CEE1B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958" y="3567222"/>
            <a:ext cx="914400" cy="91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8CBB80-5066-481D-8C44-9BECE8311A28}"/>
              </a:ext>
            </a:extLst>
          </p:cNvPr>
          <p:cNvSpPr txBox="1"/>
          <p:nvPr/>
        </p:nvSpPr>
        <p:spPr>
          <a:xfrm>
            <a:off x="4299358" y="3646201"/>
            <a:ext cx="289839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@HTCondor</a:t>
            </a:r>
          </a:p>
        </p:txBody>
      </p:sp>
    </p:spTree>
    <p:extLst>
      <p:ext uri="{BB962C8B-B14F-4D97-AF65-F5344CB8AC3E}">
        <p14:creationId xmlns:p14="http://schemas.microsoft.com/office/powerpoint/2010/main" val="812688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1573C9-9384-4D3D-9BCA-DDECA197E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HTCSS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F6B04B-FAA6-4C60-B9BC-D18E985AC8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AA89A5DD-7158-4648-9676-CE839CBE1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224" y="914400"/>
            <a:ext cx="8665828" cy="52578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/>
              <a:t>The transition from the "Condor System" </a:t>
            </a:r>
          </a:p>
          <a:p>
            <a:pPr marL="0" indent="0" algn="ctr">
              <a:buNone/>
            </a:pPr>
            <a:r>
              <a:rPr lang="en-US" dirty="0"/>
              <a:t>to the "HTCondor Software Suite (HTCSS)"</a:t>
            </a:r>
          </a:p>
          <a:p>
            <a:pPr marL="1314450" lvl="1" indent="-571500"/>
            <a:r>
              <a:rPr lang="en-US" dirty="0"/>
              <a:t>Software elements of the </a:t>
            </a:r>
            <a:r>
              <a:rPr lang="en-US" b="1" dirty="0"/>
              <a:t>HTCSS</a:t>
            </a:r>
            <a:r>
              <a:rPr lang="en-US" dirty="0"/>
              <a:t> can be used “stand alone” or “mix and match”</a:t>
            </a:r>
          </a:p>
          <a:p>
            <a:pPr marL="1314450" lvl="1" indent="-571500"/>
            <a:r>
              <a:rPr lang="en-US" dirty="0"/>
              <a:t>On-the-fly and hot deployment and upgrades of </a:t>
            </a:r>
            <a:r>
              <a:rPr lang="en-US" b="1" dirty="0"/>
              <a:t>HTCSS</a:t>
            </a:r>
            <a:r>
              <a:rPr lang="en-US" dirty="0"/>
              <a:t> elements  </a:t>
            </a:r>
          </a:p>
          <a:p>
            <a:pPr marL="1314450" lvl="1" indent="-571500"/>
            <a:r>
              <a:rPr lang="en-US" b="1" dirty="0"/>
              <a:t>HTCSS</a:t>
            </a:r>
            <a:r>
              <a:rPr lang="en-US" dirty="0"/>
              <a:t> interfaces with “other/external” technologies, execution environments and services</a:t>
            </a:r>
          </a:p>
          <a:p>
            <a:pPr marL="1314450" lvl="1" indent="-571500"/>
            <a:r>
              <a:rPr lang="en-US" b="1" dirty="0"/>
              <a:t>HTCSS</a:t>
            </a:r>
            <a:r>
              <a:rPr lang="en-US" dirty="0"/>
              <a:t> leverages functionality of widely adopted tools</a:t>
            </a:r>
          </a:p>
          <a:p>
            <a:pPr marL="1314450" lvl="1" indent="-571500"/>
            <a:endParaRPr lang="en-US" dirty="0"/>
          </a:p>
          <a:p>
            <a:pPr marL="1314450" lvl="1" indent="-5715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091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1EE7CA17-3ED9-4FF6-840B-D97D7F9C332B}" type="slidenum">
              <a:rPr lang="en-US" sz="1400" smtClean="0"/>
              <a:pPr/>
              <a:t>5</a:t>
            </a:fld>
            <a:endParaRPr lang="en-US" sz="1400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8416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/>
              <a:t>HTCondor Release Series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4257" y="972816"/>
            <a:ext cx="7696200" cy="4348163"/>
          </a:xfrm>
        </p:spPr>
        <p:txBody>
          <a:bodyPr/>
          <a:lstStyle/>
          <a:p>
            <a:r>
              <a:rPr lang="en-US" sz="2400" dirty="0"/>
              <a:t>Stable Series (</a:t>
            </a:r>
            <a:r>
              <a:rPr lang="en-US" sz="2400" i="1" dirty="0"/>
              <a:t>bug fixes only</a:t>
            </a:r>
            <a:r>
              <a:rPr lang="en-US" sz="2400" dirty="0"/>
              <a:t>)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HTCondor v8.8.x – first introduced Jan 2019</a:t>
            </a:r>
          </a:p>
          <a:p>
            <a:pPr marL="457200" lvl="1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   (Currently at v8.8.12)</a:t>
            </a:r>
            <a:endParaRPr lang="en-US" sz="20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2400" dirty="0"/>
              <a:t>Development Series (</a:t>
            </a:r>
            <a:r>
              <a:rPr lang="en-US" sz="2400" i="1" dirty="0"/>
              <a:t>should be 'new features' series)</a:t>
            </a:r>
            <a:endParaRPr lang="en-US" sz="2400" dirty="0"/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HTCondor v8.9.x (Currently at v8.9.10)</a:t>
            </a:r>
            <a:endParaRPr lang="en-US" dirty="0"/>
          </a:p>
          <a:p>
            <a:r>
              <a:rPr lang="en-US" sz="2400" dirty="0"/>
              <a:t>Detailed Version History in the Manual</a:t>
            </a:r>
          </a:p>
          <a:p>
            <a:pPr lvl="1"/>
            <a:r>
              <a:rPr lang="en-US" sz="1600" dirty="0"/>
              <a:t>https://htcondor.readthedocs.io/en/latest/version-history/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4868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154476"/>
            <a:ext cx="9144000" cy="914400"/>
          </a:xfrm>
        </p:spPr>
        <p:txBody>
          <a:bodyPr/>
          <a:lstStyle/>
          <a:p>
            <a:r>
              <a:rPr lang="en-US" dirty="0"/>
              <a:t>What's new in v8.8 and/or</a:t>
            </a:r>
            <a:br>
              <a:rPr lang="en-US" dirty="0"/>
            </a:br>
            <a:r>
              <a:rPr lang="en-US" dirty="0"/>
              <a:t>cooking for v8.9 and beyond?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5" name="Picture 2" descr="http://www.darkgovernment.com/news/wp-content/uploads/2013/01/crystal-b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752" y="2468126"/>
            <a:ext cx="3920623" cy="352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1264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830E8B-76C4-4B31-9A69-F8E48D745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Working to simplify installation, e.g.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curl –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fsSL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https://get.htcondor.org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| bash</a:t>
            </a:r>
          </a:p>
          <a:p>
            <a:r>
              <a:rPr lang="en-US" dirty="0"/>
              <a:t>Rethinking of the command-line UI</a:t>
            </a:r>
          </a:p>
          <a:p>
            <a:pPr lvl="1"/>
            <a:r>
              <a:rPr lang="en-US" dirty="0"/>
              <a:t>condor &lt;noun&gt; &lt;verb&gt;, e.g.</a:t>
            </a:r>
          </a:p>
          <a:p>
            <a:pPr marL="457200" lvl="1" indent="0">
              <a:buNone/>
            </a:pPr>
            <a:r>
              <a:rPr lang="en-US" dirty="0"/>
              <a:t>  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condor job status </a:t>
            </a:r>
            <a:r>
              <a:rPr lang="en-US" sz="2400" dirty="0"/>
              <a:t>instead of </a:t>
            </a:r>
            <a:r>
              <a:rPr lang="en-US" sz="2400" dirty="0" err="1"/>
              <a:t>condor_q</a:t>
            </a:r>
            <a:endParaRPr lang="en-US" sz="2400" dirty="0"/>
          </a:p>
          <a:p>
            <a:pPr marL="457200" lvl="1" indent="0">
              <a:buNone/>
            </a:pPr>
            <a:r>
              <a:rPr lang="en-US" sz="2400" dirty="0"/>
              <a:t>  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condor pool status </a:t>
            </a:r>
            <a:r>
              <a:rPr lang="en-US" sz="2400" dirty="0"/>
              <a:t>instead of </a:t>
            </a:r>
            <a:r>
              <a:rPr lang="en-US" sz="2400" dirty="0" err="1"/>
              <a:t>condor_status</a:t>
            </a:r>
            <a:endParaRPr lang="en-US" sz="2400" dirty="0"/>
          </a:p>
          <a:p>
            <a:r>
              <a:rPr lang="en-US" dirty="0"/>
              <a:t>Removed Web Service API in v8.9</a:t>
            </a:r>
          </a:p>
          <a:p>
            <a:r>
              <a:rPr lang="en-US" dirty="0"/>
              <a:t>Python API and REST API work 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B95928-73F7-423E-99C4-69B820A1A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UI and API Enhancements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D341A-3EEB-4BBA-9E1E-452CB1A120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692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1097" y="813580"/>
            <a:ext cx="8399462" cy="5083526"/>
          </a:xfrm>
        </p:spPr>
        <p:txBody>
          <a:bodyPr/>
          <a:lstStyle/>
          <a:p>
            <a:r>
              <a:rPr lang="en-US" sz="2800" dirty="0"/>
              <a:t>Bring HTC into Python environments incl interactive environments e.g. Jupyter Notebooks</a:t>
            </a:r>
            <a:endParaRPr lang="en-US" sz="2400" dirty="0"/>
          </a:p>
          <a:p>
            <a:r>
              <a:rPr lang="en-US" sz="2800" dirty="0"/>
              <a:t>HTCondor Bindings (HTCondor's Python API) has become very popular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Added new Python APIs</a:t>
            </a:r>
            <a:r>
              <a:rPr lang="en-US" sz="2800" dirty="0"/>
              <a:t>: </a:t>
            </a:r>
            <a:r>
              <a:rPr lang="en-US" sz="2800" dirty="0" err="1"/>
              <a:t>DAGMan</a:t>
            </a:r>
            <a:r>
              <a:rPr lang="en-US" sz="2800" dirty="0"/>
              <a:t> submission, DAG creation (</a:t>
            </a:r>
            <a:r>
              <a:rPr lang="en-US" sz="2800" dirty="0" err="1"/>
              <a:t>htcondor.dags</a:t>
            </a:r>
            <a:r>
              <a:rPr lang="en-US" sz="2800" dirty="0"/>
              <a:t>), credential management (i.e. Kerberos/Tokens)</a:t>
            </a:r>
          </a:p>
          <a:p>
            <a:r>
              <a:rPr lang="en-US" sz="2800" dirty="0"/>
              <a:t>Initial integration with </a:t>
            </a:r>
            <a:r>
              <a:rPr lang="en-US" sz="2800" b="1" dirty="0" err="1">
                <a:solidFill>
                  <a:srgbClr val="FF0000"/>
                </a:solidFill>
              </a:rPr>
              <a:t>Dask</a:t>
            </a:r>
            <a:endParaRPr lang="en-US" sz="2800" b="1" dirty="0">
              <a:solidFill>
                <a:srgbClr val="FF0000"/>
              </a:solidFill>
            </a:endParaRPr>
          </a:p>
          <a:p>
            <a:r>
              <a:rPr lang="en-US" sz="2800" dirty="0"/>
              <a:t>Released our </a:t>
            </a:r>
            <a:r>
              <a:rPr lang="en-US" sz="2800" b="1" dirty="0" err="1">
                <a:solidFill>
                  <a:srgbClr val="FF0000"/>
                </a:solidFill>
              </a:rPr>
              <a:t>HTMap</a:t>
            </a:r>
            <a:r>
              <a:rPr lang="en-US" sz="2800" b="1" dirty="0">
                <a:solidFill>
                  <a:srgbClr val="FF0000"/>
                </a:solidFill>
              </a:rPr>
              <a:t> package</a:t>
            </a:r>
          </a:p>
          <a:p>
            <a:pPr lvl="1"/>
            <a:r>
              <a:rPr lang="en-US" sz="2400" dirty="0"/>
              <a:t>No HTCondor concepts to learn, just extensions of familiar Python functionality. Inspired by BNL!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6476"/>
            <a:ext cx="9144000" cy="914400"/>
          </a:xfrm>
        </p:spPr>
        <p:txBody>
          <a:bodyPr/>
          <a:lstStyle/>
          <a:p>
            <a:r>
              <a:rPr lang="en-US" sz="4000" dirty="0"/>
              <a:t>Python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179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DED5FF-1ABF-4CF0-9083-869E1FB18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561585"/>
            <a:ext cx="4369576" cy="712654"/>
          </a:xfrm>
        </p:spPr>
        <p:txBody>
          <a:bodyPr/>
          <a:lstStyle/>
          <a:p>
            <a:r>
              <a:rPr lang="en-US" dirty="0" err="1"/>
              <a:t>htcondor</a:t>
            </a:r>
            <a:br>
              <a:rPr lang="en-US" dirty="0"/>
            </a:br>
            <a:r>
              <a:rPr lang="en-US" dirty="0"/>
              <a:t>package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88488C-DBC9-4B00-8399-FD54816BAB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4EBC01-8183-410E-B9CC-A019DD363FB3}"/>
              </a:ext>
            </a:extLst>
          </p:cNvPr>
          <p:cNvSpPr txBox="1"/>
          <p:nvPr/>
        </p:nvSpPr>
        <p:spPr>
          <a:xfrm>
            <a:off x="209804" y="356327"/>
            <a:ext cx="6955750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htcondor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Describe jobs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sub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htcondor.Submit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('''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executable = my_program.exe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output = 'run$(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ProcId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).out'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''')</a:t>
            </a: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Submit jobs</a:t>
            </a:r>
          </a:p>
          <a:p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schedd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htcondor.Schedd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with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schedd.transaction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as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txn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clusterid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sub.queue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txn,count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10)</a:t>
            </a: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Wait for jobs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 time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schedd.query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constraint='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ClusterId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=='+str(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clusterid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), 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attr_list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=['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ProcId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'])):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time.sleep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2892107406"/>
      </p:ext>
    </p:extLst>
  </p:cSld>
  <p:clrMapOvr>
    <a:masterClrMapping/>
  </p:clrMapOvr>
</p:sld>
</file>

<file path=ppt/theme/theme1.xml><?xml version="1.0" encoding="utf-8"?>
<a:theme xmlns:a="http://schemas.openxmlformats.org/drawingml/2006/main" name="tannenba_whatsnew_cw2013_v3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3_Condor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dorN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1164</TotalTime>
  <Words>1748</Words>
  <Application>Microsoft Office PowerPoint</Application>
  <PresentationFormat>On-screen Show (4:3)</PresentationFormat>
  <Paragraphs>279</Paragraphs>
  <Slides>30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Comic Sans MS</vt:lpstr>
      <vt:lpstr>Times New Roman</vt:lpstr>
      <vt:lpstr>Courier New</vt:lpstr>
      <vt:lpstr>Wingdings</vt:lpstr>
      <vt:lpstr>Marlett</vt:lpstr>
      <vt:lpstr>Consolas</vt:lpstr>
      <vt:lpstr>tannenba_whatsnew_cw2013_v3</vt:lpstr>
      <vt:lpstr>HTCondor  and  HTCondor-CE News  WLCG Grid Deployment Board January 2021 Meeting  </vt:lpstr>
      <vt:lpstr>News!</vt:lpstr>
      <vt:lpstr>PATh - a powerful partnership</vt:lpstr>
      <vt:lpstr>HTCSS</vt:lpstr>
      <vt:lpstr>HTCondor Release Series</vt:lpstr>
      <vt:lpstr>What's new in v8.8 and/or cooking for v8.9 and beyond?</vt:lpstr>
      <vt:lpstr>UI and API Enhancements</vt:lpstr>
      <vt:lpstr>Python</vt:lpstr>
      <vt:lpstr>htcondor package</vt:lpstr>
      <vt:lpstr>PowerPoint Presentation</vt:lpstr>
      <vt:lpstr>REST API</vt:lpstr>
      <vt:lpstr>REST API, cont</vt:lpstr>
      <vt:lpstr>PowerPoint Presentation</vt:lpstr>
      <vt:lpstr>Federation of Compute resources:  HTCondor Annexes</vt:lpstr>
      <vt:lpstr>HTCondor "Annex"</vt:lpstr>
      <vt:lpstr>PowerPoint Presentation</vt:lpstr>
      <vt:lpstr>No internet access to/from HPC nodes? File-based communication between execute nodes </vt:lpstr>
      <vt:lpstr>Containers and Kubernetes</vt:lpstr>
      <vt:lpstr>HTCondor Singularity Integration</vt:lpstr>
      <vt:lpstr>Docker Job Enhancements </vt:lpstr>
      <vt:lpstr>More work coming</vt:lpstr>
      <vt:lpstr>GPUs</vt:lpstr>
      <vt:lpstr>Scheduling Enhancements</vt:lpstr>
      <vt:lpstr>2 kinds of scheduling today:</vt:lpstr>
      <vt:lpstr>Nikhef had some questions…</vt:lpstr>
      <vt:lpstr>Work in Progress:</vt:lpstr>
      <vt:lpstr>Security Enhancements</vt:lpstr>
      <vt:lpstr>SciTokens: From identity certs to  authorization tokens</vt:lpstr>
      <vt:lpstr>IDTOKENS  Authentication Method</vt:lpstr>
      <vt:lpstr>… and this is a good time to transition to news about the HTCondor-CE!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new in HTCondor? What’s coming?</dc:title>
  <dc:creator>tannenba</dc:creator>
  <cp:lastModifiedBy>Todd Tannenbaum</cp:lastModifiedBy>
  <cp:revision>43</cp:revision>
  <dcterms:created xsi:type="dcterms:W3CDTF">2020-05-19T15:24:32Z</dcterms:created>
  <dcterms:modified xsi:type="dcterms:W3CDTF">2021-01-13T13:01:27Z</dcterms:modified>
</cp:coreProperties>
</file>