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embeddedFontLst>
    <p:embeddedFont>
      <p:font typeface="Roboto Mono"/>
      <p:regular r:id="rId15"/>
      <p:bold r:id="rId16"/>
      <p:italic r:id="rId17"/>
      <p:boldItalic r:id="rId18"/>
    </p:embeddedFont>
    <p:embeddedFont>
      <p:font typeface="Source Sans Pr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SansPro-bold.fntdata"/><Relationship Id="rId11" Type="http://schemas.openxmlformats.org/officeDocument/2006/relationships/slide" Target="slides/slide7.xml"/><Relationship Id="rId22" Type="http://schemas.openxmlformats.org/officeDocument/2006/relationships/font" Target="fonts/SourceSansPro-boldItalic.fntdata"/><Relationship Id="rId10" Type="http://schemas.openxmlformats.org/officeDocument/2006/relationships/slide" Target="slides/slide6.xml"/><Relationship Id="rId21" Type="http://schemas.openxmlformats.org/officeDocument/2006/relationships/font" Target="fonts/SourceSansPro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Mono-regular.fntdata"/><Relationship Id="rId14" Type="http://schemas.openxmlformats.org/officeDocument/2006/relationships/slide" Target="slides/slide10.xml"/><Relationship Id="rId17" Type="http://schemas.openxmlformats.org/officeDocument/2006/relationships/font" Target="fonts/RobotoMono-italic.fntdata"/><Relationship Id="rId16" Type="http://schemas.openxmlformats.org/officeDocument/2006/relationships/font" Target="fonts/RobotoMono-bold.fntdata"/><Relationship Id="rId5" Type="http://schemas.openxmlformats.org/officeDocument/2006/relationships/slide" Target="slides/slide1.xml"/><Relationship Id="rId19" Type="http://schemas.openxmlformats.org/officeDocument/2006/relationships/font" Target="fonts/SourceSansPro-regular.fntdata"/><Relationship Id="rId6" Type="http://schemas.openxmlformats.org/officeDocument/2006/relationships/slide" Target="slides/slide2.xml"/><Relationship Id="rId18" Type="http://schemas.openxmlformats.org/officeDocument/2006/relationships/font" Target="fonts/RobotoMon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99b0fb82a7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99b0fb82a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b55b0ec499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b55b0ec49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99b0fb82a7_0_2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99b0fb82a7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99b0fb82a7_0_2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99b0fb82a7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99b0fb82a7_0_2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99b0fb82a7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99b0fb82a7_0_30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99b0fb82a7_0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99b0fb82a7_0_2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99b0fb82a7_0_2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99b0fb82a7_0_2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99b0fb82a7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99b0fb82a7_0_3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99b0fb82a7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AND_BODY_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311760" y="2151000"/>
            <a:ext cx="85200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subTitle"/>
          </p:nvPr>
        </p:nvSpPr>
        <p:spPr>
          <a:xfrm>
            <a:off x="457200" y="1203480"/>
            <a:ext cx="8229300" cy="298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457200" y="1203480"/>
            <a:ext cx="8229300" cy="29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111700" y="4745425"/>
            <a:ext cx="13095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r>
              <a:rPr lang="en-US" sz="1000">
                <a:latin typeface="Source Sans Pro"/>
                <a:ea typeface="Source Sans Pro"/>
                <a:cs typeface="Source Sans Pro"/>
                <a:sym typeface="Source Sans Pro"/>
              </a:rPr>
              <a:t>3 January 2021</a:t>
            </a:r>
            <a:endParaRPr sz="1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/>
        </p:nvSpPr>
        <p:spPr>
          <a:xfrm>
            <a:off x="311760" y="592320"/>
            <a:ext cx="8520000" cy="205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200">
                <a:latin typeface="Source Sans Pro"/>
                <a:ea typeface="Source Sans Pro"/>
                <a:cs typeface="Source Sans Pro"/>
                <a:sym typeface="Source Sans Pro"/>
              </a:rPr>
              <a:t>What’s Next for the HTCondor-CE?</a:t>
            </a:r>
            <a:endParaRPr b="0" i="0" sz="5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5"/>
          <p:cNvSpPr txBox="1"/>
          <p:nvPr/>
        </p:nvSpPr>
        <p:spPr>
          <a:xfrm>
            <a:off x="311760" y="2605440"/>
            <a:ext cx="85200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WLCG GDB: 13 January 2021</a:t>
            </a:r>
            <a:br>
              <a:rPr lang="en-US" sz="2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Brian Lin and Todd Tannenbaum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University of Wisconsin–Madison</a:t>
            </a:r>
            <a:endParaRPr sz="2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62" name="Google Shape;6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8200" y="4173048"/>
            <a:ext cx="3992400" cy="71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Improved Job Router Configuration Syntax</a:t>
            </a:r>
            <a:endParaRPr/>
          </a:p>
        </p:txBody>
      </p:sp>
      <p:sp>
        <p:nvSpPr>
          <p:cNvPr id="150" name="Google Shape;150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HTCondor-CE uses the old job transform style for Job Router configuration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Old-style evaluation order of ClassAd verbs is limiting and confusing!	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HTCondor-CE will use the new style transform available in HTCondor 9.0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>
                <a:solidFill>
                  <a:schemeClr val="dk1"/>
                </a:solidFill>
              </a:rPr>
              <a:t>New style transforms have many more features (see TJ’s talk yesterday)!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51" name="Google Shape;15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1190" y="2626350"/>
            <a:ext cx="3721627" cy="209339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US">
                <a:solidFill>
                  <a:srgbClr val="000000"/>
                </a:solidFill>
              </a:rPr>
              <a:t>Python 3 and Enterprise Linux 8 support expected in a release this month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US">
                <a:solidFill>
                  <a:srgbClr val="000000"/>
                </a:solidFill>
              </a:rPr>
              <a:t>SciTokens/WLCG Tokens</a:t>
            </a:r>
            <a:endParaRPr>
              <a:solidFill>
                <a:srgbClr val="0000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-US" sz="1800">
                <a:solidFill>
                  <a:srgbClr val="000000"/>
                </a:solidFill>
              </a:rPr>
              <a:t>SciTokens are already supported with HTCondor-CE 4 and HTCondor 8.9.5+!</a:t>
            </a:r>
            <a:endParaRPr sz="1800">
              <a:solidFill>
                <a:srgbClr val="0000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-US" sz="1800">
                <a:solidFill>
                  <a:srgbClr val="000000"/>
                </a:solidFill>
              </a:rPr>
              <a:t>GSI is still supported but SciTokens/WLCG Tokens is preferred</a:t>
            </a:r>
            <a:endParaRPr sz="1800">
              <a:solidFill>
                <a:srgbClr val="0000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-US" sz="1800">
                <a:solidFill>
                  <a:srgbClr val="000000"/>
                </a:solidFill>
              </a:rPr>
              <a:t>Demonstrated token-based job submission with GlideinWMS and Harvester</a:t>
            </a:r>
            <a:endParaRPr sz="1800">
              <a:solidFill>
                <a:srgbClr val="000000"/>
              </a:solidFill>
              <a:highlight>
                <a:schemeClr val="accent1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 Mono"/>
              <a:buChar char="○"/>
            </a:pPr>
            <a:r>
              <a:rPr lang="en-US" sz="1800">
                <a:solidFill>
                  <a:schemeClr val="dk1"/>
                </a:solidFill>
              </a:rPr>
              <a:t>HTCondor-CE configuration and troubleshooting documentation to come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68" name="Google Shape;6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Impending changes: Tokens, Python 3, and EL 8</a:t>
            </a:r>
            <a:endParaRPr/>
          </a:p>
        </p:txBody>
      </p:sp>
      <p:sp>
        <p:nvSpPr>
          <p:cNvPr id="69" name="Google Shape;6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Today’s Grid Trust Model</a:t>
            </a:r>
            <a:endParaRPr/>
          </a:p>
        </p:txBody>
      </p:sp>
      <p:pic>
        <p:nvPicPr>
          <p:cNvPr id="75" name="Google Shape;75;p17"/>
          <p:cNvPicPr preferRelativeResize="0"/>
          <p:nvPr/>
        </p:nvPicPr>
        <p:blipFill rotWithShape="1">
          <a:blip r:embed="rId3">
            <a:alphaModFix/>
          </a:blip>
          <a:srcRect b="13116" l="10498" r="9417" t="11542"/>
          <a:stretch/>
        </p:blipFill>
        <p:spPr>
          <a:xfrm>
            <a:off x="1193988" y="1073225"/>
            <a:ext cx="6756024" cy="357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Today’s Grid Trust Model</a:t>
            </a:r>
            <a:endParaRPr/>
          </a:p>
        </p:txBody>
      </p:sp>
      <p:pic>
        <p:nvPicPr>
          <p:cNvPr id="82" name="Google Shape;82;p18"/>
          <p:cNvPicPr preferRelativeResize="0"/>
          <p:nvPr/>
        </p:nvPicPr>
        <p:blipFill rotWithShape="1">
          <a:blip r:embed="rId3">
            <a:alphaModFix/>
          </a:blip>
          <a:srcRect b="13116" l="10498" r="9417" t="11542"/>
          <a:stretch/>
        </p:blipFill>
        <p:spPr>
          <a:xfrm>
            <a:off x="1193988" y="1073225"/>
            <a:ext cx="6756024" cy="35749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8"/>
          <p:cNvSpPr txBox="1"/>
          <p:nvPr/>
        </p:nvSpPr>
        <p:spPr>
          <a:xfrm rot="-1788808">
            <a:off x="524163" y="2424858"/>
            <a:ext cx="1460845" cy="4204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Host cert and CA certificates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84" name="Google Shape;84;p18"/>
          <p:cNvSpPr txBox="1"/>
          <p:nvPr/>
        </p:nvSpPr>
        <p:spPr>
          <a:xfrm rot="1453665">
            <a:off x="4081771" y="1017768"/>
            <a:ext cx="1460652" cy="4204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Host cert and CA certificates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85" name="Google Shape;85;p18"/>
          <p:cNvSpPr txBox="1"/>
          <p:nvPr/>
        </p:nvSpPr>
        <p:spPr>
          <a:xfrm rot="1854314">
            <a:off x="4439868" y="2485803"/>
            <a:ext cx="1460809" cy="4203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Host cert and CA certificates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86" name="Google Shape;86;p18"/>
          <p:cNvSpPr txBox="1"/>
          <p:nvPr/>
        </p:nvSpPr>
        <p:spPr>
          <a:xfrm>
            <a:off x="2683000" y="2998325"/>
            <a:ext cx="1460700" cy="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GSI Proxy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87" name="Google Shape;8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Today’s Grid Trust Model</a:t>
            </a:r>
            <a:endParaRPr/>
          </a:p>
        </p:txBody>
      </p:sp>
      <p:pic>
        <p:nvPicPr>
          <p:cNvPr id="93" name="Google Shape;93;p19"/>
          <p:cNvPicPr preferRelativeResize="0"/>
          <p:nvPr/>
        </p:nvPicPr>
        <p:blipFill rotWithShape="1">
          <a:blip r:embed="rId3">
            <a:alphaModFix/>
          </a:blip>
          <a:srcRect b="13116" l="10498" r="9417" t="11542"/>
          <a:stretch/>
        </p:blipFill>
        <p:spPr>
          <a:xfrm>
            <a:off x="1193988" y="1073225"/>
            <a:ext cx="6756024" cy="35749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9"/>
          <p:cNvSpPr txBox="1"/>
          <p:nvPr/>
        </p:nvSpPr>
        <p:spPr>
          <a:xfrm rot="-1788808">
            <a:off x="524163" y="2424858"/>
            <a:ext cx="1460845" cy="4204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Host cert and CA certificates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95" name="Google Shape;95;p19"/>
          <p:cNvSpPr txBox="1"/>
          <p:nvPr/>
        </p:nvSpPr>
        <p:spPr>
          <a:xfrm rot="1453665">
            <a:off x="4081771" y="1017768"/>
            <a:ext cx="1460652" cy="4204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Host cert and CA certificates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96" name="Google Shape;96;p19"/>
          <p:cNvSpPr txBox="1"/>
          <p:nvPr/>
        </p:nvSpPr>
        <p:spPr>
          <a:xfrm rot="1854314">
            <a:off x="4439868" y="2485803"/>
            <a:ext cx="1460809" cy="4203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Host cert and CA certificates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97" name="Google Shape;97;p19"/>
          <p:cNvSpPr txBox="1"/>
          <p:nvPr/>
        </p:nvSpPr>
        <p:spPr>
          <a:xfrm>
            <a:off x="2683000" y="2998325"/>
            <a:ext cx="1460700" cy="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GSI Proxy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98" name="Google Shape;9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9"/>
          <p:cNvSpPr txBox="1"/>
          <p:nvPr/>
        </p:nvSpPr>
        <p:spPr>
          <a:xfrm rot="-1788808">
            <a:off x="2455688" y="1044233"/>
            <a:ext cx="1460845" cy="4204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DNS records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100" name="Google Shape;100;p19"/>
          <p:cNvSpPr txBox="1"/>
          <p:nvPr/>
        </p:nvSpPr>
        <p:spPr>
          <a:xfrm rot="1980870">
            <a:off x="1541934" y="2577278"/>
            <a:ext cx="1460766" cy="4204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DNS records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101" name="Google Shape;101;p19"/>
          <p:cNvSpPr txBox="1"/>
          <p:nvPr/>
        </p:nvSpPr>
        <p:spPr>
          <a:xfrm rot="-1788808">
            <a:off x="3614188" y="2485733"/>
            <a:ext cx="1460845" cy="4204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DNS records</a:t>
            </a:r>
            <a:endParaRPr b="1">
              <a:highlight>
                <a:schemeClr val="accent1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Today’s Grid Trust Model</a:t>
            </a:r>
            <a:endParaRPr/>
          </a:p>
        </p:txBody>
      </p:sp>
      <p:pic>
        <p:nvPicPr>
          <p:cNvPr id="107" name="Google Shape;107;p20"/>
          <p:cNvPicPr preferRelativeResize="0"/>
          <p:nvPr/>
        </p:nvPicPr>
        <p:blipFill rotWithShape="1">
          <a:blip r:embed="rId3">
            <a:alphaModFix/>
          </a:blip>
          <a:srcRect b="13116" l="10498" r="9417" t="11542"/>
          <a:stretch/>
        </p:blipFill>
        <p:spPr>
          <a:xfrm>
            <a:off x="1193988" y="1073225"/>
            <a:ext cx="6756024" cy="357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0"/>
          <p:cNvSpPr txBox="1"/>
          <p:nvPr/>
        </p:nvSpPr>
        <p:spPr>
          <a:xfrm rot="-1788808">
            <a:off x="524163" y="2424858"/>
            <a:ext cx="1460845" cy="4204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Host cert and CA certificates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109" name="Google Shape;109;p20"/>
          <p:cNvSpPr txBox="1"/>
          <p:nvPr/>
        </p:nvSpPr>
        <p:spPr>
          <a:xfrm rot="1453665">
            <a:off x="4081771" y="1017768"/>
            <a:ext cx="1460652" cy="4204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Host cert and CA certificates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110" name="Google Shape;110;p20"/>
          <p:cNvSpPr txBox="1"/>
          <p:nvPr/>
        </p:nvSpPr>
        <p:spPr>
          <a:xfrm rot="1854314">
            <a:off x="4439868" y="2485803"/>
            <a:ext cx="1460809" cy="4203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Host cert and CA certificates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111" name="Google Shape;111;p20"/>
          <p:cNvSpPr txBox="1"/>
          <p:nvPr/>
        </p:nvSpPr>
        <p:spPr>
          <a:xfrm>
            <a:off x="2683000" y="2998325"/>
            <a:ext cx="1460700" cy="2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GSI Proxy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112" name="Google Shape;11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20"/>
          <p:cNvSpPr txBox="1"/>
          <p:nvPr/>
        </p:nvSpPr>
        <p:spPr>
          <a:xfrm rot="-1788808">
            <a:off x="2455688" y="1044233"/>
            <a:ext cx="1460845" cy="4204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DNS records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114" name="Google Shape;114;p20"/>
          <p:cNvSpPr txBox="1"/>
          <p:nvPr/>
        </p:nvSpPr>
        <p:spPr>
          <a:xfrm rot="-1788808">
            <a:off x="3614188" y="2485733"/>
            <a:ext cx="1460845" cy="4204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DNS records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115" name="Google Shape;115;p20"/>
          <p:cNvSpPr txBox="1"/>
          <p:nvPr/>
        </p:nvSpPr>
        <p:spPr>
          <a:xfrm rot="490202">
            <a:off x="3841587" y="2857359"/>
            <a:ext cx="1460826" cy="4203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VO client</a:t>
            </a:r>
            <a:endParaRPr b="1">
              <a:highlight>
                <a:schemeClr val="accent1"/>
              </a:highlight>
            </a:endParaRPr>
          </a:p>
        </p:txBody>
      </p:sp>
      <p:sp>
        <p:nvSpPr>
          <p:cNvPr id="116" name="Google Shape;116;p20"/>
          <p:cNvSpPr txBox="1"/>
          <p:nvPr/>
        </p:nvSpPr>
        <p:spPr>
          <a:xfrm rot="1980870">
            <a:off x="1541934" y="2577278"/>
            <a:ext cx="1460766" cy="4204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highlight>
                  <a:schemeClr val="accent1"/>
                </a:highlight>
              </a:rPr>
              <a:t>DNS records</a:t>
            </a:r>
            <a:endParaRPr b="1">
              <a:highlight>
                <a:schemeClr val="accent1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Re-imagining Grid Trust: HTCondor-CE Registry</a:t>
            </a:r>
            <a:endParaRPr/>
          </a:p>
        </p:txBody>
      </p:sp>
      <p:sp>
        <p:nvSpPr>
          <p:cNvPr id="122" name="Google Shape;122;p21"/>
          <p:cNvSpPr txBox="1"/>
          <p:nvPr>
            <p:ph idx="1" type="body"/>
          </p:nvPr>
        </p:nvSpPr>
        <p:spPr>
          <a:xfrm>
            <a:off x="311700" y="24478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</a:rPr>
              <a:t>Establishing trust without host or CA certificates (or even a public IP!):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0.</a:t>
            </a:r>
            <a:r>
              <a:rPr lang="en-US" sz="1600">
                <a:solidFill>
                  <a:schemeClr val="dk1"/>
                </a:solidFill>
              </a:rPr>
              <a:t> Admin registers new CE in a grid service + contact database (approved by grid operators)</a:t>
            </a:r>
            <a:br>
              <a:rPr lang="en-US" sz="1600">
                <a:solidFill>
                  <a:schemeClr val="dk1"/>
                </a:solidFill>
              </a:rPr>
            </a:br>
            <a:r>
              <a:rPr b="1" lang="en-US" sz="1600">
                <a:solidFill>
                  <a:schemeClr val="dk1"/>
                </a:solidFill>
              </a:rPr>
              <a:t>A.</a:t>
            </a:r>
            <a:r>
              <a:rPr lang="en-US" sz="1600">
                <a:solidFill>
                  <a:schemeClr val="dk1"/>
                </a:solidFill>
              </a:rPr>
              <a:t> Admin runs command from the CE to start registration flow, gets Registry URL</a:t>
            </a:r>
            <a:br>
              <a:rPr lang="en-US" sz="1600">
                <a:solidFill>
                  <a:schemeClr val="dk1"/>
                </a:solidFill>
              </a:rPr>
            </a:br>
            <a:r>
              <a:rPr b="1" lang="en-US" sz="1600">
                <a:solidFill>
                  <a:schemeClr val="dk1"/>
                </a:solidFill>
              </a:rPr>
              <a:t>B.</a:t>
            </a:r>
            <a:r>
              <a:rPr lang="en-US" sz="1600">
                <a:solidFill>
                  <a:schemeClr val="dk1"/>
                </a:solidFill>
              </a:rPr>
              <a:t> Admin visits Registry URL to validate the registration; HTCondor-CE Registry verifies admin identity and cross-checks identity + request with database in </a:t>
            </a:r>
            <a:r>
              <a:rPr b="1" lang="en-US" sz="1600">
                <a:solidFill>
                  <a:schemeClr val="dk1"/>
                </a:solidFill>
              </a:rPr>
              <a:t>0.</a:t>
            </a:r>
            <a:br>
              <a:rPr lang="en-US" sz="1600">
                <a:solidFill>
                  <a:schemeClr val="dk1"/>
                </a:solidFill>
              </a:rPr>
            </a:br>
            <a:r>
              <a:rPr b="1" lang="en-US" sz="1600">
                <a:solidFill>
                  <a:schemeClr val="dk1"/>
                </a:solidFill>
              </a:rPr>
              <a:t>C.</a:t>
            </a:r>
            <a:r>
              <a:rPr lang="en-US" sz="1600">
                <a:solidFill>
                  <a:schemeClr val="dk1"/>
                </a:solidFill>
              </a:rPr>
              <a:t> Upon validation, the HTCondor-CE Central Collector issues an IDTOKEN for the HTCondor-CE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123" name="Google Shape;123;p21"/>
          <p:cNvPicPr preferRelativeResize="0"/>
          <p:nvPr/>
        </p:nvPicPr>
        <p:blipFill rotWithShape="1">
          <a:blip r:embed="rId3">
            <a:alphaModFix/>
          </a:blip>
          <a:srcRect b="33216" l="9627" r="20860" t="24635"/>
          <a:stretch/>
        </p:blipFill>
        <p:spPr>
          <a:xfrm>
            <a:off x="2213425" y="937975"/>
            <a:ext cx="4717152" cy="1608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Re-imagining Grid Trust: HTCondor-CE Registry</a:t>
            </a:r>
            <a:endParaRPr/>
          </a:p>
        </p:txBody>
      </p:sp>
      <p:sp>
        <p:nvSpPr>
          <p:cNvPr id="130" name="Google Shape;130;p22"/>
          <p:cNvSpPr txBox="1"/>
          <p:nvPr>
            <p:ph idx="1" type="body"/>
          </p:nvPr>
        </p:nvSpPr>
        <p:spPr>
          <a:xfrm>
            <a:off x="311700" y="2600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Using the HTCondor-CE Central Collector as a trusted intermediary, a pilot job factory will exchange a </a:t>
            </a:r>
            <a:r>
              <a:rPr b="1" lang="en-US">
                <a:solidFill>
                  <a:srgbClr val="000000"/>
                </a:solidFill>
              </a:rPr>
              <a:t>VO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b="1" lang="en-US">
                <a:solidFill>
                  <a:srgbClr val="000000"/>
                </a:solidFill>
              </a:rPr>
              <a:t>SciToken/WLCG Token</a:t>
            </a:r>
            <a:r>
              <a:rPr lang="en-US">
                <a:solidFill>
                  <a:srgbClr val="000000"/>
                </a:solidFill>
              </a:rPr>
              <a:t> with the CE (</a:t>
            </a:r>
            <a:r>
              <a:rPr b="1" lang="en-US">
                <a:solidFill>
                  <a:srgbClr val="000000"/>
                </a:solidFill>
              </a:rPr>
              <a:t>A. + B.</a:t>
            </a:r>
            <a:r>
              <a:rPr lang="en-US">
                <a:solidFill>
                  <a:srgbClr val="000000"/>
                </a:solidFill>
              </a:rPr>
              <a:t>) receiving an </a:t>
            </a:r>
            <a:r>
              <a:rPr b="1" lang="en-US">
                <a:solidFill>
                  <a:srgbClr val="000000"/>
                </a:solidFill>
              </a:rPr>
              <a:t>IDTOKEN</a:t>
            </a:r>
            <a:r>
              <a:rPr lang="en-US">
                <a:solidFill>
                  <a:srgbClr val="000000"/>
                </a:solidFill>
              </a:rPr>
              <a:t> in response (</a:t>
            </a:r>
            <a:r>
              <a:rPr b="1" lang="en-US">
                <a:solidFill>
                  <a:srgbClr val="000000"/>
                </a:solidFill>
              </a:rPr>
              <a:t>C. + D.)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>
                <a:solidFill>
                  <a:srgbClr val="000000"/>
                </a:solidFill>
              </a:rPr>
              <a:t>Resultant </a:t>
            </a:r>
            <a:r>
              <a:rPr b="1" lang="en-US">
                <a:solidFill>
                  <a:srgbClr val="000000"/>
                </a:solidFill>
              </a:rPr>
              <a:t>IDTOKEN</a:t>
            </a:r>
            <a:r>
              <a:rPr lang="en-US">
                <a:solidFill>
                  <a:srgbClr val="000000"/>
                </a:solidFill>
              </a:rPr>
              <a:t> is narrowly scoped to job submission from this factory on behalf of the original VO to this CE!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31" name="Google Shape;131;p22"/>
          <p:cNvPicPr preferRelativeResize="0"/>
          <p:nvPr/>
        </p:nvPicPr>
        <p:blipFill rotWithShape="1">
          <a:blip r:embed="rId3">
            <a:alphaModFix/>
          </a:blip>
          <a:srcRect b="49688" l="19548" r="14296" t="28267"/>
          <a:stretch/>
        </p:blipFill>
        <p:spPr>
          <a:xfrm>
            <a:off x="1547350" y="1248175"/>
            <a:ext cx="6049301" cy="11338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Re-imagining Grid Trust: HTCondor-CE Registry</a:t>
            </a:r>
            <a:endParaRPr/>
          </a:p>
        </p:txBody>
      </p:sp>
      <p:sp>
        <p:nvSpPr>
          <p:cNvPr id="138" name="Google Shape;138;p23"/>
          <p:cNvSpPr txBox="1"/>
          <p:nvPr>
            <p:ph idx="1" type="body"/>
          </p:nvPr>
        </p:nvSpPr>
        <p:spPr>
          <a:xfrm>
            <a:off x="311700" y="2600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Using the HTCondor-CE Central Collector as a trusted intermediary, a pilot job factory will exchange a </a:t>
            </a:r>
            <a:r>
              <a:rPr b="1" lang="en-US">
                <a:solidFill>
                  <a:srgbClr val="000000"/>
                </a:solidFill>
              </a:rPr>
              <a:t>VO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b="1" lang="en-US">
                <a:solidFill>
                  <a:srgbClr val="000000"/>
                </a:solidFill>
              </a:rPr>
              <a:t>SciToken/WLCG Token </a:t>
            </a:r>
            <a:r>
              <a:rPr lang="en-US">
                <a:solidFill>
                  <a:srgbClr val="000000"/>
                </a:solidFill>
              </a:rPr>
              <a:t>with the CE (</a:t>
            </a:r>
            <a:r>
              <a:rPr b="1" lang="en-US">
                <a:solidFill>
                  <a:srgbClr val="000000"/>
                </a:solidFill>
              </a:rPr>
              <a:t>A. + B.</a:t>
            </a:r>
            <a:r>
              <a:rPr lang="en-US">
                <a:solidFill>
                  <a:srgbClr val="000000"/>
                </a:solidFill>
              </a:rPr>
              <a:t>) receiving an </a:t>
            </a:r>
            <a:r>
              <a:rPr b="1" lang="en-US">
                <a:solidFill>
                  <a:srgbClr val="000000"/>
                </a:solidFill>
              </a:rPr>
              <a:t>IDTOKEN</a:t>
            </a:r>
            <a:r>
              <a:rPr lang="en-US">
                <a:solidFill>
                  <a:srgbClr val="000000"/>
                </a:solidFill>
              </a:rPr>
              <a:t> in response (</a:t>
            </a:r>
            <a:r>
              <a:rPr b="1" lang="en-US">
                <a:solidFill>
                  <a:srgbClr val="000000"/>
                </a:solidFill>
              </a:rPr>
              <a:t>C. + D.)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>
                <a:solidFill>
                  <a:srgbClr val="000000"/>
                </a:solidFill>
              </a:rPr>
              <a:t>Resultant </a:t>
            </a:r>
            <a:r>
              <a:rPr b="1" lang="en-US">
                <a:solidFill>
                  <a:srgbClr val="000000"/>
                </a:solidFill>
              </a:rPr>
              <a:t>IDTOKEN</a:t>
            </a:r>
            <a:r>
              <a:rPr lang="en-US">
                <a:solidFill>
                  <a:srgbClr val="000000"/>
                </a:solidFill>
              </a:rPr>
              <a:t> is narrowly scoped to job submission from this factory on behalf of the original VO to this CE!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39" name="Google Shape;139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40" name="Google Shape;140;p23"/>
          <p:cNvGrpSpPr/>
          <p:nvPr/>
        </p:nvGrpSpPr>
        <p:grpSpPr>
          <a:xfrm>
            <a:off x="1547350" y="931048"/>
            <a:ext cx="6464722" cy="1450951"/>
            <a:chOff x="1547350" y="2912248"/>
            <a:chExt cx="6464722" cy="1450951"/>
          </a:xfrm>
        </p:grpSpPr>
        <p:pic>
          <p:nvPicPr>
            <p:cNvPr id="141" name="Google Shape;141;p23"/>
            <p:cNvPicPr preferRelativeResize="0"/>
            <p:nvPr/>
          </p:nvPicPr>
          <p:blipFill rotWithShape="1">
            <a:blip r:embed="rId3">
              <a:alphaModFix/>
            </a:blip>
            <a:srcRect b="49688" l="19548" r="14296" t="28267"/>
            <a:stretch/>
          </p:blipFill>
          <p:spPr>
            <a:xfrm>
              <a:off x="1547350" y="3229375"/>
              <a:ext cx="6049301" cy="11338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2" name="Google Shape;142;p23"/>
            <p:cNvSpPr txBox="1"/>
            <p:nvPr/>
          </p:nvSpPr>
          <p:spPr>
            <a:xfrm rot="1453665">
              <a:off x="6529496" y="3225393"/>
              <a:ext cx="1460652" cy="4204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highlight>
                    <a:schemeClr val="accent1"/>
                  </a:highlight>
                </a:rPr>
                <a:t>VO Token issuer data</a:t>
              </a:r>
              <a:endParaRPr b="1">
                <a:highlight>
                  <a:schemeClr val="accent1"/>
                </a:highlight>
              </a:endParaRPr>
            </a:p>
          </p:txBody>
        </p:sp>
        <p:sp>
          <p:nvSpPr>
            <p:cNvPr id="143" name="Google Shape;143;p23"/>
            <p:cNvSpPr txBox="1"/>
            <p:nvPr/>
          </p:nvSpPr>
          <p:spPr>
            <a:xfrm rot="1453665">
              <a:off x="4334196" y="3225393"/>
              <a:ext cx="1460652" cy="4204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highlight>
                    <a:schemeClr val="accent1"/>
                  </a:highlight>
                </a:rPr>
                <a:t>Host Cert</a:t>
              </a:r>
              <a:endParaRPr b="1">
                <a:highlight>
                  <a:schemeClr val="accent1"/>
                </a:highlight>
              </a:endParaRPr>
            </a:p>
          </p:txBody>
        </p:sp>
        <p:sp>
          <p:nvSpPr>
            <p:cNvPr id="144" name="Google Shape;144;p23"/>
            <p:cNvSpPr txBox="1"/>
            <p:nvPr/>
          </p:nvSpPr>
          <p:spPr>
            <a:xfrm rot="-1647263">
              <a:off x="3312706" y="3225339"/>
              <a:ext cx="1460820" cy="4205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highlight>
                    <a:schemeClr val="accent1"/>
                  </a:highlight>
                </a:rPr>
                <a:t>DNS Records</a:t>
              </a:r>
              <a:endParaRPr b="1">
                <a:highlight>
                  <a:schemeClr val="accent1"/>
                </a:highligh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