
<file path=[Content_Types].xml><?xml version="1.0" encoding="utf-8"?>
<Types xmlns="http://schemas.openxmlformats.org/package/2006/content-types">
  <Default ContentType="application/x-fontdata" Extension="fntdata"/>
  <Default ContentType="image/gif" Extension="gif"/>
  <Default ContentType="application/xml" Extension="xml"/>
  <Default ContentType="image/png" Extension="png"/>
  <Default ContentType="application/vnd.openxmlformats-package.relationships+xml" Extension="rels"/>
  <Override ContentType="application/vnd.openxmlformats-officedocument.presentationml.comments+xml" PartName="/ppt/comments/comment1.xml"/>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commentAuthors+xml" PartName="/ppt/commentAuthors.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showSpecialPlsOnTitleSld="0">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Lst>
  <p:sldSz cy="5143500" cx="9144000"/>
  <p:notesSz cx="6858000" cy="9144000"/>
  <p:embeddedFontLst>
    <p:embeddedFont>
      <p:font typeface="Raleway"/>
      <p:regular r:id="rId17"/>
      <p:bold r:id="rId18"/>
      <p:italic r:id="rId19"/>
      <p:boldItalic r:id="rId20"/>
    </p:embeddedFont>
    <p:embeddedFont>
      <p:font typeface="Lato"/>
      <p:regular r:id="rId21"/>
      <p:bold r:id="rId22"/>
      <p:italic r:id="rId23"/>
      <p:boldItalic r:id="rId24"/>
    </p:embeddedFont>
    <p:embeddedFont>
      <p:font typeface="Roboto Mono"/>
      <p:regular r:id="rId25"/>
      <p:bold r:id="rId26"/>
      <p:italic r:id="rId27"/>
      <p:boldItalic r:id="rId2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Author clrIdx="0" id="0" initials="" lastIdx="1" name="Brian Bockelman"/>
  <p:cmAuthor clrIdx="1" id="1" initials="" lastIdx="1" name="Brian Lin"/>
</p:cmAuthorLst>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Raleway-boldItalic.fntdata"/><Relationship Id="rId22" Type="http://schemas.openxmlformats.org/officeDocument/2006/relationships/font" Target="fonts/Lato-bold.fntdata"/><Relationship Id="rId21" Type="http://schemas.openxmlformats.org/officeDocument/2006/relationships/font" Target="fonts/Lato-regular.fntdata"/><Relationship Id="rId24" Type="http://schemas.openxmlformats.org/officeDocument/2006/relationships/font" Target="fonts/Lato-boldItalic.fntdata"/><Relationship Id="rId23" Type="http://schemas.openxmlformats.org/officeDocument/2006/relationships/font" Target="fonts/Lato-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commentAuthors" Target="commentAuthors.xml"/><Relationship Id="rId9" Type="http://schemas.openxmlformats.org/officeDocument/2006/relationships/slide" Target="slides/slide3.xml"/><Relationship Id="rId26" Type="http://schemas.openxmlformats.org/officeDocument/2006/relationships/font" Target="fonts/RobotoMono-bold.fntdata"/><Relationship Id="rId25" Type="http://schemas.openxmlformats.org/officeDocument/2006/relationships/font" Target="fonts/RobotoMono-regular.fntdata"/><Relationship Id="rId28" Type="http://schemas.openxmlformats.org/officeDocument/2006/relationships/font" Target="fonts/RobotoMono-boldItalic.fntdata"/><Relationship Id="rId27" Type="http://schemas.openxmlformats.org/officeDocument/2006/relationships/font" Target="fonts/RobotoMono-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font" Target="fonts/Raleway-regular.fntdata"/><Relationship Id="rId16" Type="http://schemas.openxmlformats.org/officeDocument/2006/relationships/slide" Target="slides/slide10.xml"/><Relationship Id="rId19" Type="http://schemas.openxmlformats.org/officeDocument/2006/relationships/font" Target="fonts/Raleway-italic.fntdata"/><Relationship Id="rId18" Type="http://schemas.openxmlformats.org/officeDocument/2006/relationships/font" Target="fonts/Raleway-bold.fntdata"/></Relationships>
</file>

<file path=ppt/comments/comment1.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0" idx="1" dt="2021-05-11T22:28:32.504">
    <p:pos x="459" y="830"/>
    <p:text>Worthwhile to talk about:
- Mapping strategies for tokens -&gt; pilot jobs.
- Remaining accounting issues.
- anything about the factory?</p:text>
  </p:cm>
  <p:cm authorId="1" idx="1" dt="2021-05-11T22:28:32.504">
    <p:pos x="459" y="830"/>
    <p:text>I can't think of anything in particular for the factory. @jdost@physics.ucsd.edu @rynge@isi.edu?</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 name="Shape 86"/>
        <p:cNvGrpSpPr/>
        <p:nvPr/>
      </p:nvGrpSpPr>
      <p:grpSpPr>
        <a:xfrm>
          <a:off x="0" y="0"/>
          <a:ext cx="0" cy="0"/>
          <a:chOff x="0" y="0"/>
          <a:chExt cx="0" cy="0"/>
        </a:xfrm>
      </p:grpSpPr>
      <p:sp>
        <p:nvSpPr>
          <p:cNvPr id="87" name="Google Shape;87;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88" name="Google Shape;88;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4" name="Shape 294"/>
        <p:cNvGrpSpPr/>
        <p:nvPr/>
      </p:nvGrpSpPr>
      <p:grpSpPr>
        <a:xfrm>
          <a:off x="0" y="0"/>
          <a:ext cx="0" cy="0"/>
          <a:chOff x="0" y="0"/>
          <a:chExt cx="0" cy="0"/>
        </a:xfrm>
      </p:grpSpPr>
      <p:sp>
        <p:nvSpPr>
          <p:cNvPr id="295" name="Google Shape;295;g7b0bfabd42_1_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6" name="Google Shape;296;g7b0bfabd42_1_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g7b0bfabd42_0_7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8" name="Google Shape;98;g7b0bfabd42_0_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g7b0bfabd42_1_4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6" name="Google Shape;106;g7b0bfabd42_1_4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 name="Shape 111"/>
        <p:cNvGrpSpPr/>
        <p:nvPr/>
      </p:nvGrpSpPr>
      <p:grpSpPr>
        <a:xfrm>
          <a:off x="0" y="0"/>
          <a:ext cx="0" cy="0"/>
          <a:chOff x="0" y="0"/>
          <a:chExt cx="0" cy="0"/>
        </a:xfrm>
      </p:grpSpPr>
      <p:sp>
        <p:nvSpPr>
          <p:cNvPr id="112" name="Google Shape;112;g7b0bfabd42_1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3" name="Google Shape;113;g7b0bfabd42_1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 name="Shape 118"/>
        <p:cNvGrpSpPr/>
        <p:nvPr/>
      </p:nvGrpSpPr>
      <p:grpSpPr>
        <a:xfrm>
          <a:off x="0" y="0"/>
          <a:ext cx="0" cy="0"/>
          <a:chOff x="0" y="0"/>
          <a:chExt cx="0" cy="0"/>
        </a:xfrm>
      </p:grpSpPr>
      <p:sp>
        <p:nvSpPr>
          <p:cNvPr id="119" name="Google Shape;119;gd8ff4fb752_2_0: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20" name="Google Shape;120;gd8ff4fb752_2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gd8ff4fb752_2_181: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60" name="Google Shape;160;gd8ff4fb752_2_1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9" name="Shape 219"/>
        <p:cNvGrpSpPr/>
        <p:nvPr/>
      </p:nvGrpSpPr>
      <p:grpSpPr>
        <a:xfrm>
          <a:off x="0" y="0"/>
          <a:ext cx="0" cy="0"/>
          <a:chOff x="0" y="0"/>
          <a:chExt cx="0" cy="0"/>
        </a:xfrm>
      </p:grpSpPr>
      <p:sp>
        <p:nvSpPr>
          <p:cNvPr id="220" name="Google Shape;220;g7b0bfabd42_1_3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1" name="Google Shape;221;g7b0bfabd42_1_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6" name="Shape 226"/>
        <p:cNvGrpSpPr/>
        <p:nvPr/>
      </p:nvGrpSpPr>
      <p:grpSpPr>
        <a:xfrm>
          <a:off x="0" y="0"/>
          <a:ext cx="0" cy="0"/>
          <a:chOff x="0" y="0"/>
          <a:chExt cx="0" cy="0"/>
        </a:xfrm>
      </p:grpSpPr>
      <p:sp>
        <p:nvSpPr>
          <p:cNvPr id="227" name="Google Shape;227;g7b0bfabd42_1_62: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28" name="Google Shape;228;g7b0bfabd42_1_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7" name="Shape 287"/>
        <p:cNvGrpSpPr/>
        <p:nvPr/>
      </p:nvGrpSpPr>
      <p:grpSpPr>
        <a:xfrm>
          <a:off x="0" y="0"/>
          <a:ext cx="0" cy="0"/>
          <a:chOff x="0" y="0"/>
          <a:chExt cx="0" cy="0"/>
        </a:xfrm>
      </p:grpSpPr>
      <p:sp>
        <p:nvSpPr>
          <p:cNvPr id="288" name="Google Shape;288;g7b0bfabd42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9" name="Google Shape;289;g7b0bfabd42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solidFill>
          <a:schemeClr val="lt2"/>
        </a:solidFill>
      </p:bgPr>
    </p:bg>
    <p:spTree>
      <p:nvGrpSpPr>
        <p:cNvPr id="9" name="Shape 9"/>
        <p:cNvGrpSpPr/>
        <p:nvPr/>
      </p:nvGrpSpPr>
      <p:grpSpPr>
        <a:xfrm>
          <a:off x="0" y="0"/>
          <a:ext cx="0" cy="0"/>
          <a:chOff x="0" y="0"/>
          <a:chExt cx="0" cy="0"/>
        </a:xfrm>
      </p:grpSpPr>
      <p:sp>
        <p:nvSpPr>
          <p:cNvPr id="10" name="Google Shape;10;p2"/>
          <p:cNvSpPr/>
          <p:nvPr/>
        </p:nvSpPr>
        <p:spPr>
          <a:xfrm>
            <a:off x="0" y="0"/>
            <a:ext cx="9144000" cy="4878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1" name="Google Shape;11;p2"/>
          <p:cNvGrpSpPr/>
          <p:nvPr/>
        </p:nvGrpSpPr>
        <p:grpSpPr>
          <a:xfrm>
            <a:off x="830392" y="1191256"/>
            <a:ext cx="745763" cy="45826"/>
            <a:chOff x="4580561" y="2589004"/>
            <a:chExt cx="1064464" cy="25200"/>
          </a:xfrm>
        </p:grpSpPr>
        <p:sp>
          <p:nvSpPr>
            <p:cNvPr id="12" name="Google Shape;12;p2"/>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 name="Google Shape;13;p2"/>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4" name="Google Shape;14;p2"/>
          <p:cNvSpPr txBox="1"/>
          <p:nvPr>
            <p:ph type="ctrTitle"/>
          </p:nvPr>
        </p:nvSpPr>
        <p:spPr>
          <a:xfrm>
            <a:off x="729450" y="1322450"/>
            <a:ext cx="7688100" cy="1664700"/>
          </a:xfrm>
          <a:prstGeom prst="rect">
            <a:avLst/>
          </a:prstGeom>
        </p:spPr>
        <p:txBody>
          <a:bodyPr anchorCtr="0" anchor="t" bIns="91425" lIns="91425" spcFirstLastPara="1" rIns="91425" wrap="square" tIns="91425">
            <a:normAutofit/>
          </a:bodyPr>
          <a:lstStyle>
            <a:lvl1pPr lvl="0">
              <a:spcBef>
                <a:spcPts val="0"/>
              </a:spcBef>
              <a:spcAft>
                <a:spcPts val="0"/>
              </a:spcAft>
              <a:buSzPts val="4200"/>
              <a:buNone/>
              <a:defRPr sz="4200"/>
            </a:lvl1pPr>
            <a:lvl2pPr lvl="1">
              <a:spcBef>
                <a:spcPts val="0"/>
              </a:spcBef>
              <a:spcAft>
                <a:spcPts val="0"/>
              </a:spcAft>
              <a:buSzPts val="4200"/>
              <a:buNone/>
              <a:defRPr sz="4200"/>
            </a:lvl2pPr>
            <a:lvl3pPr lvl="2">
              <a:spcBef>
                <a:spcPts val="0"/>
              </a:spcBef>
              <a:spcAft>
                <a:spcPts val="0"/>
              </a:spcAft>
              <a:buSzPts val="4200"/>
              <a:buNone/>
              <a:defRPr sz="4200"/>
            </a:lvl3pPr>
            <a:lvl4pPr lvl="3">
              <a:spcBef>
                <a:spcPts val="0"/>
              </a:spcBef>
              <a:spcAft>
                <a:spcPts val="0"/>
              </a:spcAft>
              <a:buSzPts val="4200"/>
              <a:buNone/>
              <a:defRPr sz="4200"/>
            </a:lvl4pPr>
            <a:lvl5pPr lvl="4">
              <a:spcBef>
                <a:spcPts val="0"/>
              </a:spcBef>
              <a:spcAft>
                <a:spcPts val="0"/>
              </a:spcAft>
              <a:buSzPts val="4200"/>
              <a:buNone/>
              <a:defRPr sz="4200"/>
            </a:lvl5pPr>
            <a:lvl6pPr lvl="5">
              <a:spcBef>
                <a:spcPts val="0"/>
              </a:spcBef>
              <a:spcAft>
                <a:spcPts val="0"/>
              </a:spcAft>
              <a:buSzPts val="4200"/>
              <a:buNone/>
              <a:defRPr sz="4200"/>
            </a:lvl6pPr>
            <a:lvl7pPr lvl="6">
              <a:spcBef>
                <a:spcPts val="0"/>
              </a:spcBef>
              <a:spcAft>
                <a:spcPts val="0"/>
              </a:spcAft>
              <a:buSzPts val="4200"/>
              <a:buNone/>
              <a:defRPr sz="4200"/>
            </a:lvl7pPr>
            <a:lvl8pPr lvl="7">
              <a:spcBef>
                <a:spcPts val="0"/>
              </a:spcBef>
              <a:spcAft>
                <a:spcPts val="0"/>
              </a:spcAft>
              <a:buSzPts val="4200"/>
              <a:buNone/>
              <a:defRPr sz="4200"/>
            </a:lvl8pPr>
            <a:lvl9pPr lvl="8">
              <a:spcBef>
                <a:spcPts val="0"/>
              </a:spcBef>
              <a:spcAft>
                <a:spcPts val="0"/>
              </a:spcAft>
              <a:buSzPts val="4200"/>
              <a:buNone/>
              <a:defRPr sz="4200"/>
            </a:lvl9pPr>
          </a:lstStyle>
          <a:p/>
        </p:txBody>
      </p:sp>
      <p:sp>
        <p:nvSpPr>
          <p:cNvPr id="15" name="Google Shape;15;p2"/>
          <p:cNvSpPr txBox="1"/>
          <p:nvPr>
            <p:ph idx="1" type="subTitle"/>
          </p:nvPr>
        </p:nvSpPr>
        <p:spPr>
          <a:xfrm>
            <a:off x="729627" y="3172900"/>
            <a:ext cx="7688100" cy="541200"/>
          </a:xfrm>
          <a:prstGeom prst="rect">
            <a:avLst/>
          </a:prstGeom>
        </p:spPr>
        <p:txBody>
          <a:bodyPr anchorCtr="0" anchor="t" bIns="91425" lIns="91425" spcFirstLastPara="1" rIns="91425" wrap="square" tIns="91425">
            <a:normAutofit/>
          </a:bodyPr>
          <a:lstStyle>
            <a:lvl1pPr lvl="0">
              <a:lnSpc>
                <a:spcPct val="100000"/>
              </a:lnSpc>
              <a:spcBef>
                <a:spcPts val="0"/>
              </a:spcBef>
              <a:spcAft>
                <a:spcPts val="0"/>
              </a:spcAft>
              <a:buSzPts val="1600"/>
              <a:buNone/>
              <a:defRPr sz="1600"/>
            </a:lvl1pPr>
            <a:lvl2pPr lvl="1">
              <a:lnSpc>
                <a:spcPct val="100000"/>
              </a:lnSpc>
              <a:spcBef>
                <a:spcPts val="0"/>
              </a:spcBef>
              <a:spcAft>
                <a:spcPts val="0"/>
              </a:spcAft>
              <a:buSzPts val="1600"/>
              <a:buNone/>
              <a:defRPr sz="1600"/>
            </a:lvl2pPr>
            <a:lvl3pPr lvl="2">
              <a:lnSpc>
                <a:spcPct val="100000"/>
              </a:lnSpc>
              <a:spcBef>
                <a:spcPts val="0"/>
              </a:spcBef>
              <a:spcAft>
                <a:spcPts val="0"/>
              </a:spcAft>
              <a:buSzPts val="1600"/>
              <a:buNone/>
              <a:defRPr sz="1600"/>
            </a:lvl3pPr>
            <a:lvl4pPr lvl="3">
              <a:lnSpc>
                <a:spcPct val="100000"/>
              </a:lnSpc>
              <a:spcBef>
                <a:spcPts val="0"/>
              </a:spcBef>
              <a:spcAft>
                <a:spcPts val="0"/>
              </a:spcAft>
              <a:buSzPts val="1600"/>
              <a:buNone/>
              <a:defRPr sz="1600"/>
            </a:lvl4pPr>
            <a:lvl5pPr lvl="4">
              <a:lnSpc>
                <a:spcPct val="100000"/>
              </a:lnSpc>
              <a:spcBef>
                <a:spcPts val="0"/>
              </a:spcBef>
              <a:spcAft>
                <a:spcPts val="0"/>
              </a:spcAft>
              <a:buSzPts val="1600"/>
              <a:buNone/>
              <a:defRPr sz="1600"/>
            </a:lvl5pPr>
            <a:lvl6pPr lvl="5">
              <a:lnSpc>
                <a:spcPct val="100000"/>
              </a:lnSpc>
              <a:spcBef>
                <a:spcPts val="0"/>
              </a:spcBef>
              <a:spcAft>
                <a:spcPts val="0"/>
              </a:spcAft>
              <a:buSzPts val="1600"/>
              <a:buNone/>
              <a:defRPr sz="1600"/>
            </a:lvl6pPr>
            <a:lvl7pPr lvl="6">
              <a:lnSpc>
                <a:spcPct val="100000"/>
              </a:lnSpc>
              <a:spcBef>
                <a:spcPts val="0"/>
              </a:spcBef>
              <a:spcAft>
                <a:spcPts val="0"/>
              </a:spcAft>
              <a:buSzPts val="1600"/>
              <a:buNone/>
              <a:defRPr sz="1600"/>
            </a:lvl7pPr>
            <a:lvl8pPr lvl="7">
              <a:lnSpc>
                <a:spcPct val="100000"/>
              </a:lnSpc>
              <a:spcBef>
                <a:spcPts val="0"/>
              </a:spcBef>
              <a:spcAft>
                <a:spcPts val="0"/>
              </a:spcAft>
              <a:buSzPts val="1600"/>
              <a:buNone/>
              <a:defRPr sz="1600"/>
            </a:lvl8pPr>
            <a:lvl9pPr lvl="8">
              <a:lnSpc>
                <a:spcPct val="100000"/>
              </a:lnSpc>
              <a:spcBef>
                <a:spcPts val="0"/>
              </a:spcBef>
              <a:spcAft>
                <a:spcPts val="0"/>
              </a:spcAft>
              <a:buSzPts val="1600"/>
              <a:buNone/>
              <a:defRPr sz="1600"/>
            </a:lvl9pPr>
          </a:lstStyle>
          <a:p/>
        </p:txBody>
      </p:sp>
      <p:sp>
        <p:nvSpPr>
          <p:cNvPr id="16" name="Google Shape;16;p2"/>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bg>
      <p:bgPr>
        <a:solidFill>
          <a:schemeClr val="dk1"/>
        </a:solidFill>
      </p:bgPr>
    </p:bg>
    <p:spTree>
      <p:nvGrpSpPr>
        <p:cNvPr id="75" name="Shape 75"/>
        <p:cNvGrpSpPr/>
        <p:nvPr/>
      </p:nvGrpSpPr>
      <p:grpSpPr>
        <a:xfrm>
          <a:off x="0" y="0"/>
          <a:ext cx="0" cy="0"/>
          <a:chOff x="0" y="0"/>
          <a:chExt cx="0" cy="0"/>
        </a:xfrm>
      </p:grpSpPr>
      <p:grpSp>
        <p:nvGrpSpPr>
          <p:cNvPr id="76" name="Google Shape;76;p11"/>
          <p:cNvGrpSpPr/>
          <p:nvPr/>
        </p:nvGrpSpPr>
        <p:grpSpPr>
          <a:xfrm>
            <a:off x="830392" y="4169130"/>
            <a:ext cx="745763" cy="45826"/>
            <a:chOff x="4580561" y="2589004"/>
            <a:chExt cx="1064464" cy="25200"/>
          </a:xfrm>
        </p:grpSpPr>
        <p:sp>
          <p:nvSpPr>
            <p:cNvPr id="77" name="Google Shape;77;p11"/>
            <p:cNvSpPr/>
            <p:nvPr/>
          </p:nvSpPr>
          <p:spPr>
            <a:xfrm rot="-5400000">
              <a:off x="5366325" y="2335504"/>
              <a:ext cx="25200" cy="5322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8" name="Google Shape;78;p11"/>
            <p:cNvSpPr/>
            <p:nvPr/>
          </p:nvSpPr>
          <p:spPr>
            <a:xfrm rot="-5400000">
              <a:off x="4836311" y="2333254"/>
              <a:ext cx="25200" cy="5367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79" name="Google Shape;79;p11"/>
          <p:cNvSpPr txBox="1"/>
          <p:nvPr>
            <p:ph hasCustomPrompt="1" type="title"/>
          </p:nvPr>
        </p:nvSpPr>
        <p:spPr>
          <a:xfrm>
            <a:off x="729450" y="733950"/>
            <a:ext cx="7688400" cy="1244700"/>
          </a:xfrm>
          <a:prstGeom prst="rect">
            <a:avLst/>
          </a:prstGeom>
        </p:spPr>
        <p:txBody>
          <a:bodyPr anchorCtr="0" anchor="t" bIns="91425" lIns="91425" spcFirstLastPara="1" rIns="91425" wrap="square" tIns="91425">
            <a:normAutofit/>
          </a:bodyPr>
          <a:lstStyle>
            <a:lvl1pPr lvl="0">
              <a:spcBef>
                <a:spcPts val="0"/>
              </a:spcBef>
              <a:spcAft>
                <a:spcPts val="0"/>
              </a:spcAft>
              <a:buClr>
                <a:schemeClr val="lt1"/>
              </a:buClr>
              <a:buSzPts val="8000"/>
              <a:buNone/>
              <a:defRPr sz="8000">
                <a:solidFill>
                  <a:schemeClr val="lt1"/>
                </a:solidFill>
              </a:defRPr>
            </a:lvl1pPr>
            <a:lvl2pPr lvl="1">
              <a:spcBef>
                <a:spcPts val="0"/>
              </a:spcBef>
              <a:spcAft>
                <a:spcPts val="0"/>
              </a:spcAft>
              <a:buClr>
                <a:schemeClr val="lt1"/>
              </a:buClr>
              <a:buSzPts val="8000"/>
              <a:buNone/>
              <a:defRPr sz="8000">
                <a:solidFill>
                  <a:schemeClr val="lt1"/>
                </a:solidFill>
              </a:defRPr>
            </a:lvl2pPr>
            <a:lvl3pPr lvl="2">
              <a:spcBef>
                <a:spcPts val="0"/>
              </a:spcBef>
              <a:spcAft>
                <a:spcPts val="0"/>
              </a:spcAft>
              <a:buClr>
                <a:schemeClr val="lt1"/>
              </a:buClr>
              <a:buSzPts val="8000"/>
              <a:buNone/>
              <a:defRPr sz="8000">
                <a:solidFill>
                  <a:schemeClr val="lt1"/>
                </a:solidFill>
              </a:defRPr>
            </a:lvl3pPr>
            <a:lvl4pPr lvl="3">
              <a:spcBef>
                <a:spcPts val="0"/>
              </a:spcBef>
              <a:spcAft>
                <a:spcPts val="0"/>
              </a:spcAft>
              <a:buClr>
                <a:schemeClr val="lt1"/>
              </a:buClr>
              <a:buSzPts val="8000"/>
              <a:buNone/>
              <a:defRPr sz="8000">
                <a:solidFill>
                  <a:schemeClr val="lt1"/>
                </a:solidFill>
              </a:defRPr>
            </a:lvl4pPr>
            <a:lvl5pPr lvl="4">
              <a:spcBef>
                <a:spcPts val="0"/>
              </a:spcBef>
              <a:spcAft>
                <a:spcPts val="0"/>
              </a:spcAft>
              <a:buClr>
                <a:schemeClr val="lt1"/>
              </a:buClr>
              <a:buSzPts val="8000"/>
              <a:buNone/>
              <a:defRPr sz="8000">
                <a:solidFill>
                  <a:schemeClr val="lt1"/>
                </a:solidFill>
              </a:defRPr>
            </a:lvl5pPr>
            <a:lvl6pPr lvl="5">
              <a:spcBef>
                <a:spcPts val="0"/>
              </a:spcBef>
              <a:spcAft>
                <a:spcPts val="0"/>
              </a:spcAft>
              <a:buClr>
                <a:schemeClr val="lt1"/>
              </a:buClr>
              <a:buSzPts val="8000"/>
              <a:buNone/>
              <a:defRPr sz="8000">
                <a:solidFill>
                  <a:schemeClr val="lt1"/>
                </a:solidFill>
              </a:defRPr>
            </a:lvl6pPr>
            <a:lvl7pPr lvl="6">
              <a:spcBef>
                <a:spcPts val="0"/>
              </a:spcBef>
              <a:spcAft>
                <a:spcPts val="0"/>
              </a:spcAft>
              <a:buClr>
                <a:schemeClr val="lt1"/>
              </a:buClr>
              <a:buSzPts val="8000"/>
              <a:buNone/>
              <a:defRPr sz="8000">
                <a:solidFill>
                  <a:schemeClr val="lt1"/>
                </a:solidFill>
              </a:defRPr>
            </a:lvl7pPr>
            <a:lvl8pPr lvl="7">
              <a:spcBef>
                <a:spcPts val="0"/>
              </a:spcBef>
              <a:spcAft>
                <a:spcPts val="0"/>
              </a:spcAft>
              <a:buClr>
                <a:schemeClr val="lt1"/>
              </a:buClr>
              <a:buSzPts val="8000"/>
              <a:buNone/>
              <a:defRPr sz="8000">
                <a:solidFill>
                  <a:schemeClr val="lt1"/>
                </a:solidFill>
              </a:defRPr>
            </a:lvl8pPr>
            <a:lvl9pPr lvl="8">
              <a:spcBef>
                <a:spcPts val="0"/>
              </a:spcBef>
              <a:spcAft>
                <a:spcPts val="0"/>
              </a:spcAft>
              <a:buClr>
                <a:schemeClr val="lt1"/>
              </a:buClr>
              <a:buSzPts val="8000"/>
              <a:buNone/>
              <a:defRPr sz="8000">
                <a:solidFill>
                  <a:schemeClr val="lt1"/>
                </a:solidFill>
              </a:defRPr>
            </a:lvl9pPr>
          </a:lstStyle>
          <a:p>
            <a:r>
              <a:t>xx%</a:t>
            </a:r>
          </a:p>
        </p:txBody>
      </p:sp>
      <p:sp>
        <p:nvSpPr>
          <p:cNvPr id="80" name="Google Shape;80;p11"/>
          <p:cNvSpPr txBox="1"/>
          <p:nvPr>
            <p:ph idx="1" type="body"/>
          </p:nvPr>
        </p:nvSpPr>
        <p:spPr>
          <a:xfrm>
            <a:off x="729450" y="2272888"/>
            <a:ext cx="7688400" cy="15804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Clr>
                <a:schemeClr val="lt1"/>
              </a:buClr>
              <a:buSzPts val="1300"/>
              <a:buChar char="●"/>
              <a:defRPr>
                <a:solidFill>
                  <a:schemeClr val="lt1"/>
                </a:solidFill>
              </a:defRPr>
            </a:lvl1pPr>
            <a:lvl2pPr indent="-298450" lvl="1" marL="914400">
              <a:spcBef>
                <a:spcPts val="0"/>
              </a:spcBef>
              <a:spcAft>
                <a:spcPts val="0"/>
              </a:spcAft>
              <a:buClr>
                <a:schemeClr val="lt1"/>
              </a:buClr>
              <a:buSzPts val="1100"/>
              <a:buChar char="○"/>
              <a:defRPr>
                <a:solidFill>
                  <a:schemeClr val="lt1"/>
                </a:solidFill>
              </a:defRPr>
            </a:lvl2pPr>
            <a:lvl3pPr indent="-298450" lvl="2" marL="1371600">
              <a:spcBef>
                <a:spcPts val="0"/>
              </a:spcBef>
              <a:spcAft>
                <a:spcPts val="0"/>
              </a:spcAft>
              <a:buClr>
                <a:schemeClr val="lt1"/>
              </a:buClr>
              <a:buSzPts val="1100"/>
              <a:buChar char="■"/>
              <a:defRPr>
                <a:solidFill>
                  <a:schemeClr val="lt1"/>
                </a:solidFill>
              </a:defRPr>
            </a:lvl3pPr>
            <a:lvl4pPr indent="-298450" lvl="3" marL="1828800">
              <a:spcBef>
                <a:spcPts val="0"/>
              </a:spcBef>
              <a:spcAft>
                <a:spcPts val="0"/>
              </a:spcAft>
              <a:buClr>
                <a:schemeClr val="lt1"/>
              </a:buClr>
              <a:buSzPts val="1100"/>
              <a:buChar char="●"/>
              <a:defRPr>
                <a:solidFill>
                  <a:schemeClr val="lt1"/>
                </a:solidFill>
              </a:defRPr>
            </a:lvl4pPr>
            <a:lvl5pPr indent="-298450" lvl="4" marL="2286000">
              <a:spcBef>
                <a:spcPts val="0"/>
              </a:spcBef>
              <a:spcAft>
                <a:spcPts val="0"/>
              </a:spcAft>
              <a:buClr>
                <a:schemeClr val="lt1"/>
              </a:buClr>
              <a:buSzPts val="1100"/>
              <a:buChar char="○"/>
              <a:defRPr>
                <a:solidFill>
                  <a:schemeClr val="lt1"/>
                </a:solidFill>
              </a:defRPr>
            </a:lvl5pPr>
            <a:lvl6pPr indent="-298450" lvl="5" marL="2743200">
              <a:spcBef>
                <a:spcPts val="0"/>
              </a:spcBef>
              <a:spcAft>
                <a:spcPts val="0"/>
              </a:spcAft>
              <a:buClr>
                <a:schemeClr val="lt1"/>
              </a:buClr>
              <a:buSzPts val="1100"/>
              <a:buChar char="■"/>
              <a:defRPr>
                <a:solidFill>
                  <a:schemeClr val="lt1"/>
                </a:solidFill>
              </a:defRPr>
            </a:lvl6pPr>
            <a:lvl7pPr indent="-298450" lvl="6" marL="3200400">
              <a:spcBef>
                <a:spcPts val="0"/>
              </a:spcBef>
              <a:spcAft>
                <a:spcPts val="0"/>
              </a:spcAft>
              <a:buClr>
                <a:schemeClr val="lt1"/>
              </a:buClr>
              <a:buSzPts val="1100"/>
              <a:buChar char="●"/>
              <a:defRPr>
                <a:solidFill>
                  <a:schemeClr val="lt1"/>
                </a:solidFill>
              </a:defRPr>
            </a:lvl7pPr>
            <a:lvl8pPr indent="-298450" lvl="7" marL="3657600">
              <a:spcBef>
                <a:spcPts val="0"/>
              </a:spcBef>
              <a:spcAft>
                <a:spcPts val="0"/>
              </a:spcAft>
              <a:buClr>
                <a:schemeClr val="lt1"/>
              </a:buClr>
              <a:buSzPts val="1100"/>
              <a:buChar char="○"/>
              <a:defRPr>
                <a:solidFill>
                  <a:schemeClr val="lt1"/>
                </a:solidFill>
              </a:defRPr>
            </a:lvl8pPr>
            <a:lvl9pPr indent="-298450" lvl="8" marL="4114800">
              <a:spcBef>
                <a:spcPts val="0"/>
              </a:spcBef>
              <a:spcAft>
                <a:spcPts val="0"/>
              </a:spcAft>
              <a:buClr>
                <a:schemeClr val="lt1"/>
              </a:buClr>
              <a:buSzPts val="1100"/>
              <a:buChar char="■"/>
              <a:defRPr>
                <a:solidFill>
                  <a:schemeClr val="lt1"/>
                </a:solidFill>
              </a:defRPr>
            </a:lvl9pPr>
          </a:lstStyle>
          <a:p/>
        </p:txBody>
      </p:sp>
      <p:sp>
        <p:nvSpPr>
          <p:cNvPr id="81" name="Google Shape;81;p11"/>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82" name="Shape 82"/>
        <p:cNvGrpSpPr/>
        <p:nvPr/>
      </p:nvGrpSpPr>
      <p:grpSpPr>
        <a:xfrm>
          <a:off x="0" y="0"/>
          <a:ext cx="0" cy="0"/>
          <a:chOff x="0" y="0"/>
          <a:chExt cx="0" cy="0"/>
        </a:xfrm>
      </p:grpSpPr>
      <p:sp>
        <p:nvSpPr>
          <p:cNvPr id="83" name="Google Shape;83;p12"/>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84" name="Google Shape;84;p12"/>
          <p:cNvSpPr txBox="1"/>
          <p:nvPr/>
        </p:nvSpPr>
        <p:spPr>
          <a:xfrm>
            <a:off x="144250" y="4777300"/>
            <a:ext cx="1021500" cy="338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000">
                <a:latin typeface="Lato"/>
                <a:ea typeface="Lato"/>
                <a:cs typeface="Lato"/>
                <a:sym typeface="Lato"/>
              </a:rPr>
              <a:t>May 12, 2021</a:t>
            </a:r>
            <a:endParaRPr sz="1000">
              <a:latin typeface="Lato"/>
              <a:ea typeface="Lato"/>
              <a:cs typeface="Lato"/>
              <a:sym typeface="Lato"/>
            </a:endParaRPr>
          </a:p>
        </p:txBody>
      </p:sp>
      <p:sp>
        <p:nvSpPr>
          <p:cNvPr id="85" name="Google Shape;85;p12"/>
          <p:cNvSpPr txBox="1"/>
          <p:nvPr/>
        </p:nvSpPr>
        <p:spPr>
          <a:xfrm>
            <a:off x="3184225" y="4777300"/>
            <a:ext cx="2887200" cy="3387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1000">
                <a:latin typeface="Lato"/>
                <a:ea typeface="Lato"/>
                <a:cs typeface="Lato"/>
                <a:sym typeface="Lato"/>
              </a:rPr>
              <a:t>GDB: OSG/GlideinWMS Token Auth Update</a:t>
            </a:r>
            <a:endParaRPr sz="1000">
              <a:latin typeface="Lato"/>
              <a:ea typeface="Lato"/>
              <a:cs typeface="Lato"/>
              <a:sym typeface="Lato"/>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solidFill>
          <a:schemeClr val="dk1"/>
        </a:solidFill>
      </p:bgPr>
    </p:bg>
    <p:spTree>
      <p:nvGrpSpPr>
        <p:cNvPr id="17" name="Shape 17"/>
        <p:cNvGrpSpPr/>
        <p:nvPr/>
      </p:nvGrpSpPr>
      <p:grpSpPr>
        <a:xfrm>
          <a:off x="0" y="0"/>
          <a:ext cx="0" cy="0"/>
          <a:chOff x="0" y="0"/>
          <a:chExt cx="0" cy="0"/>
        </a:xfrm>
      </p:grpSpPr>
      <p:grpSp>
        <p:nvGrpSpPr>
          <p:cNvPr id="18" name="Google Shape;18;p3"/>
          <p:cNvGrpSpPr/>
          <p:nvPr/>
        </p:nvGrpSpPr>
        <p:grpSpPr>
          <a:xfrm>
            <a:off x="830392" y="1191256"/>
            <a:ext cx="745763" cy="45826"/>
            <a:chOff x="4580561" y="2589004"/>
            <a:chExt cx="1064464" cy="25200"/>
          </a:xfrm>
        </p:grpSpPr>
        <p:sp>
          <p:nvSpPr>
            <p:cNvPr id="19" name="Google Shape;19;p3"/>
            <p:cNvSpPr/>
            <p:nvPr/>
          </p:nvSpPr>
          <p:spPr>
            <a:xfrm rot="-5400000">
              <a:off x="5366325" y="2335504"/>
              <a:ext cx="25200" cy="5322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 name="Google Shape;20;p3"/>
            <p:cNvSpPr/>
            <p:nvPr/>
          </p:nvSpPr>
          <p:spPr>
            <a:xfrm rot="-5400000">
              <a:off x="4836311" y="2333254"/>
              <a:ext cx="25200" cy="5367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1" name="Google Shape;21;p3"/>
          <p:cNvSpPr txBox="1"/>
          <p:nvPr>
            <p:ph type="title"/>
          </p:nvPr>
        </p:nvSpPr>
        <p:spPr>
          <a:xfrm>
            <a:off x="729450" y="1322450"/>
            <a:ext cx="7688400" cy="1518600"/>
          </a:xfrm>
          <a:prstGeom prst="rect">
            <a:avLst/>
          </a:prstGeom>
        </p:spPr>
        <p:txBody>
          <a:bodyPr anchorCtr="0" anchor="t" bIns="91425" lIns="91425" spcFirstLastPara="1" rIns="91425" wrap="square" tIns="91425">
            <a:normAutofit/>
          </a:bodyPr>
          <a:lstStyle>
            <a:lvl1pPr lvl="0">
              <a:spcBef>
                <a:spcPts val="0"/>
              </a:spcBef>
              <a:spcAft>
                <a:spcPts val="0"/>
              </a:spcAft>
              <a:buClr>
                <a:schemeClr val="lt1"/>
              </a:buClr>
              <a:buSzPts val="3600"/>
              <a:buNone/>
              <a:defRPr sz="3600">
                <a:solidFill>
                  <a:schemeClr val="lt1"/>
                </a:solidFill>
              </a:defRPr>
            </a:lvl1pPr>
            <a:lvl2pPr lvl="1">
              <a:spcBef>
                <a:spcPts val="0"/>
              </a:spcBef>
              <a:spcAft>
                <a:spcPts val="0"/>
              </a:spcAft>
              <a:buClr>
                <a:schemeClr val="lt1"/>
              </a:buClr>
              <a:buSzPts val="3600"/>
              <a:buNone/>
              <a:defRPr sz="3600">
                <a:solidFill>
                  <a:schemeClr val="lt1"/>
                </a:solidFill>
              </a:defRPr>
            </a:lvl2pPr>
            <a:lvl3pPr lvl="2">
              <a:spcBef>
                <a:spcPts val="0"/>
              </a:spcBef>
              <a:spcAft>
                <a:spcPts val="0"/>
              </a:spcAft>
              <a:buClr>
                <a:schemeClr val="lt1"/>
              </a:buClr>
              <a:buSzPts val="3600"/>
              <a:buNone/>
              <a:defRPr sz="3600">
                <a:solidFill>
                  <a:schemeClr val="lt1"/>
                </a:solidFill>
              </a:defRPr>
            </a:lvl3pPr>
            <a:lvl4pPr lvl="3">
              <a:spcBef>
                <a:spcPts val="0"/>
              </a:spcBef>
              <a:spcAft>
                <a:spcPts val="0"/>
              </a:spcAft>
              <a:buClr>
                <a:schemeClr val="lt1"/>
              </a:buClr>
              <a:buSzPts val="3600"/>
              <a:buNone/>
              <a:defRPr sz="3600">
                <a:solidFill>
                  <a:schemeClr val="lt1"/>
                </a:solidFill>
              </a:defRPr>
            </a:lvl4pPr>
            <a:lvl5pPr lvl="4">
              <a:spcBef>
                <a:spcPts val="0"/>
              </a:spcBef>
              <a:spcAft>
                <a:spcPts val="0"/>
              </a:spcAft>
              <a:buClr>
                <a:schemeClr val="lt1"/>
              </a:buClr>
              <a:buSzPts val="3600"/>
              <a:buNone/>
              <a:defRPr sz="3600">
                <a:solidFill>
                  <a:schemeClr val="lt1"/>
                </a:solidFill>
              </a:defRPr>
            </a:lvl5pPr>
            <a:lvl6pPr lvl="5">
              <a:spcBef>
                <a:spcPts val="0"/>
              </a:spcBef>
              <a:spcAft>
                <a:spcPts val="0"/>
              </a:spcAft>
              <a:buClr>
                <a:schemeClr val="lt1"/>
              </a:buClr>
              <a:buSzPts val="3600"/>
              <a:buNone/>
              <a:defRPr sz="3600">
                <a:solidFill>
                  <a:schemeClr val="lt1"/>
                </a:solidFill>
              </a:defRPr>
            </a:lvl6pPr>
            <a:lvl7pPr lvl="6">
              <a:spcBef>
                <a:spcPts val="0"/>
              </a:spcBef>
              <a:spcAft>
                <a:spcPts val="0"/>
              </a:spcAft>
              <a:buClr>
                <a:schemeClr val="lt1"/>
              </a:buClr>
              <a:buSzPts val="3600"/>
              <a:buNone/>
              <a:defRPr sz="3600">
                <a:solidFill>
                  <a:schemeClr val="lt1"/>
                </a:solidFill>
              </a:defRPr>
            </a:lvl7pPr>
            <a:lvl8pPr lvl="7">
              <a:spcBef>
                <a:spcPts val="0"/>
              </a:spcBef>
              <a:spcAft>
                <a:spcPts val="0"/>
              </a:spcAft>
              <a:buClr>
                <a:schemeClr val="lt1"/>
              </a:buClr>
              <a:buSzPts val="3600"/>
              <a:buNone/>
              <a:defRPr sz="3600">
                <a:solidFill>
                  <a:schemeClr val="lt1"/>
                </a:solidFill>
              </a:defRPr>
            </a:lvl8pPr>
            <a:lvl9pPr lvl="8">
              <a:spcBef>
                <a:spcPts val="0"/>
              </a:spcBef>
              <a:spcAft>
                <a:spcPts val="0"/>
              </a:spcAft>
              <a:buClr>
                <a:schemeClr val="lt1"/>
              </a:buClr>
              <a:buSzPts val="3600"/>
              <a:buNone/>
              <a:defRPr sz="3600">
                <a:solidFill>
                  <a:schemeClr val="lt1"/>
                </a:solidFill>
              </a:defRPr>
            </a:lvl9pPr>
          </a:lstStyle>
          <a:p/>
        </p:txBody>
      </p:sp>
      <p:sp>
        <p:nvSpPr>
          <p:cNvPr id="22" name="Google Shape;22;p3"/>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23" name="Shape 23"/>
        <p:cNvGrpSpPr/>
        <p:nvPr/>
      </p:nvGrpSpPr>
      <p:grpSpPr>
        <a:xfrm>
          <a:off x="0" y="0"/>
          <a:ext cx="0" cy="0"/>
          <a:chOff x="0" y="0"/>
          <a:chExt cx="0" cy="0"/>
        </a:xfrm>
      </p:grpSpPr>
      <p:sp>
        <p:nvSpPr>
          <p:cNvPr id="24" name="Google Shape;24;p4"/>
          <p:cNvSpPr/>
          <p:nvPr/>
        </p:nvSpPr>
        <p:spPr>
          <a:xfrm>
            <a:off x="0" y="0"/>
            <a:ext cx="9144000" cy="48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5" name="Google Shape;25;p4"/>
          <p:cNvGrpSpPr/>
          <p:nvPr/>
        </p:nvGrpSpPr>
        <p:grpSpPr>
          <a:xfrm>
            <a:off x="830392" y="1191256"/>
            <a:ext cx="745763" cy="45826"/>
            <a:chOff x="4580561" y="2589004"/>
            <a:chExt cx="1064464" cy="25200"/>
          </a:xfrm>
        </p:grpSpPr>
        <p:sp>
          <p:nvSpPr>
            <p:cNvPr id="26" name="Google Shape;26;p4"/>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4"/>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8" name="Google Shape;28;p4"/>
          <p:cNvSpPr txBox="1"/>
          <p:nvPr>
            <p:ph type="title"/>
          </p:nvPr>
        </p:nvSpPr>
        <p:spPr>
          <a:xfrm>
            <a:off x="729450" y="1318650"/>
            <a:ext cx="7688700" cy="535200"/>
          </a:xfrm>
          <a:prstGeom prst="rect">
            <a:avLst/>
          </a:prstGeom>
        </p:spPr>
        <p:txBody>
          <a:bodyPr anchorCtr="0" anchor="t" bIns="91425" lIns="91425" spcFirstLastPara="1" rIns="91425" wrap="square" tIns="91425">
            <a:normAutofit/>
          </a:bodyPr>
          <a:lstStyle>
            <a:lvl1pPr lvl="0">
              <a:spcBef>
                <a:spcPts val="0"/>
              </a:spcBef>
              <a:spcAft>
                <a:spcPts val="0"/>
              </a:spcAft>
              <a:buSzPts val="2600"/>
              <a:buNone/>
              <a:defRPr sz="2600"/>
            </a:lvl1pPr>
            <a:lvl2pPr lvl="1">
              <a:spcBef>
                <a:spcPts val="0"/>
              </a:spcBef>
              <a:spcAft>
                <a:spcPts val="0"/>
              </a:spcAft>
              <a:buSzPts val="2600"/>
              <a:buNone/>
              <a:defRPr sz="2600"/>
            </a:lvl2pPr>
            <a:lvl3pPr lvl="2">
              <a:spcBef>
                <a:spcPts val="0"/>
              </a:spcBef>
              <a:spcAft>
                <a:spcPts val="0"/>
              </a:spcAft>
              <a:buSzPts val="2600"/>
              <a:buNone/>
              <a:defRPr sz="2600"/>
            </a:lvl3pPr>
            <a:lvl4pPr lvl="3">
              <a:spcBef>
                <a:spcPts val="0"/>
              </a:spcBef>
              <a:spcAft>
                <a:spcPts val="0"/>
              </a:spcAft>
              <a:buSzPts val="2600"/>
              <a:buNone/>
              <a:defRPr sz="2600"/>
            </a:lvl4pPr>
            <a:lvl5pPr lvl="4">
              <a:spcBef>
                <a:spcPts val="0"/>
              </a:spcBef>
              <a:spcAft>
                <a:spcPts val="0"/>
              </a:spcAft>
              <a:buSzPts val="2600"/>
              <a:buNone/>
              <a:defRPr sz="2600"/>
            </a:lvl5pPr>
            <a:lvl6pPr lvl="5">
              <a:spcBef>
                <a:spcPts val="0"/>
              </a:spcBef>
              <a:spcAft>
                <a:spcPts val="0"/>
              </a:spcAft>
              <a:buSzPts val="2600"/>
              <a:buNone/>
              <a:defRPr sz="2600"/>
            </a:lvl6pPr>
            <a:lvl7pPr lvl="6">
              <a:spcBef>
                <a:spcPts val="0"/>
              </a:spcBef>
              <a:spcAft>
                <a:spcPts val="0"/>
              </a:spcAft>
              <a:buSzPts val="2600"/>
              <a:buNone/>
              <a:defRPr sz="2600"/>
            </a:lvl7pPr>
            <a:lvl8pPr lvl="7">
              <a:spcBef>
                <a:spcPts val="0"/>
              </a:spcBef>
              <a:spcAft>
                <a:spcPts val="0"/>
              </a:spcAft>
              <a:buSzPts val="2600"/>
              <a:buNone/>
              <a:defRPr sz="2600"/>
            </a:lvl8pPr>
            <a:lvl9pPr lvl="8">
              <a:spcBef>
                <a:spcPts val="0"/>
              </a:spcBef>
              <a:spcAft>
                <a:spcPts val="0"/>
              </a:spcAft>
              <a:buSzPts val="2600"/>
              <a:buNone/>
              <a:defRPr sz="2600"/>
            </a:lvl9pPr>
          </a:lstStyle>
          <a:p/>
        </p:txBody>
      </p:sp>
      <p:sp>
        <p:nvSpPr>
          <p:cNvPr id="29" name="Google Shape;29;p4"/>
          <p:cNvSpPr txBox="1"/>
          <p:nvPr>
            <p:ph idx="1" type="body"/>
          </p:nvPr>
        </p:nvSpPr>
        <p:spPr>
          <a:xfrm>
            <a:off x="729450" y="2078875"/>
            <a:ext cx="7688700" cy="22611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30" name="Google Shape;30;p4"/>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31" name="Google Shape;31;p4"/>
          <p:cNvSpPr txBox="1"/>
          <p:nvPr/>
        </p:nvSpPr>
        <p:spPr>
          <a:xfrm>
            <a:off x="144250" y="4777300"/>
            <a:ext cx="1021500" cy="338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000">
                <a:latin typeface="Lato"/>
                <a:ea typeface="Lato"/>
                <a:cs typeface="Lato"/>
                <a:sym typeface="Lato"/>
              </a:rPr>
              <a:t>May 12, 2021</a:t>
            </a:r>
            <a:endParaRPr sz="1000">
              <a:latin typeface="Lato"/>
              <a:ea typeface="Lato"/>
              <a:cs typeface="Lato"/>
              <a:sym typeface="Lato"/>
            </a:endParaRPr>
          </a:p>
        </p:txBody>
      </p:sp>
      <p:sp>
        <p:nvSpPr>
          <p:cNvPr id="32" name="Google Shape;32;p4"/>
          <p:cNvSpPr txBox="1"/>
          <p:nvPr/>
        </p:nvSpPr>
        <p:spPr>
          <a:xfrm>
            <a:off x="3184225" y="4777300"/>
            <a:ext cx="2887200" cy="3387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1000">
                <a:latin typeface="Lato"/>
                <a:ea typeface="Lato"/>
                <a:cs typeface="Lato"/>
                <a:sym typeface="Lato"/>
              </a:rPr>
              <a:t>GDB: OSG/GlideinWMS Token Auth Update</a:t>
            </a:r>
            <a:endParaRPr sz="1000">
              <a:latin typeface="Lato"/>
              <a:ea typeface="Lato"/>
              <a:cs typeface="Lato"/>
              <a:sym typeface="Lato"/>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33" name="Shape 33"/>
        <p:cNvGrpSpPr/>
        <p:nvPr/>
      </p:nvGrpSpPr>
      <p:grpSpPr>
        <a:xfrm>
          <a:off x="0" y="0"/>
          <a:ext cx="0" cy="0"/>
          <a:chOff x="0" y="0"/>
          <a:chExt cx="0" cy="0"/>
        </a:xfrm>
      </p:grpSpPr>
      <p:sp>
        <p:nvSpPr>
          <p:cNvPr id="34" name="Google Shape;34;p5"/>
          <p:cNvSpPr/>
          <p:nvPr/>
        </p:nvSpPr>
        <p:spPr>
          <a:xfrm>
            <a:off x="0" y="0"/>
            <a:ext cx="9144000" cy="48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5" name="Google Shape;35;p5"/>
          <p:cNvGrpSpPr/>
          <p:nvPr/>
        </p:nvGrpSpPr>
        <p:grpSpPr>
          <a:xfrm>
            <a:off x="830392" y="1191256"/>
            <a:ext cx="745763" cy="45826"/>
            <a:chOff x="4580561" y="2589004"/>
            <a:chExt cx="1064464" cy="25200"/>
          </a:xfrm>
        </p:grpSpPr>
        <p:sp>
          <p:nvSpPr>
            <p:cNvPr id="36" name="Google Shape;36;p5"/>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5"/>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8" name="Google Shape;38;p5"/>
          <p:cNvSpPr txBox="1"/>
          <p:nvPr>
            <p:ph type="title"/>
          </p:nvPr>
        </p:nvSpPr>
        <p:spPr>
          <a:xfrm>
            <a:off x="729450" y="1318650"/>
            <a:ext cx="7688400" cy="535200"/>
          </a:xfrm>
          <a:prstGeom prst="rect">
            <a:avLst/>
          </a:prstGeom>
        </p:spPr>
        <p:txBody>
          <a:bodyPr anchorCtr="0" anchor="t" bIns="91425" lIns="91425" spcFirstLastPara="1" rIns="91425" wrap="square" tIns="91425">
            <a:normAutofit/>
          </a:bodyPr>
          <a:lstStyle>
            <a:lvl1pPr lvl="0">
              <a:spcBef>
                <a:spcPts val="0"/>
              </a:spcBef>
              <a:spcAft>
                <a:spcPts val="0"/>
              </a:spcAft>
              <a:buSzPts val="2600"/>
              <a:buNone/>
              <a:defRPr sz="2600"/>
            </a:lvl1pPr>
            <a:lvl2pPr lvl="1">
              <a:spcBef>
                <a:spcPts val="0"/>
              </a:spcBef>
              <a:spcAft>
                <a:spcPts val="0"/>
              </a:spcAft>
              <a:buSzPts val="2600"/>
              <a:buNone/>
              <a:defRPr sz="2600"/>
            </a:lvl2pPr>
            <a:lvl3pPr lvl="2">
              <a:spcBef>
                <a:spcPts val="0"/>
              </a:spcBef>
              <a:spcAft>
                <a:spcPts val="0"/>
              </a:spcAft>
              <a:buSzPts val="2600"/>
              <a:buNone/>
              <a:defRPr sz="2600"/>
            </a:lvl3pPr>
            <a:lvl4pPr lvl="3">
              <a:spcBef>
                <a:spcPts val="0"/>
              </a:spcBef>
              <a:spcAft>
                <a:spcPts val="0"/>
              </a:spcAft>
              <a:buSzPts val="2600"/>
              <a:buNone/>
              <a:defRPr sz="2600"/>
            </a:lvl4pPr>
            <a:lvl5pPr lvl="4">
              <a:spcBef>
                <a:spcPts val="0"/>
              </a:spcBef>
              <a:spcAft>
                <a:spcPts val="0"/>
              </a:spcAft>
              <a:buSzPts val="2600"/>
              <a:buNone/>
              <a:defRPr sz="2600"/>
            </a:lvl5pPr>
            <a:lvl6pPr lvl="5">
              <a:spcBef>
                <a:spcPts val="0"/>
              </a:spcBef>
              <a:spcAft>
                <a:spcPts val="0"/>
              </a:spcAft>
              <a:buSzPts val="2600"/>
              <a:buNone/>
              <a:defRPr sz="2600"/>
            </a:lvl6pPr>
            <a:lvl7pPr lvl="6">
              <a:spcBef>
                <a:spcPts val="0"/>
              </a:spcBef>
              <a:spcAft>
                <a:spcPts val="0"/>
              </a:spcAft>
              <a:buSzPts val="2600"/>
              <a:buNone/>
              <a:defRPr sz="2600"/>
            </a:lvl7pPr>
            <a:lvl8pPr lvl="7">
              <a:spcBef>
                <a:spcPts val="0"/>
              </a:spcBef>
              <a:spcAft>
                <a:spcPts val="0"/>
              </a:spcAft>
              <a:buSzPts val="2600"/>
              <a:buNone/>
              <a:defRPr sz="2600"/>
            </a:lvl8pPr>
            <a:lvl9pPr lvl="8">
              <a:spcBef>
                <a:spcPts val="0"/>
              </a:spcBef>
              <a:spcAft>
                <a:spcPts val="0"/>
              </a:spcAft>
              <a:buSzPts val="2600"/>
              <a:buNone/>
              <a:defRPr sz="2600"/>
            </a:lvl9pPr>
          </a:lstStyle>
          <a:p/>
        </p:txBody>
      </p:sp>
      <p:sp>
        <p:nvSpPr>
          <p:cNvPr id="39" name="Google Shape;39;p5"/>
          <p:cNvSpPr txBox="1"/>
          <p:nvPr>
            <p:ph idx="1" type="body"/>
          </p:nvPr>
        </p:nvSpPr>
        <p:spPr>
          <a:xfrm>
            <a:off x="729325" y="2078875"/>
            <a:ext cx="3774300" cy="22611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40" name="Google Shape;40;p5"/>
          <p:cNvSpPr txBox="1"/>
          <p:nvPr>
            <p:ph idx="2" type="body"/>
          </p:nvPr>
        </p:nvSpPr>
        <p:spPr>
          <a:xfrm>
            <a:off x="4643604" y="2078875"/>
            <a:ext cx="3774300" cy="22611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41" name="Google Shape;41;p5"/>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2" name="Shape 42"/>
        <p:cNvGrpSpPr/>
        <p:nvPr/>
      </p:nvGrpSpPr>
      <p:grpSpPr>
        <a:xfrm>
          <a:off x="0" y="0"/>
          <a:ext cx="0" cy="0"/>
          <a:chOff x="0" y="0"/>
          <a:chExt cx="0" cy="0"/>
        </a:xfrm>
      </p:grpSpPr>
      <p:sp>
        <p:nvSpPr>
          <p:cNvPr id="43" name="Google Shape;43;p6"/>
          <p:cNvSpPr/>
          <p:nvPr/>
        </p:nvSpPr>
        <p:spPr>
          <a:xfrm>
            <a:off x="0" y="0"/>
            <a:ext cx="9144000" cy="48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44" name="Google Shape;44;p6"/>
          <p:cNvGrpSpPr/>
          <p:nvPr/>
        </p:nvGrpSpPr>
        <p:grpSpPr>
          <a:xfrm>
            <a:off x="830392" y="1191256"/>
            <a:ext cx="745763" cy="45826"/>
            <a:chOff x="4580561" y="2589004"/>
            <a:chExt cx="1064464" cy="25200"/>
          </a:xfrm>
        </p:grpSpPr>
        <p:sp>
          <p:nvSpPr>
            <p:cNvPr id="45" name="Google Shape;45;p6"/>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 name="Google Shape;46;p6"/>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7" name="Google Shape;47;p6"/>
          <p:cNvSpPr txBox="1"/>
          <p:nvPr>
            <p:ph type="title"/>
          </p:nvPr>
        </p:nvSpPr>
        <p:spPr>
          <a:xfrm>
            <a:off x="729450" y="1318650"/>
            <a:ext cx="7688400" cy="535200"/>
          </a:xfrm>
          <a:prstGeom prst="rect">
            <a:avLst/>
          </a:prstGeom>
        </p:spPr>
        <p:txBody>
          <a:bodyPr anchorCtr="0" anchor="t" bIns="91425" lIns="91425" spcFirstLastPara="1" rIns="91425" wrap="square" tIns="91425">
            <a:normAutofit/>
          </a:bodyPr>
          <a:lstStyle>
            <a:lvl1pPr lvl="0">
              <a:spcBef>
                <a:spcPts val="0"/>
              </a:spcBef>
              <a:spcAft>
                <a:spcPts val="0"/>
              </a:spcAft>
              <a:buSzPts val="2600"/>
              <a:buNone/>
              <a:defRPr sz="2600"/>
            </a:lvl1pPr>
            <a:lvl2pPr lvl="1">
              <a:spcBef>
                <a:spcPts val="0"/>
              </a:spcBef>
              <a:spcAft>
                <a:spcPts val="0"/>
              </a:spcAft>
              <a:buSzPts val="2600"/>
              <a:buNone/>
              <a:defRPr sz="2600"/>
            </a:lvl2pPr>
            <a:lvl3pPr lvl="2">
              <a:spcBef>
                <a:spcPts val="0"/>
              </a:spcBef>
              <a:spcAft>
                <a:spcPts val="0"/>
              </a:spcAft>
              <a:buSzPts val="2600"/>
              <a:buNone/>
              <a:defRPr sz="2600"/>
            </a:lvl3pPr>
            <a:lvl4pPr lvl="3">
              <a:spcBef>
                <a:spcPts val="0"/>
              </a:spcBef>
              <a:spcAft>
                <a:spcPts val="0"/>
              </a:spcAft>
              <a:buSzPts val="2600"/>
              <a:buNone/>
              <a:defRPr sz="2600"/>
            </a:lvl4pPr>
            <a:lvl5pPr lvl="4">
              <a:spcBef>
                <a:spcPts val="0"/>
              </a:spcBef>
              <a:spcAft>
                <a:spcPts val="0"/>
              </a:spcAft>
              <a:buSzPts val="2600"/>
              <a:buNone/>
              <a:defRPr sz="2600"/>
            </a:lvl5pPr>
            <a:lvl6pPr lvl="5">
              <a:spcBef>
                <a:spcPts val="0"/>
              </a:spcBef>
              <a:spcAft>
                <a:spcPts val="0"/>
              </a:spcAft>
              <a:buSzPts val="2600"/>
              <a:buNone/>
              <a:defRPr sz="2600"/>
            </a:lvl6pPr>
            <a:lvl7pPr lvl="6">
              <a:spcBef>
                <a:spcPts val="0"/>
              </a:spcBef>
              <a:spcAft>
                <a:spcPts val="0"/>
              </a:spcAft>
              <a:buSzPts val="2600"/>
              <a:buNone/>
              <a:defRPr sz="2600"/>
            </a:lvl7pPr>
            <a:lvl8pPr lvl="7">
              <a:spcBef>
                <a:spcPts val="0"/>
              </a:spcBef>
              <a:spcAft>
                <a:spcPts val="0"/>
              </a:spcAft>
              <a:buSzPts val="2600"/>
              <a:buNone/>
              <a:defRPr sz="2600"/>
            </a:lvl8pPr>
            <a:lvl9pPr lvl="8">
              <a:spcBef>
                <a:spcPts val="0"/>
              </a:spcBef>
              <a:spcAft>
                <a:spcPts val="0"/>
              </a:spcAft>
              <a:buSzPts val="2600"/>
              <a:buNone/>
              <a:defRPr sz="2600"/>
            </a:lvl9pPr>
          </a:lstStyle>
          <a:p/>
        </p:txBody>
      </p:sp>
      <p:sp>
        <p:nvSpPr>
          <p:cNvPr id="48" name="Google Shape;48;p6"/>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49" name="Shape 49"/>
        <p:cNvGrpSpPr/>
        <p:nvPr/>
      </p:nvGrpSpPr>
      <p:grpSpPr>
        <a:xfrm>
          <a:off x="0" y="0"/>
          <a:ext cx="0" cy="0"/>
          <a:chOff x="0" y="0"/>
          <a:chExt cx="0" cy="0"/>
        </a:xfrm>
      </p:grpSpPr>
      <p:sp>
        <p:nvSpPr>
          <p:cNvPr id="50" name="Google Shape;50;p7"/>
          <p:cNvSpPr/>
          <p:nvPr/>
        </p:nvSpPr>
        <p:spPr>
          <a:xfrm>
            <a:off x="0" y="0"/>
            <a:ext cx="9144000" cy="48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51" name="Google Shape;51;p7"/>
          <p:cNvGrpSpPr/>
          <p:nvPr/>
        </p:nvGrpSpPr>
        <p:grpSpPr>
          <a:xfrm>
            <a:off x="830392" y="1191256"/>
            <a:ext cx="745763" cy="45826"/>
            <a:chOff x="4580561" y="2589004"/>
            <a:chExt cx="1064464" cy="25200"/>
          </a:xfrm>
        </p:grpSpPr>
        <p:sp>
          <p:nvSpPr>
            <p:cNvPr id="52" name="Google Shape;52;p7"/>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 name="Google Shape;53;p7"/>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54" name="Google Shape;54;p7"/>
          <p:cNvSpPr txBox="1"/>
          <p:nvPr>
            <p:ph type="title"/>
          </p:nvPr>
        </p:nvSpPr>
        <p:spPr>
          <a:xfrm>
            <a:off x="730000" y="1318650"/>
            <a:ext cx="3300900" cy="1381500"/>
          </a:xfrm>
          <a:prstGeom prst="rect">
            <a:avLst/>
          </a:prstGeom>
        </p:spPr>
        <p:txBody>
          <a:bodyPr anchorCtr="0" anchor="t" bIns="91425" lIns="91425" spcFirstLastPara="1" rIns="91425" wrap="square" tIns="91425">
            <a:normAutofit/>
          </a:bodyPr>
          <a:lstStyle>
            <a:lvl1pPr lvl="0">
              <a:spcBef>
                <a:spcPts val="0"/>
              </a:spcBef>
              <a:spcAft>
                <a:spcPts val="0"/>
              </a:spcAft>
              <a:buSzPts val="2600"/>
              <a:buNone/>
              <a:defRPr sz="2600"/>
            </a:lvl1pPr>
            <a:lvl2pPr lvl="1">
              <a:spcBef>
                <a:spcPts val="0"/>
              </a:spcBef>
              <a:spcAft>
                <a:spcPts val="0"/>
              </a:spcAft>
              <a:buSzPts val="2600"/>
              <a:buNone/>
              <a:defRPr sz="2600"/>
            </a:lvl2pPr>
            <a:lvl3pPr lvl="2">
              <a:spcBef>
                <a:spcPts val="0"/>
              </a:spcBef>
              <a:spcAft>
                <a:spcPts val="0"/>
              </a:spcAft>
              <a:buSzPts val="2600"/>
              <a:buNone/>
              <a:defRPr sz="2600"/>
            </a:lvl3pPr>
            <a:lvl4pPr lvl="3">
              <a:spcBef>
                <a:spcPts val="0"/>
              </a:spcBef>
              <a:spcAft>
                <a:spcPts val="0"/>
              </a:spcAft>
              <a:buSzPts val="2600"/>
              <a:buNone/>
              <a:defRPr sz="2600"/>
            </a:lvl4pPr>
            <a:lvl5pPr lvl="4">
              <a:spcBef>
                <a:spcPts val="0"/>
              </a:spcBef>
              <a:spcAft>
                <a:spcPts val="0"/>
              </a:spcAft>
              <a:buSzPts val="2600"/>
              <a:buNone/>
              <a:defRPr sz="2600"/>
            </a:lvl5pPr>
            <a:lvl6pPr lvl="5">
              <a:spcBef>
                <a:spcPts val="0"/>
              </a:spcBef>
              <a:spcAft>
                <a:spcPts val="0"/>
              </a:spcAft>
              <a:buSzPts val="2600"/>
              <a:buNone/>
              <a:defRPr sz="2600"/>
            </a:lvl6pPr>
            <a:lvl7pPr lvl="6">
              <a:spcBef>
                <a:spcPts val="0"/>
              </a:spcBef>
              <a:spcAft>
                <a:spcPts val="0"/>
              </a:spcAft>
              <a:buSzPts val="2600"/>
              <a:buNone/>
              <a:defRPr sz="2600"/>
            </a:lvl7pPr>
            <a:lvl8pPr lvl="7">
              <a:spcBef>
                <a:spcPts val="0"/>
              </a:spcBef>
              <a:spcAft>
                <a:spcPts val="0"/>
              </a:spcAft>
              <a:buSzPts val="2600"/>
              <a:buNone/>
              <a:defRPr sz="2600"/>
            </a:lvl8pPr>
            <a:lvl9pPr lvl="8">
              <a:spcBef>
                <a:spcPts val="0"/>
              </a:spcBef>
              <a:spcAft>
                <a:spcPts val="0"/>
              </a:spcAft>
              <a:buSzPts val="2600"/>
              <a:buNone/>
              <a:defRPr sz="2600"/>
            </a:lvl9pPr>
          </a:lstStyle>
          <a:p/>
        </p:txBody>
      </p:sp>
      <p:sp>
        <p:nvSpPr>
          <p:cNvPr id="55" name="Google Shape;55;p7"/>
          <p:cNvSpPr txBox="1"/>
          <p:nvPr>
            <p:ph idx="1" type="body"/>
          </p:nvPr>
        </p:nvSpPr>
        <p:spPr>
          <a:xfrm>
            <a:off x="721225" y="2781725"/>
            <a:ext cx="3300900" cy="15975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56" name="Google Shape;56;p7"/>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accent3"/>
        </a:solidFill>
      </p:bgPr>
    </p:bg>
    <p:spTree>
      <p:nvGrpSpPr>
        <p:cNvPr id="57" name="Shape 57"/>
        <p:cNvGrpSpPr/>
        <p:nvPr/>
      </p:nvGrpSpPr>
      <p:grpSpPr>
        <a:xfrm>
          <a:off x="0" y="0"/>
          <a:ext cx="0" cy="0"/>
          <a:chOff x="0" y="0"/>
          <a:chExt cx="0" cy="0"/>
        </a:xfrm>
      </p:grpSpPr>
      <p:grpSp>
        <p:nvGrpSpPr>
          <p:cNvPr id="58" name="Google Shape;58;p8"/>
          <p:cNvGrpSpPr/>
          <p:nvPr/>
        </p:nvGrpSpPr>
        <p:grpSpPr>
          <a:xfrm>
            <a:off x="830392" y="4169130"/>
            <a:ext cx="745763" cy="45826"/>
            <a:chOff x="4580561" y="2589004"/>
            <a:chExt cx="1064464" cy="25200"/>
          </a:xfrm>
        </p:grpSpPr>
        <p:sp>
          <p:nvSpPr>
            <p:cNvPr id="59" name="Google Shape;59;p8"/>
            <p:cNvSpPr/>
            <p:nvPr/>
          </p:nvSpPr>
          <p:spPr>
            <a:xfrm rot="-5400000">
              <a:off x="5366325" y="2335504"/>
              <a:ext cx="25200" cy="5322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 name="Google Shape;60;p8"/>
            <p:cNvSpPr/>
            <p:nvPr/>
          </p:nvSpPr>
          <p:spPr>
            <a:xfrm rot="-5400000">
              <a:off x="4836311" y="2333254"/>
              <a:ext cx="25200" cy="5367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61" name="Google Shape;61;p8"/>
          <p:cNvSpPr txBox="1"/>
          <p:nvPr>
            <p:ph type="title"/>
          </p:nvPr>
        </p:nvSpPr>
        <p:spPr>
          <a:xfrm>
            <a:off x="729450" y="864300"/>
            <a:ext cx="7021200" cy="2985000"/>
          </a:xfrm>
          <a:prstGeom prst="rect">
            <a:avLst/>
          </a:prstGeom>
        </p:spPr>
        <p:txBody>
          <a:bodyPr anchorCtr="0" anchor="ctr" bIns="91425" lIns="91425" spcFirstLastPara="1" rIns="91425" wrap="square" tIns="91425">
            <a:normAutofit/>
          </a:bodyPr>
          <a:lstStyle>
            <a:lvl1pPr lvl="0">
              <a:spcBef>
                <a:spcPts val="0"/>
              </a:spcBef>
              <a:spcAft>
                <a:spcPts val="0"/>
              </a:spcAft>
              <a:buClr>
                <a:schemeClr val="lt1"/>
              </a:buClr>
              <a:buSzPts val="3600"/>
              <a:buNone/>
              <a:defRPr sz="3600">
                <a:solidFill>
                  <a:schemeClr val="lt1"/>
                </a:solidFill>
              </a:defRPr>
            </a:lvl1pPr>
            <a:lvl2pPr lvl="1">
              <a:spcBef>
                <a:spcPts val="0"/>
              </a:spcBef>
              <a:spcAft>
                <a:spcPts val="0"/>
              </a:spcAft>
              <a:buClr>
                <a:schemeClr val="lt1"/>
              </a:buClr>
              <a:buSzPts val="3600"/>
              <a:buNone/>
              <a:defRPr sz="3600">
                <a:solidFill>
                  <a:schemeClr val="lt1"/>
                </a:solidFill>
              </a:defRPr>
            </a:lvl2pPr>
            <a:lvl3pPr lvl="2">
              <a:spcBef>
                <a:spcPts val="0"/>
              </a:spcBef>
              <a:spcAft>
                <a:spcPts val="0"/>
              </a:spcAft>
              <a:buClr>
                <a:schemeClr val="lt1"/>
              </a:buClr>
              <a:buSzPts val="3600"/>
              <a:buNone/>
              <a:defRPr sz="3600">
                <a:solidFill>
                  <a:schemeClr val="lt1"/>
                </a:solidFill>
              </a:defRPr>
            </a:lvl3pPr>
            <a:lvl4pPr lvl="3">
              <a:spcBef>
                <a:spcPts val="0"/>
              </a:spcBef>
              <a:spcAft>
                <a:spcPts val="0"/>
              </a:spcAft>
              <a:buClr>
                <a:schemeClr val="lt1"/>
              </a:buClr>
              <a:buSzPts val="3600"/>
              <a:buNone/>
              <a:defRPr sz="3600">
                <a:solidFill>
                  <a:schemeClr val="lt1"/>
                </a:solidFill>
              </a:defRPr>
            </a:lvl4pPr>
            <a:lvl5pPr lvl="4">
              <a:spcBef>
                <a:spcPts val="0"/>
              </a:spcBef>
              <a:spcAft>
                <a:spcPts val="0"/>
              </a:spcAft>
              <a:buClr>
                <a:schemeClr val="lt1"/>
              </a:buClr>
              <a:buSzPts val="3600"/>
              <a:buNone/>
              <a:defRPr sz="3600">
                <a:solidFill>
                  <a:schemeClr val="lt1"/>
                </a:solidFill>
              </a:defRPr>
            </a:lvl5pPr>
            <a:lvl6pPr lvl="5">
              <a:spcBef>
                <a:spcPts val="0"/>
              </a:spcBef>
              <a:spcAft>
                <a:spcPts val="0"/>
              </a:spcAft>
              <a:buClr>
                <a:schemeClr val="lt1"/>
              </a:buClr>
              <a:buSzPts val="3600"/>
              <a:buNone/>
              <a:defRPr sz="3600">
                <a:solidFill>
                  <a:schemeClr val="lt1"/>
                </a:solidFill>
              </a:defRPr>
            </a:lvl6pPr>
            <a:lvl7pPr lvl="6">
              <a:spcBef>
                <a:spcPts val="0"/>
              </a:spcBef>
              <a:spcAft>
                <a:spcPts val="0"/>
              </a:spcAft>
              <a:buClr>
                <a:schemeClr val="lt1"/>
              </a:buClr>
              <a:buSzPts val="3600"/>
              <a:buNone/>
              <a:defRPr sz="3600">
                <a:solidFill>
                  <a:schemeClr val="lt1"/>
                </a:solidFill>
              </a:defRPr>
            </a:lvl7pPr>
            <a:lvl8pPr lvl="7">
              <a:spcBef>
                <a:spcPts val="0"/>
              </a:spcBef>
              <a:spcAft>
                <a:spcPts val="0"/>
              </a:spcAft>
              <a:buClr>
                <a:schemeClr val="lt1"/>
              </a:buClr>
              <a:buSzPts val="3600"/>
              <a:buNone/>
              <a:defRPr sz="3600">
                <a:solidFill>
                  <a:schemeClr val="lt1"/>
                </a:solidFill>
              </a:defRPr>
            </a:lvl8pPr>
            <a:lvl9pPr lvl="8">
              <a:spcBef>
                <a:spcPts val="0"/>
              </a:spcBef>
              <a:spcAft>
                <a:spcPts val="0"/>
              </a:spcAft>
              <a:buClr>
                <a:schemeClr val="lt1"/>
              </a:buClr>
              <a:buSzPts val="3600"/>
              <a:buNone/>
              <a:defRPr sz="3600">
                <a:solidFill>
                  <a:schemeClr val="lt1"/>
                </a:solidFill>
              </a:defRPr>
            </a:lvl9pPr>
          </a:lstStyle>
          <a:p/>
        </p:txBody>
      </p:sp>
      <p:sp>
        <p:nvSpPr>
          <p:cNvPr id="62" name="Google Shape;62;p8"/>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63" name="Shape 63"/>
        <p:cNvGrpSpPr/>
        <p:nvPr/>
      </p:nvGrpSpPr>
      <p:grpSpPr>
        <a:xfrm>
          <a:off x="0" y="0"/>
          <a:ext cx="0" cy="0"/>
          <a:chOff x="0" y="0"/>
          <a:chExt cx="0" cy="0"/>
        </a:xfrm>
      </p:grpSpPr>
      <p:sp>
        <p:nvSpPr>
          <p:cNvPr id="64" name="Google Shape;64;p9"/>
          <p:cNvSpPr/>
          <p:nvPr/>
        </p:nvSpPr>
        <p:spPr>
          <a:xfrm>
            <a:off x="0" y="0"/>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65" name="Google Shape;65;p9"/>
          <p:cNvGrpSpPr/>
          <p:nvPr/>
        </p:nvGrpSpPr>
        <p:grpSpPr>
          <a:xfrm>
            <a:off x="830392" y="1191256"/>
            <a:ext cx="745763" cy="45826"/>
            <a:chOff x="4580561" y="2589004"/>
            <a:chExt cx="1064464" cy="25200"/>
          </a:xfrm>
        </p:grpSpPr>
        <p:sp>
          <p:nvSpPr>
            <p:cNvPr id="66" name="Google Shape;66;p9"/>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7" name="Google Shape;67;p9"/>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68" name="Google Shape;68;p9"/>
          <p:cNvSpPr txBox="1"/>
          <p:nvPr>
            <p:ph type="title"/>
          </p:nvPr>
        </p:nvSpPr>
        <p:spPr>
          <a:xfrm>
            <a:off x="730000" y="1318650"/>
            <a:ext cx="3300900" cy="1687200"/>
          </a:xfrm>
          <a:prstGeom prst="rect">
            <a:avLst/>
          </a:prstGeom>
        </p:spPr>
        <p:txBody>
          <a:bodyPr anchorCtr="0" anchor="t" bIns="91425" lIns="91425" spcFirstLastPara="1" rIns="91425" wrap="square" tIns="91425">
            <a:normAutofit/>
          </a:bodyPr>
          <a:lstStyle>
            <a:lvl1pPr lvl="0">
              <a:spcBef>
                <a:spcPts val="0"/>
              </a:spcBef>
              <a:spcAft>
                <a:spcPts val="0"/>
              </a:spcAft>
              <a:buSzPts val="2600"/>
              <a:buNone/>
              <a:defRPr sz="2600"/>
            </a:lvl1pPr>
            <a:lvl2pPr lvl="1">
              <a:spcBef>
                <a:spcPts val="0"/>
              </a:spcBef>
              <a:spcAft>
                <a:spcPts val="0"/>
              </a:spcAft>
              <a:buSzPts val="2600"/>
              <a:buNone/>
              <a:defRPr sz="2600"/>
            </a:lvl2pPr>
            <a:lvl3pPr lvl="2">
              <a:spcBef>
                <a:spcPts val="0"/>
              </a:spcBef>
              <a:spcAft>
                <a:spcPts val="0"/>
              </a:spcAft>
              <a:buSzPts val="2600"/>
              <a:buNone/>
              <a:defRPr sz="2600"/>
            </a:lvl3pPr>
            <a:lvl4pPr lvl="3">
              <a:spcBef>
                <a:spcPts val="0"/>
              </a:spcBef>
              <a:spcAft>
                <a:spcPts val="0"/>
              </a:spcAft>
              <a:buSzPts val="2600"/>
              <a:buNone/>
              <a:defRPr sz="2600"/>
            </a:lvl4pPr>
            <a:lvl5pPr lvl="4">
              <a:spcBef>
                <a:spcPts val="0"/>
              </a:spcBef>
              <a:spcAft>
                <a:spcPts val="0"/>
              </a:spcAft>
              <a:buSzPts val="2600"/>
              <a:buNone/>
              <a:defRPr sz="2600"/>
            </a:lvl5pPr>
            <a:lvl6pPr lvl="5">
              <a:spcBef>
                <a:spcPts val="0"/>
              </a:spcBef>
              <a:spcAft>
                <a:spcPts val="0"/>
              </a:spcAft>
              <a:buSzPts val="2600"/>
              <a:buNone/>
              <a:defRPr sz="2600"/>
            </a:lvl6pPr>
            <a:lvl7pPr lvl="6">
              <a:spcBef>
                <a:spcPts val="0"/>
              </a:spcBef>
              <a:spcAft>
                <a:spcPts val="0"/>
              </a:spcAft>
              <a:buSzPts val="2600"/>
              <a:buNone/>
              <a:defRPr sz="2600"/>
            </a:lvl7pPr>
            <a:lvl8pPr lvl="7">
              <a:spcBef>
                <a:spcPts val="0"/>
              </a:spcBef>
              <a:spcAft>
                <a:spcPts val="0"/>
              </a:spcAft>
              <a:buSzPts val="2600"/>
              <a:buNone/>
              <a:defRPr sz="2600"/>
            </a:lvl8pPr>
            <a:lvl9pPr lvl="8">
              <a:spcBef>
                <a:spcPts val="0"/>
              </a:spcBef>
              <a:spcAft>
                <a:spcPts val="0"/>
              </a:spcAft>
              <a:buSzPts val="2600"/>
              <a:buNone/>
              <a:defRPr sz="2600"/>
            </a:lvl9pPr>
          </a:lstStyle>
          <a:p/>
        </p:txBody>
      </p:sp>
      <p:sp>
        <p:nvSpPr>
          <p:cNvPr id="69" name="Google Shape;69;p9"/>
          <p:cNvSpPr txBox="1"/>
          <p:nvPr>
            <p:ph idx="1" type="subTitle"/>
          </p:nvPr>
        </p:nvSpPr>
        <p:spPr>
          <a:xfrm>
            <a:off x="724950" y="3161525"/>
            <a:ext cx="3300900" cy="759000"/>
          </a:xfrm>
          <a:prstGeom prst="rect">
            <a:avLst/>
          </a:prstGeom>
        </p:spPr>
        <p:txBody>
          <a:bodyPr anchorCtr="0" anchor="t" bIns="91425" lIns="91425" spcFirstLastPara="1" rIns="91425" wrap="square" tIns="91425">
            <a:normAutofit/>
          </a:bodyPr>
          <a:lstStyle>
            <a:lvl1pPr lvl="0">
              <a:lnSpc>
                <a:spcPct val="100000"/>
              </a:lnSpc>
              <a:spcBef>
                <a:spcPts val="0"/>
              </a:spcBef>
              <a:spcAft>
                <a:spcPts val="0"/>
              </a:spcAft>
              <a:buSzPts val="1600"/>
              <a:buNone/>
              <a:defRPr sz="1600"/>
            </a:lvl1pPr>
            <a:lvl2pPr lvl="1">
              <a:lnSpc>
                <a:spcPct val="100000"/>
              </a:lnSpc>
              <a:spcBef>
                <a:spcPts val="0"/>
              </a:spcBef>
              <a:spcAft>
                <a:spcPts val="0"/>
              </a:spcAft>
              <a:buSzPts val="1600"/>
              <a:buNone/>
              <a:defRPr sz="1600"/>
            </a:lvl2pPr>
            <a:lvl3pPr lvl="2">
              <a:lnSpc>
                <a:spcPct val="100000"/>
              </a:lnSpc>
              <a:spcBef>
                <a:spcPts val="0"/>
              </a:spcBef>
              <a:spcAft>
                <a:spcPts val="0"/>
              </a:spcAft>
              <a:buSzPts val="1600"/>
              <a:buNone/>
              <a:defRPr sz="1600"/>
            </a:lvl3pPr>
            <a:lvl4pPr lvl="3">
              <a:lnSpc>
                <a:spcPct val="100000"/>
              </a:lnSpc>
              <a:spcBef>
                <a:spcPts val="0"/>
              </a:spcBef>
              <a:spcAft>
                <a:spcPts val="0"/>
              </a:spcAft>
              <a:buSzPts val="1600"/>
              <a:buNone/>
              <a:defRPr sz="1600"/>
            </a:lvl4pPr>
            <a:lvl5pPr lvl="4">
              <a:lnSpc>
                <a:spcPct val="100000"/>
              </a:lnSpc>
              <a:spcBef>
                <a:spcPts val="0"/>
              </a:spcBef>
              <a:spcAft>
                <a:spcPts val="0"/>
              </a:spcAft>
              <a:buSzPts val="1600"/>
              <a:buNone/>
              <a:defRPr sz="1600"/>
            </a:lvl5pPr>
            <a:lvl6pPr lvl="5">
              <a:lnSpc>
                <a:spcPct val="100000"/>
              </a:lnSpc>
              <a:spcBef>
                <a:spcPts val="0"/>
              </a:spcBef>
              <a:spcAft>
                <a:spcPts val="0"/>
              </a:spcAft>
              <a:buSzPts val="1600"/>
              <a:buNone/>
              <a:defRPr sz="1600"/>
            </a:lvl6pPr>
            <a:lvl7pPr lvl="6">
              <a:lnSpc>
                <a:spcPct val="100000"/>
              </a:lnSpc>
              <a:spcBef>
                <a:spcPts val="0"/>
              </a:spcBef>
              <a:spcAft>
                <a:spcPts val="0"/>
              </a:spcAft>
              <a:buSzPts val="1600"/>
              <a:buNone/>
              <a:defRPr sz="1600"/>
            </a:lvl7pPr>
            <a:lvl8pPr lvl="7">
              <a:lnSpc>
                <a:spcPct val="100000"/>
              </a:lnSpc>
              <a:spcBef>
                <a:spcPts val="0"/>
              </a:spcBef>
              <a:spcAft>
                <a:spcPts val="0"/>
              </a:spcAft>
              <a:buSzPts val="1600"/>
              <a:buNone/>
              <a:defRPr sz="1600"/>
            </a:lvl8pPr>
            <a:lvl9pPr lvl="8">
              <a:lnSpc>
                <a:spcPct val="100000"/>
              </a:lnSpc>
              <a:spcBef>
                <a:spcPts val="0"/>
              </a:spcBef>
              <a:spcAft>
                <a:spcPts val="0"/>
              </a:spcAft>
              <a:buSzPts val="1600"/>
              <a:buNone/>
              <a:defRPr sz="1600"/>
            </a:lvl9pPr>
          </a:lstStyle>
          <a:p/>
        </p:txBody>
      </p:sp>
      <p:sp>
        <p:nvSpPr>
          <p:cNvPr id="70" name="Google Shape;70;p9"/>
          <p:cNvSpPr txBox="1"/>
          <p:nvPr>
            <p:ph idx="2" type="body"/>
          </p:nvPr>
        </p:nvSpPr>
        <p:spPr>
          <a:xfrm>
            <a:off x="5174225" y="1352625"/>
            <a:ext cx="3374400" cy="30255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71" name="Google Shape;71;p9"/>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72" name="Shape 72"/>
        <p:cNvGrpSpPr/>
        <p:nvPr/>
      </p:nvGrpSpPr>
      <p:grpSpPr>
        <a:xfrm>
          <a:off x="0" y="0"/>
          <a:ext cx="0" cy="0"/>
          <a:chOff x="0" y="0"/>
          <a:chExt cx="0" cy="0"/>
        </a:xfrm>
      </p:grpSpPr>
      <p:sp>
        <p:nvSpPr>
          <p:cNvPr id="73" name="Google Shape;73;p10"/>
          <p:cNvSpPr txBox="1"/>
          <p:nvPr>
            <p:ph idx="1" type="body"/>
          </p:nvPr>
        </p:nvSpPr>
        <p:spPr>
          <a:xfrm>
            <a:off x="724950" y="4372551"/>
            <a:ext cx="7697400" cy="4605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300"/>
              <a:buNone/>
              <a:defRPr/>
            </a:lvl1pPr>
          </a:lstStyle>
          <a:p/>
        </p:txBody>
      </p:sp>
      <p:sp>
        <p:nvSpPr>
          <p:cNvPr id="74" name="Google Shape;74;p10"/>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treamline">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2"/>
              </a:buClr>
              <a:buSzPts val="2800"/>
              <a:buFont typeface="Raleway"/>
              <a:buNone/>
              <a:defRPr b="1" sz="2800">
                <a:solidFill>
                  <a:schemeClr val="dk2"/>
                </a:solidFill>
                <a:latin typeface="Raleway"/>
                <a:ea typeface="Raleway"/>
                <a:cs typeface="Raleway"/>
                <a:sym typeface="Raleway"/>
              </a:defRPr>
            </a:lvl1pPr>
            <a:lvl2pPr lvl="1">
              <a:spcBef>
                <a:spcPts val="0"/>
              </a:spcBef>
              <a:spcAft>
                <a:spcPts val="0"/>
              </a:spcAft>
              <a:buClr>
                <a:schemeClr val="dk2"/>
              </a:buClr>
              <a:buSzPts val="2800"/>
              <a:buFont typeface="Raleway"/>
              <a:buNone/>
              <a:defRPr b="1" sz="2800">
                <a:solidFill>
                  <a:schemeClr val="dk2"/>
                </a:solidFill>
                <a:latin typeface="Raleway"/>
                <a:ea typeface="Raleway"/>
                <a:cs typeface="Raleway"/>
                <a:sym typeface="Raleway"/>
              </a:defRPr>
            </a:lvl2pPr>
            <a:lvl3pPr lvl="2">
              <a:spcBef>
                <a:spcPts val="0"/>
              </a:spcBef>
              <a:spcAft>
                <a:spcPts val="0"/>
              </a:spcAft>
              <a:buClr>
                <a:schemeClr val="dk2"/>
              </a:buClr>
              <a:buSzPts val="2800"/>
              <a:buFont typeface="Raleway"/>
              <a:buNone/>
              <a:defRPr b="1" sz="2800">
                <a:solidFill>
                  <a:schemeClr val="dk2"/>
                </a:solidFill>
                <a:latin typeface="Raleway"/>
                <a:ea typeface="Raleway"/>
                <a:cs typeface="Raleway"/>
                <a:sym typeface="Raleway"/>
              </a:defRPr>
            </a:lvl3pPr>
            <a:lvl4pPr lvl="3">
              <a:spcBef>
                <a:spcPts val="0"/>
              </a:spcBef>
              <a:spcAft>
                <a:spcPts val="0"/>
              </a:spcAft>
              <a:buClr>
                <a:schemeClr val="dk2"/>
              </a:buClr>
              <a:buSzPts val="2800"/>
              <a:buFont typeface="Raleway"/>
              <a:buNone/>
              <a:defRPr b="1" sz="2800">
                <a:solidFill>
                  <a:schemeClr val="dk2"/>
                </a:solidFill>
                <a:latin typeface="Raleway"/>
                <a:ea typeface="Raleway"/>
                <a:cs typeface="Raleway"/>
                <a:sym typeface="Raleway"/>
              </a:defRPr>
            </a:lvl4pPr>
            <a:lvl5pPr lvl="4">
              <a:spcBef>
                <a:spcPts val="0"/>
              </a:spcBef>
              <a:spcAft>
                <a:spcPts val="0"/>
              </a:spcAft>
              <a:buClr>
                <a:schemeClr val="dk2"/>
              </a:buClr>
              <a:buSzPts val="2800"/>
              <a:buFont typeface="Raleway"/>
              <a:buNone/>
              <a:defRPr b="1" sz="2800">
                <a:solidFill>
                  <a:schemeClr val="dk2"/>
                </a:solidFill>
                <a:latin typeface="Raleway"/>
                <a:ea typeface="Raleway"/>
                <a:cs typeface="Raleway"/>
                <a:sym typeface="Raleway"/>
              </a:defRPr>
            </a:lvl5pPr>
            <a:lvl6pPr lvl="5">
              <a:spcBef>
                <a:spcPts val="0"/>
              </a:spcBef>
              <a:spcAft>
                <a:spcPts val="0"/>
              </a:spcAft>
              <a:buClr>
                <a:schemeClr val="dk2"/>
              </a:buClr>
              <a:buSzPts val="2800"/>
              <a:buFont typeface="Raleway"/>
              <a:buNone/>
              <a:defRPr b="1" sz="2800">
                <a:solidFill>
                  <a:schemeClr val="dk2"/>
                </a:solidFill>
                <a:latin typeface="Raleway"/>
                <a:ea typeface="Raleway"/>
                <a:cs typeface="Raleway"/>
                <a:sym typeface="Raleway"/>
              </a:defRPr>
            </a:lvl6pPr>
            <a:lvl7pPr lvl="6">
              <a:spcBef>
                <a:spcPts val="0"/>
              </a:spcBef>
              <a:spcAft>
                <a:spcPts val="0"/>
              </a:spcAft>
              <a:buClr>
                <a:schemeClr val="dk2"/>
              </a:buClr>
              <a:buSzPts val="2800"/>
              <a:buFont typeface="Raleway"/>
              <a:buNone/>
              <a:defRPr b="1" sz="2800">
                <a:solidFill>
                  <a:schemeClr val="dk2"/>
                </a:solidFill>
                <a:latin typeface="Raleway"/>
                <a:ea typeface="Raleway"/>
                <a:cs typeface="Raleway"/>
                <a:sym typeface="Raleway"/>
              </a:defRPr>
            </a:lvl7pPr>
            <a:lvl8pPr lvl="7">
              <a:spcBef>
                <a:spcPts val="0"/>
              </a:spcBef>
              <a:spcAft>
                <a:spcPts val="0"/>
              </a:spcAft>
              <a:buClr>
                <a:schemeClr val="dk2"/>
              </a:buClr>
              <a:buSzPts val="2800"/>
              <a:buFont typeface="Raleway"/>
              <a:buNone/>
              <a:defRPr b="1" sz="2800">
                <a:solidFill>
                  <a:schemeClr val="dk2"/>
                </a:solidFill>
                <a:latin typeface="Raleway"/>
                <a:ea typeface="Raleway"/>
                <a:cs typeface="Raleway"/>
                <a:sym typeface="Raleway"/>
              </a:defRPr>
            </a:lvl8pPr>
            <a:lvl9pPr lvl="8">
              <a:spcBef>
                <a:spcPts val="0"/>
              </a:spcBef>
              <a:spcAft>
                <a:spcPts val="0"/>
              </a:spcAft>
              <a:buClr>
                <a:schemeClr val="dk2"/>
              </a:buClr>
              <a:buSzPts val="2800"/>
              <a:buFont typeface="Raleway"/>
              <a:buNone/>
              <a:defRPr b="1" sz="2800">
                <a:solidFill>
                  <a:schemeClr val="dk2"/>
                </a:solidFill>
                <a:latin typeface="Raleway"/>
                <a:ea typeface="Raleway"/>
                <a:cs typeface="Raleway"/>
                <a:sym typeface="Raleway"/>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11150" lvl="0" marL="457200">
              <a:lnSpc>
                <a:spcPct val="115000"/>
              </a:lnSpc>
              <a:spcBef>
                <a:spcPts val="0"/>
              </a:spcBef>
              <a:spcAft>
                <a:spcPts val="0"/>
              </a:spcAft>
              <a:buClr>
                <a:schemeClr val="accent1"/>
              </a:buClr>
              <a:buSzPts val="1300"/>
              <a:buFont typeface="Lato"/>
              <a:buChar char="●"/>
              <a:defRPr sz="1300">
                <a:solidFill>
                  <a:schemeClr val="accent1"/>
                </a:solidFill>
                <a:latin typeface="Lato"/>
                <a:ea typeface="Lato"/>
                <a:cs typeface="Lato"/>
                <a:sym typeface="Lato"/>
              </a:defRPr>
            </a:lvl1pPr>
            <a:lvl2pPr indent="-298450" lvl="1" marL="91440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2pPr>
            <a:lvl3pPr indent="-298450" lvl="2" marL="137160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3pPr>
            <a:lvl4pPr indent="-298450" lvl="3" marL="182880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4pPr>
            <a:lvl5pPr indent="-298450" lvl="4" marL="228600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5pPr>
            <a:lvl6pPr indent="-298450" lvl="5" marL="274320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6pPr>
            <a:lvl7pPr indent="-298450" lvl="6" marL="320040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7pPr>
            <a:lvl8pPr indent="-298450" lvl="7" marL="365760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8pPr>
            <a:lvl9pPr indent="-298450" lvl="8" marL="411480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9pPr>
          </a:lstStyle>
          <a:p/>
        </p:txBody>
      </p:sp>
      <p:sp>
        <p:nvSpPr>
          <p:cNvPr id="8" name="Google Shape;8;p1"/>
          <p:cNvSpPr txBox="1"/>
          <p:nvPr>
            <p:ph idx="12" type="sldNum"/>
          </p:nvPr>
        </p:nvSpPr>
        <p:spPr>
          <a:xfrm>
            <a:off x="8536302" y="4749851"/>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accent1"/>
                </a:solidFill>
                <a:latin typeface="Lato"/>
                <a:ea typeface="Lato"/>
                <a:cs typeface="Lato"/>
                <a:sym typeface="Lato"/>
              </a:defRPr>
            </a:lvl1pPr>
            <a:lvl2pPr lvl="1" algn="r">
              <a:buNone/>
              <a:defRPr sz="1000">
                <a:solidFill>
                  <a:schemeClr val="accent1"/>
                </a:solidFill>
                <a:latin typeface="Lato"/>
                <a:ea typeface="Lato"/>
                <a:cs typeface="Lato"/>
                <a:sym typeface="Lato"/>
              </a:defRPr>
            </a:lvl2pPr>
            <a:lvl3pPr lvl="2" algn="r">
              <a:buNone/>
              <a:defRPr sz="1000">
                <a:solidFill>
                  <a:schemeClr val="accent1"/>
                </a:solidFill>
                <a:latin typeface="Lato"/>
                <a:ea typeface="Lato"/>
                <a:cs typeface="Lato"/>
                <a:sym typeface="Lato"/>
              </a:defRPr>
            </a:lvl3pPr>
            <a:lvl4pPr lvl="3" algn="r">
              <a:buNone/>
              <a:defRPr sz="1000">
                <a:solidFill>
                  <a:schemeClr val="accent1"/>
                </a:solidFill>
                <a:latin typeface="Lato"/>
                <a:ea typeface="Lato"/>
                <a:cs typeface="Lato"/>
                <a:sym typeface="Lato"/>
              </a:defRPr>
            </a:lvl4pPr>
            <a:lvl5pPr lvl="4" algn="r">
              <a:buNone/>
              <a:defRPr sz="1000">
                <a:solidFill>
                  <a:schemeClr val="accent1"/>
                </a:solidFill>
                <a:latin typeface="Lato"/>
                <a:ea typeface="Lato"/>
                <a:cs typeface="Lato"/>
                <a:sym typeface="Lato"/>
              </a:defRPr>
            </a:lvl5pPr>
            <a:lvl6pPr lvl="5" algn="r">
              <a:buNone/>
              <a:defRPr sz="1000">
                <a:solidFill>
                  <a:schemeClr val="accent1"/>
                </a:solidFill>
                <a:latin typeface="Lato"/>
                <a:ea typeface="Lato"/>
                <a:cs typeface="Lato"/>
                <a:sym typeface="Lato"/>
              </a:defRPr>
            </a:lvl6pPr>
            <a:lvl7pPr lvl="6" algn="r">
              <a:buNone/>
              <a:defRPr sz="1000">
                <a:solidFill>
                  <a:schemeClr val="accent1"/>
                </a:solidFill>
                <a:latin typeface="Lato"/>
                <a:ea typeface="Lato"/>
                <a:cs typeface="Lato"/>
                <a:sym typeface="Lato"/>
              </a:defRPr>
            </a:lvl7pPr>
            <a:lvl8pPr lvl="7" algn="r">
              <a:buNone/>
              <a:defRPr sz="1000">
                <a:solidFill>
                  <a:schemeClr val="accent1"/>
                </a:solidFill>
                <a:latin typeface="Lato"/>
                <a:ea typeface="Lato"/>
                <a:cs typeface="Lato"/>
                <a:sym typeface="Lato"/>
              </a:defRPr>
            </a:lvl8pPr>
            <a:lvl9pPr lvl="8" algn="r">
              <a:buNone/>
              <a:defRPr sz="1000">
                <a:solidFill>
                  <a:schemeClr val="accent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png"/><Relationship Id="rId4" Type="http://schemas.openxmlformats.org/officeDocument/2006/relationships/image" Target="../media/image1.gif"/><Relationship Id="rId5" Type="http://schemas.openxmlformats.org/officeDocument/2006/relationships/image" Target="../media/image2.png"/><Relationship Id="rId6"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hyperlink" Target="https://htcondor.github.io/htcondor-ce/v5/configuration/authentication/#scitokens" TargetMode="External"/><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xml"/><Relationship Id="rId3" Type="http://schemas.openxmlformats.org/officeDocument/2006/relationships/image" Target="../media/image3.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6.xml"/><Relationship Id="rId3" Type="http://schemas.openxmlformats.org/officeDocument/2006/relationships/image" Target="../media/image8.png"/><Relationship Id="rId4" Type="http://schemas.openxmlformats.org/officeDocument/2006/relationships/image" Target="../media/image7.png"/><Relationship Id="rId5"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8.xml"/><Relationship Id="rId3" Type="http://schemas.openxmlformats.org/officeDocument/2006/relationships/image" Target="../media/image8.png"/><Relationship Id="rId4" Type="http://schemas.openxmlformats.org/officeDocument/2006/relationships/image" Target="../media/image7.png"/><Relationship Id="rId5" Type="http://schemas.openxmlformats.org/officeDocument/2006/relationships/image" Target="../media/image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comments" Target="../comments/comment1.xml"/><Relationship Id="rId4" Type="http://schemas.openxmlformats.org/officeDocument/2006/relationships/hyperlink" Target="https://indico.cern.ch/event/1032742/"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 name="Shape 89"/>
        <p:cNvGrpSpPr/>
        <p:nvPr/>
      </p:nvGrpSpPr>
      <p:grpSpPr>
        <a:xfrm>
          <a:off x="0" y="0"/>
          <a:ext cx="0" cy="0"/>
          <a:chOff x="0" y="0"/>
          <a:chExt cx="0" cy="0"/>
        </a:xfrm>
      </p:grpSpPr>
      <p:sp>
        <p:nvSpPr>
          <p:cNvPr id="90" name="Google Shape;90;p13"/>
          <p:cNvSpPr txBox="1"/>
          <p:nvPr>
            <p:ph type="ctrTitle"/>
          </p:nvPr>
        </p:nvSpPr>
        <p:spPr>
          <a:xfrm>
            <a:off x="729450" y="1322450"/>
            <a:ext cx="7688100" cy="16647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OSG/GlideinWMS Token Auth Update</a:t>
            </a:r>
            <a:endParaRPr/>
          </a:p>
        </p:txBody>
      </p:sp>
      <p:sp>
        <p:nvSpPr>
          <p:cNvPr id="91" name="Google Shape;91;p13"/>
          <p:cNvSpPr txBox="1"/>
          <p:nvPr>
            <p:ph idx="1" type="subTitle"/>
          </p:nvPr>
        </p:nvSpPr>
        <p:spPr>
          <a:xfrm>
            <a:off x="729625" y="3172900"/>
            <a:ext cx="7688100" cy="12108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Brian Bockelman, Brian Lin, Mats Rynge</a:t>
            </a:r>
            <a:endParaRPr/>
          </a:p>
        </p:txBody>
      </p:sp>
      <p:pic>
        <p:nvPicPr>
          <p:cNvPr id="92" name="Google Shape;92;p13"/>
          <p:cNvPicPr preferRelativeResize="0"/>
          <p:nvPr/>
        </p:nvPicPr>
        <p:blipFill>
          <a:blip r:embed="rId3">
            <a:alphaModFix/>
          </a:blip>
          <a:stretch>
            <a:fillRect/>
          </a:stretch>
        </p:blipFill>
        <p:spPr>
          <a:xfrm>
            <a:off x="4798200" y="3944448"/>
            <a:ext cx="3992400" cy="718625"/>
          </a:xfrm>
          <a:prstGeom prst="rect">
            <a:avLst/>
          </a:prstGeom>
          <a:noFill/>
          <a:ln>
            <a:noFill/>
          </a:ln>
        </p:spPr>
      </p:pic>
      <p:pic>
        <p:nvPicPr>
          <p:cNvPr id="93" name="Google Shape;93;p13"/>
          <p:cNvPicPr preferRelativeResize="0"/>
          <p:nvPr/>
        </p:nvPicPr>
        <p:blipFill rotWithShape="1">
          <a:blip r:embed="rId4">
            <a:alphaModFix/>
          </a:blip>
          <a:srcRect b="0" l="543" r="553" t="0"/>
          <a:stretch/>
        </p:blipFill>
        <p:spPr>
          <a:xfrm>
            <a:off x="5984300" y="3032400"/>
            <a:ext cx="1274300" cy="683900"/>
          </a:xfrm>
          <a:prstGeom prst="rect">
            <a:avLst/>
          </a:prstGeom>
          <a:noFill/>
          <a:ln>
            <a:noFill/>
          </a:ln>
        </p:spPr>
      </p:pic>
      <p:pic>
        <p:nvPicPr>
          <p:cNvPr id="94" name="Google Shape;94;p13"/>
          <p:cNvPicPr preferRelativeResize="0"/>
          <p:nvPr/>
        </p:nvPicPr>
        <p:blipFill>
          <a:blip r:embed="rId5">
            <a:alphaModFix/>
          </a:blip>
          <a:stretch>
            <a:fillRect/>
          </a:stretch>
        </p:blipFill>
        <p:spPr>
          <a:xfrm>
            <a:off x="7516300" y="2987150"/>
            <a:ext cx="1274300" cy="683900"/>
          </a:xfrm>
          <a:prstGeom prst="rect">
            <a:avLst/>
          </a:prstGeom>
          <a:noFill/>
          <a:ln>
            <a:noFill/>
          </a:ln>
        </p:spPr>
      </p:pic>
      <p:pic>
        <p:nvPicPr>
          <p:cNvPr id="95" name="Google Shape;95;p13"/>
          <p:cNvPicPr preferRelativeResize="0"/>
          <p:nvPr/>
        </p:nvPicPr>
        <p:blipFill>
          <a:blip r:embed="rId6">
            <a:alphaModFix/>
          </a:blip>
          <a:stretch>
            <a:fillRect/>
          </a:stretch>
        </p:blipFill>
        <p:spPr>
          <a:xfrm>
            <a:off x="7258588" y="2164424"/>
            <a:ext cx="1496675" cy="63982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7" name="Shape 297"/>
        <p:cNvGrpSpPr/>
        <p:nvPr/>
      </p:nvGrpSpPr>
      <p:grpSpPr>
        <a:xfrm>
          <a:off x="0" y="0"/>
          <a:ext cx="0" cy="0"/>
          <a:chOff x="0" y="0"/>
          <a:chExt cx="0" cy="0"/>
        </a:xfrm>
      </p:grpSpPr>
      <p:sp>
        <p:nvSpPr>
          <p:cNvPr id="298" name="Google Shape;298;p22"/>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
        <p:nvSpPr>
          <p:cNvPr id="299" name="Google Shape;299;p22"/>
          <p:cNvSpPr txBox="1"/>
          <p:nvPr/>
        </p:nvSpPr>
        <p:spPr>
          <a:xfrm>
            <a:off x="3517350" y="1691750"/>
            <a:ext cx="2109300" cy="572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2800">
                <a:solidFill>
                  <a:srgbClr val="000000"/>
                </a:solidFill>
              </a:rPr>
              <a:t>Questions?</a:t>
            </a:r>
            <a:endParaRPr sz="2800">
              <a:solidFill>
                <a:srgbClr val="000000"/>
              </a:solidFill>
            </a:endParaRPr>
          </a:p>
        </p:txBody>
      </p:sp>
      <p:sp>
        <p:nvSpPr>
          <p:cNvPr id="300" name="Google Shape;300;p22"/>
          <p:cNvSpPr txBox="1"/>
          <p:nvPr/>
        </p:nvSpPr>
        <p:spPr>
          <a:xfrm>
            <a:off x="311700" y="2305675"/>
            <a:ext cx="8520600" cy="18060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t/>
            </a:r>
            <a:endParaRPr sz="1200">
              <a:solidFill>
                <a:srgbClr val="595959"/>
              </a:solidFill>
            </a:endParaRPr>
          </a:p>
          <a:p>
            <a:pPr indent="0" lvl="0" marL="0" rtl="0" algn="ctr">
              <a:lnSpc>
                <a:spcPct val="115000"/>
              </a:lnSpc>
              <a:spcBef>
                <a:spcPts val="1600"/>
              </a:spcBef>
              <a:spcAft>
                <a:spcPts val="0"/>
              </a:spcAft>
              <a:buNone/>
            </a:pPr>
            <a:r>
              <a:t/>
            </a:r>
            <a:endParaRPr sz="1200">
              <a:solidFill>
                <a:srgbClr val="595959"/>
              </a:solidFill>
            </a:endParaRPr>
          </a:p>
          <a:p>
            <a:pPr indent="0" lvl="0" marL="0" rtl="0" algn="ctr">
              <a:lnSpc>
                <a:spcPct val="115000"/>
              </a:lnSpc>
              <a:spcBef>
                <a:spcPts val="1600"/>
              </a:spcBef>
              <a:spcAft>
                <a:spcPts val="1600"/>
              </a:spcAft>
              <a:buNone/>
            </a:pPr>
            <a:r>
              <a:rPr lang="en" sz="1200">
                <a:solidFill>
                  <a:srgbClr val="595959"/>
                </a:solidFill>
              </a:rPr>
              <a:t>This material is based upon work supported by the National Science Foundation under Grant Nos. 1836650 and 2030508. Any opinions, findings, and conclusions or recommendations expressed in this material are those of the author(s) and do not necessarily reflect the views of the National Science Foundation.</a:t>
            </a:r>
            <a:endParaRPr>
              <a:solidFill>
                <a:srgbClr val="595959"/>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 name="Shape 99"/>
        <p:cNvGrpSpPr/>
        <p:nvPr/>
      </p:nvGrpSpPr>
      <p:grpSpPr>
        <a:xfrm>
          <a:off x="0" y="0"/>
          <a:ext cx="0" cy="0"/>
          <a:chOff x="0" y="0"/>
          <a:chExt cx="0" cy="0"/>
        </a:xfrm>
      </p:grpSpPr>
      <p:sp>
        <p:nvSpPr>
          <p:cNvPr id="100" name="Google Shape;100;p14"/>
          <p:cNvSpPr txBox="1"/>
          <p:nvPr>
            <p:ph type="title"/>
          </p:nvPr>
        </p:nvSpPr>
        <p:spPr>
          <a:xfrm>
            <a:off x="729450" y="1318650"/>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HTCondor Software Suite (HTCSS)</a:t>
            </a:r>
            <a:endParaRPr/>
          </a:p>
        </p:txBody>
      </p:sp>
      <p:sp>
        <p:nvSpPr>
          <p:cNvPr id="101" name="Google Shape;101;p14"/>
          <p:cNvSpPr txBox="1"/>
          <p:nvPr>
            <p:ph idx="1" type="body"/>
          </p:nvPr>
        </p:nvSpPr>
        <p:spPr>
          <a:xfrm>
            <a:off x="729450" y="2078875"/>
            <a:ext cx="3698100" cy="2670900"/>
          </a:xfrm>
          <a:prstGeom prst="rect">
            <a:avLst/>
          </a:prstGeom>
        </p:spPr>
        <p:txBody>
          <a:bodyPr anchorCtr="0" anchor="t" bIns="91425" lIns="91425" spcFirstLastPara="1" rIns="91425" wrap="square" tIns="91425">
            <a:normAutofit lnSpcReduction="10000"/>
          </a:bodyPr>
          <a:lstStyle/>
          <a:p>
            <a:pPr indent="-311150" lvl="0" marL="457200" rtl="0" algn="l">
              <a:spcBef>
                <a:spcPts val="0"/>
              </a:spcBef>
              <a:spcAft>
                <a:spcPts val="0"/>
              </a:spcAft>
              <a:buSzPts val="1300"/>
              <a:buChar char="●"/>
            </a:pPr>
            <a:r>
              <a:rPr lang="en"/>
              <a:t>SciTokens/WLCG tokens supported since HTCondor-CE 4 and HTCondor 8.9</a:t>
            </a:r>
            <a:endParaRPr/>
          </a:p>
          <a:p>
            <a:pPr indent="-311150" lvl="0" marL="457200" rtl="0" algn="l">
              <a:spcBef>
                <a:spcPts val="0"/>
              </a:spcBef>
              <a:spcAft>
                <a:spcPts val="0"/>
              </a:spcAft>
              <a:buSzPts val="1300"/>
              <a:buChar char="●"/>
            </a:pPr>
            <a:r>
              <a:rPr lang="en"/>
              <a:t>HTCondor-CE 5 and HTCondor 9.0 released in April </a:t>
            </a:r>
            <a:endParaRPr/>
          </a:p>
          <a:p>
            <a:pPr indent="-304800" lvl="1" marL="914400" rtl="0" algn="l">
              <a:spcBef>
                <a:spcPts val="0"/>
              </a:spcBef>
              <a:spcAft>
                <a:spcPts val="0"/>
              </a:spcAft>
              <a:buSzPts val="1200"/>
              <a:buChar char="○"/>
            </a:pPr>
            <a:r>
              <a:rPr lang="en" sz="1200"/>
              <a:t>Improvements to the credential → user mapping interface</a:t>
            </a:r>
            <a:endParaRPr sz="1200"/>
          </a:p>
          <a:p>
            <a:pPr indent="-304800" lvl="1" marL="914400" rtl="0" algn="l">
              <a:spcBef>
                <a:spcPts val="0"/>
              </a:spcBef>
              <a:spcAft>
                <a:spcPts val="0"/>
              </a:spcAft>
              <a:buSzPts val="1200"/>
              <a:buChar char="○"/>
            </a:pPr>
            <a:r>
              <a:rPr lang="en" sz="1200"/>
              <a:t>Includes example mapping configurations</a:t>
            </a:r>
            <a:endParaRPr sz="1200"/>
          </a:p>
          <a:p>
            <a:pPr indent="-304800" lvl="1" marL="914400" rtl="0" algn="l">
              <a:spcBef>
                <a:spcPts val="0"/>
              </a:spcBef>
              <a:spcAft>
                <a:spcPts val="0"/>
              </a:spcAft>
              <a:buSzPts val="1200"/>
              <a:buChar char="○"/>
            </a:pPr>
            <a:r>
              <a:rPr lang="en" sz="1200"/>
              <a:t>Documentation </a:t>
            </a:r>
            <a:r>
              <a:rPr lang="en" sz="1200" u="sng">
                <a:solidFill>
                  <a:schemeClr val="hlink"/>
                </a:solidFill>
                <a:hlinkClick r:id="rId3"/>
              </a:rPr>
              <a:t>https://htcondor.github.io/htcondor-ce/v5/configuration/authentication/#scitokens</a:t>
            </a:r>
            <a:r>
              <a:rPr lang="en" sz="1200"/>
              <a:t> </a:t>
            </a:r>
            <a:endParaRPr sz="1200"/>
          </a:p>
        </p:txBody>
      </p:sp>
      <p:sp>
        <p:nvSpPr>
          <p:cNvPr id="102" name="Google Shape;102;p14"/>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pic>
        <p:nvPicPr>
          <p:cNvPr id="103" name="Google Shape;103;p14"/>
          <p:cNvPicPr preferRelativeResize="0"/>
          <p:nvPr/>
        </p:nvPicPr>
        <p:blipFill>
          <a:blip r:embed="rId4">
            <a:alphaModFix/>
          </a:blip>
          <a:stretch>
            <a:fillRect/>
          </a:stretch>
        </p:blipFill>
        <p:spPr>
          <a:xfrm>
            <a:off x="4579950" y="2311050"/>
            <a:ext cx="4411650" cy="1464448"/>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7" name="Shape 107"/>
        <p:cNvGrpSpPr/>
        <p:nvPr/>
      </p:nvGrpSpPr>
      <p:grpSpPr>
        <a:xfrm>
          <a:off x="0" y="0"/>
          <a:ext cx="0" cy="0"/>
          <a:chOff x="0" y="0"/>
          <a:chExt cx="0" cy="0"/>
        </a:xfrm>
      </p:grpSpPr>
      <p:sp>
        <p:nvSpPr>
          <p:cNvPr id="108" name="Google Shape;108;p15"/>
          <p:cNvSpPr txBox="1"/>
          <p:nvPr>
            <p:ph type="title"/>
          </p:nvPr>
        </p:nvSpPr>
        <p:spPr>
          <a:xfrm>
            <a:off x="729450" y="1318650"/>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HTCondor-CE Configuration</a:t>
            </a:r>
            <a:endParaRPr/>
          </a:p>
        </p:txBody>
      </p:sp>
      <p:sp>
        <p:nvSpPr>
          <p:cNvPr id="109" name="Google Shape;109;p15"/>
          <p:cNvSpPr txBox="1"/>
          <p:nvPr>
            <p:ph idx="1" type="body"/>
          </p:nvPr>
        </p:nvSpPr>
        <p:spPr>
          <a:xfrm>
            <a:off x="729450" y="2078875"/>
            <a:ext cx="7688700" cy="2261100"/>
          </a:xfrm>
          <a:prstGeom prst="rect">
            <a:avLst/>
          </a:prstGeom>
        </p:spPr>
        <p:txBody>
          <a:bodyPr anchorCtr="0" anchor="t" bIns="91425" lIns="91425" spcFirstLastPara="1" rIns="91425" wrap="square" tIns="91425">
            <a:normAutofit/>
          </a:bodyPr>
          <a:lstStyle/>
          <a:p>
            <a:pPr indent="-311150" lvl="0" marL="457200" rtl="0" algn="l">
              <a:spcBef>
                <a:spcPts val="0"/>
              </a:spcBef>
              <a:spcAft>
                <a:spcPts val="0"/>
              </a:spcAft>
              <a:buSzPts val="1300"/>
              <a:buChar char="●"/>
            </a:pPr>
            <a:r>
              <a:rPr lang="en"/>
              <a:t>CE administrators can now place their own SciToken/WLCG token issuer → local user mappings in a dedicated directory, </a:t>
            </a:r>
            <a:r>
              <a:rPr lang="en">
                <a:latin typeface="Roboto Mono"/>
                <a:ea typeface="Roboto Mono"/>
                <a:cs typeface="Roboto Mono"/>
                <a:sym typeface="Roboto Mono"/>
              </a:rPr>
              <a:t>/etc/condor-ce/mapfiles.d/</a:t>
            </a:r>
            <a:endParaRPr>
              <a:latin typeface="Roboto Mono"/>
              <a:ea typeface="Roboto Mono"/>
              <a:cs typeface="Roboto Mono"/>
              <a:sym typeface="Roboto Mono"/>
            </a:endParaRPr>
          </a:p>
          <a:p>
            <a:pPr indent="-311150" lvl="0" marL="457200" rtl="0" algn="l">
              <a:spcBef>
                <a:spcPts val="0"/>
              </a:spcBef>
              <a:spcAft>
                <a:spcPts val="0"/>
              </a:spcAft>
              <a:buSzPts val="1300"/>
              <a:buChar char="●"/>
            </a:pPr>
            <a:r>
              <a:rPr lang="en"/>
              <a:t>Downstream packagers can include default mappings in </a:t>
            </a:r>
            <a:r>
              <a:rPr lang="en">
                <a:latin typeface="Roboto Mono"/>
                <a:ea typeface="Roboto Mono"/>
                <a:cs typeface="Roboto Mono"/>
                <a:sym typeface="Roboto Mono"/>
              </a:rPr>
              <a:t>/usr/share/condor-ce/mapfiles.d</a:t>
            </a:r>
            <a:r>
              <a:rPr lang="en">
                <a:latin typeface="Roboto Mono"/>
                <a:ea typeface="Roboto Mono"/>
                <a:cs typeface="Roboto Mono"/>
                <a:sym typeface="Roboto Mono"/>
              </a:rPr>
              <a:t>/</a:t>
            </a:r>
            <a:endParaRPr>
              <a:latin typeface="Roboto Mono"/>
              <a:ea typeface="Roboto Mono"/>
              <a:cs typeface="Roboto Mono"/>
              <a:sym typeface="Roboto Mono"/>
            </a:endParaRPr>
          </a:p>
          <a:p>
            <a:pPr indent="-311150" lvl="0" marL="457200" rtl="0" algn="l">
              <a:spcBef>
                <a:spcPts val="0"/>
              </a:spcBef>
              <a:spcAft>
                <a:spcPts val="0"/>
              </a:spcAft>
              <a:buSzPts val="1300"/>
              <a:buChar char="●"/>
            </a:pPr>
            <a:r>
              <a:rPr lang="en"/>
              <a:t>Administrators can map all tokens from a VO to a single user:</a:t>
            </a:r>
            <a:br>
              <a:rPr lang="en"/>
            </a:br>
            <a:r>
              <a:rPr lang="en">
                <a:latin typeface="Roboto Mono"/>
                <a:ea typeface="Roboto Mono"/>
                <a:cs typeface="Roboto Mono"/>
                <a:sym typeface="Roboto Mono"/>
              </a:rPr>
              <a:t>SCITOKENS /^https:\/\/scitokens\.org\/osg-connect,/ osgpilotuser</a:t>
            </a:r>
            <a:endParaRPr>
              <a:latin typeface="Roboto Mono"/>
              <a:ea typeface="Roboto Mono"/>
              <a:cs typeface="Roboto Mono"/>
              <a:sym typeface="Roboto Mono"/>
            </a:endParaRPr>
          </a:p>
          <a:p>
            <a:pPr indent="-311150" lvl="0" marL="457200" rtl="0" algn="l">
              <a:spcBef>
                <a:spcPts val="0"/>
              </a:spcBef>
              <a:spcAft>
                <a:spcPts val="0"/>
              </a:spcAft>
              <a:buSzPts val="1300"/>
              <a:buChar char="●"/>
            </a:pPr>
            <a:r>
              <a:rPr lang="en"/>
              <a:t>In addition to also mapping based on the token’s subject (e.g., “testing”):</a:t>
            </a:r>
            <a:br>
              <a:rPr lang="en"/>
            </a:br>
            <a:r>
              <a:rPr lang="en">
                <a:latin typeface="Roboto Mono"/>
                <a:ea typeface="Roboto Mono"/>
                <a:cs typeface="Roboto Mono"/>
                <a:sym typeface="Roboto Mono"/>
              </a:rPr>
              <a:t>SCITOKENS /^https:\/\/scitokens\.org\/osg-connect,testing$/ osgtestuser</a:t>
            </a:r>
            <a:endParaRPr>
              <a:latin typeface="Roboto Mono"/>
              <a:ea typeface="Roboto Mono"/>
              <a:cs typeface="Roboto Mono"/>
              <a:sym typeface="Roboto Mono"/>
            </a:endParaRPr>
          </a:p>
        </p:txBody>
      </p:sp>
      <p:sp>
        <p:nvSpPr>
          <p:cNvPr id="110" name="Google Shape;110;p15"/>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4" name="Shape 114"/>
        <p:cNvGrpSpPr/>
        <p:nvPr/>
      </p:nvGrpSpPr>
      <p:grpSpPr>
        <a:xfrm>
          <a:off x="0" y="0"/>
          <a:ext cx="0" cy="0"/>
          <a:chOff x="0" y="0"/>
          <a:chExt cx="0" cy="0"/>
        </a:xfrm>
      </p:grpSpPr>
      <p:sp>
        <p:nvSpPr>
          <p:cNvPr id="115" name="Google Shape;115;p16"/>
          <p:cNvSpPr txBox="1"/>
          <p:nvPr>
            <p:ph type="title"/>
          </p:nvPr>
        </p:nvSpPr>
        <p:spPr>
          <a:xfrm>
            <a:off x="729450" y="1318650"/>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Token Auth in the OSG</a:t>
            </a:r>
            <a:endParaRPr/>
          </a:p>
        </p:txBody>
      </p:sp>
      <p:sp>
        <p:nvSpPr>
          <p:cNvPr id="116" name="Google Shape;116;p16"/>
          <p:cNvSpPr txBox="1"/>
          <p:nvPr>
            <p:ph idx="1" type="body"/>
          </p:nvPr>
        </p:nvSpPr>
        <p:spPr>
          <a:xfrm>
            <a:off x="729450" y="2078875"/>
            <a:ext cx="7688700" cy="2587800"/>
          </a:xfrm>
          <a:prstGeom prst="rect">
            <a:avLst/>
          </a:prstGeom>
        </p:spPr>
        <p:txBody>
          <a:bodyPr anchorCtr="0" anchor="t" bIns="91425" lIns="91425" spcFirstLastPara="1" rIns="91425" wrap="square" tIns="91425">
            <a:normAutofit/>
          </a:bodyPr>
          <a:lstStyle/>
          <a:p>
            <a:pPr indent="-311150" lvl="0" marL="457200" rtl="0" algn="l">
              <a:spcBef>
                <a:spcPts val="0"/>
              </a:spcBef>
              <a:spcAft>
                <a:spcPts val="0"/>
              </a:spcAft>
              <a:buSzPts val="1300"/>
              <a:buChar char="●"/>
            </a:pPr>
            <a:r>
              <a:rPr lang="en"/>
              <a:t>GlideinWMS 3.7.3 adds support for SciToken/WLCG token pilot submission and pilots reporting back via HTCondor IDTOKEN</a:t>
            </a:r>
            <a:r>
              <a:rPr lang="en"/>
              <a:t>S</a:t>
            </a:r>
            <a:endParaRPr/>
          </a:p>
          <a:p>
            <a:pPr indent="-311150" lvl="1" marL="914400" rtl="0" algn="l">
              <a:spcBef>
                <a:spcPts val="0"/>
              </a:spcBef>
              <a:spcAft>
                <a:spcPts val="0"/>
              </a:spcAft>
              <a:buSzPts val="1300"/>
              <a:buChar char="○"/>
            </a:pPr>
            <a:r>
              <a:rPr lang="en" sz="1300"/>
              <a:t>SciTokens/WLCG tokens are short-lived, asymmetrically encrypted: any CE can authenticate a VO’s token using the issuer’s public key</a:t>
            </a:r>
            <a:endParaRPr sz="1300"/>
          </a:p>
          <a:p>
            <a:pPr indent="-311150" lvl="1" marL="914400" rtl="0" algn="l">
              <a:spcBef>
                <a:spcPts val="0"/>
              </a:spcBef>
              <a:spcAft>
                <a:spcPts val="0"/>
              </a:spcAft>
              <a:buSzPts val="1300"/>
              <a:buChar char="○"/>
            </a:pPr>
            <a:r>
              <a:rPr lang="en" sz="1300"/>
              <a:t>IDTOKENS are generated per factory entry, revocable, and symmetrically encrypted: only the issuing VO can use/authenticate the token</a:t>
            </a:r>
            <a:endParaRPr sz="1300"/>
          </a:p>
          <a:p>
            <a:pPr indent="-311150" lvl="0" marL="457200" rtl="0" algn="l">
              <a:spcBef>
                <a:spcPts val="0"/>
              </a:spcBef>
              <a:spcAft>
                <a:spcPts val="0"/>
              </a:spcAft>
              <a:buSzPts val="1300"/>
              <a:buChar char="●"/>
            </a:pPr>
            <a:r>
              <a:rPr lang="en"/>
              <a:t>In April, we demonstrated end-to-end token-based resource allocations against a production site:</a:t>
            </a:r>
            <a:endParaRPr/>
          </a:p>
          <a:p>
            <a:pPr indent="-311150" lvl="1" marL="914400" rtl="0" algn="l">
              <a:spcBef>
                <a:spcPts val="0"/>
              </a:spcBef>
              <a:spcAft>
                <a:spcPts val="0"/>
              </a:spcAft>
              <a:buSzPts val="1300"/>
              <a:buChar char="○"/>
            </a:pPr>
            <a:r>
              <a:rPr lang="en" sz="1300"/>
              <a:t>Set up OSG and GLOW SciToken issuers</a:t>
            </a:r>
            <a:endParaRPr sz="1300"/>
          </a:p>
          <a:p>
            <a:pPr indent="-311150" lvl="1" marL="914400" rtl="0" algn="l">
              <a:spcBef>
                <a:spcPts val="0"/>
              </a:spcBef>
              <a:spcAft>
                <a:spcPts val="0"/>
              </a:spcAft>
              <a:buSzPts val="1300"/>
              <a:buChar char="○"/>
            </a:pPr>
            <a:r>
              <a:rPr lang="en" sz="1300"/>
              <a:t>GlideinWMS ITB factory updated to 3.7.3</a:t>
            </a:r>
            <a:endParaRPr sz="1300"/>
          </a:p>
          <a:p>
            <a:pPr indent="-311150" lvl="1" marL="914400" rtl="0" algn="l">
              <a:spcBef>
                <a:spcPts val="0"/>
              </a:spcBef>
              <a:spcAft>
                <a:spcPts val="0"/>
              </a:spcAft>
              <a:buSzPts val="1300"/>
              <a:buChar char="○"/>
            </a:pPr>
            <a:r>
              <a:rPr lang="en" sz="1300"/>
              <a:t>GLOW and OSG VO frontends updated and patched (see later slides)</a:t>
            </a:r>
            <a:endParaRPr sz="1300"/>
          </a:p>
        </p:txBody>
      </p:sp>
      <p:sp>
        <p:nvSpPr>
          <p:cNvPr id="117" name="Google Shape;117;p16"/>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1" name="Shape 121"/>
        <p:cNvGrpSpPr/>
        <p:nvPr/>
      </p:nvGrpSpPr>
      <p:grpSpPr>
        <a:xfrm>
          <a:off x="0" y="0"/>
          <a:ext cx="0" cy="0"/>
          <a:chOff x="0" y="0"/>
          <a:chExt cx="0" cy="0"/>
        </a:xfrm>
      </p:grpSpPr>
      <p:sp>
        <p:nvSpPr>
          <p:cNvPr id="122" name="Google Shape;122;p17"/>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pic>
        <p:nvPicPr>
          <p:cNvPr descr="#" id="123" name="Google Shape;123;p17"/>
          <p:cNvPicPr preferRelativeResize="0"/>
          <p:nvPr/>
        </p:nvPicPr>
        <p:blipFill>
          <a:blip r:embed="rId3">
            <a:alphaModFix/>
          </a:blip>
          <a:stretch>
            <a:fillRect/>
          </a:stretch>
        </p:blipFill>
        <p:spPr>
          <a:xfrm>
            <a:off x="4474200" y="3158550"/>
            <a:ext cx="857250" cy="781050"/>
          </a:xfrm>
          <a:prstGeom prst="rect">
            <a:avLst/>
          </a:prstGeom>
          <a:noFill/>
          <a:ln>
            <a:noFill/>
          </a:ln>
        </p:spPr>
      </p:pic>
      <p:cxnSp>
        <p:nvCxnSpPr>
          <p:cNvPr id="124" name="Google Shape;124;p17"/>
          <p:cNvCxnSpPr/>
          <p:nvPr/>
        </p:nvCxnSpPr>
        <p:spPr>
          <a:xfrm flipH="1">
            <a:off x="2336625" y="2474100"/>
            <a:ext cx="2211600" cy="2429700"/>
          </a:xfrm>
          <a:prstGeom prst="straightConnector1">
            <a:avLst/>
          </a:prstGeom>
          <a:noFill/>
          <a:ln cap="flat" cmpd="sng" w="19050">
            <a:solidFill>
              <a:srgbClr val="FF9900"/>
            </a:solidFill>
            <a:prstDash val="lgDash"/>
            <a:round/>
            <a:headEnd len="med" w="med" type="none"/>
            <a:tailEnd len="med" w="med" type="none"/>
          </a:ln>
        </p:spPr>
      </p:cxnSp>
      <p:cxnSp>
        <p:nvCxnSpPr>
          <p:cNvPr id="125" name="Google Shape;125;p17"/>
          <p:cNvCxnSpPr/>
          <p:nvPr/>
        </p:nvCxnSpPr>
        <p:spPr>
          <a:xfrm flipH="1">
            <a:off x="4604050" y="176725"/>
            <a:ext cx="46500" cy="2334600"/>
          </a:xfrm>
          <a:prstGeom prst="straightConnector1">
            <a:avLst/>
          </a:prstGeom>
          <a:noFill/>
          <a:ln cap="flat" cmpd="sng" w="19050">
            <a:solidFill>
              <a:srgbClr val="FF9900"/>
            </a:solidFill>
            <a:prstDash val="lgDash"/>
            <a:round/>
            <a:headEnd len="med" w="med" type="none"/>
            <a:tailEnd len="med" w="med" type="none"/>
          </a:ln>
        </p:spPr>
      </p:cxnSp>
      <p:cxnSp>
        <p:nvCxnSpPr>
          <p:cNvPr id="126" name="Google Shape;126;p17"/>
          <p:cNvCxnSpPr/>
          <p:nvPr/>
        </p:nvCxnSpPr>
        <p:spPr>
          <a:xfrm>
            <a:off x="4641250" y="2436375"/>
            <a:ext cx="3971400" cy="2213700"/>
          </a:xfrm>
          <a:prstGeom prst="straightConnector1">
            <a:avLst/>
          </a:prstGeom>
          <a:noFill/>
          <a:ln cap="flat" cmpd="sng" w="19050">
            <a:solidFill>
              <a:srgbClr val="FF9900"/>
            </a:solidFill>
            <a:prstDash val="lgDash"/>
            <a:round/>
            <a:headEnd len="med" w="med" type="none"/>
            <a:tailEnd len="med" w="med" type="none"/>
          </a:ln>
        </p:spPr>
      </p:cxnSp>
      <p:pic>
        <p:nvPicPr>
          <p:cNvPr descr="#" id="127" name="Google Shape;127;p17"/>
          <p:cNvPicPr preferRelativeResize="0"/>
          <p:nvPr/>
        </p:nvPicPr>
        <p:blipFill>
          <a:blip r:embed="rId4">
            <a:alphaModFix/>
          </a:blip>
          <a:stretch>
            <a:fillRect/>
          </a:stretch>
        </p:blipFill>
        <p:spPr>
          <a:xfrm>
            <a:off x="5020800" y="3475075"/>
            <a:ext cx="609600" cy="857250"/>
          </a:xfrm>
          <a:prstGeom prst="rect">
            <a:avLst/>
          </a:prstGeom>
          <a:noFill/>
          <a:ln>
            <a:noFill/>
          </a:ln>
        </p:spPr>
      </p:pic>
      <p:pic>
        <p:nvPicPr>
          <p:cNvPr descr="#" id="128" name="Google Shape;128;p17"/>
          <p:cNvPicPr preferRelativeResize="0"/>
          <p:nvPr/>
        </p:nvPicPr>
        <p:blipFill>
          <a:blip r:embed="rId4">
            <a:alphaModFix/>
          </a:blip>
          <a:stretch>
            <a:fillRect/>
          </a:stretch>
        </p:blipFill>
        <p:spPr>
          <a:xfrm>
            <a:off x="6911775" y="206725"/>
            <a:ext cx="609600" cy="857250"/>
          </a:xfrm>
          <a:prstGeom prst="rect">
            <a:avLst/>
          </a:prstGeom>
          <a:noFill/>
          <a:ln>
            <a:noFill/>
          </a:ln>
        </p:spPr>
      </p:pic>
      <p:pic>
        <p:nvPicPr>
          <p:cNvPr descr="#" id="129" name="Google Shape;129;p17"/>
          <p:cNvPicPr preferRelativeResize="0"/>
          <p:nvPr/>
        </p:nvPicPr>
        <p:blipFill>
          <a:blip r:embed="rId4">
            <a:alphaModFix/>
          </a:blip>
          <a:stretch>
            <a:fillRect/>
          </a:stretch>
        </p:blipFill>
        <p:spPr>
          <a:xfrm>
            <a:off x="7064175" y="359125"/>
            <a:ext cx="609600" cy="857250"/>
          </a:xfrm>
          <a:prstGeom prst="rect">
            <a:avLst/>
          </a:prstGeom>
          <a:noFill/>
          <a:ln>
            <a:noFill/>
          </a:ln>
        </p:spPr>
      </p:pic>
      <p:pic>
        <p:nvPicPr>
          <p:cNvPr descr="#" id="130" name="Google Shape;130;p17"/>
          <p:cNvPicPr preferRelativeResize="0"/>
          <p:nvPr/>
        </p:nvPicPr>
        <p:blipFill>
          <a:blip r:embed="rId4">
            <a:alphaModFix/>
          </a:blip>
          <a:stretch>
            <a:fillRect/>
          </a:stretch>
        </p:blipFill>
        <p:spPr>
          <a:xfrm>
            <a:off x="7216575" y="511525"/>
            <a:ext cx="609600" cy="857250"/>
          </a:xfrm>
          <a:prstGeom prst="rect">
            <a:avLst/>
          </a:prstGeom>
          <a:noFill/>
          <a:ln>
            <a:noFill/>
          </a:ln>
        </p:spPr>
      </p:pic>
      <p:pic>
        <p:nvPicPr>
          <p:cNvPr descr="#" id="131" name="Google Shape;131;p17"/>
          <p:cNvPicPr preferRelativeResize="0"/>
          <p:nvPr/>
        </p:nvPicPr>
        <p:blipFill>
          <a:blip r:embed="rId4">
            <a:alphaModFix/>
          </a:blip>
          <a:stretch>
            <a:fillRect/>
          </a:stretch>
        </p:blipFill>
        <p:spPr>
          <a:xfrm>
            <a:off x="7368975" y="663925"/>
            <a:ext cx="609600" cy="857250"/>
          </a:xfrm>
          <a:prstGeom prst="rect">
            <a:avLst/>
          </a:prstGeom>
          <a:noFill/>
          <a:ln>
            <a:noFill/>
          </a:ln>
        </p:spPr>
      </p:pic>
      <p:pic>
        <p:nvPicPr>
          <p:cNvPr descr="#" id="132" name="Google Shape;132;p17"/>
          <p:cNvPicPr preferRelativeResize="0"/>
          <p:nvPr/>
        </p:nvPicPr>
        <p:blipFill>
          <a:blip r:embed="rId4">
            <a:alphaModFix/>
          </a:blip>
          <a:stretch>
            <a:fillRect/>
          </a:stretch>
        </p:blipFill>
        <p:spPr>
          <a:xfrm>
            <a:off x="7521375" y="816325"/>
            <a:ext cx="609600" cy="857250"/>
          </a:xfrm>
          <a:prstGeom prst="rect">
            <a:avLst/>
          </a:prstGeom>
          <a:noFill/>
          <a:ln>
            <a:noFill/>
          </a:ln>
        </p:spPr>
      </p:pic>
      <p:pic>
        <p:nvPicPr>
          <p:cNvPr descr="#" id="133" name="Google Shape;133;p17"/>
          <p:cNvPicPr preferRelativeResize="0"/>
          <p:nvPr/>
        </p:nvPicPr>
        <p:blipFill>
          <a:blip r:embed="rId4">
            <a:alphaModFix/>
          </a:blip>
          <a:stretch>
            <a:fillRect/>
          </a:stretch>
        </p:blipFill>
        <p:spPr>
          <a:xfrm>
            <a:off x="7673775" y="968725"/>
            <a:ext cx="609600" cy="857250"/>
          </a:xfrm>
          <a:prstGeom prst="rect">
            <a:avLst/>
          </a:prstGeom>
          <a:noFill/>
          <a:ln>
            <a:noFill/>
          </a:ln>
        </p:spPr>
      </p:pic>
      <p:pic>
        <p:nvPicPr>
          <p:cNvPr descr="#" id="134" name="Google Shape;134;p17"/>
          <p:cNvPicPr preferRelativeResize="0"/>
          <p:nvPr/>
        </p:nvPicPr>
        <p:blipFill>
          <a:blip r:embed="rId4">
            <a:alphaModFix/>
          </a:blip>
          <a:stretch>
            <a:fillRect/>
          </a:stretch>
        </p:blipFill>
        <p:spPr>
          <a:xfrm>
            <a:off x="7826175" y="1121125"/>
            <a:ext cx="609600" cy="857250"/>
          </a:xfrm>
          <a:prstGeom prst="rect">
            <a:avLst/>
          </a:prstGeom>
          <a:noFill/>
          <a:ln>
            <a:noFill/>
          </a:ln>
        </p:spPr>
      </p:pic>
      <p:pic>
        <p:nvPicPr>
          <p:cNvPr descr="#" id="135" name="Google Shape;135;p17"/>
          <p:cNvPicPr preferRelativeResize="0"/>
          <p:nvPr/>
        </p:nvPicPr>
        <p:blipFill>
          <a:blip r:embed="rId4">
            <a:alphaModFix/>
          </a:blip>
          <a:stretch>
            <a:fillRect/>
          </a:stretch>
        </p:blipFill>
        <p:spPr>
          <a:xfrm>
            <a:off x="7978575" y="1273525"/>
            <a:ext cx="609600" cy="857250"/>
          </a:xfrm>
          <a:prstGeom prst="rect">
            <a:avLst/>
          </a:prstGeom>
          <a:noFill/>
          <a:ln>
            <a:noFill/>
          </a:ln>
        </p:spPr>
      </p:pic>
      <p:pic>
        <p:nvPicPr>
          <p:cNvPr descr="#" id="136" name="Google Shape;136;p17"/>
          <p:cNvPicPr preferRelativeResize="0"/>
          <p:nvPr/>
        </p:nvPicPr>
        <p:blipFill>
          <a:blip r:embed="rId4">
            <a:alphaModFix/>
          </a:blip>
          <a:stretch>
            <a:fillRect/>
          </a:stretch>
        </p:blipFill>
        <p:spPr>
          <a:xfrm>
            <a:off x="8130975" y="1425925"/>
            <a:ext cx="609600" cy="857250"/>
          </a:xfrm>
          <a:prstGeom prst="rect">
            <a:avLst/>
          </a:prstGeom>
          <a:noFill/>
          <a:ln>
            <a:noFill/>
          </a:ln>
        </p:spPr>
      </p:pic>
      <p:pic>
        <p:nvPicPr>
          <p:cNvPr descr="#" id="137" name="Google Shape;137;p17"/>
          <p:cNvPicPr preferRelativeResize="0"/>
          <p:nvPr/>
        </p:nvPicPr>
        <p:blipFill>
          <a:blip r:embed="rId4">
            <a:alphaModFix/>
          </a:blip>
          <a:stretch>
            <a:fillRect/>
          </a:stretch>
        </p:blipFill>
        <p:spPr>
          <a:xfrm>
            <a:off x="8283375" y="1578325"/>
            <a:ext cx="609600" cy="857250"/>
          </a:xfrm>
          <a:prstGeom prst="rect">
            <a:avLst/>
          </a:prstGeom>
          <a:noFill/>
          <a:ln>
            <a:noFill/>
          </a:ln>
        </p:spPr>
      </p:pic>
      <p:pic>
        <p:nvPicPr>
          <p:cNvPr descr="#" id="138" name="Google Shape;138;p17"/>
          <p:cNvPicPr preferRelativeResize="0"/>
          <p:nvPr/>
        </p:nvPicPr>
        <p:blipFill>
          <a:blip r:embed="rId4">
            <a:alphaModFix/>
          </a:blip>
          <a:stretch>
            <a:fillRect/>
          </a:stretch>
        </p:blipFill>
        <p:spPr>
          <a:xfrm>
            <a:off x="8435775" y="1730725"/>
            <a:ext cx="609600" cy="857250"/>
          </a:xfrm>
          <a:prstGeom prst="rect">
            <a:avLst/>
          </a:prstGeom>
          <a:noFill/>
          <a:ln>
            <a:noFill/>
          </a:ln>
        </p:spPr>
      </p:pic>
      <p:pic>
        <p:nvPicPr>
          <p:cNvPr descr="#" id="139" name="Google Shape;139;p17"/>
          <p:cNvPicPr preferRelativeResize="0"/>
          <p:nvPr/>
        </p:nvPicPr>
        <p:blipFill>
          <a:blip r:embed="rId4">
            <a:alphaModFix/>
          </a:blip>
          <a:stretch>
            <a:fillRect/>
          </a:stretch>
        </p:blipFill>
        <p:spPr>
          <a:xfrm>
            <a:off x="6322150" y="1749775"/>
            <a:ext cx="609600" cy="857250"/>
          </a:xfrm>
          <a:prstGeom prst="rect">
            <a:avLst/>
          </a:prstGeom>
          <a:noFill/>
          <a:ln>
            <a:noFill/>
          </a:ln>
        </p:spPr>
      </p:pic>
      <p:pic>
        <p:nvPicPr>
          <p:cNvPr descr="#" id="140" name="Google Shape;140;p17"/>
          <p:cNvPicPr preferRelativeResize="0"/>
          <p:nvPr/>
        </p:nvPicPr>
        <p:blipFill>
          <a:blip r:embed="rId4">
            <a:alphaModFix/>
          </a:blip>
          <a:stretch>
            <a:fillRect/>
          </a:stretch>
        </p:blipFill>
        <p:spPr>
          <a:xfrm>
            <a:off x="1886638" y="3833550"/>
            <a:ext cx="609600" cy="857250"/>
          </a:xfrm>
          <a:prstGeom prst="rect">
            <a:avLst/>
          </a:prstGeom>
          <a:noFill/>
          <a:ln>
            <a:noFill/>
          </a:ln>
        </p:spPr>
      </p:pic>
      <p:sp>
        <p:nvSpPr>
          <p:cNvPr id="141" name="Google Shape;141;p17"/>
          <p:cNvSpPr txBox="1"/>
          <p:nvPr/>
        </p:nvSpPr>
        <p:spPr>
          <a:xfrm>
            <a:off x="1130655" y="3644550"/>
            <a:ext cx="1367100" cy="39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accent5"/>
                </a:solidFill>
              </a:rPr>
              <a:t>VO Frontends</a:t>
            </a:r>
            <a:endParaRPr>
              <a:solidFill>
                <a:schemeClr val="accent5"/>
              </a:solidFill>
            </a:endParaRPr>
          </a:p>
        </p:txBody>
      </p:sp>
      <p:sp>
        <p:nvSpPr>
          <p:cNvPr id="142" name="Google Shape;142;p17"/>
          <p:cNvSpPr txBox="1"/>
          <p:nvPr/>
        </p:nvSpPr>
        <p:spPr>
          <a:xfrm>
            <a:off x="5488873" y="3792600"/>
            <a:ext cx="1956300" cy="39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accent5"/>
                </a:solidFill>
              </a:rPr>
              <a:t>Glidein</a:t>
            </a:r>
            <a:r>
              <a:rPr lang="en">
                <a:solidFill>
                  <a:schemeClr val="accent5"/>
                </a:solidFill>
              </a:rPr>
              <a:t> Factory</a:t>
            </a:r>
            <a:endParaRPr>
              <a:solidFill>
                <a:schemeClr val="accent5"/>
              </a:solidFill>
            </a:endParaRPr>
          </a:p>
        </p:txBody>
      </p:sp>
      <p:sp>
        <p:nvSpPr>
          <p:cNvPr id="143" name="Google Shape;143;p17"/>
          <p:cNvSpPr txBox="1"/>
          <p:nvPr/>
        </p:nvSpPr>
        <p:spPr>
          <a:xfrm>
            <a:off x="5857423" y="77075"/>
            <a:ext cx="1956300" cy="393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a:solidFill>
                  <a:schemeClr val="accent5"/>
                </a:solidFill>
              </a:rPr>
              <a:t>Resource Provider</a:t>
            </a:r>
            <a:endParaRPr b="1">
              <a:solidFill>
                <a:schemeClr val="accent5"/>
              </a:solidFill>
            </a:endParaRPr>
          </a:p>
        </p:txBody>
      </p:sp>
      <p:sp>
        <p:nvSpPr>
          <p:cNvPr id="144" name="Google Shape;144;p17"/>
          <p:cNvSpPr txBox="1"/>
          <p:nvPr/>
        </p:nvSpPr>
        <p:spPr>
          <a:xfrm>
            <a:off x="5293173" y="1972413"/>
            <a:ext cx="1956300" cy="39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accent5"/>
                </a:solidFill>
              </a:rPr>
              <a:t>CE (Compute Element)</a:t>
            </a:r>
            <a:endParaRPr>
              <a:solidFill>
                <a:schemeClr val="accent5"/>
              </a:solidFill>
            </a:endParaRPr>
          </a:p>
        </p:txBody>
      </p:sp>
      <p:pic>
        <p:nvPicPr>
          <p:cNvPr descr="#" id="145" name="Google Shape;145;p17"/>
          <p:cNvPicPr preferRelativeResize="0"/>
          <p:nvPr/>
        </p:nvPicPr>
        <p:blipFill>
          <a:blip r:embed="rId4">
            <a:alphaModFix/>
          </a:blip>
          <a:stretch>
            <a:fillRect/>
          </a:stretch>
        </p:blipFill>
        <p:spPr>
          <a:xfrm>
            <a:off x="6512700" y="2225263"/>
            <a:ext cx="609600" cy="857250"/>
          </a:xfrm>
          <a:prstGeom prst="rect">
            <a:avLst/>
          </a:prstGeom>
          <a:noFill/>
          <a:ln>
            <a:noFill/>
          </a:ln>
        </p:spPr>
      </p:pic>
      <p:sp>
        <p:nvSpPr>
          <p:cNvPr id="146" name="Google Shape;146;p17"/>
          <p:cNvSpPr txBox="1"/>
          <p:nvPr/>
        </p:nvSpPr>
        <p:spPr>
          <a:xfrm>
            <a:off x="265025" y="215950"/>
            <a:ext cx="4014600" cy="3201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latin typeface="Lato"/>
                <a:ea typeface="Lato"/>
                <a:cs typeface="Lato"/>
                <a:sym typeface="Lato"/>
              </a:rPr>
              <a:t>Both </a:t>
            </a:r>
            <a:r>
              <a:rPr lang="en">
                <a:solidFill>
                  <a:srgbClr val="FF0000"/>
                </a:solidFill>
                <a:latin typeface="Lato"/>
                <a:ea typeface="Lato"/>
                <a:cs typeface="Lato"/>
                <a:sym typeface="Lato"/>
              </a:rPr>
              <a:t>SciToken</a:t>
            </a:r>
            <a:r>
              <a:rPr lang="en">
                <a:latin typeface="Lato"/>
                <a:ea typeface="Lato"/>
                <a:cs typeface="Lato"/>
                <a:sym typeface="Lato"/>
              </a:rPr>
              <a:t> (typically one per frontend) and </a:t>
            </a:r>
            <a:r>
              <a:rPr lang="en">
                <a:solidFill>
                  <a:srgbClr val="C27BA0"/>
                </a:solidFill>
                <a:latin typeface="Lato"/>
                <a:ea typeface="Lato"/>
                <a:cs typeface="Lato"/>
                <a:sym typeface="Lato"/>
              </a:rPr>
              <a:t>IDTOKENS</a:t>
            </a:r>
            <a:r>
              <a:rPr lang="en">
                <a:latin typeface="Lato"/>
                <a:ea typeface="Lato"/>
                <a:cs typeface="Lato"/>
                <a:sym typeface="Lato"/>
              </a:rPr>
              <a:t> (one per resource entry) are generated on the VO Frontend.</a:t>
            </a:r>
            <a:br>
              <a:rPr lang="en">
                <a:latin typeface="Lato"/>
                <a:ea typeface="Lato"/>
                <a:cs typeface="Lato"/>
                <a:sym typeface="Lato"/>
              </a:rPr>
            </a:br>
            <a:br>
              <a:rPr lang="en">
                <a:latin typeface="Lato"/>
                <a:ea typeface="Lato"/>
                <a:cs typeface="Lato"/>
                <a:sym typeface="Lato"/>
              </a:rPr>
            </a:br>
            <a:r>
              <a:rPr lang="en">
                <a:latin typeface="Lato"/>
                <a:ea typeface="Lato"/>
                <a:cs typeface="Lato"/>
                <a:sym typeface="Lato"/>
              </a:rPr>
              <a:t>All tokens are passed to the Glidein Factory via the </a:t>
            </a:r>
            <a:r>
              <a:rPr lang="en">
                <a:latin typeface="Lato"/>
                <a:ea typeface="Lato"/>
                <a:cs typeface="Lato"/>
                <a:sym typeface="Lato"/>
              </a:rPr>
              <a:t>glidein requests.</a:t>
            </a:r>
            <a:br>
              <a:rPr lang="en">
                <a:latin typeface="Lato"/>
                <a:ea typeface="Lato"/>
                <a:cs typeface="Lato"/>
                <a:sym typeface="Lato"/>
              </a:rPr>
            </a:br>
            <a:br>
              <a:rPr lang="en">
                <a:latin typeface="Lato"/>
                <a:ea typeface="Lato"/>
                <a:cs typeface="Lato"/>
                <a:sym typeface="Lato"/>
              </a:rPr>
            </a:br>
            <a:r>
              <a:rPr lang="en">
                <a:latin typeface="Lato"/>
                <a:ea typeface="Lato"/>
                <a:cs typeface="Lato"/>
                <a:sym typeface="Lato"/>
              </a:rPr>
              <a:t>The Glidein Factory uses the </a:t>
            </a:r>
            <a:r>
              <a:rPr lang="en">
                <a:solidFill>
                  <a:srgbClr val="FF0000"/>
                </a:solidFill>
                <a:latin typeface="Lato"/>
                <a:ea typeface="Lato"/>
                <a:cs typeface="Lato"/>
                <a:sym typeface="Lato"/>
              </a:rPr>
              <a:t>SciToken</a:t>
            </a:r>
            <a:r>
              <a:rPr lang="en">
                <a:latin typeface="Lato"/>
                <a:ea typeface="Lato"/>
                <a:cs typeface="Lato"/>
                <a:sym typeface="Lato"/>
              </a:rPr>
              <a:t> to authenticate with the CEs</a:t>
            </a:r>
            <a:br>
              <a:rPr lang="en">
                <a:latin typeface="Lato"/>
                <a:ea typeface="Lato"/>
                <a:cs typeface="Lato"/>
                <a:sym typeface="Lato"/>
              </a:rPr>
            </a:br>
            <a:br>
              <a:rPr lang="en">
                <a:latin typeface="Lato"/>
                <a:ea typeface="Lato"/>
                <a:cs typeface="Lato"/>
                <a:sym typeface="Lato"/>
              </a:rPr>
            </a:br>
            <a:r>
              <a:rPr lang="en">
                <a:latin typeface="Lato"/>
                <a:ea typeface="Lato"/>
                <a:cs typeface="Lato"/>
                <a:sym typeface="Lato"/>
              </a:rPr>
              <a:t>The </a:t>
            </a:r>
            <a:r>
              <a:rPr lang="en">
                <a:solidFill>
                  <a:srgbClr val="C27BA0"/>
                </a:solidFill>
                <a:latin typeface="Lato"/>
                <a:ea typeface="Lato"/>
                <a:cs typeface="Lato"/>
                <a:sym typeface="Lato"/>
              </a:rPr>
              <a:t>IDTOKENS</a:t>
            </a:r>
            <a:r>
              <a:rPr lang="en">
                <a:latin typeface="Lato"/>
                <a:ea typeface="Lato"/>
                <a:cs typeface="Lato"/>
                <a:sym typeface="Lato"/>
              </a:rPr>
              <a:t> are passed all the way to</a:t>
            </a:r>
            <a:br>
              <a:rPr lang="en">
                <a:latin typeface="Lato"/>
                <a:ea typeface="Lato"/>
                <a:cs typeface="Lato"/>
                <a:sym typeface="Lato"/>
              </a:rPr>
            </a:br>
            <a:r>
              <a:rPr lang="en">
                <a:latin typeface="Lato"/>
                <a:ea typeface="Lato"/>
                <a:cs typeface="Lato"/>
                <a:sym typeface="Lato"/>
              </a:rPr>
              <a:t>the compute resources so that they can be used by the HTCondor glideins for pool</a:t>
            </a:r>
            <a:br>
              <a:rPr lang="en">
                <a:latin typeface="Lato"/>
                <a:ea typeface="Lato"/>
                <a:cs typeface="Lato"/>
                <a:sym typeface="Lato"/>
              </a:rPr>
            </a:br>
            <a:r>
              <a:rPr lang="en">
                <a:latin typeface="Lato"/>
                <a:ea typeface="Lato"/>
                <a:cs typeface="Lato"/>
                <a:sym typeface="Lato"/>
              </a:rPr>
              <a:t>communication.</a:t>
            </a:r>
            <a:endParaRPr>
              <a:latin typeface="Lato"/>
              <a:ea typeface="Lato"/>
              <a:cs typeface="Lato"/>
              <a:sym typeface="Lato"/>
            </a:endParaRPr>
          </a:p>
        </p:txBody>
      </p:sp>
      <p:sp>
        <p:nvSpPr>
          <p:cNvPr id="147" name="Google Shape;147;p17"/>
          <p:cNvSpPr/>
          <p:nvPr/>
        </p:nvSpPr>
        <p:spPr>
          <a:xfrm>
            <a:off x="2628425" y="3556075"/>
            <a:ext cx="1713600" cy="393600"/>
          </a:xfrm>
          <a:prstGeom prst="rightArrow">
            <a:avLst>
              <a:gd fmla="val 50000" name="adj1"/>
              <a:gd fmla="val 50000" name="adj2"/>
            </a:avLst>
          </a:prstGeom>
          <a:solidFill>
            <a:srgbClr val="FF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595959"/>
              </a:solidFill>
            </a:endParaRPr>
          </a:p>
        </p:txBody>
      </p:sp>
      <p:sp>
        <p:nvSpPr>
          <p:cNvPr id="148" name="Google Shape;148;p17"/>
          <p:cNvSpPr/>
          <p:nvPr/>
        </p:nvSpPr>
        <p:spPr>
          <a:xfrm rot="-2578700">
            <a:off x="5351754" y="2772078"/>
            <a:ext cx="950094" cy="296955"/>
          </a:xfrm>
          <a:prstGeom prst="rightArrow">
            <a:avLst>
              <a:gd fmla="val 50000" name="adj1"/>
              <a:gd fmla="val 50000" name="adj2"/>
            </a:avLst>
          </a:prstGeom>
          <a:solidFill>
            <a:srgbClr val="FF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595959"/>
              </a:solidFill>
            </a:endParaRPr>
          </a:p>
        </p:txBody>
      </p:sp>
      <p:sp>
        <p:nvSpPr>
          <p:cNvPr id="149" name="Google Shape;149;p17"/>
          <p:cNvSpPr/>
          <p:nvPr/>
        </p:nvSpPr>
        <p:spPr>
          <a:xfrm>
            <a:off x="2623350" y="4025875"/>
            <a:ext cx="1713600" cy="393600"/>
          </a:xfrm>
          <a:prstGeom prst="rightArrow">
            <a:avLst>
              <a:gd fmla="val 50000" name="adj1"/>
              <a:gd fmla="val 50000" name="adj2"/>
            </a:avLst>
          </a:prstGeom>
          <a:solidFill>
            <a:srgbClr val="C27BA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595959"/>
              </a:solidFill>
            </a:endParaRPr>
          </a:p>
        </p:txBody>
      </p:sp>
      <p:sp>
        <p:nvSpPr>
          <p:cNvPr id="150" name="Google Shape;150;p17"/>
          <p:cNvSpPr/>
          <p:nvPr/>
        </p:nvSpPr>
        <p:spPr>
          <a:xfrm rot="-2578700">
            <a:off x="5674054" y="3051341"/>
            <a:ext cx="950094" cy="296955"/>
          </a:xfrm>
          <a:prstGeom prst="rightArrow">
            <a:avLst>
              <a:gd fmla="val 50000" name="adj1"/>
              <a:gd fmla="val 50000" name="adj2"/>
            </a:avLst>
          </a:prstGeom>
          <a:solidFill>
            <a:srgbClr val="C27BA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595959"/>
              </a:solidFill>
            </a:endParaRPr>
          </a:p>
        </p:txBody>
      </p:sp>
      <p:sp>
        <p:nvSpPr>
          <p:cNvPr id="151" name="Google Shape;151;p17"/>
          <p:cNvSpPr txBox="1"/>
          <p:nvPr/>
        </p:nvSpPr>
        <p:spPr>
          <a:xfrm>
            <a:off x="0" y="4203850"/>
            <a:ext cx="1831800" cy="393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a:solidFill>
                  <a:schemeClr val="accent5"/>
                </a:solidFill>
              </a:rPr>
              <a:t>Virtual Organization (VO)</a:t>
            </a:r>
            <a:endParaRPr b="1">
              <a:solidFill>
                <a:schemeClr val="accent5"/>
              </a:solidFill>
            </a:endParaRPr>
          </a:p>
        </p:txBody>
      </p:sp>
      <p:sp>
        <p:nvSpPr>
          <p:cNvPr id="152" name="Google Shape;152;p17"/>
          <p:cNvSpPr txBox="1"/>
          <p:nvPr/>
        </p:nvSpPr>
        <p:spPr>
          <a:xfrm>
            <a:off x="3530287" y="4458975"/>
            <a:ext cx="1881300" cy="393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a:solidFill>
                  <a:schemeClr val="accent5"/>
                </a:solidFill>
              </a:rPr>
              <a:t>OSG Infrastructure</a:t>
            </a:r>
            <a:endParaRPr b="1">
              <a:solidFill>
                <a:schemeClr val="accent5"/>
              </a:solidFill>
            </a:endParaRPr>
          </a:p>
        </p:txBody>
      </p:sp>
      <p:sp>
        <p:nvSpPr>
          <p:cNvPr id="153" name="Google Shape;153;p17"/>
          <p:cNvSpPr/>
          <p:nvPr/>
        </p:nvSpPr>
        <p:spPr>
          <a:xfrm rot="-2579264">
            <a:off x="6571373" y="1118147"/>
            <a:ext cx="628298" cy="296955"/>
          </a:xfrm>
          <a:prstGeom prst="rightArrow">
            <a:avLst>
              <a:gd fmla="val 50000" name="adj1"/>
              <a:gd fmla="val 50000" name="adj2"/>
            </a:avLst>
          </a:prstGeom>
          <a:solidFill>
            <a:srgbClr val="C27BA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595959"/>
              </a:solidFill>
            </a:endParaRPr>
          </a:p>
        </p:txBody>
      </p:sp>
      <p:sp>
        <p:nvSpPr>
          <p:cNvPr id="154" name="Google Shape;154;p17"/>
          <p:cNvSpPr/>
          <p:nvPr/>
        </p:nvSpPr>
        <p:spPr>
          <a:xfrm rot="-2579264">
            <a:off x="6876173" y="1430797"/>
            <a:ext cx="628298" cy="296955"/>
          </a:xfrm>
          <a:prstGeom prst="rightArrow">
            <a:avLst>
              <a:gd fmla="val 50000" name="adj1"/>
              <a:gd fmla="val 50000" name="adj2"/>
            </a:avLst>
          </a:prstGeom>
          <a:solidFill>
            <a:srgbClr val="C27BA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595959"/>
              </a:solidFill>
            </a:endParaRPr>
          </a:p>
        </p:txBody>
      </p:sp>
      <p:sp>
        <p:nvSpPr>
          <p:cNvPr id="155" name="Google Shape;155;p17"/>
          <p:cNvSpPr/>
          <p:nvPr/>
        </p:nvSpPr>
        <p:spPr>
          <a:xfrm rot="-2579264">
            <a:off x="7217211" y="1754097"/>
            <a:ext cx="628298" cy="296955"/>
          </a:xfrm>
          <a:prstGeom prst="rightArrow">
            <a:avLst>
              <a:gd fmla="val 50000" name="adj1"/>
              <a:gd fmla="val 50000" name="adj2"/>
            </a:avLst>
          </a:prstGeom>
          <a:solidFill>
            <a:srgbClr val="C27BA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595959"/>
              </a:solidFill>
            </a:endParaRPr>
          </a:p>
        </p:txBody>
      </p:sp>
      <p:sp>
        <p:nvSpPr>
          <p:cNvPr id="156" name="Google Shape;156;p17"/>
          <p:cNvSpPr/>
          <p:nvPr/>
        </p:nvSpPr>
        <p:spPr>
          <a:xfrm rot="-2579264">
            <a:off x="7528486" y="2076397"/>
            <a:ext cx="628298" cy="296955"/>
          </a:xfrm>
          <a:prstGeom prst="rightArrow">
            <a:avLst>
              <a:gd fmla="val 50000" name="adj1"/>
              <a:gd fmla="val 50000" name="adj2"/>
            </a:avLst>
          </a:prstGeom>
          <a:solidFill>
            <a:srgbClr val="C27BA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595959"/>
              </a:solidFill>
            </a:endParaRPr>
          </a:p>
        </p:txBody>
      </p:sp>
      <p:sp>
        <p:nvSpPr>
          <p:cNvPr id="157" name="Google Shape;157;p17"/>
          <p:cNvSpPr/>
          <p:nvPr/>
        </p:nvSpPr>
        <p:spPr>
          <a:xfrm rot="-2579264">
            <a:off x="7843073" y="2423272"/>
            <a:ext cx="628298" cy="296955"/>
          </a:xfrm>
          <a:prstGeom prst="rightArrow">
            <a:avLst>
              <a:gd fmla="val 50000" name="adj1"/>
              <a:gd fmla="val 50000" name="adj2"/>
            </a:avLst>
          </a:prstGeom>
          <a:solidFill>
            <a:srgbClr val="C27BA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595959"/>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sp>
        <p:nvSpPr>
          <p:cNvPr id="162" name="Google Shape;162;p18"/>
          <p:cNvSpPr/>
          <p:nvPr/>
        </p:nvSpPr>
        <p:spPr>
          <a:xfrm>
            <a:off x="1801500" y="484174"/>
            <a:ext cx="5338872" cy="1146636"/>
          </a:xfrm>
          <a:prstGeom prst="cloud">
            <a:avLst/>
          </a:prstGeom>
          <a:solidFill>
            <a:srgbClr val="CFE2F3"/>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3" name="Google Shape;163;p18"/>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pic>
        <p:nvPicPr>
          <p:cNvPr descr="#" id="164" name="Google Shape;164;p18"/>
          <p:cNvPicPr preferRelativeResize="0"/>
          <p:nvPr/>
        </p:nvPicPr>
        <p:blipFill>
          <a:blip r:embed="rId3">
            <a:alphaModFix/>
          </a:blip>
          <a:stretch>
            <a:fillRect/>
          </a:stretch>
        </p:blipFill>
        <p:spPr>
          <a:xfrm flipH="1">
            <a:off x="572400" y="729913"/>
            <a:ext cx="716175" cy="685800"/>
          </a:xfrm>
          <a:prstGeom prst="rect">
            <a:avLst/>
          </a:prstGeom>
          <a:noFill/>
          <a:ln>
            <a:noFill/>
          </a:ln>
        </p:spPr>
      </p:pic>
      <p:pic>
        <p:nvPicPr>
          <p:cNvPr descr="#" id="165" name="Google Shape;165;p18"/>
          <p:cNvPicPr preferRelativeResize="0"/>
          <p:nvPr/>
        </p:nvPicPr>
        <p:blipFill>
          <a:blip r:embed="rId4">
            <a:alphaModFix/>
          </a:blip>
          <a:stretch>
            <a:fillRect/>
          </a:stretch>
        </p:blipFill>
        <p:spPr>
          <a:xfrm>
            <a:off x="1692075" y="1855913"/>
            <a:ext cx="609600" cy="857250"/>
          </a:xfrm>
          <a:prstGeom prst="rect">
            <a:avLst/>
          </a:prstGeom>
          <a:noFill/>
          <a:ln>
            <a:noFill/>
          </a:ln>
        </p:spPr>
      </p:pic>
      <p:pic>
        <p:nvPicPr>
          <p:cNvPr descr="#" id="166" name="Google Shape;166;p18"/>
          <p:cNvPicPr preferRelativeResize="0"/>
          <p:nvPr/>
        </p:nvPicPr>
        <p:blipFill>
          <a:blip r:embed="rId5">
            <a:alphaModFix/>
          </a:blip>
          <a:stretch>
            <a:fillRect/>
          </a:stretch>
        </p:blipFill>
        <p:spPr>
          <a:xfrm>
            <a:off x="4631325" y="3325425"/>
            <a:ext cx="857250" cy="781050"/>
          </a:xfrm>
          <a:prstGeom prst="rect">
            <a:avLst/>
          </a:prstGeom>
          <a:noFill/>
          <a:ln>
            <a:noFill/>
          </a:ln>
        </p:spPr>
      </p:pic>
      <p:cxnSp>
        <p:nvCxnSpPr>
          <p:cNvPr id="167" name="Google Shape;167;p18"/>
          <p:cNvCxnSpPr/>
          <p:nvPr/>
        </p:nvCxnSpPr>
        <p:spPr>
          <a:xfrm flipH="1">
            <a:off x="167325" y="2474100"/>
            <a:ext cx="4380900" cy="2418300"/>
          </a:xfrm>
          <a:prstGeom prst="straightConnector1">
            <a:avLst/>
          </a:prstGeom>
          <a:noFill/>
          <a:ln cap="flat" cmpd="sng" w="19050">
            <a:solidFill>
              <a:srgbClr val="FF9900"/>
            </a:solidFill>
            <a:prstDash val="lgDash"/>
            <a:round/>
            <a:headEnd len="med" w="med" type="none"/>
            <a:tailEnd len="med" w="med" type="none"/>
          </a:ln>
        </p:spPr>
      </p:cxnSp>
      <p:cxnSp>
        <p:nvCxnSpPr>
          <p:cNvPr id="168" name="Google Shape;168;p18"/>
          <p:cNvCxnSpPr/>
          <p:nvPr/>
        </p:nvCxnSpPr>
        <p:spPr>
          <a:xfrm flipH="1">
            <a:off x="4604050" y="176725"/>
            <a:ext cx="46500" cy="2334600"/>
          </a:xfrm>
          <a:prstGeom prst="straightConnector1">
            <a:avLst/>
          </a:prstGeom>
          <a:noFill/>
          <a:ln cap="flat" cmpd="sng" w="19050">
            <a:solidFill>
              <a:srgbClr val="FF9900"/>
            </a:solidFill>
            <a:prstDash val="lgDash"/>
            <a:round/>
            <a:headEnd len="med" w="med" type="none"/>
            <a:tailEnd len="med" w="med" type="none"/>
          </a:ln>
        </p:spPr>
      </p:cxnSp>
      <p:cxnSp>
        <p:nvCxnSpPr>
          <p:cNvPr id="169" name="Google Shape;169;p18"/>
          <p:cNvCxnSpPr/>
          <p:nvPr/>
        </p:nvCxnSpPr>
        <p:spPr>
          <a:xfrm>
            <a:off x="4641250" y="2436375"/>
            <a:ext cx="3971400" cy="2213700"/>
          </a:xfrm>
          <a:prstGeom prst="straightConnector1">
            <a:avLst/>
          </a:prstGeom>
          <a:noFill/>
          <a:ln cap="flat" cmpd="sng" w="19050">
            <a:solidFill>
              <a:srgbClr val="FF9900"/>
            </a:solidFill>
            <a:prstDash val="lgDash"/>
            <a:round/>
            <a:headEnd len="med" w="med" type="none"/>
            <a:tailEnd len="med" w="med" type="none"/>
          </a:ln>
        </p:spPr>
      </p:cxnSp>
      <p:pic>
        <p:nvPicPr>
          <p:cNvPr descr="#" id="170" name="Google Shape;170;p18"/>
          <p:cNvPicPr preferRelativeResize="0"/>
          <p:nvPr/>
        </p:nvPicPr>
        <p:blipFill>
          <a:blip r:embed="rId4">
            <a:alphaModFix/>
          </a:blip>
          <a:stretch>
            <a:fillRect/>
          </a:stretch>
        </p:blipFill>
        <p:spPr>
          <a:xfrm>
            <a:off x="1082475" y="3407025"/>
            <a:ext cx="609600" cy="857250"/>
          </a:xfrm>
          <a:prstGeom prst="rect">
            <a:avLst/>
          </a:prstGeom>
          <a:noFill/>
          <a:ln>
            <a:noFill/>
          </a:ln>
        </p:spPr>
      </p:pic>
      <p:pic>
        <p:nvPicPr>
          <p:cNvPr descr="#" id="171" name="Google Shape;171;p18"/>
          <p:cNvPicPr preferRelativeResize="0"/>
          <p:nvPr/>
        </p:nvPicPr>
        <p:blipFill>
          <a:blip r:embed="rId4">
            <a:alphaModFix/>
          </a:blip>
          <a:stretch>
            <a:fillRect/>
          </a:stretch>
        </p:blipFill>
        <p:spPr>
          <a:xfrm>
            <a:off x="5177925" y="3641950"/>
            <a:ext cx="609600" cy="857250"/>
          </a:xfrm>
          <a:prstGeom prst="rect">
            <a:avLst/>
          </a:prstGeom>
          <a:noFill/>
          <a:ln>
            <a:noFill/>
          </a:ln>
        </p:spPr>
      </p:pic>
      <p:pic>
        <p:nvPicPr>
          <p:cNvPr descr="#" id="172" name="Google Shape;172;p18"/>
          <p:cNvPicPr preferRelativeResize="0"/>
          <p:nvPr/>
        </p:nvPicPr>
        <p:blipFill>
          <a:blip r:embed="rId4">
            <a:alphaModFix/>
          </a:blip>
          <a:stretch>
            <a:fillRect/>
          </a:stretch>
        </p:blipFill>
        <p:spPr>
          <a:xfrm>
            <a:off x="6225975" y="435325"/>
            <a:ext cx="609600" cy="857250"/>
          </a:xfrm>
          <a:prstGeom prst="rect">
            <a:avLst/>
          </a:prstGeom>
          <a:noFill/>
          <a:ln>
            <a:noFill/>
          </a:ln>
        </p:spPr>
      </p:pic>
      <p:pic>
        <p:nvPicPr>
          <p:cNvPr descr="#" id="173" name="Google Shape;173;p18"/>
          <p:cNvPicPr preferRelativeResize="0"/>
          <p:nvPr/>
        </p:nvPicPr>
        <p:blipFill>
          <a:blip r:embed="rId4">
            <a:alphaModFix/>
          </a:blip>
          <a:stretch>
            <a:fillRect/>
          </a:stretch>
        </p:blipFill>
        <p:spPr>
          <a:xfrm>
            <a:off x="6378375" y="587725"/>
            <a:ext cx="609600" cy="857250"/>
          </a:xfrm>
          <a:prstGeom prst="rect">
            <a:avLst/>
          </a:prstGeom>
          <a:noFill/>
          <a:ln>
            <a:noFill/>
          </a:ln>
        </p:spPr>
      </p:pic>
      <p:pic>
        <p:nvPicPr>
          <p:cNvPr descr="#" id="174" name="Google Shape;174;p18"/>
          <p:cNvPicPr preferRelativeResize="0"/>
          <p:nvPr/>
        </p:nvPicPr>
        <p:blipFill>
          <a:blip r:embed="rId4">
            <a:alphaModFix/>
          </a:blip>
          <a:stretch>
            <a:fillRect/>
          </a:stretch>
        </p:blipFill>
        <p:spPr>
          <a:xfrm>
            <a:off x="6530775" y="740125"/>
            <a:ext cx="609600" cy="857250"/>
          </a:xfrm>
          <a:prstGeom prst="rect">
            <a:avLst/>
          </a:prstGeom>
          <a:noFill/>
          <a:ln>
            <a:noFill/>
          </a:ln>
        </p:spPr>
      </p:pic>
      <p:pic>
        <p:nvPicPr>
          <p:cNvPr descr="#" id="175" name="Google Shape;175;p18"/>
          <p:cNvPicPr preferRelativeResize="0"/>
          <p:nvPr/>
        </p:nvPicPr>
        <p:blipFill>
          <a:blip r:embed="rId4">
            <a:alphaModFix/>
          </a:blip>
          <a:stretch>
            <a:fillRect/>
          </a:stretch>
        </p:blipFill>
        <p:spPr>
          <a:xfrm>
            <a:off x="6683175" y="892525"/>
            <a:ext cx="609600" cy="857250"/>
          </a:xfrm>
          <a:prstGeom prst="rect">
            <a:avLst/>
          </a:prstGeom>
          <a:noFill/>
          <a:ln>
            <a:noFill/>
          </a:ln>
        </p:spPr>
      </p:pic>
      <p:pic>
        <p:nvPicPr>
          <p:cNvPr descr="#" id="176" name="Google Shape;176;p18"/>
          <p:cNvPicPr preferRelativeResize="0"/>
          <p:nvPr/>
        </p:nvPicPr>
        <p:blipFill>
          <a:blip r:embed="rId4">
            <a:alphaModFix/>
          </a:blip>
          <a:stretch>
            <a:fillRect/>
          </a:stretch>
        </p:blipFill>
        <p:spPr>
          <a:xfrm>
            <a:off x="6835575" y="1044925"/>
            <a:ext cx="609600" cy="857250"/>
          </a:xfrm>
          <a:prstGeom prst="rect">
            <a:avLst/>
          </a:prstGeom>
          <a:noFill/>
          <a:ln>
            <a:noFill/>
          </a:ln>
        </p:spPr>
      </p:pic>
      <p:pic>
        <p:nvPicPr>
          <p:cNvPr descr="#" id="177" name="Google Shape;177;p18"/>
          <p:cNvPicPr preferRelativeResize="0"/>
          <p:nvPr/>
        </p:nvPicPr>
        <p:blipFill>
          <a:blip r:embed="rId4">
            <a:alphaModFix/>
          </a:blip>
          <a:stretch>
            <a:fillRect/>
          </a:stretch>
        </p:blipFill>
        <p:spPr>
          <a:xfrm>
            <a:off x="6987975" y="1197325"/>
            <a:ext cx="609600" cy="857250"/>
          </a:xfrm>
          <a:prstGeom prst="rect">
            <a:avLst/>
          </a:prstGeom>
          <a:noFill/>
          <a:ln>
            <a:noFill/>
          </a:ln>
        </p:spPr>
      </p:pic>
      <p:pic>
        <p:nvPicPr>
          <p:cNvPr descr="#" id="178" name="Google Shape;178;p18"/>
          <p:cNvPicPr preferRelativeResize="0"/>
          <p:nvPr/>
        </p:nvPicPr>
        <p:blipFill>
          <a:blip r:embed="rId4">
            <a:alphaModFix/>
          </a:blip>
          <a:stretch>
            <a:fillRect/>
          </a:stretch>
        </p:blipFill>
        <p:spPr>
          <a:xfrm>
            <a:off x="7140375" y="1349725"/>
            <a:ext cx="609600" cy="857250"/>
          </a:xfrm>
          <a:prstGeom prst="rect">
            <a:avLst/>
          </a:prstGeom>
          <a:noFill/>
          <a:ln>
            <a:noFill/>
          </a:ln>
        </p:spPr>
      </p:pic>
      <p:pic>
        <p:nvPicPr>
          <p:cNvPr descr="#" id="179" name="Google Shape;179;p18"/>
          <p:cNvPicPr preferRelativeResize="0"/>
          <p:nvPr/>
        </p:nvPicPr>
        <p:blipFill>
          <a:blip r:embed="rId4">
            <a:alphaModFix/>
          </a:blip>
          <a:stretch>
            <a:fillRect/>
          </a:stretch>
        </p:blipFill>
        <p:spPr>
          <a:xfrm>
            <a:off x="7292775" y="1502125"/>
            <a:ext cx="609600" cy="857250"/>
          </a:xfrm>
          <a:prstGeom prst="rect">
            <a:avLst/>
          </a:prstGeom>
          <a:noFill/>
          <a:ln>
            <a:noFill/>
          </a:ln>
        </p:spPr>
      </p:pic>
      <p:pic>
        <p:nvPicPr>
          <p:cNvPr descr="#" id="180" name="Google Shape;180;p18"/>
          <p:cNvPicPr preferRelativeResize="0"/>
          <p:nvPr/>
        </p:nvPicPr>
        <p:blipFill>
          <a:blip r:embed="rId4">
            <a:alphaModFix/>
          </a:blip>
          <a:stretch>
            <a:fillRect/>
          </a:stretch>
        </p:blipFill>
        <p:spPr>
          <a:xfrm>
            <a:off x="7445175" y="1654525"/>
            <a:ext cx="609600" cy="857250"/>
          </a:xfrm>
          <a:prstGeom prst="rect">
            <a:avLst/>
          </a:prstGeom>
          <a:noFill/>
          <a:ln>
            <a:noFill/>
          </a:ln>
        </p:spPr>
      </p:pic>
      <p:pic>
        <p:nvPicPr>
          <p:cNvPr descr="#" id="181" name="Google Shape;181;p18"/>
          <p:cNvPicPr preferRelativeResize="0"/>
          <p:nvPr/>
        </p:nvPicPr>
        <p:blipFill>
          <a:blip r:embed="rId4">
            <a:alphaModFix/>
          </a:blip>
          <a:stretch>
            <a:fillRect/>
          </a:stretch>
        </p:blipFill>
        <p:spPr>
          <a:xfrm>
            <a:off x="7597575" y="1806925"/>
            <a:ext cx="609600" cy="857250"/>
          </a:xfrm>
          <a:prstGeom prst="rect">
            <a:avLst/>
          </a:prstGeom>
          <a:noFill/>
          <a:ln>
            <a:noFill/>
          </a:ln>
        </p:spPr>
      </p:pic>
      <p:pic>
        <p:nvPicPr>
          <p:cNvPr descr="#" id="182" name="Google Shape;182;p18"/>
          <p:cNvPicPr preferRelativeResize="0"/>
          <p:nvPr/>
        </p:nvPicPr>
        <p:blipFill>
          <a:blip r:embed="rId4">
            <a:alphaModFix/>
          </a:blip>
          <a:stretch>
            <a:fillRect/>
          </a:stretch>
        </p:blipFill>
        <p:spPr>
          <a:xfrm>
            <a:off x="7749975" y="1959325"/>
            <a:ext cx="609600" cy="857250"/>
          </a:xfrm>
          <a:prstGeom prst="rect">
            <a:avLst/>
          </a:prstGeom>
          <a:noFill/>
          <a:ln>
            <a:noFill/>
          </a:ln>
        </p:spPr>
      </p:pic>
      <p:pic>
        <p:nvPicPr>
          <p:cNvPr descr="#" id="183" name="Google Shape;183;p18"/>
          <p:cNvPicPr preferRelativeResize="0"/>
          <p:nvPr/>
        </p:nvPicPr>
        <p:blipFill>
          <a:blip r:embed="rId4">
            <a:alphaModFix/>
          </a:blip>
          <a:stretch>
            <a:fillRect/>
          </a:stretch>
        </p:blipFill>
        <p:spPr>
          <a:xfrm>
            <a:off x="6322150" y="1749775"/>
            <a:ext cx="609600" cy="857250"/>
          </a:xfrm>
          <a:prstGeom prst="rect">
            <a:avLst/>
          </a:prstGeom>
          <a:noFill/>
          <a:ln>
            <a:noFill/>
          </a:ln>
        </p:spPr>
      </p:pic>
      <p:pic>
        <p:nvPicPr>
          <p:cNvPr descr="#" id="184" name="Google Shape;184;p18"/>
          <p:cNvPicPr preferRelativeResize="0"/>
          <p:nvPr/>
        </p:nvPicPr>
        <p:blipFill>
          <a:blip r:embed="rId4">
            <a:alphaModFix/>
          </a:blip>
          <a:stretch>
            <a:fillRect/>
          </a:stretch>
        </p:blipFill>
        <p:spPr>
          <a:xfrm>
            <a:off x="1874525" y="1246788"/>
            <a:ext cx="609600" cy="857250"/>
          </a:xfrm>
          <a:prstGeom prst="rect">
            <a:avLst/>
          </a:prstGeom>
          <a:noFill/>
          <a:ln>
            <a:noFill/>
          </a:ln>
        </p:spPr>
      </p:pic>
      <p:pic>
        <p:nvPicPr>
          <p:cNvPr descr="#" id="185" name="Google Shape;185;p18"/>
          <p:cNvPicPr preferRelativeResize="0"/>
          <p:nvPr/>
        </p:nvPicPr>
        <p:blipFill>
          <a:blip r:embed="rId4">
            <a:alphaModFix/>
          </a:blip>
          <a:stretch>
            <a:fillRect/>
          </a:stretch>
        </p:blipFill>
        <p:spPr>
          <a:xfrm>
            <a:off x="2114225" y="644188"/>
            <a:ext cx="609600" cy="857250"/>
          </a:xfrm>
          <a:prstGeom prst="rect">
            <a:avLst/>
          </a:prstGeom>
          <a:noFill/>
          <a:ln>
            <a:noFill/>
          </a:ln>
        </p:spPr>
      </p:pic>
      <p:pic>
        <p:nvPicPr>
          <p:cNvPr descr="#" id="186" name="Google Shape;186;p18"/>
          <p:cNvPicPr preferRelativeResize="0"/>
          <p:nvPr/>
        </p:nvPicPr>
        <p:blipFill>
          <a:blip r:embed="rId4">
            <a:alphaModFix/>
          </a:blip>
          <a:stretch>
            <a:fillRect/>
          </a:stretch>
        </p:blipFill>
        <p:spPr>
          <a:xfrm>
            <a:off x="1886638" y="3641950"/>
            <a:ext cx="609600" cy="857250"/>
          </a:xfrm>
          <a:prstGeom prst="rect">
            <a:avLst/>
          </a:prstGeom>
          <a:noFill/>
          <a:ln>
            <a:noFill/>
          </a:ln>
        </p:spPr>
      </p:pic>
      <p:pic>
        <p:nvPicPr>
          <p:cNvPr descr="#" id="187" name="Google Shape;187;p18"/>
          <p:cNvPicPr preferRelativeResize="0"/>
          <p:nvPr/>
        </p:nvPicPr>
        <p:blipFill>
          <a:blip r:embed="rId4">
            <a:alphaModFix/>
          </a:blip>
          <a:stretch>
            <a:fillRect/>
          </a:stretch>
        </p:blipFill>
        <p:spPr>
          <a:xfrm>
            <a:off x="1235475" y="4133775"/>
            <a:ext cx="609600" cy="857250"/>
          </a:xfrm>
          <a:prstGeom prst="rect">
            <a:avLst/>
          </a:prstGeom>
          <a:noFill/>
          <a:ln>
            <a:noFill/>
          </a:ln>
        </p:spPr>
      </p:pic>
      <p:sp>
        <p:nvSpPr>
          <p:cNvPr id="188" name="Google Shape;188;p18"/>
          <p:cNvSpPr txBox="1"/>
          <p:nvPr/>
        </p:nvSpPr>
        <p:spPr>
          <a:xfrm>
            <a:off x="312075" y="1342038"/>
            <a:ext cx="976500" cy="39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accent5"/>
                </a:solidFill>
              </a:rPr>
              <a:t>User</a:t>
            </a:r>
            <a:endParaRPr>
              <a:solidFill>
                <a:schemeClr val="accent5"/>
              </a:solidFill>
            </a:endParaRPr>
          </a:p>
        </p:txBody>
      </p:sp>
      <p:sp>
        <p:nvSpPr>
          <p:cNvPr id="189" name="Google Shape;189;p18"/>
          <p:cNvSpPr txBox="1"/>
          <p:nvPr/>
        </p:nvSpPr>
        <p:spPr>
          <a:xfrm>
            <a:off x="507430" y="1892838"/>
            <a:ext cx="1367100" cy="39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accent5"/>
                </a:solidFill>
              </a:rPr>
              <a:t>Submit nodes</a:t>
            </a:r>
            <a:endParaRPr>
              <a:solidFill>
                <a:schemeClr val="accent5"/>
              </a:solidFill>
            </a:endParaRPr>
          </a:p>
        </p:txBody>
      </p:sp>
      <p:sp>
        <p:nvSpPr>
          <p:cNvPr id="190" name="Google Shape;190;p18"/>
          <p:cNvSpPr txBox="1"/>
          <p:nvPr/>
        </p:nvSpPr>
        <p:spPr>
          <a:xfrm>
            <a:off x="572405" y="4065375"/>
            <a:ext cx="1367100" cy="39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accent5"/>
                </a:solidFill>
              </a:rPr>
              <a:t>VO Frontends</a:t>
            </a:r>
            <a:endParaRPr>
              <a:solidFill>
                <a:schemeClr val="accent5"/>
              </a:solidFill>
            </a:endParaRPr>
          </a:p>
        </p:txBody>
      </p:sp>
      <p:sp>
        <p:nvSpPr>
          <p:cNvPr id="191" name="Google Shape;191;p18"/>
          <p:cNvSpPr txBox="1"/>
          <p:nvPr/>
        </p:nvSpPr>
        <p:spPr>
          <a:xfrm>
            <a:off x="5645998" y="3959475"/>
            <a:ext cx="1956300" cy="39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accent5"/>
                </a:solidFill>
              </a:rPr>
              <a:t>Glidein Factory</a:t>
            </a:r>
            <a:endParaRPr>
              <a:solidFill>
                <a:schemeClr val="accent5"/>
              </a:solidFill>
            </a:endParaRPr>
          </a:p>
        </p:txBody>
      </p:sp>
      <p:sp>
        <p:nvSpPr>
          <p:cNvPr id="192" name="Google Shape;192;p18"/>
          <p:cNvSpPr txBox="1"/>
          <p:nvPr/>
        </p:nvSpPr>
        <p:spPr>
          <a:xfrm>
            <a:off x="5857423" y="77075"/>
            <a:ext cx="1956300" cy="39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chemeClr val="accent5"/>
                </a:solidFill>
              </a:rPr>
              <a:t>Resource Provider</a:t>
            </a:r>
            <a:endParaRPr b="1">
              <a:solidFill>
                <a:schemeClr val="accent5"/>
              </a:solidFill>
            </a:endParaRPr>
          </a:p>
        </p:txBody>
      </p:sp>
      <p:sp>
        <p:nvSpPr>
          <p:cNvPr id="193" name="Google Shape;193;p18"/>
          <p:cNvSpPr txBox="1"/>
          <p:nvPr/>
        </p:nvSpPr>
        <p:spPr>
          <a:xfrm>
            <a:off x="5293173" y="1972413"/>
            <a:ext cx="1956300" cy="39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accent5"/>
                </a:solidFill>
              </a:rPr>
              <a:t>CE (Compute Element)</a:t>
            </a:r>
            <a:endParaRPr>
              <a:solidFill>
                <a:schemeClr val="accent5"/>
              </a:solidFill>
            </a:endParaRPr>
          </a:p>
        </p:txBody>
      </p:sp>
      <p:sp>
        <p:nvSpPr>
          <p:cNvPr id="194" name="Google Shape;194;p18"/>
          <p:cNvSpPr txBox="1"/>
          <p:nvPr/>
        </p:nvSpPr>
        <p:spPr>
          <a:xfrm>
            <a:off x="3530287" y="4458975"/>
            <a:ext cx="1881300" cy="393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a:solidFill>
                  <a:schemeClr val="accent5"/>
                </a:solidFill>
              </a:rPr>
              <a:t>OSG</a:t>
            </a:r>
            <a:r>
              <a:rPr b="1" lang="en">
                <a:solidFill>
                  <a:schemeClr val="accent5"/>
                </a:solidFill>
              </a:rPr>
              <a:t> Infrastructure</a:t>
            </a:r>
            <a:endParaRPr b="1">
              <a:solidFill>
                <a:schemeClr val="accent5"/>
              </a:solidFill>
            </a:endParaRPr>
          </a:p>
        </p:txBody>
      </p:sp>
      <p:sp>
        <p:nvSpPr>
          <p:cNvPr id="195" name="Google Shape;195;p18"/>
          <p:cNvSpPr txBox="1"/>
          <p:nvPr/>
        </p:nvSpPr>
        <p:spPr>
          <a:xfrm>
            <a:off x="312075" y="41713"/>
            <a:ext cx="3469200" cy="39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chemeClr val="accent5"/>
                </a:solidFill>
              </a:rPr>
              <a:t>VO</a:t>
            </a:r>
            <a:endParaRPr b="1">
              <a:solidFill>
                <a:schemeClr val="accent5"/>
              </a:solidFill>
            </a:endParaRPr>
          </a:p>
        </p:txBody>
      </p:sp>
      <p:sp>
        <p:nvSpPr>
          <p:cNvPr id="196" name="Google Shape;196;p18"/>
          <p:cNvSpPr/>
          <p:nvPr/>
        </p:nvSpPr>
        <p:spPr>
          <a:xfrm>
            <a:off x="2678700" y="958000"/>
            <a:ext cx="158100" cy="7917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197" name="Google Shape;197;p18"/>
          <p:cNvCxnSpPr>
            <a:stCxn id="196" idx="0"/>
          </p:cNvCxnSpPr>
          <p:nvPr/>
        </p:nvCxnSpPr>
        <p:spPr>
          <a:xfrm>
            <a:off x="2757750" y="958000"/>
            <a:ext cx="0" cy="0"/>
          </a:xfrm>
          <a:prstGeom prst="straightConnector1">
            <a:avLst/>
          </a:prstGeom>
          <a:noFill/>
          <a:ln cap="flat" cmpd="sng" w="9525">
            <a:solidFill>
              <a:schemeClr val="dk2"/>
            </a:solidFill>
            <a:prstDash val="solid"/>
            <a:round/>
            <a:headEnd len="med" w="med" type="none"/>
            <a:tailEnd len="med" w="med" type="none"/>
          </a:ln>
        </p:spPr>
      </p:cxnSp>
      <p:cxnSp>
        <p:nvCxnSpPr>
          <p:cNvPr id="198" name="Google Shape;198;p18"/>
          <p:cNvCxnSpPr>
            <a:stCxn id="196" idx="0"/>
          </p:cNvCxnSpPr>
          <p:nvPr/>
        </p:nvCxnSpPr>
        <p:spPr>
          <a:xfrm>
            <a:off x="2757750" y="958000"/>
            <a:ext cx="0" cy="0"/>
          </a:xfrm>
          <a:prstGeom prst="straightConnector1">
            <a:avLst/>
          </a:prstGeom>
          <a:noFill/>
          <a:ln cap="flat" cmpd="sng" w="9525">
            <a:solidFill>
              <a:schemeClr val="dk2"/>
            </a:solidFill>
            <a:prstDash val="solid"/>
            <a:round/>
            <a:headEnd len="med" w="med" type="none"/>
            <a:tailEnd len="med" w="med" type="none"/>
          </a:ln>
        </p:spPr>
      </p:cxnSp>
      <p:cxnSp>
        <p:nvCxnSpPr>
          <p:cNvPr id="199" name="Google Shape;199;p18"/>
          <p:cNvCxnSpPr>
            <a:stCxn id="196" idx="0"/>
          </p:cNvCxnSpPr>
          <p:nvPr/>
        </p:nvCxnSpPr>
        <p:spPr>
          <a:xfrm>
            <a:off x="2757750" y="958000"/>
            <a:ext cx="0" cy="0"/>
          </a:xfrm>
          <a:prstGeom prst="straightConnector1">
            <a:avLst/>
          </a:prstGeom>
          <a:noFill/>
          <a:ln cap="flat" cmpd="sng" w="9525">
            <a:solidFill>
              <a:schemeClr val="dk2"/>
            </a:solidFill>
            <a:prstDash val="solid"/>
            <a:round/>
            <a:headEnd len="med" w="med" type="none"/>
            <a:tailEnd len="med" w="med" type="none"/>
          </a:ln>
        </p:spPr>
      </p:cxnSp>
      <p:cxnSp>
        <p:nvCxnSpPr>
          <p:cNvPr id="200" name="Google Shape;200;p18"/>
          <p:cNvCxnSpPr/>
          <p:nvPr/>
        </p:nvCxnSpPr>
        <p:spPr>
          <a:xfrm>
            <a:off x="2688025" y="1134725"/>
            <a:ext cx="158100" cy="0"/>
          </a:xfrm>
          <a:prstGeom prst="straightConnector1">
            <a:avLst/>
          </a:prstGeom>
          <a:noFill/>
          <a:ln cap="flat" cmpd="sng" w="9525">
            <a:solidFill>
              <a:srgbClr val="666666"/>
            </a:solidFill>
            <a:prstDash val="solid"/>
            <a:round/>
            <a:headEnd len="med" w="med" type="none"/>
            <a:tailEnd len="med" w="med" type="none"/>
          </a:ln>
        </p:spPr>
      </p:cxnSp>
      <p:cxnSp>
        <p:nvCxnSpPr>
          <p:cNvPr id="201" name="Google Shape;201;p18"/>
          <p:cNvCxnSpPr/>
          <p:nvPr/>
        </p:nvCxnSpPr>
        <p:spPr>
          <a:xfrm>
            <a:off x="2688025" y="1287125"/>
            <a:ext cx="158100" cy="0"/>
          </a:xfrm>
          <a:prstGeom prst="straightConnector1">
            <a:avLst/>
          </a:prstGeom>
          <a:noFill/>
          <a:ln cap="flat" cmpd="sng" w="9525">
            <a:solidFill>
              <a:srgbClr val="666666"/>
            </a:solidFill>
            <a:prstDash val="solid"/>
            <a:round/>
            <a:headEnd len="med" w="med" type="none"/>
            <a:tailEnd len="med" w="med" type="none"/>
          </a:ln>
        </p:spPr>
      </p:cxnSp>
      <p:cxnSp>
        <p:nvCxnSpPr>
          <p:cNvPr id="202" name="Google Shape;202;p18"/>
          <p:cNvCxnSpPr/>
          <p:nvPr/>
        </p:nvCxnSpPr>
        <p:spPr>
          <a:xfrm>
            <a:off x="2688025" y="1439525"/>
            <a:ext cx="158100" cy="0"/>
          </a:xfrm>
          <a:prstGeom prst="straightConnector1">
            <a:avLst/>
          </a:prstGeom>
          <a:noFill/>
          <a:ln cap="flat" cmpd="sng" w="9525">
            <a:solidFill>
              <a:srgbClr val="666666"/>
            </a:solidFill>
            <a:prstDash val="solid"/>
            <a:round/>
            <a:headEnd len="med" w="med" type="none"/>
            <a:tailEnd len="med" w="med" type="none"/>
          </a:ln>
        </p:spPr>
      </p:cxnSp>
      <p:cxnSp>
        <p:nvCxnSpPr>
          <p:cNvPr id="203" name="Google Shape;203;p18"/>
          <p:cNvCxnSpPr/>
          <p:nvPr/>
        </p:nvCxnSpPr>
        <p:spPr>
          <a:xfrm>
            <a:off x="2688025" y="1591925"/>
            <a:ext cx="158100" cy="0"/>
          </a:xfrm>
          <a:prstGeom prst="straightConnector1">
            <a:avLst/>
          </a:prstGeom>
          <a:noFill/>
          <a:ln cap="flat" cmpd="sng" w="9525">
            <a:solidFill>
              <a:srgbClr val="666666"/>
            </a:solidFill>
            <a:prstDash val="solid"/>
            <a:round/>
            <a:headEnd len="med" w="med" type="none"/>
            <a:tailEnd len="med" w="med" type="none"/>
          </a:ln>
        </p:spPr>
      </p:cxnSp>
      <p:sp>
        <p:nvSpPr>
          <p:cNvPr id="204" name="Google Shape;204;p18"/>
          <p:cNvSpPr/>
          <p:nvPr/>
        </p:nvSpPr>
        <p:spPr>
          <a:xfrm>
            <a:off x="2697325" y="967325"/>
            <a:ext cx="139500" cy="167400"/>
          </a:xfrm>
          <a:prstGeom prst="ellipse">
            <a:avLst/>
          </a:prstGeom>
          <a:solidFill>
            <a:srgbClr val="00FFFF"/>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5" name="Google Shape;205;p18"/>
          <p:cNvSpPr/>
          <p:nvPr/>
        </p:nvSpPr>
        <p:spPr>
          <a:xfrm>
            <a:off x="2697325" y="1119725"/>
            <a:ext cx="139500" cy="167400"/>
          </a:xfrm>
          <a:prstGeom prst="ellipse">
            <a:avLst/>
          </a:prstGeom>
          <a:solidFill>
            <a:srgbClr val="00FFFF"/>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206" name="Google Shape;206;p18"/>
          <p:cNvCxnSpPr>
            <a:stCxn id="186" idx="0"/>
          </p:cNvCxnSpPr>
          <p:nvPr/>
        </p:nvCxnSpPr>
        <p:spPr>
          <a:xfrm flipH="1" rot="10800000">
            <a:off x="2191438" y="1953250"/>
            <a:ext cx="453000" cy="1688700"/>
          </a:xfrm>
          <a:prstGeom prst="straightConnector1">
            <a:avLst/>
          </a:prstGeom>
          <a:noFill/>
          <a:ln cap="flat" cmpd="sng" w="28575">
            <a:solidFill>
              <a:schemeClr val="accent1"/>
            </a:solidFill>
            <a:prstDash val="solid"/>
            <a:round/>
            <a:headEnd len="med" w="med" type="none"/>
            <a:tailEnd len="med" w="med" type="triangle"/>
          </a:ln>
        </p:spPr>
      </p:cxnSp>
      <p:cxnSp>
        <p:nvCxnSpPr>
          <p:cNvPr id="207" name="Google Shape;207;p18"/>
          <p:cNvCxnSpPr/>
          <p:nvPr/>
        </p:nvCxnSpPr>
        <p:spPr>
          <a:xfrm>
            <a:off x="2479450" y="3816850"/>
            <a:ext cx="1938600" cy="80400"/>
          </a:xfrm>
          <a:prstGeom prst="straightConnector1">
            <a:avLst/>
          </a:prstGeom>
          <a:noFill/>
          <a:ln cap="flat" cmpd="sng" w="28575">
            <a:solidFill>
              <a:schemeClr val="accent1"/>
            </a:solidFill>
            <a:prstDash val="solid"/>
            <a:round/>
            <a:headEnd len="med" w="med" type="none"/>
            <a:tailEnd len="med" w="med" type="triangle"/>
          </a:ln>
        </p:spPr>
      </p:cxnSp>
      <p:sp>
        <p:nvSpPr>
          <p:cNvPr id="208" name="Google Shape;208;p18"/>
          <p:cNvSpPr txBox="1"/>
          <p:nvPr/>
        </p:nvSpPr>
        <p:spPr>
          <a:xfrm>
            <a:off x="2542301" y="3519150"/>
            <a:ext cx="2189100" cy="39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100">
                <a:solidFill>
                  <a:schemeClr val="accent1"/>
                </a:solidFill>
              </a:rPr>
              <a:t>2. Queries for resource entries</a:t>
            </a:r>
            <a:endParaRPr sz="1100">
              <a:solidFill>
                <a:schemeClr val="accent1"/>
              </a:solidFill>
            </a:endParaRPr>
          </a:p>
        </p:txBody>
      </p:sp>
      <p:cxnSp>
        <p:nvCxnSpPr>
          <p:cNvPr id="209" name="Google Shape;209;p18"/>
          <p:cNvCxnSpPr>
            <a:stCxn id="186" idx="3"/>
          </p:cNvCxnSpPr>
          <p:nvPr/>
        </p:nvCxnSpPr>
        <p:spPr>
          <a:xfrm>
            <a:off x="2496238" y="4070575"/>
            <a:ext cx="1924800" cy="21900"/>
          </a:xfrm>
          <a:prstGeom prst="straightConnector1">
            <a:avLst/>
          </a:prstGeom>
          <a:noFill/>
          <a:ln cap="flat" cmpd="sng" w="28575">
            <a:solidFill>
              <a:schemeClr val="accent2"/>
            </a:solidFill>
            <a:prstDash val="solid"/>
            <a:round/>
            <a:headEnd len="med" w="med" type="none"/>
            <a:tailEnd len="med" w="med" type="triangle"/>
          </a:ln>
        </p:spPr>
      </p:cxnSp>
      <p:sp>
        <p:nvSpPr>
          <p:cNvPr id="210" name="Google Shape;210;p18"/>
          <p:cNvSpPr txBox="1"/>
          <p:nvPr/>
        </p:nvSpPr>
        <p:spPr>
          <a:xfrm>
            <a:off x="2491200" y="4003263"/>
            <a:ext cx="2040600" cy="39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100">
                <a:solidFill>
                  <a:schemeClr val="accent2"/>
                </a:solidFill>
              </a:rPr>
              <a:t>3. Resources requests (specific types, sites, …)</a:t>
            </a:r>
            <a:endParaRPr sz="1100">
              <a:solidFill>
                <a:schemeClr val="accent2"/>
              </a:solidFill>
            </a:endParaRPr>
          </a:p>
        </p:txBody>
      </p:sp>
      <p:cxnSp>
        <p:nvCxnSpPr>
          <p:cNvPr id="211" name="Google Shape;211;p18"/>
          <p:cNvCxnSpPr/>
          <p:nvPr/>
        </p:nvCxnSpPr>
        <p:spPr>
          <a:xfrm flipH="1" rot="10800000">
            <a:off x="5730175" y="2474225"/>
            <a:ext cx="799200" cy="1146600"/>
          </a:xfrm>
          <a:prstGeom prst="straightConnector1">
            <a:avLst/>
          </a:prstGeom>
          <a:noFill/>
          <a:ln cap="flat" cmpd="sng" w="28575">
            <a:solidFill>
              <a:srgbClr val="FF0000"/>
            </a:solidFill>
            <a:prstDash val="solid"/>
            <a:round/>
            <a:headEnd len="med" w="med" type="none"/>
            <a:tailEnd len="med" w="med" type="triangle"/>
          </a:ln>
        </p:spPr>
      </p:cxnSp>
      <p:sp>
        <p:nvSpPr>
          <p:cNvPr id="212" name="Google Shape;212;p18"/>
          <p:cNvSpPr txBox="1"/>
          <p:nvPr/>
        </p:nvSpPr>
        <p:spPr>
          <a:xfrm>
            <a:off x="6120077" y="3038825"/>
            <a:ext cx="2370600" cy="39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100">
                <a:solidFill>
                  <a:srgbClr val="FF0000"/>
                </a:solidFill>
              </a:rPr>
              <a:t>4. Submits glideins (SciToken)</a:t>
            </a:r>
            <a:endParaRPr sz="1100">
              <a:solidFill>
                <a:srgbClr val="FF0000"/>
              </a:solidFill>
            </a:endParaRPr>
          </a:p>
        </p:txBody>
      </p:sp>
      <p:cxnSp>
        <p:nvCxnSpPr>
          <p:cNvPr id="213" name="Google Shape;213;p18"/>
          <p:cNvCxnSpPr/>
          <p:nvPr/>
        </p:nvCxnSpPr>
        <p:spPr>
          <a:xfrm flipH="1" rot="10800000">
            <a:off x="6517875" y="1269550"/>
            <a:ext cx="12900" cy="712800"/>
          </a:xfrm>
          <a:prstGeom prst="straightConnector1">
            <a:avLst/>
          </a:prstGeom>
          <a:noFill/>
          <a:ln cap="flat" cmpd="sng" w="28575">
            <a:solidFill>
              <a:schemeClr val="accent6"/>
            </a:solidFill>
            <a:prstDash val="solid"/>
            <a:round/>
            <a:headEnd len="med" w="med" type="none"/>
            <a:tailEnd len="med" w="med" type="triangle"/>
          </a:ln>
        </p:spPr>
      </p:cxnSp>
      <p:sp>
        <p:nvSpPr>
          <p:cNvPr id="214" name="Google Shape;214;p18"/>
          <p:cNvSpPr txBox="1"/>
          <p:nvPr/>
        </p:nvSpPr>
        <p:spPr>
          <a:xfrm>
            <a:off x="5241925" y="1570975"/>
            <a:ext cx="1367100" cy="472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100">
                <a:solidFill>
                  <a:schemeClr val="accent6"/>
                </a:solidFill>
              </a:rPr>
              <a:t>5. Local scheduler </a:t>
            </a:r>
            <a:endParaRPr sz="1100">
              <a:solidFill>
                <a:schemeClr val="accent6"/>
              </a:solidFill>
            </a:endParaRPr>
          </a:p>
        </p:txBody>
      </p:sp>
      <p:sp>
        <p:nvSpPr>
          <p:cNvPr id="215" name="Google Shape;215;p18"/>
          <p:cNvSpPr txBox="1"/>
          <p:nvPr/>
        </p:nvSpPr>
        <p:spPr>
          <a:xfrm>
            <a:off x="3196125" y="663925"/>
            <a:ext cx="1551900" cy="472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100">
                <a:solidFill>
                  <a:srgbClr val="A64D79"/>
                </a:solidFill>
              </a:rPr>
              <a:t>6. HTCondor pool</a:t>
            </a:r>
            <a:endParaRPr sz="1100">
              <a:solidFill>
                <a:srgbClr val="A64D79"/>
              </a:solidFill>
            </a:endParaRPr>
          </a:p>
          <a:p>
            <a:pPr indent="0" lvl="0" marL="0" rtl="0" algn="l">
              <a:spcBef>
                <a:spcPts val="0"/>
              </a:spcBef>
              <a:spcAft>
                <a:spcPts val="0"/>
              </a:spcAft>
              <a:buNone/>
            </a:pPr>
            <a:r>
              <a:rPr lang="en" sz="1100">
                <a:solidFill>
                  <a:srgbClr val="A64D79"/>
                </a:solidFill>
              </a:rPr>
              <a:t>(IDTOKEN) </a:t>
            </a:r>
            <a:endParaRPr sz="1100">
              <a:solidFill>
                <a:srgbClr val="A64D79"/>
              </a:solidFill>
            </a:endParaRPr>
          </a:p>
        </p:txBody>
      </p:sp>
      <p:cxnSp>
        <p:nvCxnSpPr>
          <p:cNvPr id="216" name="Google Shape;216;p18"/>
          <p:cNvCxnSpPr/>
          <p:nvPr/>
        </p:nvCxnSpPr>
        <p:spPr>
          <a:xfrm rot="10800000">
            <a:off x="3028625" y="1117025"/>
            <a:ext cx="3165900" cy="8400"/>
          </a:xfrm>
          <a:prstGeom prst="straightConnector1">
            <a:avLst/>
          </a:prstGeom>
          <a:noFill/>
          <a:ln cap="flat" cmpd="sng" w="28575">
            <a:solidFill>
              <a:srgbClr val="A64D79"/>
            </a:solidFill>
            <a:prstDash val="solid"/>
            <a:round/>
            <a:headEnd len="med" w="med" type="triangle"/>
            <a:tailEnd len="med" w="med" type="triangle"/>
          </a:ln>
        </p:spPr>
      </p:cxnSp>
      <p:pic>
        <p:nvPicPr>
          <p:cNvPr descr="#" id="217" name="Google Shape;217;p18"/>
          <p:cNvPicPr preferRelativeResize="0"/>
          <p:nvPr/>
        </p:nvPicPr>
        <p:blipFill>
          <a:blip r:embed="rId4">
            <a:alphaModFix/>
          </a:blip>
          <a:stretch>
            <a:fillRect/>
          </a:stretch>
        </p:blipFill>
        <p:spPr>
          <a:xfrm>
            <a:off x="6512700" y="2225263"/>
            <a:ext cx="609600" cy="857250"/>
          </a:xfrm>
          <a:prstGeom prst="rect">
            <a:avLst/>
          </a:prstGeom>
          <a:noFill/>
          <a:ln>
            <a:noFill/>
          </a:ln>
        </p:spPr>
      </p:pic>
      <p:sp>
        <p:nvSpPr>
          <p:cNvPr id="218" name="Google Shape;218;p18"/>
          <p:cNvSpPr txBox="1"/>
          <p:nvPr/>
        </p:nvSpPr>
        <p:spPr>
          <a:xfrm>
            <a:off x="971225" y="2682788"/>
            <a:ext cx="1488300" cy="327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100">
                <a:solidFill>
                  <a:schemeClr val="accent1"/>
                </a:solidFill>
              </a:rPr>
              <a:t>1. Queries for jobs</a:t>
            </a:r>
            <a:endParaRPr sz="1100">
              <a:solidFill>
                <a:schemeClr val="accent1"/>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2" name="Shape 222"/>
        <p:cNvGrpSpPr/>
        <p:nvPr/>
      </p:nvGrpSpPr>
      <p:grpSpPr>
        <a:xfrm>
          <a:off x="0" y="0"/>
          <a:ext cx="0" cy="0"/>
          <a:chOff x="0" y="0"/>
          <a:chExt cx="0" cy="0"/>
        </a:xfrm>
      </p:grpSpPr>
      <p:sp>
        <p:nvSpPr>
          <p:cNvPr id="223" name="Google Shape;223;p19"/>
          <p:cNvSpPr txBox="1"/>
          <p:nvPr>
            <p:ph type="title"/>
          </p:nvPr>
        </p:nvSpPr>
        <p:spPr>
          <a:xfrm>
            <a:off x="729450" y="1318650"/>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OSG Hosted CEs</a:t>
            </a:r>
            <a:endParaRPr/>
          </a:p>
        </p:txBody>
      </p:sp>
      <p:sp>
        <p:nvSpPr>
          <p:cNvPr id="224" name="Google Shape;224;p19"/>
          <p:cNvSpPr txBox="1"/>
          <p:nvPr>
            <p:ph idx="1" type="body"/>
          </p:nvPr>
        </p:nvSpPr>
        <p:spPr>
          <a:xfrm>
            <a:off x="729450" y="2078875"/>
            <a:ext cx="7688700" cy="2261100"/>
          </a:xfrm>
          <a:prstGeom prst="rect">
            <a:avLst/>
          </a:prstGeom>
        </p:spPr>
        <p:txBody>
          <a:bodyPr anchorCtr="0" anchor="t" bIns="91425" lIns="91425" spcFirstLastPara="1" rIns="91425" wrap="square" tIns="91425">
            <a:normAutofit/>
          </a:bodyPr>
          <a:lstStyle/>
          <a:p>
            <a:pPr indent="-311150" lvl="0" marL="457200" rtl="0" algn="l">
              <a:spcBef>
                <a:spcPts val="0"/>
              </a:spcBef>
              <a:spcAft>
                <a:spcPts val="0"/>
              </a:spcAft>
              <a:buSzPts val="1300"/>
              <a:buChar char="●"/>
            </a:pPr>
            <a:r>
              <a:rPr lang="en"/>
              <a:t>OSG Operations manages ~40 CEs </a:t>
            </a:r>
            <a:r>
              <a:rPr lang="en"/>
              <a:t>that submit pilots to remote sites over SSH</a:t>
            </a:r>
            <a:endParaRPr/>
          </a:p>
          <a:p>
            <a:pPr indent="-311150" lvl="0" marL="457200" rtl="0" algn="l">
              <a:spcBef>
                <a:spcPts val="0"/>
              </a:spcBef>
              <a:spcAft>
                <a:spcPts val="0"/>
              </a:spcAft>
              <a:buSzPts val="1300"/>
              <a:buChar char="●"/>
            </a:pPr>
            <a:r>
              <a:rPr lang="en"/>
              <a:t>Hosted CEs are deployed on multiple Kubernetes clusters via SLATE</a:t>
            </a:r>
            <a:endParaRPr/>
          </a:p>
          <a:p>
            <a:pPr indent="-311150" lvl="0" marL="457200" rtl="0" algn="l">
              <a:spcBef>
                <a:spcPts val="0"/>
              </a:spcBef>
              <a:spcAft>
                <a:spcPts val="0"/>
              </a:spcAft>
              <a:buSzPts val="1300"/>
              <a:buChar char="●"/>
            </a:pPr>
            <a:r>
              <a:rPr lang="en"/>
              <a:t>OSG Software demonstrated Hosted CEs working with SciTokens-based pilots </a:t>
            </a:r>
            <a:endParaRPr/>
          </a:p>
          <a:p>
            <a:pPr indent="-311150" lvl="0" marL="457200" rtl="0" algn="l">
              <a:spcBef>
                <a:spcPts val="0"/>
              </a:spcBef>
              <a:spcAft>
                <a:spcPts val="0"/>
              </a:spcAft>
              <a:buSzPts val="1300"/>
              <a:buChar char="●"/>
            </a:pPr>
            <a:r>
              <a:rPr lang="en"/>
              <a:t>We’re aiming for </a:t>
            </a:r>
            <a:r>
              <a:rPr lang="en"/>
              <a:t>50% Hosted CEs accepting SciTokens-based pilots by June</a:t>
            </a:r>
            <a:endParaRPr/>
          </a:p>
        </p:txBody>
      </p:sp>
      <p:sp>
        <p:nvSpPr>
          <p:cNvPr id="225" name="Google Shape;225;p19"/>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9" name="Shape 229"/>
        <p:cNvGrpSpPr/>
        <p:nvPr/>
      </p:nvGrpSpPr>
      <p:grpSpPr>
        <a:xfrm>
          <a:off x="0" y="0"/>
          <a:ext cx="0" cy="0"/>
          <a:chOff x="0" y="0"/>
          <a:chExt cx="0" cy="0"/>
        </a:xfrm>
      </p:grpSpPr>
      <p:sp>
        <p:nvSpPr>
          <p:cNvPr id="230" name="Google Shape;230;p20"/>
          <p:cNvSpPr/>
          <p:nvPr/>
        </p:nvSpPr>
        <p:spPr>
          <a:xfrm>
            <a:off x="1801500" y="484174"/>
            <a:ext cx="5338872" cy="1146636"/>
          </a:xfrm>
          <a:prstGeom prst="cloud">
            <a:avLst/>
          </a:prstGeom>
          <a:solidFill>
            <a:srgbClr val="CFE2F3"/>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1" name="Google Shape;231;p20"/>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pic>
        <p:nvPicPr>
          <p:cNvPr descr="#" id="232" name="Google Shape;232;p20"/>
          <p:cNvPicPr preferRelativeResize="0"/>
          <p:nvPr/>
        </p:nvPicPr>
        <p:blipFill>
          <a:blip r:embed="rId3">
            <a:alphaModFix/>
          </a:blip>
          <a:stretch>
            <a:fillRect/>
          </a:stretch>
        </p:blipFill>
        <p:spPr>
          <a:xfrm flipH="1">
            <a:off x="572400" y="729913"/>
            <a:ext cx="716175" cy="685800"/>
          </a:xfrm>
          <a:prstGeom prst="rect">
            <a:avLst/>
          </a:prstGeom>
          <a:noFill/>
          <a:ln>
            <a:noFill/>
          </a:ln>
        </p:spPr>
      </p:pic>
      <p:pic>
        <p:nvPicPr>
          <p:cNvPr descr="#" id="233" name="Google Shape;233;p20"/>
          <p:cNvPicPr preferRelativeResize="0"/>
          <p:nvPr/>
        </p:nvPicPr>
        <p:blipFill>
          <a:blip r:embed="rId4">
            <a:alphaModFix/>
          </a:blip>
          <a:stretch>
            <a:fillRect/>
          </a:stretch>
        </p:blipFill>
        <p:spPr>
          <a:xfrm>
            <a:off x="1692075" y="1855913"/>
            <a:ext cx="609600" cy="857250"/>
          </a:xfrm>
          <a:prstGeom prst="rect">
            <a:avLst/>
          </a:prstGeom>
          <a:noFill/>
          <a:ln>
            <a:noFill/>
          </a:ln>
        </p:spPr>
      </p:pic>
      <p:pic>
        <p:nvPicPr>
          <p:cNvPr descr="#" id="234" name="Google Shape;234;p20"/>
          <p:cNvPicPr preferRelativeResize="0"/>
          <p:nvPr/>
        </p:nvPicPr>
        <p:blipFill>
          <a:blip r:embed="rId5">
            <a:alphaModFix/>
          </a:blip>
          <a:stretch>
            <a:fillRect/>
          </a:stretch>
        </p:blipFill>
        <p:spPr>
          <a:xfrm>
            <a:off x="3220400" y="3546975"/>
            <a:ext cx="857250" cy="781050"/>
          </a:xfrm>
          <a:prstGeom prst="rect">
            <a:avLst/>
          </a:prstGeom>
          <a:noFill/>
          <a:ln>
            <a:noFill/>
          </a:ln>
        </p:spPr>
      </p:pic>
      <p:cxnSp>
        <p:nvCxnSpPr>
          <p:cNvPr id="235" name="Google Shape;235;p20"/>
          <p:cNvCxnSpPr/>
          <p:nvPr/>
        </p:nvCxnSpPr>
        <p:spPr>
          <a:xfrm flipH="1">
            <a:off x="5731275" y="65975"/>
            <a:ext cx="68700" cy="2137500"/>
          </a:xfrm>
          <a:prstGeom prst="straightConnector1">
            <a:avLst/>
          </a:prstGeom>
          <a:noFill/>
          <a:ln cap="flat" cmpd="sng" w="19050">
            <a:solidFill>
              <a:srgbClr val="FF9900"/>
            </a:solidFill>
            <a:prstDash val="lgDash"/>
            <a:round/>
            <a:headEnd len="med" w="med" type="none"/>
            <a:tailEnd len="med" w="med" type="none"/>
          </a:ln>
        </p:spPr>
      </p:cxnSp>
      <p:cxnSp>
        <p:nvCxnSpPr>
          <p:cNvPr id="236" name="Google Shape;236;p20"/>
          <p:cNvCxnSpPr/>
          <p:nvPr/>
        </p:nvCxnSpPr>
        <p:spPr>
          <a:xfrm>
            <a:off x="5731275" y="2220500"/>
            <a:ext cx="3183300" cy="1783200"/>
          </a:xfrm>
          <a:prstGeom prst="straightConnector1">
            <a:avLst/>
          </a:prstGeom>
          <a:noFill/>
          <a:ln cap="flat" cmpd="sng" w="19050">
            <a:solidFill>
              <a:srgbClr val="FF9900"/>
            </a:solidFill>
            <a:prstDash val="lgDash"/>
            <a:round/>
            <a:headEnd len="med" w="med" type="none"/>
            <a:tailEnd len="med" w="med" type="none"/>
          </a:ln>
        </p:spPr>
      </p:cxnSp>
      <p:pic>
        <p:nvPicPr>
          <p:cNvPr descr="#" id="237" name="Google Shape;237;p20"/>
          <p:cNvPicPr preferRelativeResize="0"/>
          <p:nvPr/>
        </p:nvPicPr>
        <p:blipFill>
          <a:blip r:embed="rId4">
            <a:alphaModFix/>
          </a:blip>
          <a:stretch>
            <a:fillRect/>
          </a:stretch>
        </p:blipFill>
        <p:spPr>
          <a:xfrm>
            <a:off x="555925" y="3496950"/>
            <a:ext cx="609600" cy="857250"/>
          </a:xfrm>
          <a:prstGeom prst="rect">
            <a:avLst/>
          </a:prstGeom>
          <a:noFill/>
          <a:ln>
            <a:noFill/>
          </a:ln>
        </p:spPr>
      </p:pic>
      <p:pic>
        <p:nvPicPr>
          <p:cNvPr descr="#" id="238" name="Google Shape;238;p20"/>
          <p:cNvPicPr preferRelativeResize="0"/>
          <p:nvPr/>
        </p:nvPicPr>
        <p:blipFill>
          <a:blip r:embed="rId4">
            <a:alphaModFix/>
          </a:blip>
          <a:stretch>
            <a:fillRect/>
          </a:stretch>
        </p:blipFill>
        <p:spPr>
          <a:xfrm>
            <a:off x="3767000" y="3863500"/>
            <a:ext cx="609600" cy="857250"/>
          </a:xfrm>
          <a:prstGeom prst="rect">
            <a:avLst/>
          </a:prstGeom>
          <a:noFill/>
          <a:ln>
            <a:noFill/>
          </a:ln>
        </p:spPr>
      </p:pic>
      <p:pic>
        <p:nvPicPr>
          <p:cNvPr descr="#" id="239" name="Google Shape;239;p20"/>
          <p:cNvPicPr preferRelativeResize="0"/>
          <p:nvPr/>
        </p:nvPicPr>
        <p:blipFill>
          <a:blip r:embed="rId4">
            <a:alphaModFix/>
          </a:blip>
          <a:stretch>
            <a:fillRect/>
          </a:stretch>
        </p:blipFill>
        <p:spPr>
          <a:xfrm>
            <a:off x="6225975" y="435325"/>
            <a:ext cx="609600" cy="857250"/>
          </a:xfrm>
          <a:prstGeom prst="rect">
            <a:avLst/>
          </a:prstGeom>
          <a:noFill/>
          <a:ln>
            <a:noFill/>
          </a:ln>
        </p:spPr>
      </p:pic>
      <p:pic>
        <p:nvPicPr>
          <p:cNvPr descr="#" id="240" name="Google Shape;240;p20"/>
          <p:cNvPicPr preferRelativeResize="0"/>
          <p:nvPr/>
        </p:nvPicPr>
        <p:blipFill>
          <a:blip r:embed="rId4">
            <a:alphaModFix/>
          </a:blip>
          <a:stretch>
            <a:fillRect/>
          </a:stretch>
        </p:blipFill>
        <p:spPr>
          <a:xfrm>
            <a:off x="6378375" y="587725"/>
            <a:ext cx="609600" cy="857250"/>
          </a:xfrm>
          <a:prstGeom prst="rect">
            <a:avLst/>
          </a:prstGeom>
          <a:noFill/>
          <a:ln>
            <a:noFill/>
          </a:ln>
        </p:spPr>
      </p:pic>
      <p:pic>
        <p:nvPicPr>
          <p:cNvPr descr="#" id="241" name="Google Shape;241;p20"/>
          <p:cNvPicPr preferRelativeResize="0"/>
          <p:nvPr/>
        </p:nvPicPr>
        <p:blipFill>
          <a:blip r:embed="rId4">
            <a:alphaModFix/>
          </a:blip>
          <a:stretch>
            <a:fillRect/>
          </a:stretch>
        </p:blipFill>
        <p:spPr>
          <a:xfrm>
            <a:off x="6530775" y="740125"/>
            <a:ext cx="609600" cy="857250"/>
          </a:xfrm>
          <a:prstGeom prst="rect">
            <a:avLst/>
          </a:prstGeom>
          <a:noFill/>
          <a:ln>
            <a:noFill/>
          </a:ln>
        </p:spPr>
      </p:pic>
      <p:pic>
        <p:nvPicPr>
          <p:cNvPr descr="#" id="242" name="Google Shape;242;p20"/>
          <p:cNvPicPr preferRelativeResize="0"/>
          <p:nvPr/>
        </p:nvPicPr>
        <p:blipFill>
          <a:blip r:embed="rId4">
            <a:alphaModFix/>
          </a:blip>
          <a:stretch>
            <a:fillRect/>
          </a:stretch>
        </p:blipFill>
        <p:spPr>
          <a:xfrm>
            <a:off x="6683175" y="892525"/>
            <a:ext cx="609600" cy="857250"/>
          </a:xfrm>
          <a:prstGeom prst="rect">
            <a:avLst/>
          </a:prstGeom>
          <a:noFill/>
          <a:ln>
            <a:noFill/>
          </a:ln>
        </p:spPr>
      </p:pic>
      <p:pic>
        <p:nvPicPr>
          <p:cNvPr descr="#" id="243" name="Google Shape;243;p20"/>
          <p:cNvPicPr preferRelativeResize="0"/>
          <p:nvPr/>
        </p:nvPicPr>
        <p:blipFill>
          <a:blip r:embed="rId4">
            <a:alphaModFix/>
          </a:blip>
          <a:stretch>
            <a:fillRect/>
          </a:stretch>
        </p:blipFill>
        <p:spPr>
          <a:xfrm>
            <a:off x="6835575" y="1044925"/>
            <a:ext cx="609600" cy="857250"/>
          </a:xfrm>
          <a:prstGeom prst="rect">
            <a:avLst/>
          </a:prstGeom>
          <a:noFill/>
          <a:ln>
            <a:noFill/>
          </a:ln>
        </p:spPr>
      </p:pic>
      <p:pic>
        <p:nvPicPr>
          <p:cNvPr descr="#" id="244" name="Google Shape;244;p20"/>
          <p:cNvPicPr preferRelativeResize="0"/>
          <p:nvPr/>
        </p:nvPicPr>
        <p:blipFill>
          <a:blip r:embed="rId4">
            <a:alphaModFix/>
          </a:blip>
          <a:stretch>
            <a:fillRect/>
          </a:stretch>
        </p:blipFill>
        <p:spPr>
          <a:xfrm>
            <a:off x="6987975" y="1197325"/>
            <a:ext cx="609600" cy="857250"/>
          </a:xfrm>
          <a:prstGeom prst="rect">
            <a:avLst/>
          </a:prstGeom>
          <a:noFill/>
          <a:ln>
            <a:noFill/>
          </a:ln>
        </p:spPr>
      </p:pic>
      <p:pic>
        <p:nvPicPr>
          <p:cNvPr descr="#" id="245" name="Google Shape;245;p20"/>
          <p:cNvPicPr preferRelativeResize="0"/>
          <p:nvPr/>
        </p:nvPicPr>
        <p:blipFill>
          <a:blip r:embed="rId4">
            <a:alphaModFix/>
          </a:blip>
          <a:stretch>
            <a:fillRect/>
          </a:stretch>
        </p:blipFill>
        <p:spPr>
          <a:xfrm>
            <a:off x="7140375" y="1349725"/>
            <a:ext cx="609600" cy="857250"/>
          </a:xfrm>
          <a:prstGeom prst="rect">
            <a:avLst/>
          </a:prstGeom>
          <a:noFill/>
          <a:ln>
            <a:noFill/>
          </a:ln>
        </p:spPr>
      </p:pic>
      <p:pic>
        <p:nvPicPr>
          <p:cNvPr descr="#" id="246" name="Google Shape;246;p20"/>
          <p:cNvPicPr preferRelativeResize="0"/>
          <p:nvPr/>
        </p:nvPicPr>
        <p:blipFill>
          <a:blip r:embed="rId4">
            <a:alphaModFix/>
          </a:blip>
          <a:stretch>
            <a:fillRect/>
          </a:stretch>
        </p:blipFill>
        <p:spPr>
          <a:xfrm>
            <a:off x="7292775" y="1502125"/>
            <a:ext cx="609600" cy="857250"/>
          </a:xfrm>
          <a:prstGeom prst="rect">
            <a:avLst/>
          </a:prstGeom>
          <a:noFill/>
          <a:ln>
            <a:noFill/>
          </a:ln>
        </p:spPr>
      </p:pic>
      <p:pic>
        <p:nvPicPr>
          <p:cNvPr descr="#" id="247" name="Google Shape;247;p20"/>
          <p:cNvPicPr preferRelativeResize="0"/>
          <p:nvPr/>
        </p:nvPicPr>
        <p:blipFill>
          <a:blip r:embed="rId4">
            <a:alphaModFix/>
          </a:blip>
          <a:stretch>
            <a:fillRect/>
          </a:stretch>
        </p:blipFill>
        <p:spPr>
          <a:xfrm>
            <a:off x="7445175" y="1654525"/>
            <a:ext cx="609600" cy="857250"/>
          </a:xfrm>
          <a:prstGeom prst="rect">
            <a:avLst/>
          </a:prstGeom>
          <a:noFill/>
          <a:ln>
            <a:noFill/>
          </a:ln>
        </p:spPr>
      </p:pic>
      <p:pic>
        <p:nvPicPr>
          <p:cNvPr descr="#" id="248" name="Google Shape;248;p20"/>
          <p:cNvPicPr preferRelativeResize="0"/>
          <p:nvPr/>
        </p:nvPicPr>
        <p:blipFill>
          <a:blip r:embed="rId4">
            <a:alphaModFix/>
          </a:blip>
          <a:stretch>
            <a:fillRect/>
          </a:stretch>
        </p:blipFill>
        <p:spPr>
          <a:xfrm>
            <a:off x="7597575" y="1806925"/>
            <a:ext cx="609600" cy="857250"/>
          </a:xfrm>
          <a:prstGeom prst="rect">
            <a:avLst/>
          </a:prstGeom>
          <a:noFill/>
          <a:ln>
            <a:noFill/>
          </a:ln>
        </p:spPr>
      </p:pic>
      <p:pic>
        <p:nvPicPr>
          <p:cNvPr descr="#" id="249" name="Google Shape;249;p20"/>
          <p:cNvPicPr preferRelativeResize="0"/>
          <p:nvPr/>
        </p:nvPicPr>
        <p:blipFill>
          <a:blip r:embed="rId4">
            <a:alphaModFix/>
          </a:blip>
          <a:stretch>
            <a:fillRect/>
          </a:stretch>
        </p:blipFill>
        <p:spPr>
          <a:xfrm>
            <a:off x="7749975" y="1959325"/>
            <a:ext cx="609600" cy="857250"/>
          </a:xfrm>
          <a:prstGeom prst="rect">
            <a:avLst/>
          </a:prstGeom>
          <a:noFill/>
          <a:ln>
            <a:noFill/>
          </a:ln>
        </p:spPr>
      </p:pic>
      <p:pic>
        <p:nvPicPr>
          <p:cNvPr descr="#" id="250" name="Google Shape;250;p20"/>
          <p:cNvPicPr preferRelativeResize="0"/>
          <p:nvPr/>
        </p:nvPicPr>
        <p:blipFill>
          <a:blip r:embed="rId4">
            <a:alphaModFix/>
          </a:blip>
          <a:stretch>
            <a:fillRect/>
          </a:stretch>
        </p:blipFill>
        <p:spPr>
          <a:xfrm>
            <a:off x="6322150" y="1749775"/>
            <a:ext cx="609600" cy="857250"/>
          </a:xfrm>
          <a:prstGeom prst="rect">
            <a:avLst/>
          </a:prstGeom>
          <a:noFill/>
          <a:ln>
            <a:noFill/>
          </a:ln>
        </p:spPr>
      </p:pic>
      <p:pic>
        <p:nvPicPr>
          <p:cNvPr descr="#" id="251" name="Google Shape;251;p20"/>
          <p:cNvPicPr preferRelativeResize="0"/>
          <p:nvPr/>
        </p:nvPicPr>
        <p:blipFill>
          <a:blip r:embed="rId4">
            <a:alphaModFix/>
          </a:blip>
          <a:stretch>
            <a:fillRect/>
          </a:stretch>
        </p:blipFill>
        <p:spPr>
          <a:xfrm>
            <a:off x="1874525" y="1246788"/>
            <a:ext cx="609600" cy="857250"/>
          </a:xfrm>
          <a:prstGeom prst="rect">
            <a:avLst/>
          </a:prstGeom>
          <a:noFill/>
          <a:ln>
            <a:noFill/>
          </a:ln>
        </p:spPr>
      </p:pic>
      <p:pic>
        <p:nvPicPr>
          <p:cNvPr descr="#" id="252" name="Google Shape;252;p20"/>
          <p:cNvPicPr preferRelativeResize="0"/>
          <p:nvPr/>
        </p:nvPicPr>
        <p:blipFill>
          <a:blip r:embed="rId4">
            <a:alphaModFix/>
          </a:blip>
          <a:stretch>
            <a:fillRect/>
          </a:stretch>
        </p:blipFill>
        <p:spPr>
          <a:xfrm>
            <a:off x="2114225" y="644188"/>
            <a:ext cx="609600" cy="857250"/>
          </a:xfrm>
          <a:prstGeom prst="rect">
            <a:avLst/>
          </a:prstGeom>
          <a:noFill/>
          <a:ln>
            <a:noFill/>
          </a:ln>
        </p:spPr>
      </p:pic>
      <p:pic>
        <p:nvPicPr>
          <p:cNvPr descr="#" id="253" name="Google Shape;253;p20"/>
          <p:cNvPicPr preferRelativeResize="0"/>
          <p:nvPr/>
        </p:nvPicPr>
        <p:blipFill>
          <a:blip r:embed="rId4">
            <a:alphaModFix/>
          </a:blip>
          <a:stretch>
            <a:fillRect/>
          </a:stretch>
        </p:blipFill>
        <p:spPr>
          <a:xfrm>
            <a:off x="1360088" y="3731875"/>
            <a:ext cx="609600" cy="857250"/>
          </a:xfrm>
          <a:prstGeom prst="rect">
            <a:avLst/>
          </a:prstGeom>
          <a:noFill/>
          <a:ln>
            <a:noFill/>
          </a:ln>
        </p:spPr>
      </p:pic>
      <p:pic>
        <p:nvPicPr>
          <p:cNvPr descr="#" id="254" name="Google Shape;254;p20"/>
          <p:cNvPicPr preferRelativeResize="0"/>
          <p:nvPr/>
        </p:nvPicPr>
        <p:blipFill>
          <a:blip r:embed="rId4">
            <a:alphaModFix/>
          </a:blip>
          <a:stretch>
            <a:fillRect/>
          </a:stretch>
        </p:blipFill>
        <p:spPr>
          <a:xfrm>
            <a:off x="708925" y="4223700"/>
            <a:ext cx="609600" cy="857250"/>
          </a:xfrm>
          <a:prstGeom prst="rect">
            <a:avLst/>
          </a:prstGeom>
          <a:noFill/>
          <a:ln>
            <a:noFill/>
          </a:ln>
        </p:spPr>
      </p:pic>
      <p:sp>
        <p:nvSpPr>
          <p:cNvPr id="255" name="Google Shape;255;p20"/>
          <p:cNvSpPr txBox="1"/>
          <p:nvPr/>
        </p:nvSpPr>
        <p:spPr>
          <a:xfrm>
            <a:off x="312075" y="1342038"/>
            <a:ext cx="976500" cy="39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accent5"/>
                </a:solidFill>
              </a:rPr>
              <a:t>User</a:t>
            </a:r>
            <a:endParaRPr>
              <a:solidFill>
                <a:schemeClr val="accent5"/>
              </a:solidFill>
            </a:endParaRPr>
          </a:p>
        </p:txBody>
      </p:sp>
      <p:sp>
        <p:nvSpPr>
          <p:cNvPr id="256" name="Google Shape;256;p20"/>
          <p:cNvSpPr txBox="1"/>
          <p:nvPr/>
        </p:nvSpPr>
        <p:spPr>
          <a:xfrm>
            <a:off x="507430" y="1892838"/>
            <a:ext cx="1367100" cy="39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accent5"/>
                </a:solidFill>
              </a:rPr>
              <a:t>Submit nodes</a:t>
            </a:r>
            <a:endParaRPr>
              <a:solidFill>
                <a:schemeClr val="accent5"/>
              </a:solidFill>
            </a:endParaRPr>
          </a:p>
        </p:txBody>
      </p:sp>
      <p:sp>
        <p:nvSpPr>
          <p:cNvPr id="257" name="Google Shape;257;p20"/>
          <p:cNvSpPr txBox="1"/>
          <p:nvPr/>
        </p:nvSpPr>
        <p:spPr>
          <a:xfrm>
            <a:off x="45855" y="4155300"/>
            <a:ext cx="1367100" cy="39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accent5"/>
                </a:solidFill>
              </a:rPr>
              <a:t>VO Frontends</a:t>
            </a:r>
            <a:endParaRPr>
              <a:solidFill>
                <a:schemeClr val="accent5"/>
              </a:solidFill>
            </a:endParaRPr>
          </a:p>
        </p:txBody>
      </p:sp>
      <p:sp>
        <p:nvSpPr>
          <p:cNvPr id="258" name="Google Shape;258;p20"/>
          <p:cNvSpPr txBox="1"/>
          <p:nvPr/>
        </p:nvSpPr>
        <p:spPr>
          <a:xfrm>
            <a:off x="4235073" y="4181025"/>
            <a:ext cx="1956300" cy="39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accent5"/>
                </a:solidFill>
              </a:rPr>
              <a:t>Glidein Factory</a:t>
            </a:r>
            <a:endParaRPr>
              <a:solidFill>
                <a:schemeClr val="accent5"/>
              </a:solidFill>
            </a:endParaRPr>
          </a:p>
        </p:txBody>
      </p:sp>
      <p:sp>
        <p:nvSpPr>
          <p:cNvPr id="259" name="Google Shape;259;p20"/>
          <p:cNvSpPr txBox="1"/>
          <p:nvPr/>
        </p:nvSpPr>
        <p:spPr>
          <a:xfrm>
            <a:off x="5857423" y="77075"/>
            <a:ext cx="1956300" cy="39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chemeClr val="accent5"/>
                </a:solidFill>
              </a:rPr>
              <a:t>Resource Provider</a:t>
            </a:r>
            <a:endParaRPr b="1">
              <a:solidFill>
                <a:schemeClr val="accent5"/>
              </a:solidFill>
            </a:endParaRPr>
          </a:p>
        </p:txBody>
      </p:sp>
      <p:sp>
        <p:nvSpPr>
          <p:cNvPr id="260" name="Google Shape;260;p20"/>
          <p:cNvSpPr txBox="1"/>
          <p:nvPr/>
        </p:nvSpPr>
        <p:spPr>
          <a:xfrm>
            <a:off x="3766998" y="2816563"/>
            <a:ext cx="1956300" cy="39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accent5"/>
                </a:solidFill>
              </a:rPr>
              <a:t>Hosted CE</a:t>
            </a:r>
            <a:endParaRPr>
              <a:solidFill>
                <a:schemeClr val="accent5"/>
              </a:solidFill>
            </a:endParaRPr>
          </a:p>
        </p:txBody>
      </p:sp>
      <p:sp>
        <p:nvSpPr>
          <p:cNvPr id="261" name="Google Shape;261;p20"/>
          <p:cNvSpPr txBox="1"/>
          <p:nvPr/>
        </p:nvSpPr>
        <p:spPr>
          <a:xfrm>
            <a:off x="312075" y="41713"/>
            <a:ext cx="3469200" cy="39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chemeClr val="accent5"/>
                </a:solidFill>
              </a:rPr>
              <a:t>OSG</a:t>
            </a:r>
            <a:endParaRPr b="1">
              <a:solidFill>
                <a:schemeClr val="accent5"/>
              </a:solidFill>
            </a:endParaRPr>
          </a:p>
        </p:txBody>
      </p:sp>
      <p:sp>
        <p:nvSpPr>
          <p:cNvPr id="262" name="Google Shape;262;p20"/>
          <p:cNvSpPr/>
          <p:nvPr/>
        </p:nvSpPr>
        <p:spPr>
          <a:xfrm>
            <a:off x="2678700" y="958000"/>
            <a:ext cx="158100" cy="7917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263" name="Google Shape;263;p20"/>
          <p:cNvCxnSpPr>
            <a:stCxn id="262" idx="0"/>
          </p:cNvCxnSpPr>
          <p:nvPr/>
        </p:nvCxnSpPr>
        <p:spPr>
          <a:xfrm>
            <a:off x="2757750" y="958000"/>
            <a:ext cx="0" cy="0"/>
          </a:xfrm>
          <a:prstGeom prst="straightConnector1">
            <a:avLst/>
          </a:prstGeom>
          <a:noFill/>
          <a:ln cap="flat" cmpd="sng" w="9525">
            <a:solidFill>
              <a:schemeClr val="dk2"/>
            </a:solidFill>
            <a:prstDash val="solid"/>
            <a:round/>
            <a:headEnd len="med" w="med" type="none"/>
            <a:tailEnd len="med" w="med" type="none"/>
          </a:ln>
        </p:spPr>
      </p:cxnSp>
      <p:cxnSp>
        <p:nvCxnSpPr>
          <p:cNvPr id="264" name="Google Shape;264;p20"/>
          <p:cNvCxnSpPr>
            <a:stCxn id="262" idx="0"/>
          </p:cNvCxnSpPr>
          <p:nvPr/>
        </p:nvCxnSpPr>
        <p:spPr>
          <a:xfrm>
            <a:off x="2757750" y="958000"/>
            <a:ext cx="0" cy="0"/>
          </a:xfrm>
          <a:prstGeom prst="straightConnector1">
            <a:avLst/>
          </a:prstGeom>
          <a:noFill/>
          <a:ln cap="flat" cmpd="sng" w="9525">
            <a:solidFill>
              <a:schemeClr val="dk2"/>
            </a:solidFill>
            <a:prstDash val="solid"/>
            <a:round/>
            <a:headEnd len="med" w="med" type="none"/>
            <a:tailEnd len="med" w="med" type="none"/>
          </a:ln>
        </p:spPr>
      </p:cxnSp>
      <p:cxnSp>
        <p:nvCxnSpPr>
          <p:cNvPr id="265" name="Google Shape;265;p20"/>
          <p:cNvCxnSpPr>
            <a:stCxn id="262" idx="0"/>
          </p:cNvCxnSpPr>
          <p:nvPr/>
        </p:nvCxnSpPr>
        <p:spPr>
          <a:xfrm>
            <a:off x="2757750" y="958000"/>
            <a:ext cx="0" cy="0"/>
          </a:xfrm>
          <a:prstGeom prst="straightConnector1">
            <a:avLst/>
          </a:prstGeom>
          <a:noFill/>
          <a:ln cap="flat" cmpd="sng" w="9525">
            <a:solidFill>
              <a:schemeClr val="dk2"/>
            </a:solidFill>
            <a:prstDash val="solid"/>
            <a:round/>
            <a:headEnd len="med" w="med" type="none"/>
            <a:tailEnd len="med" w="med" type="none"/>
          </a:ln>
        </p:spPr>
      </p:cxnSp>
      <p:cxnSp>
        <p:nvCxnSpPr>
          <p:cNvPr id="266" name="Google Shape;266;p20"/>
          <p:cNvCxnSpPr/>
          <p:nvPr/>
        </p:nvCxnSpPr>
        <p:spPr>
          <a:xfrm>
            <a:off x="2688025" y="1134725"/>
            <a:ext cx="158100" cy="0"/>
          </a:xfrm>
          <a:prstGeom prst="straightConnector1">
            <a:avLst/>
          </a:prstGeom>
          <a:noFill/>
          <a:ln cap="flat" cmpd="sng" w="9525">
            <a:solidFill>
              <a:srgbClr val="666666"/>
            </a:solidFill>
            <a:prstDash val="solid"/>
            <a:round/>
            <a:headEnd len="med" w="med" type="none"/>
            <a:tailEnd len="med" w="med" type="none"/>
          </a:ln>
        </p:spPr>
      </p:cxnSp>
      <p:cxnSp>
        <p:nvCxnSpPr>
          <p:cNvPr id="267" name="Google Shape;267;p20"/>
          <p:cNvCxnSpPr/>
          <p:nvPr/>
        </p:nvCxnSpPr>
        <p:spPr>
          <a:xfrm>
            <a:off x="2688025" y="1287125"/>
            <a:ext cx="158100" cy="0"/>
          </a:xfrm>
          <a:prstGeom prst="straightConnector1">
            <a:avLst/>
          </a:prstGeom>
          <a:noFill/>
          <a:ln cap="flat" cmpd="sng" w="9525">
            <a:solidFill>
              <a:srgbClr val="666666"/>
            </a:solidFill>
            <a:prstDash val="solid"/>
            <a:round/>
            <a:headEnd len="med" w="med" type="none"/>
            <a:tailEnd len="med" w="med" type="none"/>
          </a:ln>
        </p:spPr>
      </p:cxnSp>
      <p:cxnSp>
        <p:nvCxnSpPr>
          <p:cNvPr id="268" name="Google Shape;268;p20"/>
          <p:cNvCxnSpPr/>
          <p:nvPr/>
        </p:nvCxnSpPr>
        <p:spPr>
          <a:xfrm>
            <a:off x="2688025" y="1439525"/>
            <a:ext cx="158100" cy="0"/>
          </a:xfrm>
          <a:prstGeom prst="straightConnector1">
            <a:avLst/>
          </a:prstGeom>
          <a:noFill/>
          <a:ln cap="flat" cmpd="sng" w="9525">
            <a:solidFill>
              <a:srgbClr val="666666"/>
            </a:solidFill>
            <a:prstDash val="solid"/>
            <a:round/>
            <a:headEnd len="med" w="med" type="none"/>
            <a:tailEnd len="med" w="med" type="none"/>
          </a:ln>
        </p:spPr>
      </p:cxnSp>
      <p:cxnSp>
        <p:nvCxnSpPr>
          <p:cNvPr id="269" name="Google Shape;269;p20"/>
          <p:cNvCxnSpPr/>
          <p:nvPr/>
        </p:nvCxnSpPr>
        <p:spPr>
          <a:xfrm>
            <a:off x="2688025" y="1591925"/>
            <a:ext cx="158100" cy="0"/>
          </a:xfrm>
          <a:prstGeom prst="straightConnector1">
            <a:avLst/>
          </a:prstGeom>
          <a:noFill/>
          <a:ln cap="flat" cmpd="sng" w="9525">
            <a:solidFill>
              <a:srgbClr val="666666"/>
            </a:solidFill>
            <a:prstDash val="solid"/>
            <a:round/>
            <a:headEnd len="med" w="med" type="none"/>
            <a:tailEnd len="med" w="med" type="none"/>
          </a:ln>
        </p:spPr>
      </p:cxnSp>
      <p:sp>
        <p:nvSpPr>
          <p:cNvPr id="270" name="Google Shape;270;p20"/>
          <p:cNvSpPr/>
          <p:nvPr/>
        </p:nvSpPr>
        <p:spPr>
          <a:xfrm>
            <a:off x="2697325" y="967325"/>
            <a:ext cx="139500" cy="167400"/>
          </a:xfrm>
          <a:prstGeom prst="ellipse">
            <a:avLst/>
          </a:prstGeom>
          <a:solidFill>
            <a:srgbClr val="00FFFF"/>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1" name="Google Shape;271;p20"/>
          <p:cNvSpPr/>
          <p:nvPr/>
        </p:nvSpPr>
        <p:spPr>
          <a:xfrm>
            <a:off x="2697325" y="1119725"/>
            <a:ext cx="139500" cy="167400"/>
          </a:xfrm>
          <a:prstGeom prst="ellipse">
            <a:avLst/>
          </a:prstGeom>
          <a:solidFill>
            <a:srgbClr val="00FFFF"/>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272" name="Google Shape;272;p20"/>
          <p:cNvCxnSpPr>
            <a:stCxn id="253" idx="0"/>
          </p:cNvCxnSpPr>
          <p:nvPr/>
        </p:nvCxnSpPr>
        <p:spPr>
          <a:xfrm flipH="1" rot="10800000">
            <a:off x="1664888" y="1922575"/>
            <a:ext cx="990600" cy="1809300"/>
          </a:xfrm>
          <a:prstGeom prst="straightConnector1">
            <a:avLst/>
          </a:prstGeom>
          <a:noFill/>
          <a:ln cap="flat" cmpd="sng" w="28575">
            <a:solidFill>
              <a:schemeClr val="accent1"/>
            </a:solidFill>
            <a:prstDash val="solid"/>
            <a:round/>
            <a:headEnd len="med" w="med" type="none"/>
            <a:tailEnd len="med" w="med" type="triangle"/>
          </a:ln>
        </p:spPr>
      </p:cxnSp>
      <p:cxnSp>
        <p:nvCxnSpPr>
          <p:cNvPr id="273" name="Google Shape;273;p20"/>
          <p:cNvCxnSpPr/>
          <p:nvPr/>
        </p:nvCxnSpPr>
        <p:spPr>
          <a:xfrm>
            <a:off x="1952900" y="3906775"/>
            <a:ext cx="1170000" cy="70200"/>
          </a:xfrm>
          <a:prstGeom prst="straightConnector1">
            <a:avLst/>
          </a:prstGeom>
          <a:noFill/>
          <a:ln cap="flat" cmpd="sng" w="28575">
            <a:solidFill>
              <a:schemeClr val="accent1"/>
            </a:solidFill>
            <a:prstDash val="solid"/>
            <a:round/>
            <a:headEnd len="med" w="med" type="none"/>
            <a:tailEnd len="med" w="med" type="triangle"/>
          </a:ln>
        </p:spPr>
      </p:cxnSp>
      <p:sp>
        <p:nvSpPr>
          <p:cNvPr id="274" name="Google Shape;274;p20"/>
          <p:cNvSpPr txBox="1"/>
          <p:nvPr/>
        </p:nvSpPr>
        <p:spPr>
          <a:xfrm>
            <a:off x="742625" y="2682788"/>
            <a:ext cx="1488300" cy="327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100">
                <a:solidFill>
                  <a:schemeClr val="accent1"/>
                </a:solidFill>
              </a:rPr>
              <a:t>1. Queries for jobs</a:t>
            </a:r>
            <a:endParaRPr sz="1100">
              <a:solidFill>
                <a:schemeClr val="accent1"/>
              </a:solidFill>
            </a:endParaRPr>
          </a:p>
        </p:txBody>
      </p:sp>
      <p:sp>
        <p:nvSpPr>
          <p:cNvPr id="275" name="Google Shape;275;p20"/>
          <p:cNvSpPr txBox="1"/>
          <p:nvPr/>
        </p:nvSpPr>
        <p:spPr>
          <a:xfrm>
            <a:off x="2015750" y="3289875"/>
            <a:ext cx="1367100" cy="712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100">
                <a:solidFill>
                  <a:schemeClr val="accent1"/>
                </a:solidFill>
              </a:rPr>
              <a:t>2. Queries for resource entries</a:t>
            </a:r>
            <a:endParaRPr sz="1100">
              <a:solidFill>
                <a:schemeClr val="accent1"/>
              </a:solidFill>
            </a:endParaRPr>
          </a:p>
        </p:txBody>
      </p:sp>
      <p:cxnSp>
        <p:nvCxnSpPr>
          <p:cNvPr id="276" name="Google Shape;276;p20"/>
          <p:cNvCxnSpPr>
            <a:stCxn id="253" idx="3"/>
          </p:cNvCxnSpPr>
          <p:nvPr/>
        </p:nvCxnSpPr>
        <p:spPr>
          <a:xfrm>
            <a:off x="1969688" y="4160500"/>
            <a:ext cx="1190100" cy="9300"/>
          </a:xfrm>
          <a:prstGeom prst="straightConnector1">
            <a:avLst/>
          </a:prstGeom>
          <a:noFill/>
          <a:ln cap="flat" cmpd="sng" w="28575">
            <a:solidFill>
              <a:schemeClr val="accent2"/>
            </a:solidFill>
            <a:prstDash val="solid"/>
            <a:round/>
            <a:headEnd len="med" w="med" type="none"/>
            <a:tailEnd len="med" w="med" type="triangle"/>
          </a:ln>
        </p:spPr>
      </p:cxnSp>
      <p:sp>
        <p:nvSpPr>
          <p:cNvPr id="277" name="Google Shape;277;p20"/>
          <p:cNvSpPr txBox="1"/>
          <p:nvPr/>
        </p:nvSpPr>
        <p:spPr>
          <a:xfrm>
            <a:off x="1964650" y="4093200"/>
            <a:ext cx="1269300" cy="744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100">
                <a:solidFill>
                  <a:schemeClr val="accent2"/>
                </a:solidFill>
              </a:rPr>
              <a:t>3. Resources requests (specific types, sites, …)</a:t>
            </a:r>
            <a:endParaRPr sz="1100">
              <a:solidFill>
                <a:schemeClr val="accent2"/>
              </a:solidFill>
            </a:endParaRPr>
          </a:p>
        </p:txBody>
      </p:sp>
      <p:cxnSp>
        <p:nvCxnSpPr>
          <p:cNvPr id="278" name="Google Shape;278;p20"/>
          <p:cNvCxnSpPr/>
          <p:nvPr/>
        </p:nvCxnSpPr>
        <p:spPr>
          <a:xfrm flipH="1" rot="10800000">
            <a:off x="4233075" y="3339075"/>
            <a:ext cx="568500" cy="614400"/>
          </a:xfrm>
          <a:prstGeom prst="straightConnector1">
            <a:avLst/>
          </a:prstGeom>
          <a:noFill/>
          <a:ln cap="flat" cmpd="sng" w="28575">
            <a:solidFill>
              <a:srgbClr val="FF0000"/>
            </a:solidFill>
            <a:prstDash val="solid"/>
            <a:round/>
            <a:headEnd len="med" w="med" type="none"/>
            <a:tailEnd len="med" w="med" type="triangle"/>
          </a:ln>
        </p:spPr>
      </p:cxnSp>
      <p:sp>
        <p:nvSpPr>
          <p:cNvPr id="279" name="Google Shape;279;p20"/>
          <p:cNvSpPr txBox="1"/>
          <p:nvPr/>
        </p:nvSpPr>
        <p:spPr>
          <a:xfrm>
            <a:off x="4556752" y="3641375"/>
            <a:ext cx="2370600" cy="39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100">
                <a:solidFill>
                  <a:srgbClr val="FF0000"/>
                </a:solidFill>
              </a:rPr>
              <a:t>4. Submits glideins (SciToken)</a:t>
            </a:r>
            <a:endParaRPr sz="1100">
              <a:solidFill>
                <a:srgbClr val="FF0000"/>
              </a:solidFill>
            </a:endParaRPr>
          </a:p>
        </p:txBody>
      </p:sp>
      <p:cxnSp>
        <p:nvCxnSpPr>
          <p:cNvPr id="280" name="Google Shape;280;p20"/>
          <p:cNvCxnSpPr/>
          <p:nvPr/>
        </p:nvCxnSpPr>
        <p:spPr>
          <a:xfrm flipH="1" rot="10800000">
            <a:off x="6517875" y="1269550"/>
            <a:ext cx="12900" cy="712800"/>
          </a:xfrm>
          <a:prstGeom prst="straightConnector1">
            <a:avLst/>
          </a:prstGeom>
          <a:noFill/>
          <a:ln cap="flat" cmpd="sng" w="28575">
            <a:solidFill>
              <a:schemeClr val="accent6"/>
            </a:solidFill>
            <a:prstDash val="solid"/>
            <a:round/>
            <a:headEnd len="med" w="med" type="none"/>
            <a:tailEnd len="med" w="med" type="triangle"/>
          </a:ln>
        </p:spPr>
      </p:cxnSp>
      <p:sp>
        <p:nvSpPr>
          <p:cNvPr id="281" name="Google Shape;281;p20"/>
          <p:cNvSpPr txBox="1"/>
          <p:nvPr/>
        </p:nvSpPr>
        <p:spPr>
          <a:xfrm>
            <a:off x="5241925" y="1570975"/>
            <a:ext cx="1367100" cy="472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100">
                <a:solidFill>
                  <a:schemeClr val="accent6"/>
                </a:solidFill>
              </a:rPr>
              <a:t>6</a:t>
            </a:r>
            <a:r>
              <a:rPr lang="en" sz="1100">
                <a:solidFill>
                  <a:schemeClr val="accent6"/>
                </a:solidFill>
              </a:rPr>
              <a:t>. Local scheduler </a:t>
            </a:r>
            <a:endParaRPr sz="1100">
              <a:solidFill>
                <a:schemeClr val="accent6"/>
              </a:solidFill>
            </a:endParaRPr>
          </a:p>
        </p:txBody>
      </p:sp>
      <p:sp>
        <p:nvSpPr>
          <p:cNvPr id="282" name="Google Shape;282;p20"/>
          <p:cNvSpPr txBox="1"/>
          <p:nvPr/>
        </p:nvSpPr>
        <p:spPr>
          <a:xfrm>
            <a:off x="3196125" y="663925"/>
            <a:ext cx="1551900" cy="472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100">
                <a:solidFill>
                  <a:srgbClr val="A64D79"/>
                </a:solidFill>
              </a:rPr>
              <a:t>7</a:t>
            </a:r>
            <a:r>
              <a:rPr lang="en" sz="1100">
                <a:solidFill>
                  <a:srgbClr val="A64D79"/>
                </a:solidFill>
              </a:rPr>
              <a:t>. HTCondor pool</a:t>
            </a:r>
            <a:endParaRPr sz="1100">
              <a:solidFill>
                <a:srgbClr val="A64D79"/>
              </a:solidFill>
            </a:endParaRPr>
          </a:p>
          <a:p>
            <a:pPr indent="0" lvl="0" marL="0" rtl="0" algn="l">
              <a:spcBef>
                <a:spcPts val="0"/>
              </a:spcBef>
              <a:spcAft>
                <a:spcPts val="0"/>
              </a:spcAft>
              <a:buNone/>
            </a:pPr>
            <a:r>
              <a:rPr lang="en" sz="1100">
                <a:solidFill>
                  <a:srgbClr val="A64D79"/>
                </a:solidFill>
              </a:rPr>
              <a:t>(IDTOKEN) </a:t>
            </a:r>
            <a:endParaRPr sz="1100">
              <a:solidFill>
                <a:srgbClr val="A64D79"/>
              </a:solidFill>
            </a:endParaRPr>
          </a:p>
        </p:txBody>
      </p:sp>
      <p:cxnSp>
        <p:nvCxnSpPr>
          <p:cNvPr id="283" name="Google Shape;283;p20"/>
          <p:cNvCxnSpPr/>
          <p:nvPr/>
        </p:nvCxnSpPr>
        <p:spPr>
          <a:xfrm rot="10800000">
            <a:off x="3028625" y="1117025"/>
            <a:ext cx="3165900" cy="8400"/>
          </a:xfrm>
          <a:prstGeom prst="straightConnector1">
            <a:avLst/>
          </a:prstGeom>
          <a:noFill/>
          <a:ln cap="flat" cmpd="sng" w="28575">
            <a:solidFill>
              <a:srgbClr val="A64D79"/>
            </a:solidFill>
            <a:prstDash val="solid"/>
            <a:round/>
            <a:headEnd len="med" w="med" type="triangle"/>
            <a:tailEnd len="med" w="med" type="triangle"/>
          </a:ln>
        </p:spPr>
      </p:cxnSp>
      <p:pic>
        <p:nvPicPr>
          <p:cNvPr descr="#" id="284" name="Google Shape;284;p20"/>
          <p:cNvPicPr preferRelativeResize="0"/>
          <p:nvPr/>
        </p:nvPicPr>
        <p:blipFill>
          <a:blip r:embed="rId4">
            <a:alphaModFix/>
          </a:blip>
          <a:stretch>
            <a:fillRect/>
          </a:stretch>
        </p:blipFill>
        <p:spPr>
          <a:xfrm>
            <a:off x="4772538" y="2713163"/>
            <a:ext cx="609600" cy="857250"/>
          </a:xfrm>
          <a:prstGeom prst="rect">
            <a:avLst/>
          </a:prstGeom>
          <a:noFill/>
          <a:ln>
            <a:noFill/>
          </a:ln>
        </p:spPr>
      </p:pic>
      <p:cxnSp>
        <p:nvCxnSpPr>
          <p:cNvPr id="285" name="Google Shape;285;p20"/>
          <p:cNvCxnSpPr/>
          <p:nvPr/>
        </p:nvCxnSpPr>
        <p:spPr>
          <a:xfrm flipH="1" rot="10800000">
            <a:off x="5392625" y="2345388"/>
            <a:ext cx="941400" cy="597900"/>
          </a:xfrm>
          <a:prstGeom prst="straightConnector1">
            <a:avLst/>
          </a:prstGeom>
          <a:noFill/>
          <a:ln cap="flat" cmpd="sng" w="28575">
            <a:solidFill>
              <a:srgbClr val="3C78D8"/>
            </a:solidFill>
            <a:prstDash val="solid"/>
            <a:round/>
            <a:headEnd len="med" w="med" type="none"/>
            <a:tailEnd len="med" w="med" type="triangle"/>
          </a:ln>
        </p:spPr>
      </p:cxnSp>
      <p:sp>
        <p:nvSpPr>
          <p:cNvPr id="286" name="Google Shape;286;p20"/>
          <p:cNvSpPr txBox="1"/>
          <p:nvPr/>
        </p:nvSpPr>
        <p:spPr>
          <a:xfrm>
            <a:off x="5402175" y="2921000"/>
            <a:ext cx="1814400" cy="39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100">
                <a:solidFill>
                  <a:srgbClr val="3C78D8"/>
                </a:solidFill>
              </a:rPr>
              <a:t>5</a:t>
            </a:r>
            <a:r>
              <a:rPr lang="en" sz="1100">
                <a:solidFill>
                  <a:srgbClr val="3C78D8"/>
                </a:solidFill>
              </a:rPr>
              <a:t>. Submits glideins (SSH)</a:t>
            </a:r>
            <a:endParaRPr sz="1100">
              <a:solidFill>
                <a:srgbClr val="3C78D8"/>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0" name="Shape 290"/>
        <p:cNvGrpSpPr/>
        <p:nvPr/>
      </p:nvGrpSpPr>
      <p:grpSpPr>
        <a:xfrm>
          <a:off x="0" y="0"/>
          <a:ext cx="0" cy="0"/>
          <a:chOff x="0" y="0"/>
          <a:chExt cx="0" cy="0"/>
        </a:xfrm>
      </p:grpSpPr>
      <p:sp>
        <p:nvSpPr>
          <p:cNvPr id="291" name="Google Shape;291;p21"/>
          <p:cNvSpPr txBox="1"/>
          <p:nvPr>
            <p:ph type="title"/>
          </p:nvPr>
        </p:nvSpPr>
        <p:spPr>
          <a:xfrm>
            <a:off x="729450" y="1318650"/>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Next Steps</a:t>
            </a:r>
            <a:endParaRPr/>
          </a:p>
        </p:txBody>
      </p:sp>
      <p:sp>
        <p:nvSpPr>
          <p:cNvPr id="292" name="Google Shape;292;p21"/>
          <p:cNvSpPr txBox="1"/>
          <p:nvPr>
            <p:ph idx="1" type="body"/>
          </p:nvPr>
        </p:nvSpPr>
        <p:spPr>
          <a:xfrm>
            <a:off x="729450" y="2078875"/>
            <a:ext cx="7688700" cy="2261100"/>
          </a:xfrm>
          <a:prstGeom prst="rect">
            <a:avLst/>
          </a:prstGeom>
        </p:spPr>
        <p:txBody>
          <a:bodyPr anchorCtr="0" anchor="t" bIns="91425" lIns="91425" spcFirstLastPara="1" rIns="91425" wrap="square" tIns="91425">
            <a:normAutofit lnSpcReduction="10000"/>
          </a:bodyPr>
          <a:lstStyle/>
          <a:p>
            <a:pPr indent="-311150" lvl="0" marL="457200" rtl="0" algn="l">
              <a:spcBef>
                <a:spcPts val="0"/>
              </a:spcBef>
              <a:spcAft>
                <a:spcPts val="0"/>
              </a:spcAft>
              <a:buSzPts val="1300"/>
              <a:buChar char="●"/>
            </a:pPr>
            <a:r>
              <a:rPr lang="en"/>
              <a:t>WLCG CE &amp; Factory Token Hackathon June 3-4: </a:t>
            </a:r>
            <a:r>
              <a:rPr lang="en" u="sng">
                <a:solidFill>
                  <a:schemeClr val="hlink"/>
                </a:solidFill>
                <a:hlinkClick r:id="rId4"/>
              </a:rPr>
              <a:t>https://indico.cern.ch/event/1032742/</a:t>
            </a:r>
            <a:r>
              <a:rPr lang="en"/>
              <a:t> </a:t>
            </a:r>
            <a:endParaRPr/>
          </a:p>
          <a:p>
            <a:pPr indent="-311150" lvl="0" marL="457200" rtl="0" algn="l">
              <a:spcBef>
                <a:spcPts val="0"/>
              </a:spcBef>
              <a:spcAft>
                <a:spcPts val="0"/>
              </a:spcAft>
              <a:buSzPts val="1300"/>
              <a:buChar char="●"/>
            </a:pPr>
            <a:r>
              <a:rPr lang="en"/>
              <a:t>Plan token → user mapping strategies</a:t>
            </a:r>
            <a:endParaRPr/>
          </a:p>
          <a:p>
            <a:pPr indent="-311150" lvl="1" marL="914400" rtl="0" algn="l">
              <a:spcBef>
                <a:spcPts val="0"/>
              </a:spcBef>
              <a:spcAft>
                <a:spcPts val="0"/>
              </a:spcAft>
              <a:buSzPts val="1300"/>
              <a:buChar char="○"/>
            </a:pPr>
            <a:r>
              <a:rPr lang="en" sz="1300"/>
              <a:t>Many VOs have multiple X.509 proxies → different users based on storage access rights</a:t>
            </a:r>
            <a:endParaRPr sz="1300"/>
          </a:p>
          <a:p>
            <a:pPr indent="-311150" lvl="1" marL="914400" rtl="0" algn="l">
              <a:spcBef>
                <a:spcPts val="0"/>
              </a:spcBef>
              <a:spcAft>
                <a:spcPts val="0"/>
              </a:spcAft>
              <a:buSzPts val="1300"/>
              <a:buChar char="○"/>
            </a:pPr>
            <a:r>
              <a:rPr lang="en" sz="1300"/>
              <a:t>Tokens allow us to separate pilot/storage credentials. Do we still need different pilot users?</a:t>
            </a:r>
            <a:endParaRPr sz="1300"/>
          </a:p>
          <a:p>
            <a:pPr indent="-311150" lvl="0" marL="457200" rtl="0" algn="l">
              <a:spcBef>
                <a:spcPts val="0"/>
              </a:spcBef>
              <a:spcAft>
                <a:spcPts val="0"/>
              </a:spcAft>
              <a:buSzPts val="1300"/>
              <a:buChar char="●"/>
            </a:pPr>
            <a:r>
              <a:rPr lang="en"/>
              <a:t>Open issues</a:t>
            </a:r>
            <a:endParaRPr/>
          </a:p>
          <a:p>
            <a:pPr indent="-298450" lvl="1" marL="914400" rtl="0" algn="l">
              <a:spcBef>
                <a:spcPts val="0"/>
              </a:spcBef>
              <a:spcAft>
                <a:spcPts val="0"/>
              </a:spcAft>
              <a:buSzPts val="1100"/>
              <a:buChar char="○"/>
            </a:pPr>
            <a:r>
              <a:rPr lang="en" sz="1300"/>
              <a:t>SciToken/WLCG token pilots still require an X.509 proxy (fix targeted for </a:t>
            </a:r>
            <a:r>
              <a:rPr lang="en" sz="1300"/>
              <a:t>GlideinWMS 3.7.5)</a:t>
            </a:r>
            <a:endParaRPr sz="1300"/>
          </a:p>
          <a:p>
            <a:pPr indent="-311150" lvl="1" marL="914400" rtl="0" algn="l">
              <a:spcBef>
                <a:spcPts val="0"/>
              </a:spcBef>
              <a:spcAft>
                <a:spcPts val="0"/>
              </a:spcAft>
              <a:buSzPts val="1300"/>
              <a:buChar char="○"/>
            </a:pPr>
            <a:r>
              <a:rPr lang="en" sz="1300"/>
              <a:t>Various minor fixes for GlideinWMS frontends (targeted for GlideinWMS 3.7.5)</a:t>
            </a:r>
            <a:endParaRPr sz="1300"/>
          </a:p>
          <a:p>
            <a:pPr indent="-311150" lvl="1" marL="914400" rtl="0" algn="l">
              <a:spcBef>
                <a:spcPts val="0"/>
              </a:spcBef>
              <a:spcAft>
                <a:spcPts val="0"/>
              </a:spcAft>
              <a:buSzPts val="1300"/>
              <a:buChar char="○"/>
            </a:pPr>
            <a:r>
              <a:rPr lang="en" sz="1300"/>
              <a:t>HTCondor-CE SciToken/WLCG token submission failure does not fallback to GSI</a:t>
            </a:r>
            <a:endParaRPr sz="1300"/>
          </a:p>
          <a:p>
            <a:pPr indent="-311150" lvl="1" marL="914400" rtl="0" algn="l">
              <a:spcBef>
                <a:spcPts val="0"/>
              </a:spcBef>
              <a:spcAft>
                <a:spcPts val="0"/>
              </a:spcAft>
              <a:buSzPts val="1300"/>
              <a:buChar char="○"/>
            </a:pPr>
            <a:r>
              <a:rPr lang="en" sz="1300"/>
              <a:t>Update accounting tools to retrieve VO data from token-based jobs</a:t>
            </a:r>
            <a:endParaRPr sz="1300"/>
          </a:p>
        </p:txBody>
      </p:sp>
      <p:sp>
        <p:nvSpPr>
          <p:cNvPr id="293" name="Google Shape;293;p21"/>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treamline">
  <a:themeElements>
    <a:clrScheme name="Streamline">
      <a:dk1>
        <a:srgbClr val="1A9988"/>
      </a:dk1>
      <a:lt1>
        <a:srgbClr val="FFFFFF"/>
      </a:lt1>
      <a:dk2>
        <a:srgbClr val="1A1A1A"/>
      </a:dk2>
      <a:lt2>
        <a:srgbClr val="E9EDEE"/>
      </a:lt2>
      <a:accent1>
        <a:srgbClr val="595959"/>
      </a:accent1>
      <a:accent2>
        <a:srgbClr val="6AA4C8"/>
      </a:accent2>
      <a:accent3>
        <a:srgbClr val="EB5600"/>
      </a:accent3>
      <a:accent4>
        <a:srgbClr val="A2FFE8"/>
      </a:accent4>
      <a:accent5>
        <a:srgbClr val="1C3678"/>
      </a:accent5>
      <a:accent6>
        <a:srgbClr val="FFB8A2"/>
      </a:accent6>
      <a:hlink>
        <a:srgbClr val="1C3678"/>
      </a:hlink>
      <a:folHlink>
        <a:srgbClr val="1C367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