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embeddedFontLst>
    <p:embeddedFont>
      <p:font typeface="Corbel" panose="020B0503020204020204" pitchFamily="3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87"/>
    <p:restoredTop sz="73990"/>
  </p:normalViewPr>
  <p:slideViewPr>
    <p:cSldViewPr snapToGrid="0" snapToObjects="1">
      <p:cViewPr varScale="1">
        <p:scale>
          <a:sx n="155" d="100"/>
          <a:sy n="155" d="100"/>
        </p:scale>
        <p:origin x="17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dirty="0"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00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dc9390956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dc9390956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dc9371227a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dc9371227a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d7f5c160db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d7f5c160db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dc9371227a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dc9371227a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d7f5c160db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d7f5c160db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2" descr="Polyg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-1" r="-209" b="17705"/>
          <a:stretch/>
        </p:blipFill>
        <p:spPr>
          <a:xfrm>
            <a:off x="0" y="-56445"/>
            <a:ext cx="12217588" cy="576033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820958" y="2165596"/>
            <a:ext cx="10550084" cy="1890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orbel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820958" y="4055869"/>
            <a:ext cx="10550084" cy="1339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1719" y="6077389"/>
            <a:ext cx="921538" cy="616961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1" name="Google Shape;21;p2"/>
          <p:cNvSpPr txBox="1"/>
          <p:nvPr/>
        </p:nvSpPr>
        <p:spPr>
          <a:xfrm>
            <a:off x="3523165" y="6070211"/>
            <a:ext cx="434726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The EOSC Future project is co-funded by the</a:t>
            </a:r>
            <a:br>
              <a:rPr lang="en-GB" sz="1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GB" sz="1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European Union Horizon Programme call </a:t>
            </a:r>
            <a:br>
              <a:rPr lang="en-GB" sz="1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GB" sz="1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INFRAEOSC-03-2020, Grant Agreement </a:t>
            </a:r>
            <a:r>
              <a:rPr lang="en-GB" sz="1200">
                <a:solidFill>
                  <a:schemeClr val="dk1"/>
                </a:solidFill>
                <a:highlight>
                  <a:srgbClr val="FFFF00"/>
                </a:highlight>
                <a:latin typeface="Corbel"/>
                <a:ea typeface="Corbel"/>
                <a:cs typeface="Corbel"/>
                <a:sym typeface="Corbel"/>
              </a:rPr>
              <a:t>number XXXXX</a:t>
            </a:r>
            <a:r>
              <a:rPr lang="en-GB" sz="1200">
                <a:solidFill>
                  <a:schemeClr val="lt1"/>
                </a:solidFill>
                <a:highlight>
                  <a:srgbClr val="FFFF00"/>
                </a:highlight>
                <a:latin typeface="Corbel"/>
                <a:ea typeface="Corbel"/>
                <a:cs typeface="Corbel"/>
                <a:sym typeface="Corbel"/>
              </a:rPr>
              <a:t>.</a:t>
            </a:r>
            <a:endParaRPr/>
          </a:p>
        </p:txBody>
      </p:sp>
      <p:pic>
        <p:nvPicPr>
          <p:cNvPr id="22" name="Google Shape;22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39633" y="6071847"/>
            <a:ext cx="1807266" cy="622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95733" y="445815"/>
            <a:ext cx="3175309" cy="1711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43121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1432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35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3146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20"/>
              <a:buChar char="•"/>
              <a:defRPr/>
            </a:lvl4pPr>
            <a:lvl5pPr marL="2286000" lvl="4" indent="-2857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00"/>
              <a:buChar char="o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10873408" y="6356350"/>
            <a:ext cx="4803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 rot="5400000">
            <a:off x="6985227" y="2104798"/>
            <a:ext cx="6108246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 rot="5400000">
            <a:off x="1651227" y="-447902"/>
            <a:ext cx="6108246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1432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35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3146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20"/>
              <a:buChar char="•"/>
              <a:defRPr/>
            </a:lvl4pPr>
            <a:lvl5pPr marL="2286000" lvl="4" indent="-2857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00"/>
              <a:buChar char="o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75" name="Google Shape;7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5400000">
            <a:off x="-614891" y="4413862"/>
            <a:ext cx="2667000" cy="143721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6" name="Google Shape;76;p12"/>
          <p:cNvGrpSpPr/>
          <p:nvPr/>
        </p:nvGrpSpPr>
        <p:grpSpPr>
          <a:xfrm rot="5400000">
            <a:off x="-1469001" y="2905335"/>
            <a:ext cx="4002213" cy="307389"/>
            <a:chOff x="5737553" y="6318930"/>
            <a:chExt cx="4002213" cy="307389"/>
          </a:xfrm>
        </p:grpSpPr>
        <p:sp>
          <p:nvSpPr>
            <p:cNvPr id="77" name="Google Shape;77;p12"/>
            <p:cNvSpPr txBox="1"/>
            <p:nvPr/>
          </p:nvSpPr>
          <p:spPr>
            <a:xfrm>
              <a:off x="5980566" y="6334125"/>
              <a:ext cx="3759200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chemeClr val="dk2"/>
                  </a:solidFill>
                  <a:latin typeface="Corbel"/>
                  <a:ea typeface="Corbel"/>
                  <a:cs typeface="Corbel"/>
                  <a:sym typeface="Corbel"/>
                </a:rPr>
                <a:t>eoscfuture</a:t>
              </a:r>
              <a:r>
                <a:rPr lang="en-GB" sz="1200">
                  <a:solidFill>
                    <a:schemeClr val="accent2"/>
                  </a:solidFill>
                  <a:latin typeface="Corbel"/>
                  <a:ea typeface="Corbel"/>
                  <a:cs typeface="Corbel"/>
                  <a:sym typeface="Corbel"/>
                </a:rPr>
                <a:t>.</a:t>
              </a:r>
              <a:r>
                <a:rPr lang="en-GB" sz="1200">
                  <a:solidFill>
                    <a:schemeClr val="dk2"/>
                  </a:solidFill>
                  <a:latin typeface="Corbel"/>
                  <a:ea typeface="Corbel"/>
                  <a:cs typeface="Corbel"/>
                  <a:sym typeface="Corbel"/>
                </a:rPr>
                <a:t>eu                 @EOSCFuture</a:t>
              </a:r>
              <a:endParaRPr/>
            </a:p>
          </p:txBody>
        </p:sp>
        <p:pic>
          <p:nvPicPr>
            <p:cNvPr id="78" name="Google Shape;78;p12" descr="World with solid fill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737553" y="6318930"/>
              <a:ext cx="307389" cy="3073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" name="Google Shape;79;p1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128669" y="6318930"/>
              <a:ext cx="307389" cy="30738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pty">
  <p:cSld name="Empt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1144450" y="365125"/>
            <a:ext cx="91251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o"/>
              <a:defRPr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Char char="▪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3"/>
              </a:buClr>
              <a:buSzPts val="1620"/>
              <a:buChar char="•"/>
              <a:defRPr/>
            </a:lvl4pPr>
            <a:lvl5pPr marL="2286000" lvl="4" indent="-2857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900"/>
              <a:buChar char="o"/>
              <a:defRPr/>
            </a:lvl5pPr>
            <a:lvl6pPr marL="2743200" lvl="5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0873408" y="6356350"/>
            <a:ext cx="4803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1109500" y="365125"/>
            <a:ext cx="9159900" cy="132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/>
          <p:nvPr/>
        </p:nvSpPr>
        <p:spPr>
          <a:xfrm rot="-5400000">
            <a:off x="4862100" y="-471900"/>
            <a:ext cx="2467800" cy="12192000"/>
          </a:xfrm>
          <a:prstGeom prst="rect">
            <a:avLst/>
          </a:prstGeom>
          <a:solidFill>
            <a:srgbClr val="9FC5E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EOSC</a:t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2" name="Google Shape;32;p4"/>
          <p:cNvSpPr/>
          <p:nvPr/>
        </p:nvSpPr>
        <p:spPr>
          <a:xfrm rot="-5400000">
            <a:off x="4665300" y="-3136375"/>
            <a:ext cx="2861400" cy="121920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6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Research</a:t>
            </a:r>
            <a:endParaRPr sz="16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>
  <p:cSld name="Section Header"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1850" y="2445189"/>
            <a:ext cx="10515600" cy="2010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Font typeface="Corbel"/>
              <a:buNone/>
              <a:defRPr sz="60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10873408" y="6356350"/>
            <a:ext cx="4803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" name="Google Shape;38;p5"/>
          <p:cNvSpPr txBox="1"/>
          <p:nvPr/>
        </p:nvSpPr>
        <p:spPr>
          <a:xfrm>
            <a:off x="3271234" y="3296992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9" name="Google Shape;39;p5"/>
          <p:cNvPicPr preferRelativeResize="0"/>
          <p:nvPr/>
        </p:nvPicPr>
        <p:blipFill rotWithShape="1">
          <a:blip r:embed="rId2">
            <a:alphaModFix/>
          </a:blip>
          <a:srcRect l="36942" t="-37981" r="-36942" b="37981"/>
          <a:stretch/>
        </p:blipFill>
        <p:spPr>
          <a:xfrm rot="5400000">
            <a:off x="-474518" y="474519"/>
            <a:ext cx="6089651" cy="5140615"/>
          </a:xfrm>
          <a:prstGeom prst="rtTriangle">
            <a:avLst/>
          </a:prstGeom>
          <a:noFill/>
          <a:ln>
            <a:noFill/>
          </a:ln>
        </p:spPr>
      </p:pic>
      <p:pic>
        <p:nvPicPr>
          <p:cNvPr id="40" name="Google Shape;40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86800" y="5284258"/>
            <a:ext cx="2667000" cy="1437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1092050" y="365125"/>
            <a:ext cx="91773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1432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35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3146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20"/>
              <a:buChar char="•"/>
              <a:defRPr/>
            </a:lvl4pPr>
            <a:lvl5pPr marL="2286000" lvl="4" indent="-2857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00"/>
              <a:buChar char="o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1432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35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3146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20"/>
              <a:buChar char="•"/>
              <a:defRPr/>
            </a:lvl4pPr>
            <a:lvl5pPr marL="2286000" lvl="4" indent="-2857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00"/>
              <a:buChar char="o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10873408" y="6356350"/>
            <a:ext cx="4803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43121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10873408" y="6356350"/>
            <a:ext cx="4803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10873408" y="6356350"/>
            <a:ext cx="4803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orbe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  <a:defRPr sz="3200"/>
            </a:lvl1pPr>
            <a:lvl2pPr marL="914400" lvl="1" indent="-3619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00"/>
              <a:buChar char="o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 sz="24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2000"/>
            </a:lvl4pPr>
            <a:lvl5pPr marL="2286000" lvl="4" indent="-2921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Char char="o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5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5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10873408" y="6356350"/>
            <a:ext cx="4803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orbe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Courier New"/>
              <a:buNone/>
              <a:defRPr sz="2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Courier New"/>
              <a:buNone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5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5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10873408" y="6356350"/>
            <a:ext cx="4803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4">
            <a:alphaModFix amt="85000"/>
          </a:blip>
          <a:srcRect l="43019" t="-27059" r="-43018" b="27059"/>
          <a:stretch/>
        </p:blipFill>
        <p:spPr>
          <a:xfrm rot="5400000">
            <a:off x="-437028" y="437030"/>
            <a:ext cx="2393574" cy="1519518"/>
          </a:xfrm>
          <a:prstGeom prst="rtTriangle">
            <a:avLst/>
          </a:prstGeom>
          <a:noFill/>
          <a:ln>
            <a:noFill/>
          </a:ln>
        </p:spPr>
      </p:pic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43121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orbel"/>
              <a:buNone/>
              <a:defRPr sz="4000" b="1" i="0" u="none" strike="noStrike" cap="none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ourier New"/>
              <a:buChar char="o"/>
              <a:defRPr sz="2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3146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Courier New"/>
              <a:buChar char="o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accent2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0873408" y="6356350"/>
            <a:ext cx="4803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425690" y="61681"/>
            <a:ext cx="1644584" cy="88624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oogle Shape;12;p1"/>
          <p:cNvGrpSpPr/>
          <p:nvPr/>
        </p:nvGrpSpPr>
        <p:grpSpPr>
          <a:xfrm>
            <a:off x="6609495" y="6385217"/>
            <a:ext cx="4002213" cy="307389"/>
            <a:chOff x="5737553" y="6318930"/>
            <a:chExt cx="4002213" cy="307389"/>
          </a:xfrm>
        </p:grpSpPr>
        <p:sp>
          <p:nvSpPr>
            <p:cNvPr id="13" name="Google Shape;13;p1"/>
            <p:cNvSpPr txBox="1"/>
            <p:nvPr/>
          </p:nvSpPr>
          <p:spPr>
            <a:xfrm>
              <a:off x="5980566" y="6334125"/>
              <a:ext cx="3759200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 b="0" i="0" u="none" strike="noStrike" cap="none">
                  <a:solidFill>
                    <a:schemeClr val="dk2"/>
                  </a:solidFill>
                  <a:latin typeface="Corbel"/>
                  <a:ea typeface="Corbel"/>
                  <a:cs typeface="Corbel"/>
                  <a:sym typeface="Corbel"/>
                </a:rPr>
                <a:t>eoscfuture</a:t>
              </a:r>
              <a:r>
                <a:rPr lang="en-GB" sz="1200" b="0" i="0" u="none" strike="noStrike" cap="none">
                  <a:solidFill>
                    <a:schemeClr val="accent2"/>
                  </a:solidFill>
                  <a:latin typeface="Corbel"/>
                  <a:ea typeface="Corbel"/>
                  <a:cs typeface="Corbel"/>
                  <a:sym typeface="Corbel"/>
                </a:rPr>
                <a:t>.</a:t>
              </a:r>
              <a:r>
                <a:rPr lang="en-GB" sz="1200" b="0" i="0" u="none" strike="noStrike" cap="none">
                  <a:solidFill>
                    <a:schemeClr val="dk2"/>
                  </a:solidFill>
                  <a:latin typeface="Corbel"/>
                  <a:ea typeface="Corbel"/>
                  <a:cs typeface="Corbel"/>
                  <a:sym typeface="Corbel"/>
                </a:rPr>
                <a:t>eu                 @EOSCFuture</a:t>
              </a:r>
              <a:endParaRPr/>
            </a:p>
          </p:txBody>
        </p:sp>
        <p:pic>
          <p:nvPicPr>
            <p:cNvPr id="14" name="Google Shape;14;p1" descr="World with solid fill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5737553" y="6318930"/>
              <a:ext cx="307389" cy="3073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5;p1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7128669" y="6318930"/>
              <a:ext cx="307389" cy="30738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>
            <a:spLocks noGrp="1"/>
          </p:cNvSpPr>
          <p:nvPr>
            <p:ph type="ctrTitle"/>
          </p:nvPr>
        </p:nvSpPr>
        <p:spPr>
          <a:xfrm>
            <a:off x="820958" y="1990785"/>
            <a:ext cx="10550084" cy="1890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orbel"/>
              <a:buNone/>
            </a:pPr>
            <a:r>
              <a:rPr lang="en-GB"/>
              <a:t>EOSC Future: Platform and Portal concept</a:t>
            </a:r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subTitle" idx="1"/>
          </p:nvPr>
        </p:nvSpPr>
        <p:spPr>
          <a:xfrm>
            <a:off x="820958" y="4055869"/>
            <a:ext cx="10550084" cy="1339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GDB</a:t>
            </a:r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n-GB" dirty="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Matthew Viljoen (thanks to Owen Appleton for slides)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10;p2">
            <a:extLst>
              <a:ext uri="{FF2B5EF4-FFF2-40B4-BE49-F238E27FC236}">
                <a16:creationId xmlns:a16="http://schemas.microsoft.com/office/drawing/2014/main" id="{FB0B92BC-F52E-684F-9506-27B612F53E6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86545" y="387927"/>
            <a:ext cx="6725327" cy="64700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98;p16">
            <a:extLst>
              <a:ext uri="{FF2B5EF4-FFF2-40B4-BE49-F238E27FC236}">
                <a16:creationId xmlns:a16="http://schemas.microsoft.com/office/drawing/2014/main" id="{9BEA1984-FE7F-C448-97CF-92A755A4BB8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52134" y="120921"/>
            <a:ext cx="91251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Project Activities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54404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/>
          <p:nvPr/>
        </p:nvSpPr>
        <p:spPr>
          <a:xfrm>
            <a:off x="681300" y="1879525"/>
            <a:ext cx="10995300" cy="43563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dk2"/>
                </a:solidFill>
              </a:rPr>
              <a:t>EOSC Resources</a:t>
            </a:r>
            <a:endParaRPr sz="2000" b="1">
              <a:solidFill>
                <a:schemeClr val="dk2"/>
              </a:solidFill>
            </a:endParaRPr>
          </a:p>
        </p:txBody>
      </p:sp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1144450" y="365125"/>
            <a:ext cx="91251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EOSC Resources</a:t>
            </a:r>
            <a:endParaRPr dirty="0"/>
          </a:p>
        </p:txBody>
      </p:sp>
      <p:sp>
        <p:nvSpPr>
          <p:cNvPr id="99" name="Google Shape;99;p16"/>
          <p:cNvSpPr/>
          <p:nvPr/>
        </p:nvSpPr>
        <p:spPr>
          <a:xfrm>
            <a:off x="1027200" y="2452825"/>
            <a:ext cx="4734600" cy="2223300"/>
          </a:xfrm>
          <a:prstGeom prst="rect">
            <a:avLst/>
          </a:prstGeom>
          <a:solidFill>
            <a:srgbClr val="4A86E8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</a:rPr>
              <a:t>Services</a:t>
            </a:r>
            <a:endParaRPr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Combine human activities (operations, support etc) with Research products (software, data, documentation etc) 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>
                <a:solidFill>
                  <a:schemeClr val="lt1"/>
                </a:solidFill>
              </a:rPr>
              <a:t>Operational, active, delivered, managed</a:t>
            </a:r>
            <a:endParaRPr i="1">
              <a:solidFill>
                <a:schemeClr val="lt1"/>
              </a:solidFill>
            </a:endParaRPr>
          </a:p>
        </p:txBody>
      </p:sp>
      <p:sp>
        <p:nvSpPr>
          <p:cNvPr id="100" name="Google Shape;100;p16"/>
          <p:cNvSpPr/>
          <p:nvPr/>
        </p:nvSpPr>
        <p:spPr>
          <a:xfrm>
            <a:off x="6475650" y="2452901"/>
            <a:ext cx="4829400" cy="2223300"/>
          </a:xfrm>
          <a:prstGeom prst="rect">
            <a:avLst/>
          </a:prstGeom>
          <a:solidFill>
            <a:srgbClr val="47B39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</a:rPr>
              <a:t>Research Products</a:t>
            </a:r>
            <a:endParaRPr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Digital objects. Contain value which is realised through their examination, processing, combination or other use. 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>
                <a:solidFill>
                  <a:schemeClr val="lt1"/>
                </a:solidFill>
              </a:rPr>
              <a:t>Object, storeable, FAIR</a:t>
            </a:r>
            <a:endParaRPr i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1">
              <a:solidFill>
                <a:schemeClr val="lt1"/>
              </a:solidFill>
            </a:endParaRPr>
          </a:p>
        </p:txBody>
      </p:sp>
      <p:sp>
        <p:nvSpPr>
          <p:cNvPr id="101" name="Google Shape;101;p16"/>
          <p:cNvSpPr/>
          <p:nvPr/>
        </p:nvSpPr>
        <p:spPr>
          <a:xfrm>
            <a:off x="1027200" y="4191700"/>
            <a:ext cx="975600" cy="55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Data processing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02" name="Google Shape;102;p16"/>
          <p:cNvSpPr/>
          <p:nvPr/>
        </p:nvSpPr>
        <p:spPr>
          <a:xfrm>
            <a:off x="2144313" y="4191700"/>
            <a:ext cx="879600" cy="55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Storage &amp; archiving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03" name="Google Shape;103;p16"/>
          <p:cNvSpPr/>
          <p:nvPr/>
        </p:nvSpPr>
        <p:spPr>
          <a:xfrm>
            <a:off x="3114575" y="4191700"/>
            <a:ext cx="1038900" cy="55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Thematic environment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04" name="Google Shape;104;p16"/>
          <p:cNvSpPr/>
          <p:nvPr/>
        </p:nvSpPr>
        <p:spPr>
          <a:xfrm>
            <a:off x="4259388" y="4191700"/>
            <a:ext cx="578400" cy="55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</a:rPr>
              <a:t>...</a:t>
            </a:r>
            <a:endParaRPr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</a:endParaRPr>
          </a:p>
        </p:txBody>
      </p:sp>
      <p:sp>
        <p:nvSpPr>
          <p:cNvPr id="105" name="Google Shape;105;p16"/>
          <p:cNvSpPr/>
          <p:nvPr/>
        </p:nvSpPr>
        <p:spPr>
          <a:xfrm>
            <a:off x="6475650" y="4250275"/>
            <a:ext cx="975600" cy="553500"/>
          </a:xfrm>
          <a:prstGeom prst="rect">
            <a:avLst/>
          </a:prstGeom>
          <a:solidFill>
            <a:srgbClr val="08705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Data sets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6" name="Google Shape;106;p16"/>
          <p:cNvSpPr/>
          <p:nvPr/>
        </p:nvSpPr>
        <p:spPr>
          <a:xfrm>
            <a:off x="7575600" y="4250275"/>
            <a:ext cx="975600" cy="553500"/>
          </a:xfrm>
          <a:prstGeom prst="rect">
            <a:avLst/>
          </a:prstGeom>
          <a:solidFill>
            <a:srgbClr val="08705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Software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7" name="Google Shape;107;p16"/>
          <p:cNvSpPr/>
          <p:nvPr/>
        </p:nvSpPr>
        <p:spPr>
          <a:xfrm>
            <a:off x="8628650" y="4250275"/>
            <a:ext cx="1249200" cy="553500"/>
          </a:xfrm>
          <a:prstGeom prst="rect">
            <a:avLst/>
          </a:prstGeom>
          <a:solidFill>
            <a:srgbClr val="08705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Publications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8" name="Google Shape;108;p16"/>
          <p:cNvSpPr/>
          <p:nvPr/>
        </p:nvSpPr>
        <p:spPr>
          <a:xfrm>
            <a:off x="10726638" y="4250275"/>
            <a:ext cx="578400" cy="553500"/>
          </a:xfrm>
          <a:prstGeom prst="rect">
            <a:avLst/>
          </a:prstGeom>
          <a:solidFill>
            <a:srgbClr val="08705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...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09" name="Google Shape;109;p16"/>
          <p:cNvSpPr/>
          <p:nvPr/>
        </p:nvSpPr>
        <p:spPr>
          <a:xfrm>
            <a:off x="9972725" y="4250275"/>
            <a:ext cx="651900" cy="553500"/>
          </a:xfrm>
          <a:prstGeom prst="rect">
            <a:avLst/>
          </a:prstGeom>
          <a:solidFill>
            <a:srgbClr val="08705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FDOs</a:t>
            </a:r>
            <a:endParaRPr sz="1200"/>
          </a:p>
        </p:txBody>
      </p:sp>
      <p:sp>
        <p:nvSpPr>
          <p:cNvPr id="110" name="Google Shape;110;p16"/>
          <p:cNvSpPr/>
          <p:nvPr/>
        </p:nvSpPr>
        <p:spPr>
          <a:xfrm rot="10800000">
            <a:off x="6475650" y="4859300"/>
            <a:ext cx="597300" cy="245100"/>
          </a:xfrm>
          <a:prstGeom prst="bentArrow">
            <a:avLst>
              <a:gd name="adj1" fmla="val 44104"/>
              <a:gd name="adj2" fmla="val 35945"/>
              <a:gd name="adj3" fmla="val 50000"/>
              <a:gd name="adj4" fmla="val 4375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6"/>
          <p:cNvSpPr/>
          <p:nvPr/>
        </p:nvSpPr>
        <p:spPr>
          <a:xfrm rot="10800000">
            <a:off x="6475650" y="4871950"/>
            <a:ext cx="1575300" cy="601800"/>
          </a:xfrm>
          <a:prstGeom prst="bentArrow">
            <a:avLst>
              <a:gd name="adj1" fmla="val 19616"/>
              <a:gd name="adj2" fmla="val 21824"/>
              <a:gd name="adj3" fmla="val 25000"/>
              <a:gd name="adj4" fmla="val 4375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6"/>
          <p:cNvSpPr/>
          <p:nvPr/>
        </p:nvSpPr>
        <p:spPr>
          <a:xfrm rot="10800000">
            <a:off x="6431575" y="4871950"/>
            <a:ext cx="2903100" cy="954300"/>
          </a:xfrm>
          <a:prstGeom prst="bentArrow">
            <a:avLst>
              <a:gd name="adj1" fmla="val 13175"/>
              <a:gd name="adj2" fmla="val 16077"/>
              <a:gd name="adj3" fmla="val 22289"/>
              <a:gd name="adj4" fmla="val 4375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6"/>
          <p:cNvSpPr/>
          <p:nvPr/>
        </p:nvSpPr>
        <p:spPr>
          <a:xfrm>
            <a:off x="4943725" y="4191700"/>
            <a:ext cx="1342200" cy="19623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</a:endParaRPr>
          </a:p>
        </p:txBody>
      </p:sp>
      <p:sp>
        <p:nvSpPr>
          <p:cNvPr id="114" name="Google Shape;114;p16"/>
          <p:cNvSpPr/>
          <p:nvPr/>
        </p:nvSpPr>
        <p:spPr>
          <a:xfrm>
            <a:off x="4943701" y="4191700"/>
            <a:ext cx="818100" cy="55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Content source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15" name="Google Shape;115;p16"/>
          <p:cNvSpPr/>
          <p:nvPr/>
        </p:nvSpPr>
        <p:spPr>
          <a:xfrm>
            <a:off x="4981050" y="4834400"/>
            <a:ext cx="1372500" cy="294900"/>
          </a:xfrm>
          <a:prstGeom prst="rect">
            <a:avLst/>
          </a:prstGeom>
          <a:solidFill>
            <a:srgbClr val="05156A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Data source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16" name="Google Shape;116;p16"/>
          <p:cNvSpPr/>
          <p:nvPr/>
        </p:nvSpPr>
        <p:spPr>
          <a:xfrm>
            <a:off x="4981050" y="5169100"/>
            <a:ext cx="1372500" cy="294900"/>
          </a:xfrm>
          <a:prstGeom prst="rect">
            <a:avLst/>
          </a:prstGeom>
          <a:solidFill>
            <a:srgbClr val="05156A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Software repo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17" name="Google Shape;117;p16"/>
          <p:cNvSpPr/>
          <p:nvPr/>
        </p:nvSpPr>
        <p:spPr>
          <a:xfrm>
            <a:off x="4981050" y="5503800"/>
            <a:ext cx="1372500" cy="294900"/>
          </a:xfrm>
          <a:prstGeom prst="rect">
            <a:avLst/>
          </a:prstGeom>
          <a:solidFill>
            <a:srgbClr val="05156A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Publisher repo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18" name="Google Shape;118;p16"/>
          <p:cNvSpPr/>
          <p:nvPr/>
        </p:nvSpPr>
        <p:spPr>
          <a:xfrm>
            <a:off x="4981050" y="5838500"/>
            <a:ext cx="1372500" cy="294900"/>
          </a:xfrm>
          <a:prstGeom prst="rect">
            <a:avLst/>
          </a:prstGeom>
          <a:solidFill>
            <a:srgbClr val="05156A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....</a:t>
            </a:r>
            <a:endParaRPr sz="120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1109500" y="365125"/>
            <a:ext cx="9159900" cy="132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Provider view: The old idea</a:t>
            </a:r>
            <a:endParaRPr/>
          </a:p>
        </p:txBody>
      </p:sp>
      <p:sp>
        <p:nvSpPr>
          <p:cNvPr id="124" name="Google Shape;124;p17"/>
          <p:cNvSpPr/>
          <p:nvPr/>
        </p:nvSpPr>
        <p:spPr>
          <a:xfrm>
            <a:off x="3949907" y="2143593"/>
            <a:ext cx="2848200" cy="584700"/>
          </a:xfrm>
          <a:prstGeom prst="roundRect">
            <a:avLst>
              <a:gd name="adj" fmla="val 16667"/>
            </a:avLst>
          </a:prstGeom>
          <a:solidFill>
            <a:srgbClr val="38761D"/>
          </a:solidFill>
          <a:ln w="12700" cap="flat" cmpd="sng">
            <a:solidFill>
              <a:srgbClr val="642DB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Researcher / Research Group /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Research Performing Organisation </a:t>
            </a:r>
            <a:endParaRPr/>
          </a:p>
        </p:txBody>
      </p:sp>
      <p:sp>
        <p:nvSpPr>
          <p:cNvPr id="125" name="Google Shape;125;p17"/>
          <p:cNvSpPr/>
          <p:nvPr/>
        </p:nvSpPr>
        <p:spPr>
          <a:xfrm>
            <a:off x="3852470" y="4031104"/>
            <a:ext cx="3042900" cy="5847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8761D"/>
              </a:gs>
              <a:gs pos="100000">
                <a:srgbClr val="081E9B"/>
              </a:gs>
            </a:gsLst>
            <a:lin ang="5400012" scaled="0"/>
          </a:gradFill>
          <a:ln w="12700" cap="flat" cmpd="sng">
            <a:solidFill>
              <a:srgbClr val="081E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EOSC Portal</a:t>
            </a:r>
            <a:endParaRPr/>
          </a:p>
        </p:txBody>
      </p:sp>
      <p:sp>
        <p:nvSpPr>
          <p:cNvPr id="126" name="Google Shape;126;p17"/>
          <p:cNvSpPr/>
          <p:nvPr/>
        </p:nvSpPr>
        <p:spPr>
          <a:xfrm>
            <a:off x="6573187" y="5393609"/>
            <a:ext cx="1244100" cy="632700"/>
          </a:xfrm>
          <a:prstGeom prst="ellipse">
            <a:avLst/>
          </a:prstGeom>
          <a:solidFill>
            <a:schemeClr val="lt2"/>
          </a:solidFill>
          <a:ln w="12700" cap="flat" cmpd="sng">
            <a:solidFill>
              <a:srgbClr val="081E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rPr>
              <a:t>Resource</a:t>
            </a:r>
            <a:endParaRPr/>
          </a:p>
        </p:txBody>
      </p:sp>
      <p:sp>
        <p:nvSpPr>
          <p:cNvPr id="127" name="Google Shape;127;p17"/>
          <p:cNvSpPr/>
          <p:nvPr/>
        </p:nvSpPr>
        <p:spPr>
          <a:xfrm>
            <a:off x="4012367" y="5472295"/>
            <a:ext cx="1244100" cy="632700"/>
          </a:xfrm>
          <a:prstGeom prst="ellipse">
            <a:avLst/>
          </a:prstGeom>
          <a:solidFill>
            <a:schemeClr val="lt2"/>
          </a:solidFill>
          <a:ln w="12700" cap="flat" cmpd="sng">
            <a:solidFill>
              <a:srgbClr val="081E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rPr>
              <a:t>Resource</a:t>
            </a:r>
            <a:endParaRPr sz="1300" b="1">
              <a:solidFill>
                <a:schemeClr val="dk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28" name="Google Shape;128;p17"/>
          <p:cNvSpPr/>
          <p:nvPr/>
        </p:nvSpPr>
        <p:spPr>
          <a:xfrm>
            <a:off x="5136630" y="6112578"/>
            <a:ext cx="1244100" cy="632700"/>
          </a:xfrm>
          <a:prstGeom prst="ellipse">
            <a:avLst/>
          </a:prstGeom>
          <a:solidFill>
            <a:schemeClr val="lt2"/>
          </a:solidFill>
          <a:ln w="12700" cap="flat" cmpd="sng">
            <a:solidFill>
              <a:srgbClr val="081E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GB" sz="1300" b="1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rPr>
              <a:t>Resource</a:t>
            </a:r>
            <a:endParaRPr sz="1300" b="1">
              <a:solidFill>
                <a:schemeClr val="dk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29" name="Google Shape;129;p17"/>
          <p:cNvSpPr/>
          <p:nvPr/>
        </p:nvSpPr>
        <p:spPr>
          <a:xfrm>
            <a:off x="2625777" y="6064770"/>
            <a:ext cx="1244100" cy="632700"/>
          </a:xfrm>
          <a:prstGeom prst="ellipse">
            <a:avLst/>
          </a:prstGeom>
          <a:solidFill>
            <a:schemeClr val="lt2"/>
          </a:solidFill>
          <a:ln w="12700" cap="flat" cmpd="sng">
            <a:solidFill>
              <a:srgbClr val="081E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1300" b="1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rPr>
              <a:t>Resource</a:t>
            </a:r>
            <a:endParaRPr sz="1300" b="1">
              <a:solidFill>
                <a:schemeClr val="dk2"/>
              </a:solidFill>
            </a:endParaRPr>
          </a:p>
        </p:txBody>
      </p:sp>
      <p:sp>
        <p:nvSpPr>
          <p:cNvPr id="130" name="Google Shape;130;p17"/>
          <p:cNvSpPr txBox="1"/>
          <p:nvPr/>
        </p:nvSpPr>
        <p:spPr>
          <a:xfrm>
            <a:off x="7701627" y="3188350"/>
            <a:ext cx="943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Portal = EOSC</a:t>
            </a:r>
            <a:endParaRPr/>
          </a:p>
        </p:txBody>
      </p:sp>
      <p:grpSp>
        <p:nvGrpSpPr>
          <p:cNvPr id="131" name="Google Shape;131;p17"/>
          <p:cNvGrpSpPr/>
          <p:nvPr/>
        </p:nvGrpSpPr>
        <p:grpSpPr>
          <a:xfrm>
            <a:off x="7559774" y="3134050"/>
            <a:ext cx="1084907" cy="700800"/>
            <a:chOff x="7927906" y="2995240"/>
            <a:chExt cx="1783800" cy="700800"/>
          </a:xfrm>
        </p:grpSpPr>
        <p:sp>
          <p:nvSpPr>
            <p:cNvPr id="132" name="Google Shape;132;p17"/>
            <p:cNvSpPr/>
            <p:nvPr/>
          </p:nvSpPr>
          <p:spPr>
            <a:xfrm>
              <a:off x="7927906" y="2995240"/>
              <a:ext cx="1783800" cy="700800"/>
            </a:xfrm>
            <a:prstGeom prst="ellipse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cxnSp>
          <p:nvCxnSpPr>
            <p:cNvPr id="133" name="Google Shape;133;p17"/>
            <p:cNvCxnSpPr>
              <a:stCxn id="132" idx="3"/>
              <a:endCxn id="132" idx="7"/>
            </p:cNvCxnSpPr>
            <p:nvPr/>
          </p:nvCxnSpPr>
          <p:spPr>
            <a:xfrm rot="10800000" flipH="1">
              <a:off x="8189137" y="3097810"/>
              <a:ext cx="1261200" cy="4956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pic>
        <p:nvPicPr>
          <p:cNvPr id="134" name="Google Shape;134;p17" descr="When Elon Musk Pitched to the Head of Yellow Pages: “He Threw the Book at  Me” | by Anthony Blumberg | DataDrivenInvesto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43884" y="3519578"/>
            <a:ext cx="1244185" cy="9455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5" name="Google Shape;135;p17"/>
          <p:cNvGrpSpPr/>
          <p:nvPr/>
        </p:nvGrpSpPr>
        <p:grpSpPr>
          <a:xfrm>
            <a:off x="1701383" y="3379853"/>
            <a:ext cx="1663800" cy="1263300"/>
            <a:chOff x="1701383" y="3379853"/>
            <a:chExt cx="1663800" cy="1263300"/>
          </a:xfrm>
        </p:grpSpPr>
        <p:sp>
          <p:nvSpPr>
            <p:cNvPr id="136" name="Google Shape;136;p17"/>
            <p:cNvSpPr/>
            <p:nvPr/>
          </p:nvSpPr>
          <p:spPr>
            <a:xfrm>
              <a:off x="1701383" y="3379853"/>
              <a:ext cx="1663800" cy="1263300"/>
            </a:xfrm>
            <a:prstGeom prst="ellipse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cxnSp>
          <p:nvCxnSpPr>
            <p:cNvPr id="137" name="Google Shape;137;p17"/>
            <p:cNvCxnSpPr>
              <a:stCxn id="136" idx="3"/>
              <a:endCxn id="136" idx="7"/>
            </p:cNvCxnSpPr>
            <p:nvPr/>
          </p:nvCxnSpPr>
          <p:spPr>
            <a:xfrm rot="10800000" flipH="1">
              <a:off x="1945041" y="3564747"/>
              <a:ext cx="1176600" cy="8934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38" name="Google Shape;138;p17"/>
          <p:cNvSpPr/>
          <p:nvPr/>
        </p:nvSpPr>
        <p:spPr>
          <a:xfrm>
            <a:off x="5226570" y="2857559"/>
            <a:ext cx="243900" cy="700800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accent3"/>
          </a:solidFill>
          <a:ln w="12700" cap="flat" cmpd="sng">
            <a:solidFill>
              <a:srgbClr val="B9514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9" name="Google Shape;139;p17"/>
          <p:cNvSpPr/>
          <p:nvPr/>
        </p:nvSpPr>
        <p:spPr>
          <a:xfrm rot="1826647">
            <a:off x="3474453" y="4743205"/>
            <a:ext cx="243932" cy="1196557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accent3"/>
          </a:solidFill>
          <a:ln w="12700" cap="flat" cmpd="sng">
            <a:solidFill>
              <a:srgbClr val="B9514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0" name="Google Shape;140;p17"/>
          <p:cNvSpPr/>
          <p:nvPr/>
        </p:nvSpPr>
        <p:spPr>
          <a:xfrm rot="-330025">
            <a:off x="5634418" y="4724843"/>
            <a:ext cx="244124" cy="1342981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accent3"/>
          </a:solidFill>
          <a:ln w="12700" cap="flat" cmpd="sng">
            <a:solidFill>
              <a:srgbClr val="B9514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1" name="Google Shape;141;p17"/>
          <p:cNvSpPr/>
          <p:nvPr/>
        </p:nvSpPr>
        <p:spPr>
          <a:xfrm rot="945696">
            <a:off x="4660890" y="4746472"/>
            <a:ext cx="244077" cy="660899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accent3"/>
          </a:solidFill>
          <a:ln w="12700" cap="flat" cmpd="sng">
            <a:solidFill>
              <a:srgbClr val="B9514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2" name="Google Shape;142;p17"/>
          <p:cNvSpPr/>
          <p:nvPr/>
        </p:nvSpPr>
        <p:spPr>
          <a:xfrm rot="-1652517">
            <a:off x="6767726" y="4713462"/>
            <a:ext cx="243946" cy="660984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accent3"/>
          </a:solidFill>
          <a:ln w="12700" cap="flat" cmpd="sng">
            <a:solidFill>
              <a:srgbClr val="B9514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3" name="Google Shape;143;p17"/>
          <p:cNvSpPr txBox="1"/>
          <p:nvPr/>
        </p:nvSpPr>
        <p:spPr>
          <a:xfrm>
            <a:off x="9151227" y="2338506"/>
            <a:ext cx="2032800" cy="9234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EOSC is not just a listing of services on a  website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/>
          <p:nvPr/>
        </p:nvSpPr>
        <p:spPr>
          <a:xfrm>
            <a:off x="1566025" y="1371175"/>
            <a:ext cx="5223600" cy="1325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1" dirty="0"/>
              <a:t>Organised Community (WLCG, …)</a:t>
            </a:r>
            <a:endParaRPr sz="600" b="1" dirty="0"/>
          </a:p>
        </p:txBody>
      </p:sp>
      <p:sp>
        <p:nvSpPr>
          <p:cNvPr id="149" name="Google Shape;149;p18"/>
          <p:cNvSpPr/>
          <p:nvPr/>
        </p:nvSpPr>
        <p:spPr>
          <a:xfrm>
            <a:off x="5006000" y="1571500"/>
            <a:ext cx="4437900" cy="1294800"/>
          </a:xfrm>
          <a:prstGeom prst="roundRect">
            <a:avLst>
              <a:gd name="adj" fmla="val 16667"/>
            </a:avLst>
          </a:prstGeom>
          <a:solidFill>
            <a:srgbClr val="E7E6E6">
              <a:alpha val="5978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1" dirty="0"/>
              <a:t> Community (HEP)</a:t>
            </a:r>
            <a:endParaRPr sz="600" b="1" dirty="0"/>
          </a:p>
        </p:txBody>
      </p:sp>
      <p:sp>
        <p:nvSpPr>
          <p:cNvPr id="150" name="Google Shape;150;p18"/>
          <p:cNvSpPr txBox="1">
            <a:spLocks noGrp="1"/>
          </p:cNvSpPr>
          <p:nvPr>
            <p:ph type="title"/>
          </p:nvPr>
        </p:nvSpPr>
        <p:spPr>
          <a:xfrm>
            <a:off x="1109500" y="365125"/>
            <a:ext cx="9159900" cy="132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Researcher view: different benefits</a:t>
            </a:r>
            <a:endParaRPr dirty="0"/>
          </a:p>
        </p:txBody>
      </p:sp>
      <p:sp>
        <p:nvSpPr>
          <p:cNvPr id="151" name="Google Shape;151;p18"/>
          <p:cNvSpPr txBox="1"/>
          <p:nvPr/>
        </p:nvSpPr>
        <p:spPr>
          <a:xfrm rot="-5400000">
            <a:off x="2710950" y="3000853"/>
            <a:ext cx="695400" cy="290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/>
          </a:p>
        </p:txBody>
      </p:sp>
      <p:grpSp>
        <p:nvGrpSpPr>
          <p:cNvPr id="152" name="Google Shape;152;p18"/>
          <p:cNvGrpSpPr/>
          <p:nvPr/>
        </p:nvGrpSpPr>
        <p:grpSpPr>
          <a:xfrm>
            <a:off x="1546350" y="2732437"/>
            <a:ext cx="3024600" cy="3914438"/>
            <a:chOff x="1546350" y="2732437"/>
            <a:chExt cx="3024600" cy="3914438"/>
          </a:xfrm>
        </p:grpSpPr>
        <p:grpSp>
          <p:nvGrpSpPr>
            <p:cNvPr id="153" name="Google Shape;153;p18"/>
            <p:cNvGrpSpPr/>
            <p:nvPr/>
          </p:nvGrpSpPr>
          <p:grpSpPr>
            <a:xfrm>
              <a:off x="1546350" y="3977874"/>
              <a:ext cx="3024600" cy="2669001"/>
              <a:chOff x="1546350" y="3977874"/>
              <a:chExt cx="3024600" cy="2669001"/>
            </a:xfrm>
          </p:grpSpPr>
          <p:grpSp>
            <p:nvGrpSpPr>
              <p:cNvPr id="154" name="Google Shape;154;p18"/>
              <p:cNvGrpSpPr/>
              <p:nvPr/>
            </p:nvGrpSpPr>
            <p:grpSpPr>
              <a:xfrm>
                <a:off x="1546350" y="3977874"/>
                <a:ext cx="3024600" cy="1778100"/>
                <a:chOff x="1546350" y="3977874"/>
                <a:chExt cx="3024600" cy="1778100"/>
              </a:xfrm>
            </p:grpSpPr>
            <p:sp>
              <p:nvSpPr>
                <p:cNvPr id="155" name="Google Shape;155;p18"/>
                <p:cNvSpPr/>
                <p:nvPr/>
              </p:nvSpPr>
              <p:spPr>
                <a:xfrm>
                  <a:off x="1546350" y="3977874"/>
                  <a:ext cx="3024600" cy="177810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3BDCF8"/>
                    </a:gs>
                    <a:gs pos="100000">
                      <a:srgbClr val="0C8DA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b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 sz="1500">
                      <a:solidFill>
                        <a:schemeClr val="lt1"/>
                      </a:solidFill>
                      <a:latin typeface="Corbel"/>
                      <a:ea typeface="Corbel"/>
                      <a:cs typeface="Corbel"/>
                      <a:sym typeface="Corbel"/>
                    </a:rPr>
                    <a:t>Community Platform</a:t>
                  </a:r>
                  <a:endParaRPr sz="1300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156" name="Google Shape;156;p18"/>
                <p:cNvSpPr/>
                <p:nvPr/>
              </p:nvSpPr>
              <p:spPr>
                <a:xfrm>
                  <a:off x="1750800" y="4047025"/>
                  <a:ext cx="1011900" cy="50280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38761D"/>
                    </a:gs>
                    <a:gs pos="100000">
                      <a:srgbClr val="081E9B"/>
                    </a:gs>
                  </a:gsLst>
                  <a:lin ang="5400012" scaled="0"/>
                </a:gradFill>
                <a:ln w="12700" cap="flat" cmpd="sng">
                  <a:solidFill>
                    <a:srgbClr val="081E9B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 sz="1200">
                      <a:solidFill>
                        <a:schemeClr val="lt1"/>
                      </a:solidFill>
                      <a:latin typeface="Corbel"/>
                      <a:ea typeface="Corbel"/>
                      <a:cs typeface="Corbel"/>
                      <a:sym typeface="Corbel"/>
                    </a:rPr>
                    <a:t>Community Portal</a:t>
                  </a:r>
                  <a:endParaRPr sz="800"/>
                </a:p>
              </p:txBody>
            </p:sp>
            <p:sp>
              <p:nvSpPr>
                <p:cNvPr id="157" name="Google Shape;157;p18"/>
                <p:cNvSpPr/>
                <p:nvPr/>
              </p:nvSpPr>
              <p:spPr>
                <a:xfrm>
                  <a:off x="2815100" y="4356325"/>
                  <a:ext cx="1640700" cy="19350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38761D"/>
                    </a:gs>
                    <a:gs pos="100000">
                      <a:srgbClr val="081E9B"/>
                    </a:gs>
                  </a:gsLst>
                  <a:lin ang="5400012" scaled="0"/>
                </a:gradFill>
                <a:ln w="12700" cap="flat" cmpd="sng">
                  <a:solidFill>
                    <a:srgbClr val="081E9B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 sz="1200">
                      <a:solidFill>
                        <a:schemeClr val="lt1"/>
                      </a:solidFill>
                      <a:latin typeface="Corbel"/>
                      <a:ea typeface="Corbel"/>
                      <a:cs typeface="Corbel"/>
                      <a:sym typeface="Corbel"/>
                    </a:rPr>
                    <a:t>APIs</a:t>
                  </a:r>
                  <a:endParaRPr sz="800"/>
                </a:p>
              </p:txBody>
            </p:sp>
            <p:sp>
              <p:nvSpPr>
                <p:cNvPr id="158" name="Google Shape;158;p18"/>
                <p:cNvSpPr/>
                <p:nvPr/>
              </p:nvSpPr>
              <p:spPr>
                <a:xfrm>
                  <a:off x="2843550" y="4090300"/>
                  <a:ext cx="642000" cy="23160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38761D"/>
                    </a:gs>
                    <a:gs pos="100000">
                      <a:srgbClr val="081E9B"/>
                    </a:gs>
                  </a:gsLst>
                  <a:lin ang="5400012" scaled="0"/>
                </a:gradFill>
                <a:ln w="12700" cap="flat" cmpd="sng">
                  <a:solidFill>
                    <a:srgbClr val="081E9B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 sz="1200">
                      <a:solidFill>
                        <a:schemeClr val="lt1"/>
                      </a:solidFill>
                      <a:latin typeface="Corbel"/>
                      <a:ea typeface="Corbel"/>
                      <a:cs typeface="Corbel"/>
                      <a:sym typeface="Corbel"/>
                    </a:rPr>
                    <a:t>Tools</a:t>
                  </a:r>
                  <a:endParaRPr sz="800"/>
                </a:p>
              </p:txBody>
            </p:sp>
            <p:sp>
              <p:nvSpPr>
                <p:cNvPr id="159" name="Google Shape;159;p18"/>
                <p:cNvSpPr/>
                <p:nvPr/>
              </p:nvSpPr>
              <p:spPr>
                <a:xfrm>
                  <a:off x="3566400" y="4090289"/>
                  <a:ext cx="919800" cy="23160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38761D"/>
                    </a:gs>
                    <a:gs pos="100000">
                      <a:srgbClr val="081E9B"/>
                    </a:gs>
                  </a:gsLst>
                  <a:lin ang="5400012" scaled="0"/>
                </a:gradFill>
                <a:ln w="12700" cap="flat" cmpd="sng">
                  <a:solidFill>
                    <a:srgbClr val="081E9B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 sz="1200">
                      <a:solidFill>
                        <a:schemeClr val="lt1"/>
                      </a:solidFill>
                      <a:latin typeface="Corbel"/>
                      <a:ea typeface="Corbel"/>
                      <a:cs typeface="Corbel"/>
                      <a:sym typeface="Corbel"/>
                    </a:rPr>
                    <a:t>Workflows</a:t>
                  </a:r>
                  <a:endParaRPr sz="800"/>
                </a:p>
              </p:txBody>
            </p:sp>
          </p:grpSp>
          <p:sp>
            <p:nvSpPr>
              <p:cNvPr id="160" name="Google Shape;160;p18"/>
              <p:cNvSpPr/>
              <p:nvPr/>
            </p:nvSpPr>
            <p:spPr>
              <a:xfrm>
                <a:off x="1705413" y="5925975"/>
                <a:ext cx="1331400" cy="720900"/>
              </a:xfrm>
              <a:prstGeom prst="rect">
                <a:avLst/>
              </a:prstGeom>
              <a:gradFill>
                <a:gsLst>
                  <a:gs pos="0">
                    <a:srgbClr val="47B398"/>
                  </a:gs>
                  <a:gs pos="50000">
                    <a:srgbClr val="03AF8E"/>
                  </a:gs>
                  <a:gs pos="100000">
                    <a:srgbClr val="00A182"/>
                  </a:gs>
                </a:gsLst>
                <a:lin ang="5400012" scaled="0"/>
              </a:gradFill>
              <a:ln w="9525" cap="flat" cmpd="sng">
                <a:solidFill>
                  <a:schemeClr val="accent5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8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Thematic Provider A</a:t>
                </a:r>
                <a:endParaRPr/>
              </a:p>
            </p:txBody>
          </p:sp>
          <p:sp>
            <p:nvSpPr>
              <p:cNvPr id="161" name="Google Shape;161;p18"/>
              <p:cNvSpPr/>
              <p:nvPr/>
            </p:nvSpPr>
            <p:spPr>
              <a:xfrm>
                <a:off x="3209988" y="5925975"/>
                <a:ext cx="1331400" cy="720900"/>
              </a:xfrm>
              <a:prstGeom prst="rect">
                <a:avLst/>
              </a:prstGeom>
              <a:gradFill>
                <a:gsLst>
                  <a:gs pos="0">
                    <a:srgbClr val="47B398"/>
                  </a:gs>
                  <a:gs pos="50000">
                    <a:srgbClr val="03AF8E"/>
                  </a:gs>
                  <a:gs pos="100000">
                    <a:srgbClr val="00A182"/>
                  </a:gs>
                </a:gsLst>
                <a:lin ang="5400012" scaled="0"/>
              </a:gradFill>
              <a:ln w="9525" cap="flat" cmpd="sng">
                <a:solidFill>
                  <a:schemeClr val="accent5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8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Thematic Provider B</a:t>
                </a:r>
                <a:endParaRPr/>
              </a:p>
            </p:txBody>
          </p:sp>
        </p:grpSp>
        <p:grpSp>
          <p:nvGrpSpPr>
            <p:cNvPr id="162" name="Google Shape;162;p18"/>
            <p:cNvGrpSpPr/>
            <p:nvPr/>
          </p:nvGrpSpPr>
          <p:grpSpPr>
            <a:xfrm>
              <a:off x="1606950" y="2732437"/>
              <a:ext cx="2903400" cy="1209900"/>
              <a:chOff x="1606950" y="2732437"/>
              <a:chExt cx="2903400" cy="1209900"/>
            </a:xfrm>
          </p:grpSpPr>
          <p:sp>
            <p:nvSpPr>
              <p:cNvPr id="163" name="Google Shape;163;p18"/>
              <p:cNvSpPr/>
              <p:nvPr/>
            </p:nvSpPr>
            <p:spPr>
              <a:xfrm>
                <a:off x="1606950" y="2732437"/>
                <a:ext cx="243900" cy="1209900"/>
              </a:xfrm>
              <a:prstGeom prst="upDownArrow">
                <a:avLst>
                  <a:gd name="adj1" fmla="val 50000"/>
                  <a:gd name="adj2" fmla="val 50000"/>
                </a:avLst>
              </a:prstGeom>
              <a:solidFill>
                <a:schemeClr val="accent3"/>
              </a:solidFill>
              <a:ln w="12700" cap="flat" cmpd="sng">
                <a:solidFill>
                  <a:srgbClr val="B9514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  <p:sp>
            <p:nvSpPr>
              <p:cNvPr id="164" name="Google Shape;164;p18"/>
              <p:cNvSpPr/>
              <p:nvPr/>
            </p:nvSpPr>
            <p:spPr>
              <a:xfrm>
                <a:off x="4266450" y="2732437"/>
                <a:ext cx="243900" cy="1209900"/>
              </a:xfrm>
              <a:prstGeom prst="upDownArrow">
                <a:avLst>
                  <a:gd name="adj1" fmla="val 50000"/>
                  <a:gd name="adj2" fmla="val 50000"/>
                </a:avLst>
              </a:prstGeom>
              <a:solidFill>
                <a:schemeClr val="accent3"/>
              </a:solidFill>
              <a:ln w="12700" cap="flat" cmpd="sng">
                <a:solidFill>
                  <a:srgbClr val="B9514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  <p:sp>
            <p:nvSpPr>
              <p:cNvPr id="165" name="Google Shape;165;p18"/>
              <p:cNvSpPr txBox="1"/>
              <p:nvPr/>
            </p:nvSpPr>
            <p:spPr>
              <a:xfrm>
                <a:off x="1961225" y="2858965"/>
                <a:ext cx="2256600" cy="738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latin typeface="Corbel"/>
                    <a:ea typeface="Corbel"/>
                    <a:cs typeface="Corbel"/>
                    <a:sym typeface="Corbel"/>
                  </a:rPr>
                  <a:t>Community consensus tools, portals, workflows and resources. </a:t>
                </a:r>
                <a:endParaRPr sz="1200"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</p:grpSp>
      </p:grpSp>
      <p:grpSp>
        <p:nvGrpSpPr>
          <p:cNvPr id="166" name="Google Shape;166;p18"/>
          <p:cNvGrpSpPr/>
          <p:nvPr/>
        </p:nvGrpSpPr>
        <p:grpSpPr>
          <a:xfrm>
            <a:off x="1657200" y="1910950"/>
            <a:ext cx="10297288" cy="662138"/>
            <a:chOff x="1657200" y="1910950"/>
            <a:chExt cx="10297288" cy="662138"/>
          </a:xfrm>
        </p:grpSpPr>
        <p:sp>
          <p:nvSpPr>
            <p:cNvPr id="167" name="Google Shape;167;p18"/>
            <p:cNvSpPr/>
            <p:nvPr/>
          </p:nvSpPr>
          <p:spPr>
            <a:xfrm>
              <a:off x="1657200" y="1910950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68" name="Google Shape;168;p18"/>
            <p:cNvSpPr/>
            <p:nvPr/>
          </p:nvSpPr>
          <p:spPr>
            <a:xfrm>
              <a:off x="2105050" y="2321075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69" name="Google Shape;169;p18"/>
            <p:cNvSpPr/>
            <p:nvPr/>
          </p:nvSpPr>
          <p:spPr>
            <a:xfrm>
              <a:off x="2711638" y="1910950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70" name="Google Shape;170;p18"/>
            <p:cNvSpPr/>
            <p:nvPr/>
          </p:nvSpPr>
          <p:spPr>
            <a:xfrm>
              <a:off x="3159488" y="2321075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71" name="Google Shape;171;p18"/>
            <p:cNvSpPr/>
            <p:nvPr/>
          </p:nvSpPr>
          <p:spPr>
            <a:xfrm>
              <a:off x="3766075" y="1910950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72" name="Google Shape;172;p18"/>
            <p:cNvSpPr/>
            <p:nvPr/>
          </p:nvSpPr>
          <p:spPr>
            <a:xfrm>
              <a:off x="4082738" y="2321688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73" name="Google Shape;173;p18"/>
            <p:cNvSpPr/>
            <p:nvPr/>
          </p:nvSpPr>
          <p:spPr>
            <a:xfrm>
              <a:off x="5191675" y="1910950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74" name="Google Shape;174;p18"/>
            <p:cNvSpPr/>
            <p:nvPr/>
          </p:nvSpPr>
          <p:spPr>
            <a:xfrm>
              <a:off x="5852238" y="2321075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75" name="Google Shape;175;p18"/>
            <p:cNvSpPr/>
            <p:nvPr/>
          </p:nvSpPr>
          <p:spPr>
            <a:xfrm>
              <a:off x="6998600" y="1910950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76" name="Google Shape;176;p18"/>
            <p:cNvSpPr/>
            <p:nvPr/>
          </p:nvSpPr>
          <p:spPr>
            <a:xfrm>
              <a:off x="7446450" y="2321075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77" name="Google Shape;177;p18"/>
            <p:cNvSpPr/>
            <p:nvPr/>
          </p:nvSpPr>
          <p:spPr>
            <a:xfrm>
              <a:off x="7971375" y="1910950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78" name="Google Shape;178;p18"/>
            <p:cNvSpPr/>
            <p:nvPr/>
          </p:nvSpPr>
          <p:spPr>
            <a:xfrm>
              <a:off x="8419225" y="2321075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79" name="Google Shape;179;p18"/>
            <p:cNvSpPr/>
            <p:nvPr/>
          </p:nvSpPr>
          <p:spPr>
            <a:xfrm>
              <a:off x="9523863" y="2321075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80" name="Google Shape;180;p18"/>
            <p:cNvSpPr/>
            <p:nvPr/>
          </p:nvSpPr>
          <p:spPr>
            <a:xfrm>
              <a:off x="10080250" y="1910950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81" name="Google Shape;181;p18"/>
            <p:cNvSpPr/>
            <p:nvPr/>
          </p:nvSpPr>
          <p:spPr>
            <a:xfrm>
              <a:off x="10528100" y="2321075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  <p:sp>
          <p:nvSpPr>
            <p:cNvPr id="182" name="Google Shape;182;p18"/>
            <p:cNvSpPr/>
            <p:nvPr/>
          </p:nvSpPr>
          <p:spPr>
            <a:xfrm>
              <a:off x="11130988" y="1910950"/>
              <a:ext cx="823500" cy="251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28575" cap="flat" cmpd="sng">
              <a:solidFill>
                <a:srgbClr val="08705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/>
                <a:t>Researcher</a:t>
              </a:r>
              <a:endParaRPr sz="900"/>
            </a:p>
          </p:txBody>
        </p:sp>
      </p:grpSp>
      <p:grpSp>
        <p:nvGrpSpPr>
          <p:cNvPr id="183" name="Google Shape;183;p18"/>
          <p:cNvGrpSpPr/>
          <p:nvPr/>
        </p:nvGrpSpPr>
        <p:grpSpPr>
          <a:xfrm>
            <a:off x="8450700" y="3896163"/>
            <a:ext cx="3428400" cy="2689163"/>
            <a:chOff x="8450700" y="3896163"/>
            <a:chExt cx="3428400" cy="2689163"/>
          </a:xfrm>
        </p:grpSpPr>
        <p:sp>
          <p:nvSpPr>
            <p:cNvPr id="184" name="Google Shape;184;p18"/>
            <p:cNvSpPr/>
            <p:nvPr/>
          </p:nvSpPr>
          <p:spPr>
            <a:xfrm>
              <a:off x="8450700" y="4047025"/>
              <a:ext cx="3428400" cy="25383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081C8E"/>
                </a:gs>
                <a:gs pos="48000">
                  <a:srgbClr val="0B2ADC"/>
                </a:gs>
                <a:gs pos="100000">
                  <a:srgbClr val="5B73F6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/>
            </a:p>
          </p:txBody>
        </p:sp>
        <p:sp>
          <p:nvSpPr>
            <p:cNvPr id="185" name="Google Shape;185;p18"/>
            <p:cNvSpPr txBox="1"/>
            <p:nvPr/>
          </p:nvSpPr>
          <p:spPr>
            <a:xfrm rot="-5400000">
              <a:off x="7637075" y="4955850"/>
              <a:ext cx="2120100" cy="42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EOSC Core Platform</a:t>
              </a:r>
              <a:endParaRPr sz="1200"/>
            </a:p>
          </p:txBody>
        </p:sp>
        <p:grpSp>
          <p:nvGrpSpPr>
            <p:cNvPr id="186" name="Google Shape;186;p18"/>
            <p:cNvGrpSpPr/>
            <p:nvPr/>
          </p:nvGrpSpPr>
          <p:grpSpPr>
            <a:xfrm>
              <a:off x="8797200" y="3896163"/>
              <a:ext cx="2735400" cy="502800"/>
              <a:chOff x="1750800" y="4047025"/>
              <a:chExt cx="2735400" cy="502800"/>
            </a:xfrm>
          </p:grpSpPr>
          <p:sp>
            <p:nvSpPr>
              <p:cNvPr id="187" name="Google Shape;187;p18"/>
              <p:cNvSpPr/>
              <p:nvPr/>
            </p:nvSpPr>
            <p:spPr>
              <a:xfrm>
                <a:off x="1750800" y="4047025"/>
                <a:ext cx="1011900" cy="5028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EOSC Portal</a:t>
                </a:r>
                <a:endParaRPr sz="800"/>
              </a:p>
            </p:txBody>
          </p:sp>
          <p:sp>
            <p:nvSpPr>
              <p:cNvPr id="188" name="Google Shape;188;p18"/>
              <p:cNvSpPr/>
              <p:nvPr/>
            </p:nvSpPr>
            <p:spPr>
              <a:xfrm>
                <a:off x="2815100" y="4356325"/>
                <a:ext cx="1640700" cy="1935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APIs</a:t>
                </a:r>
                <a:endParaRPr sz="800"/>
              </a:p>
            </p:txBody>
          </p:sp>
          <p:sp>
            <p:nvSpPr>
              <p:cNvPr id="189" name="Google Shape;189;p18"/>
              <p:cNvSpPr/>
              <p:nvPr/>
            </p:nvSpPr>
            <p:spPr>
              <a:xfrm>
                <a:off x="2843550" y="4090300"/>
                <a:ext cx="642000" cy="2316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Tools</a:t>
                </a:r>
                <a:endParaRPr sz="800"/>
              </a:p>
            </p:txBody>
          </p:sp>
          <p:sp>
            <p:nvSpPr>
              <p:cNvPr id="190" name="Google Shape;190;p18"/>
              <p:cNvSpPr/>
              <p:nvPr/>
            </p:nvSpPr>
            <p:spPr>
              <a:xfrm>
                <a:off x="3566400" y="4090289"/>
                <a:ext cx="919800" cy="2316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Workflows</a:t>
                </a:r>
                <a:endParaRPr sz="800"/>
              </a:p>
            </p:txBody>
          </p:sp>
        </p:grpSp>
        <p:sp>
          <p:nvSpPr>
            <p:cNvPr id="191" name="Google Shape;191;p18"/>
            <p:cNvSpPr/>
            <p:nvPr/>
          </p:nvSpPr>
          <p:spPr>
            <a:xfrm>
              <a:off x="8957725" y="4589225"/>
              <a:ext cx="2622900" cy="695400"/>
            </a:xfrm>
            <a:prstGeom prst="rect">
              <a:avLst/>
            </a:prstGeom>
            <a:gradFill>
              <a:gsLst>
                <a:gs pos="0">
                  <a:srgbClr val="08705D"/>
                </a:gs>
                <a:gs pos="48000">
                  <a:srgbClr val="0BB091"/>
                </a:gs>
                <a:gs pos="100000">
                  <a:srgbClr val="45F1D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Comprehensive Resource Catalogue</a:t>
              </a:r>
              <a:endParaRPr/>
            </a:p>
          </p:txBody>
        </p:sp>
      </p:grpSp>
      <p:grpSp>
        <p:nvGrpSpPr>
          <p:cNvPr id="192" name="Google Shape;192;p18"/>
          <p:cNvGrpSpPr/>
          <p:nvPr/>
        </p:nvGrpSpPr>
        <p:grpSpPr>
          <a:xfrm>
            <a:off x="5327150" y="2897377"/>
            <a:ext cx="3048550" cy="1902798"/>
            <a:chOff x="5327150" y="2897377"/>
            <a:chExt cx="3048550" cy="1902798"/>
          </a:xfrm>
        </p:grpSpPr>
        <p:grpSp>
          <p:nvGrpSpPr>
            <p:cNvPr id="193" name="Google Shape;193;p18"/>
            <p:cNvGrpSpPr/>
            <p:nvPr/>
          </p:nvGrpSpPr>
          <p:grpSpPr>
            <a:xfrm>
              <a:off x="5404100" y="2897377"/>
              <a:ext cx="2286250" cy="1049400"/>
              <a:chOff x="5404100" y="2897377"/>
              <a:chExt cx="2286250" cy="1049400"/>
            </a:xfrm>
          </p:grpSpPr>
          <p:sp>
            <p:nvSpPr>
              <p:cNvPr id="194" name="Google Shape;194;p18"/>
              <p:cNvSpPr/>
              <p:nvPr/>
            </p:nvSpPr>
            <p:spPr>
              <a:xfrm>
                <a:off x="7446450" y="2897377"/>
                <a:ext cx="243900" cy="1049400"/>
              </a:xfrm>
              <a:prstGeom prst="upDownArrow">
                <a:avLst>
                  <a:gd name="adj1" fmla="val 50000"/>
                  <a:gd name="adj2" fmla="val 50000"/>
                </a:avLst>
              </a:prstGeom>
              <a:solidFill>
                <a:schemeClr val="accent3"/>
              </a:solidFill>
              <a:ln w="12700" cap="flat" cmpd="sng">
                <a:solidFill>
                  <a:srgbClr val="B9514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  <p:sp>
            <p:nvSpPr>
              <p:cNvPr id="195" name="Google Shape;195;p18"/>
              <p:cNvSpPr txBox="1"/>
              <p:nvPr/>
            </p:nvSpPr>
            <p:spPr>
              <a:xfrm>
                <a:off x="5404100" y="2981652"/>
                <a:ext cx="2256600" cy="923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latin typeface="Corbel"/>
                    <a:ea typeface="Corbel"/>
                    <a:cs typeface="Corbel"/>
                    <a:sym typeface="Corbel"/>
                  </a:rPr>
                  <a:t>Access portals, tools and workflows from other communities a researcher is a member of - e.g. national</a:t>
                </a:r>
                <a:endParaRPr sz="1200"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</p:grpSp>
        <p:grpSp>
          <p:nvGrpSpPr>
            <p:cNvPr id="196" name="Google Shape;196;p18"/>
            <p:cNvGrpSpPr/>
            <p:nvPr/>
          </p:nvGrpSpPr>
          <p:grpSpPr>
            <a:xfrm>
              <a:off x="5327150" y="3977875"/>
              <a:ext cx="3048550" cy="822300"/>
              <a:chOff x="5327150" y="3977875"/>
              <a:chExt cx="3048550" cy="822300"/>
            </a:xfrm>
          </p:grpSpPr>
          <p:sp>
            <p:nvSpPr>
              <p:cNvPr id="197" name="Google Shape;197;p18"/>
              <p:cNvSpPr/>
              <p:nvPr/>
            </p:nvSpPr>
            <p:spPr>
              <a:xfrm>
                <a:off x="5327150" y="3977875"/>
                <a:ext cx="2447100" cy="8223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BDCF8"/>
                  </a:gs>
                  <a:gs pos="100000">
                    <a:srgbClr val="0C8DA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5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Community Platform</a:t>
                </a:r>
                <a:endParaRPr sz="1300">
                  <a:solidFill>
                    <a:schemeClr val="dk1"/>
                  </a:solidFill>
                </a:endParaRPr>
              </a:p>
            </p:txBody>
          </p:sp>
          <p:sp>
            <p:nvSpPr>
              <p:cNvPr id="198" name="Google Shape;198;p18"/>
              <p:cNvSpPr/>
              <p:nvPr/>
            </p:nvSpPr>
            <p:spPr>
              <a:xfrm>
                <a:off x="5455000" y="4054050"/>
                <a:ext cx="834900" cy="4149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800"/>
              </a:p>
            </p:txBody>
          </p:sp>
          <p:sp>
            <p:nvSpPr>
              <p:cNvPr id="199" name="Google Shape;199;p18"/>
              <p:cNvSpPr/>
              <p:nvPr/>
            </p:nvSpPr>
            <p:spPr>
              <a:xfrm>
                <a:off x="6333007" y="4309211"/>
                <a:ext cx="1353600" cy="1596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800"/>
              </a:p>
            </p:txBody>
          </p:sp>
          <p:sp>
            <p:nvSpPr>
              <p:cNvPr id="200" name="Google Shape;200;p18"/>
              <p:cNvSpPr/>
              <p:nvPr/>
            </p:nvSpPr>
            <p:spPr>
              <a:xfrm>
                <a:off x="6356477" y="4089750"/>
                <a:ext cx="529500" cy="1911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800"/>
              </a:p>
            </p:txBody>
          </p:sp>
          <p:sp>
            <p:nvSpPr>
              <p:cNvPr id="201" name="Google Shape;201;p18"/>
              <p:cNvSpPr/>
              <p:nvPr/>
            </p:nvSpPr>
            <p:spPr>
              <a:xfrm>
                <a:off x="6952800" y="4089741"/>
                <a:ext cx="758700" cy="1911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800"/>
              </a:p>
            </p:txBody>
          </p:sp>
          <p:sp>
            <p:nvSpPr>
              <p:cNvPr id="202" name="Google Shape;202;p18"/>
              <p:cNvSpPr/>
              <p:nvPr/>
            </p:nvSpPr>
            <p:spPr>
              <a:xfrm rot="5400000">
                <a:off x="7977000" y="4307150"/>
                <a:ext cx="243900" cy="553500"/>
              </a:xfrm>
              <a:prstGeom prst="upDownArrow">
                <a:avLst>
                  <a:gd name="adj1" fmla="val 50000"/>
                  <a:gd name="adj2" fmla="val 50000"/>
                </a:avLst>
              </a:prstGeom>
              <a:solidFill>
                <a:schemeClr val="accent3"/>
              </a:solidFill>
              <a:ln w="12700" cap="flat" cmpd="sng">
                <a:solidFill>
                  <a:srgbClr val="B9514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</p:grpSp>
      </p:grpSp>
      <p:grpSp>
        <p:nvGrpSpPr>
          <p:cNvPr id="203" name="Google Shape;203;p18"/>
          <p:cNvGrpSpPr/>
          <p:nvPr/>
        </p:nvGrpSpPr>
        <p:grpSpPr>
          <a:xfrm>
            <a:off x="2480624" y="4598600"/>
            <a:ext cx="5788026" cy="2226875"/>
            <a:chOff x="2480624" y="4598600"/>
            <a:chExt cx="5788026" cy="2226875"/>
          </a:xfrm>
        </p:grpSpPr>
        <p:grpSp>
          <p:nvGrpSpPr>
            <p:cNvPr id="204" name="Google Shape;204;p18"/>
            <p:cNvGrpSpPr/>
            <p:nvPr/>
          </p:nvGrpSpPr>
          <p:grpSpPr>
            <a:xfrm>
              <a:off x="4642250" y="5288575"/>
              <a:ext cx="3626400" cy="1536900"/>
              <a:chOff x="4642250" y="5288575"/>
              <a:chExt cx="3626400" cy="1536900"/>
            </a:xfrm>
          </p:grpSpPr>
          <p:sp>
            <p:nvSpPr>
              <p:cNvPr id="205" name="Google Shape;205;p18"/>
              <p:cNvSpPr/>
              <p:nvPr/>
            </p:nvSpPr>
            <p:spPr>
              <a:xfrm rot="5400000">
                <a:off x="6333500" y="3597325"/>
                <a:ext cx="243900" cy="3626400"/>
              </a:xfrm>
              <a:prstGeom prst="upDownArrow">
                <a:avLst>
                  <a:gd name="adj1" fmla="val 50000"/>
                  <a:gd name="adj2" fmla="val 50000"/>
                </a:avLst>
              </a:prstGeom>
              <a:solidFill>
                <a:schemeClr val="accent3"/>
              </a:solidFill>
              <a:ln w="12700" cap="flat" cmpd="sng">
                <a:solidFill>
                  <a:srgbClr val="B9514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  <p:sp>
            <p:nvSpPr>
              <p:cNvPr id="206" name="Google Shape;206;p18"/>
              <p:cNvSpPr txBox="1"/>
              <p:nvPr/>
            </p:nvSpPr>
            <p:spPr>
              <a:xfrm>
                <a:off x="4957700" y="5532475"/>
                <a:ext cx="3264300" cy="1293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latin typeface="Corbel"/>
                    <a:ea typeface="Corbel"/>
                    <a:cs typeface="Corbel"/>
                    <a:sym typeface="Corbel"/>
                  </a:rPr>
                  <a:t>Integrate:</a:t>
                </a:r>
                <a:endParaRPr sz="1200">
                  <a:latin typeface="Corbel"/>
                  <a:ea typeface="Corbel"/>
                  <a:cs typeface="Corbel"/>
                  <a:sym typeface="Corbel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latin typeface="Corbel"/>
                    <a:ea typeface="Corbel"/>
                    <a:cs typeface="Corbel"/>
                    <a:sym typeface="Corbel"/>
                  </a:rPr>
                  <a:t>-Resources from EOSC, making  them available to community members: services, data, other research products</a:t>
                </a:r>
                <a:endParaRPr sz="1200">
                  <a:latin typeface="Corbel"/>
                  <a:ea typeface="Corbel"/>
                  <a:cs typeface="Corbel"/>
                  <a:sym typeface="Corbel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latin typeface="Corbel"/>
                    <a:ea typeface="Corbel"/>
                    <a:cs typeface="Corbel"/>
                    <a:sym typeface="Corbel"/>
                  </a:rPr>
                  <a:t>- Core services to add extra basic functionalities to community platforms</a:t>
                </a:r>
                <a:endParaRPr sz="1200"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</p:grpSp>
        <p:grpSp>
          <p:nvGrpSpPr>
            <p:cNvPr id="207" name="Google Shape;207;p18"/>
            <p:cNvGrpSpPr/>
            <p:nvPr/>
          </p:nvGrpSpPr>
          <p:grpSpPr>
            <a:xfrm>
              <a:off x="2480624" y="4598600"/>
              <a:ext cx="2020299" cy="927674"/>
              <a:chOff x="2480624" y="4598600"/>
              <a:chExt cx="2020299" cy="927674"/>
            </a:xfrm>
          </p:grpSpPr>
          <p:sp>
            <p:nvSpPr>
              <p:cNvPr id="208" name="Google Shape;208;p18"/>
              <p:cNvSpPr/>
              <p:nvPr/>
            </p:nvSpPr>
            <p:spPr>
              <a:xfrm rot="8240543">
                <a:off x="4055851" y="4590007"/>
                <a:ext cx="243944" cy="688285"/>
              </a:xfrm>
              <a:prstGeom prst="upDownArrow">
                <a:avLst>
                  <a:gd name="adj1" fmla="val 50000"/>
                  <a:gd name="adj2" fmla="val 50000"/>
                </a:avLst>
              </a:prstGeom>
              <a:solidFill>
                <a:schemeClr val="accent3"/>
              </a:solidFill>
              <a:ln w="12700" cap="flat" cmpd="sng">
                <a:solidFill>
                  <a:srgbClr val="B9514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  <p:sp>
            <p:nvSpPr>
              <p:cNvPr id="209" name="Google Shape;209;p18"/>
              <p:cNvSpPr/>
              <p:nvPr/>
            </p:nvSpPr>
            <p:spPr>
              <a:xfrm rot="6626436">
                <a:off x="3320893" y="4088386"/>
                <a:ext cx="243961" cy="1962575"/>
              </a:xfrm>
              <a:prstGeom prst="upDownArrow">
                <a:avLst>
                  <a:gd name="adj1" fmla="val 50000"/>
                  <a:gd name="adj2" fmla="val 50000"/>
                </a:avLst>
              </a:prstGeom>
              <a:solidFill>
                <a:schemeClr val="accent3"/>
              </a:solidFill>
              <a:ln w="12700" cap="flat" cmpd="sng">
                <a:solidFill>
                  <a:srgbClr val="B9514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</p:grpSp>
      </p:grpSp>
      <p:sp>
        <p:nvSpPr>
          <p:cNvPr id="210" name="Google Shape;210;p18"/>
          <p:cNvSpPr txBox="1"/>
          <p:nvPr/>
        </p:nvSpPr>
        <p:spPr>
          <a:xfrm>
            <a:off x="10337127" y="1536490"/>
            <a:ext cx="19446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1" dirty="0">
                <a:latin typeface="Corbel"/>
                <a:ea typeface="Corbel"/>
                <a:cs typeface="Corbel"/>
                <a:sym typeface="Corbel"/>
              </a:rPr>
              <a:t>New and Emerging communities</a:t>
            </a:r>
            <a:endParaRPr sz="900" b="1" dirty="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1" name="Google Shape;211;p18"/>
          <p:cNvSpPr txBox="1"/>
          <p:nvPr/>
        </p:nvSpPr>
        <p:spPr>
          <a:xfrm>
            <a:off x="10818525" y="2791950"/>
            <a:ext cx="1298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Corbel"/>
                <a:ea typeface="Corbel"/>
                <a:cs typeface="Corbel"/>
                <a:sym typeface="Corbel"/>
              </a:rPr>
              <a:t>Offer a space to for emerging research communities. 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212" name="Google Shape;212;p18"/>
          <p:cNvGrpSpPr/>
          <p:nvPr/>
        </p:nvGrpSpPr>
        <p:grpSpPr>
          <a:xfrm>
            <a:off x="8584100" y="2672288"/>
            <a:ext cx="2947725" cy="3717462"/>
            <a:chOff x="8584100" y="2672288"/>
            <a:chExt cx="2947725" cy="3717462"/>
          </a:xfrm>
        </p:grpSpPr>
        <p:sp>
          <p:nvSpPr>
            <p:cNvPr id="213" name="Google Shape;213;p18"/>
            <p:cNvSpPr/>
            <p:nvPr/>
          </p:nvSpPr>
          <p:spPr>
            <a:xfrm>
              <a:off x="10473200" y="2672288"/>
              <a:ext cx="243900" cy="1124700"/>
            </a:xfrm>
            <a:prstGeom prst="upDownArrow">
              <a:avLst>
                <a:gd name="adj1" fmla="val 50000"/>
                <a:gd name="adj2" fmla="val 50000"/>
              </a:avLst>
            </a:prstGeom>
            <a:solidFill>
              <a:schemeClr val="accent3"/>
            </a:solidFill>
            <a:ln w="12700" cap="flat" cmpd="sng">
              <a:solidFill>
                <a:srgbClr val="B9514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grpSp>
          <p:nvGrpSpPr>
            <p:cNvPr id="214" name="Google Shape;214;p18"/>
            <p:cNvGrpSpPr/>
            <p:nvPr/>
          </p:nvGrpSpPr>
          <p:grpSpPr>
            <a:xfrm>
              <a:off x="9125600" y="5428850"/>
              <a:ext cx="2406225" cy="960900"/>
              <a:chOff x="9232275" y="4589225"/>
              <a:chExt cx="2406225" cy="960900"/>
            </a:xfrm>
          </p:grpSpPr>
          <p:sp>
            <p:nvSpPr>
              <p:cNvPr id="215" name="Google Shape;215;p18"/>
              <p:cNvSpPr/>
              <p:nvPr/>
            </p:nvSpPr>
            <p:spPr>
              <a:xfrm>
                <a:off x="9232275" y="4589225"/>
                <a:ext cx="1406700" cy="960900"/>
              </a:xfrm>
              <a:prstGeom prst="ellipse">
                <a:avLst/>
              </a:prstGeom>
              <a:solidFill>
                <a:srgbClr val="EAD1DC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18"/>
              <p:cNvSpPr/>
              <p:nvPr/>
            </p:nvSpPr>
            <p:spPr>
              <a:xfrm>
                <a:off x="9384377" y="5059789"/>
                <a:ext cx="529500" cy="269400"/>
              </a:xfrm>
              <a:prstGeom prst="ellipse">
                <a:avLst/>
              </a:prstGeom>
              <a:solidFill>
                <a:schemeClr val="lt2"/>
              </a:soli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/>
              </a:p>
            </p:txBody>
          </p:sp>
          <p:sp>
            <p:nvSpPr>
              <p:cNvPr id="217" name="Google Shape;217;p18"/>
              <p:cNvSpPr/>
              <p:nvPr/>
            </p:nvSpPr>
            <p:spPr>
              <a:xfrm>
                <a:off x="9577577" y="4733589"/>
                <a:ext cx="529500" cy="269400"/>
              </a:xfrm>
              <a:prstGeom prst="ellipse">
                <a:avLst/>
              </a:prstGeom>
              <a:solidFill>
                <a:schemeClr val="lt2"/>
              </a:soli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/>
              </a:p>
            </p:txBody>
          </p:sp>
          <p:sp>
            <p:nvSpPr>
              <p:cNvPr id="218" name="Google Shape;218;p18"/>
              <p:cNvSpPr/>
              <p:nvPr/>
            </p:nvSpPr>
            <p:spPr>
              <a:xfrm>
                <a:off x="9961277" y="5002989"/>
                <a:ext cx="529500" cy="269400"/>
              </a:xfrm>
              <a:prstGeom prst="ellipse">
                <a:avLst/>
              </a:prstGeom>
              <a:solidFill>
                <a:schemeClr val="lt2"/>
              </a:soli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/>
              </a:p>
            </p:txBody>
          </p:sp>
          <p:sp>
            <p:nvSpPr>
              <p:cNvPr id="219" name="Google Shape;219;p18"/>
              <p:cNvSpPr txBox="1"/>
              <p:nvPr/>
            </p:nvSpPr>
            <p:spPr>
              <a:xfrm>
                <a:off x="10718700" y="4792625"/>
                <a:ext cx="919800" cy="554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Composite resources</a:t>
                </a:r>
                <a:endParaRPr sz="12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</p:grpSp>
        <p:sp>
          <p:nvSpPr>
            <p:cNvPr id="220" name="Google Shape;220;p18"/>
            <p:cNvSpPr txBox="1"/>
            <p:nvPr/>
          </p:nvSpPr>
          <p:spPr>
            <a:xfrm>
              <a:off x="8584100" y="2919550"/>
              <a:ext cx="1839300" cy="92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Corbel"/>
                  <a:ea typeface="Corbel"/>
                  <a:cs typeface="Corbel"/>
                  <a:sym typeface="Corbel"/>
                </a:rPr>
                <a:t>Offer discovery of  a comprehensive set of resources + experiments in  resource composability </a:t>
              </a:r>
              <a:endParaRPr sz="1200"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9"/>
          <p:cNvSpPr/>
          <p:nvPr/>
        </p:nvSpPr>
        <p:spPr>
          <a:xfrm>
            <a:off x="699025" y="4510175"/>
            <a:ext cx="11370900" cy="547800"/>
          </a:xfrm>
          <a:prstGeom prst="rect">
            <a:avLst/>
          </a:prstGeom>
          <a:gradFill>
            <a:gsLst>
              <a:gs pos="0">
                <a:srgbClr val="DDDDDD"/>
              </a:gs>
              <a:gs pos="100000">
                <a:srgbClr val="91919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AAI</a:t>
            </a:r>
            <a:endParaRPr sz="17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federation</a:t>
            </a:r>
            <a:endParaRPr sz="1300"/>
          </a:p>
        </p:txBody>
      </p:sp>
      <p:sp>
        <p:nvSpPr>
          <p:cNvPr id="226" name="Google Shape;226;p19"/>
          <p:cNvSpPr txBox="1">
            <a:spLocks noGrp="1"/>
          </p:cNvSpPr>
          <p:nvPr>
            <p:ph type="title"/>
          </p:nvPr>
        </p:nvSpPr>
        <p:spPr>
          <a:xfrm>
            <a:off x="1109500" y="365125"/>
            <a:ext cx="9159900" cy="132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Provider view: Platform level integration</a:t>
            </a:r>
            <a:endParaRPr/>
          </a:p>
        </p:txBody>
      </p:sp>
      <p:sp>
        <p:nvSpPr>
          <p:cNvPr id="227" name="Google Shape;227;p19"/>
          <p:cNvSpPr/>
          <p:nvPr/>
        </p:nvSpPr>
        <p:spPr>
          <a:xfrm>
            <a:off x="3383135" y="2143593"/>
            <a:ext cx="2848200" cy="584700"/>
          </a:xfrm>
          <a:prstGeom prst="roundRect">
            <a:avLst>
              <a:gd name="adj" fmla="val 16667"/>
            </a:avLst>
          </a:prstGeom>
          <a:solidFill>
            <a:srgbClr val="38761D"/>
          </a:solidFill>
          <a:ln w="12700" cap="flat" cmpd="sng">
            <a:solidFill>
              <a:srgbClr val="642DB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Researcher / Research Group /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Research Performing</a:t>
            </a:r>
            <a:r>
              <a:rPr lang="en-GB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r>
              <a:rPr lang="en-GB" sz="14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Organisation </a:t>
            </a:r>
            <a:endParaRPr/>
          </a:p>
        </p:txBody>
      </p:sp>
      <p:grpSp>
        <p:nvGrpSpPr>
          <p:cNvPr id="228" name="Google Shape;228;p19"/>
          <p:cNvGrpSpPr/>
          <p:nvPr/>
        </p:nvGrpSpPr>
        <p:grpSpPr>
          <a:xfrm>
            <a:off x="1768349" y="3930647"/>
            <a:ext cx="6000300" cy="1241700"/>
            <a:chOff x="1768349" y="3930647"/>
            <a:chExt cx="6000300" cy="1241700"/>
          </a:xfrm>
        </p:grpSpPr>
        <p:sp>
          <p:nvSpPr>
            <p:cNvPr id="229" name="Google Shape;229;p19"/>
            <p:cNvSpPr/>
            <p:nvPr/>
          </p:nvSpPr>
          <p:spPr>
            <a:xfrm>
              <a:off x="1768349" y="3930647"/>
              <a:ext cx="6000300" cy="12417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081C8E"/>
                </a:gs>
                <a:gs pos="48000">
                  <a:srgbClr val="0B2ADC"/>
                </a:gs>
                <a:gs pos="100000">
                  <a:srgbClr val="5B73F6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/>
            </a:p>
          </p:txBody>
        </p:sp>
        <p:sp>
          <p:nvSpPr>
            <p:cNvPr id="230" name="Google Shape;230;p19"/>
            <p:cNvSpPr txBox="1"/>
            <p:nvPr/>
          </p:nvSpPr>
          <p:spPr>
            <a:xfrm rot="-5400000">
              <a:off x="1525491" y="4294650"/>
              <a:ext cx="1120500" cy="51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EOSC Core Platform</a:t>
              </a:r>
              <a:endParaRPr sz="1200"/>
            </a:p>
          </p:txBody>
        </p:sp>
      </p:grpSp>
      <p:sp>
        <p:nvSpPr>
          <p:cNvPr id="231" name="Google Shape;231;p19"/>
          <p:cNvSpPr txBox="1"/>
          <p:nvPr/>
        </p:nvSpPr>
        <p:spPr>
          <a:xfrm>
            <a:off x="6385800" y="2554950"/>
            <a:ext cx="2264400" cy="9234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EOSC Platforms allow for Integration with EOSC Core services</a:t>
            </a:r>
            <a:endParaRPr/>
          </a:p>
        </p:txBody>
      </p:sp>
      <p:grpSp>
        <p:nvGrpSpPr>
          <p:cNvPr id="232" name="Google Shape;232;p19"/>
          <p:cNvGrpSpPr/>
          <p:nvPr/>
        </p:nvGrpSpPr>
        <p:grpSpPr>
          <a:xfrm>
            <a:off x="8612801" y="3958646"/>
            <a:ext cx="3024600" cy="1241700"/>
            <a:chOff x="8612801" y="3958646"/>
            <a:chExt cx="3024600" cy="1241700"/>
          </a:xfrm>
        </p:grpSpPr>
        <p:sp>
          <p:nvSpPr>
            <p:cNvPr id="233" name="Google Shape;233;p19"/>
            <p:cNvSpPr/>
            <p:nvPr/>
          </p:nvSpPr>
          <p:spPr>
            <a:xfrm>
              <a:off x="8612801" y="3958646"/>
              <a:ext cx="3024600" cy="12417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3BDCF8"/>
                </a:gs>
                <a:gs pos="100000">
                  <a:srgbClr val="0C8DA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5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234" name="Google Shape;234;p19"/>
            <p:cNvSpPr txBox="1"/>
            <p:nvPr/>
          </p:nvSpPr>
          <p:spPr>
            <a:xfrm rot="-5400000">
              <a:off x="9564865" y="3127757"/>
              <a:ext cx="1120500" cy="290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5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Community Platform</a:t>
              </a:r>
              <a:endParaRPr sz="1300"/>
            </a:p>
          </p:txBody>
        </p:sp>
        <p:sp>
          <p:nvSpPr>
            <p:cNvPr id="235" name="Google Shape;235;p19"/>
            <p:cNvSpPr/>
            <p:nvPr/>
          </p:nvSpPr>
          <p:spPr>
            <a:xfrm>
              <a:off x="8973355" y="4052371"/>
              <a:ext cx="1933200" cy="979800"/>
            </a:xfrm>
            <a:prstGeom prst="rect">
              <a:avLst/>
            </a:prstGeom>
            <a:gradFill>
              <a:gsLst>
                <a:gs pos="0">
                  <a:srgbClr val="08705D"/>
                </a:gs>
                <a:gs pos="48000">
                  <a:srgbClr val="0BB091"/>
                </a:gs>
                <a:gs pos="100000">
                  <a:srgbClr val="45F1D2"/>
                </a:gs>
              </a:gsLst>
              <a:lin ang="16198662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Resource Catalogue</a:t>
              </a:r>
              <a:endParaRPr/>
            </a:p>
          </p:txBody>
        </p:sp>
      </p:grpSp>
      <p:sp>
        <p:nvSpPr>
          <p:cNvPr id="236" name="Google Shape;236;p19"/>
          <p:cNvSpPr txBox="1"/>
          <p:nvPr/>
        </p:nvSpPr>
        <p:spPr>
          <a:xfrm>
            <a:off x="6985549" y="5338550"/>
            <a:ext cx="2158500" cy="369300"/>
          </a:xfrm>
          <a:prstGeom prst="rect">
            <a:avLst/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Platform integration</a:t>
            </a:r>
            <a:endParaRPr/>
          </a:p>
        </p:txBody>
      </p:sp>
      <p:grpSp>
        <p:nvGrpSpPr>
          <p:cNvPr id="237" name="Google Shape;237;p19"/>
          <p:cNvGrpSpPr/>
          <p:nvPr/>
        </p:nvGrpSpPr>
        <p:grpSpPr>
          <a:xfrm>
            <a:off x="8750399" y="2143593"/>
            <a:ext cx="2848200" cy="1814707"/>
            <a:chOff x="8750399" y="2143593"/>
            <a:chExt cx="2848200" cy="1814707"/>
          </a:xfrm>
        </p:grpSpPr>
        <p:sp>
          <p:nvSpPr>
            <p:cNvPr id="238" name="Google Shape;238;p19"/>
            <p:cNvSpPr/>
            <p:nvPr/>
          </p:nvSpPr>
          <p:spPr>
            <a:xfrm>
              <a:off x="9887850" y="3454775"/>
              <a:ext cx="642000" cy="2316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38761D"/>
                </a:gs>
                <a:gs pos="100000">
                  <a:srgbClr val="081E9B"/>
                </a:gs>
              </a:gsLst>
              <a:lin ang="5400012" scaled="0"/>
            </a:gradFill>
            <a:ln w="12700" cap="flat" cmpd="sng">
              <a:solidFill>
                <a:srgbClr val="081E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Tools</a:t>
              </a:r>
              <a:endParaRPr sz="800"/>
            </a:p>
          </p:txBody>
        </p:sp>
        <p:grpSp>
          <p:nvGrpSpPr>
            <p:cNvPr id="239" name="Google Shape;239;p19"/>
            <p:cNvGrpSpPr/>
            <p:nvPr/>
          </p:nvGrpSpPr>
          <p:grpSpPr>
            <a:xfrm>
              <a:off x="8750399" y="2143593"/>
              <a:ext cx="2848200" cy="1814707"/>
              <a:chOff x="8750399" y="2143593"/>
              <a:chExt cx="2848200" cy="1814707"/>
            </a:xfrm>
          </p:grpSpPr>
          <p:sp>
            <p:nvSpPr>
              <p:cNvPr id="240" name="Google Shape;240;p19"/>
              <p:cNvSpPr/>
              <p:nvPr/>
            </p:nvSpPr>
            <p:spPr>
              <a:xfrm>
                <a:off x="9887850" y="3756400"/>
                <a:ext cx="1640700" cy="1935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APIs</a:t>
                </a:r>
                <a:endParaRPr sz="800"/>
              </a:p>
            </p:txBody>
          </p:sp>
          <p:sp>
            <p:nvSpPr>
              <p:cNvPr id="241" name="Google Shape;241;p19"/>
              <p:cNvSpPr/>
              <p:nvPr/>
            </p:nvSpPr>
            <p:spPr>
              <a:xfrm>
                <a:off x="10632850" y="3455489"/>
                <a:ext cx="919800" cy="2316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Workflows</a:t>
                </a:r>
                <a:endParaRPr sz="800"/>
              </a:p>
            </p:txBody>
          </p:sp>
          <p:grpSp>
            <p:nvGrpSpPr>
              <p:cNvPr id="242" name="Google Shape;242;p19"/>
              <p:cNvGrpSpPr/>
              <p:nvPr/>
            </p:nvGrpSpPr>
            <p:grpSpPr>
              <a:xfrm>
                <a:off x="8750399" y="2143593"/>
                <a:ext cx="2848200" cy="1814707"/>
                <a:chOff x="8750399" y="2143593"/>
                <a:chExt cx="2848200" cy="1814707"/>
              </a:xfrm>
            </p:grpSpPr>
            <p:sp>
              <p:nvSpPr>
                <p:cNvPr id="243" name="Google Shape;243;p19"/>
                <p:cNvSpPr/>
                <p:nvPr/>
              </p:nvSpPr>
              <p:spPr>
                <a:xfrm>
                  <a:off x="8804675" y="3455500"/>
                  <a:ext cx="1011900" cy="50280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38761D"/>
                    </a:gs>
                    <a:gs pos="100000">
                      <a:srgbClr val="081E9B"/>
                    </a:gs>
                  </a:gsLst>
                  <a:lin ang="5400012" scaled="0"/>
                </a:gradFill>
                <a:ln w="12700" cap="flat" cmpd="sng">
                  <a:solidFill>
                    <a:srgbClr val="081E9B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 sz="1200">
                      <a:solidFill>
                        <a:schemeClr val="lt1"/>
                      </a:solidFill>
                      <a:latin typeface="Corbel"/>
                      <a:ea typeface="Corbel"/>
                      <a:cs typeface="Corbel"/>
                      <a:sym typeface="Corbel"/>
                    </a:rPr>
                    <a:t>Community Portal</a:t>
                  </a:r>
                  <a:endParaRPr sz="800"/>
                </a:p>
              </p:txBody>
            </p:sp>
            <p:sp>
              <p:nvSpPr>
                <p:cNvPr id="244" name="Google Shape;244;p19"/>
                <p:cNvSpPr/>
                <p:nvPr/>
              </p:nvSpPr>
              <p:spPr>
                <a:xfrm>
                  <a:off x="10053875" y="2799176"/>
                  <a:ext cx="243900" cy="584700"/>
                </a:xfrm>
                <a:prstGeom prst="upDownArrow">
                  <a:avLst>
                    <a:gd name="adj1" fmla="val 50000"/>
                    <a:gd name="adj2" fmla="val 50000"/>
                  </a:avLst>
                </a:prstGeom>
                <a:solidFill>
                  <a:schemeClr val="accent3"/>
                </a:solidFill>
                <a:ln w="12700" cap="flat" cmpd="sng">
                  <a:solidFill>
                    <a:srgbClr val="B95142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endParaRPr>
                </a:p>
              </p:txBody>
            </p:sp>
            <p:sp>
              <p:nvSpPr>
                <p:cNvPr id="245" name="Google Shape;245;p19"/>
                <p:cNvSpPr/>
                <p:nvPr/>
              </p:nvSpPr>
              <p:spPr>
                <a:xfrm>
                  <a:off x="9188675" y="2799551"/>
                  <a:ext cx="243900" cy="584700"/>
                </a:xfrm>
                <a:prstGeom prst="upDownArrow">
                  <a:avLst>
                    <a:gd name="adj1" fmla="val 50000"/>
                    <a:gd name="adj2" fmla="val 50000"/>
                  </a:avLst>
                </a:prstGeom>
                <a:solidFill>
                  <a:schemeClr val="accent3"/>
                </a:solidFill>
                <a:ln w="12700" cap="flat" cmpd="sng">
                  <a:solidFill>
                    <a:srgbClr val="B95142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endParaRPr>
                </a:p>
              </p:txBody>
            </p:sp>
            <p:sp>
              <p:nvSpPr>
                <p:cNvPr id="246" name="Google Shape;246;p19"/>
                <p:cNvSpPr/>
                <p:nvPr/>
              </p:nvSpPr>
              <p:spPr>
                <a:xfrm>
                  <a:off x="11012425" y="2799551"/>
                  <a:ext cx="243900" cy="584700"/>
                </a:xfrm>
                <a:prstGeom prst="upDownArrow">
                  <a:avLst>
                    <a:gd name="adj1" fmla="val 50000"/>
                    <a:gd name="adj2" fmla="val 50000"/>
                  </a:avLst>
                </a:prstGeom>
                <a:solidFill>
                  <a:schemeClr val="accent3"/>
                </a:solidFill>
                <a:ln w="12700" cap="flat" cmpd="sng">
                  <a:solidFill>
                    <a:srgbClr val="B95142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endParaRPr>
                </a:p>
              </p:txBody>
            </p:sp>
            <p:sp>
              <p:nvSpPr>
                <p:cNvPr id="247" name="Google Shape;247;p19"/>
                <p:cNvSpPr/>
                <p:nvPr/>
              </p:nvSpPr>
              <p:spPr>
                <a:xfrm>
                  <a:off x="8750399" y="2143593"/>
                  <a:ext cx="2848200" cy="5847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8761D"/>
                </a:solidFill>
                <a:ln w="12700" cap="flat" cmpd="sng">
                  <a:solidFill>
                    <a:srgbClr val="642DBA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 sz="1400">
                      <a:solidFill>
                        <a:schemeClr val="lt1"/>
                      </a:solidFill>
                      <a:latin typeface="Corbel"/>
                      <a:ea typeface="Corbel"/>
                      <a:cs typeface="Corbel"/>
                      <a:sym typeface="Corbel"/>
                    </a:rPr>
                    <a:t>Researcher / Research Group /</a:t>
                  </a:r>
                  <a:endParaRPr/>
                </a:p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 sz="1400">
                      <a:solidFill>
                        <a:schemeClr val="lt1"/>
                      </a:solidFill>
                      <a:latin typeface="Corbel"/>
                      <a:ea typeface="Corbel"/>
                      <a:cs typeface="Corbel"/>
                      <a:sym typeface="Corbel"/>
                    </a:rPr>
                    <a:t>Research Performing </a:t>
                  </a:r>
                  <a:r>
                    <a:rPr lang="en-GB">
                      <a:solidFill>
                        <a:schemeClr val="lt1"/>
                      </a:solidFill>
                      <a:latin typeface="Corbel"/>
                      <a:ea typeface="Corbel"/>
                      <a:cs typeface="Corbel"/>
                      <a:sym typeface="Corbel"/>
                    </a:rPr>
                    <a:t>Organisation</a:t>
                  </a:r>
                  <a:r>
                    <a:rPr lang="en-GB" sz="1400">
                      <a:solidFill>
                        <a:schemeClr val="lt1"/>
                      </a:solidFill>
                      <a:latin typeface="Corbel"/>
                      <a:ea typeface="Corbel"/>
                      <a:cs typeface="Corbel"/>
                      <a:sym typeface="Corbel"/>
                    </a:rPr>
                    <a:t> </a:t>
                  </a:r>
                  <a:endParaRPr/>
                </a:p>
              </p:txBody>
            </p:sp>
          </p:grpSp>
        </p:grpSp>
      </p:grpSp>
      <p:grpSp>
        <p:nvGrpSpPr>
          <p:cNvPr id="248" name="Google Shape;248;p19"/>
          <p:cNvGrpSpPr/>
          <p:nvPr/>
        </p:nvGrpSpPr>
        <p:grpSpPr>
          <a:xfrm>
            <a:off x="2418804" y="4023800"/>
            <a:ext cx="642000" cy="1128131"/>
            <a:chOff x="2418804" y="4023800"/>
            <a:chExt cx="642000" cy="1128131"/>
          </a:xfrm>
        </p:grpSpPr>
        <p:sp>
          <p:nvSpPr>
            <p:cNvPr id="249" name="Google Shape;249;p19"/>
            <p:cNvSpPr/>
            <p:nvPr/>
          </p:nvSpPr>
          <p:spPr>
            <a:xfrm>
              <a:off x="2418804" y="4023800"/>
              <a:ext cx="642000" cy="1111500"/>
            </a:xfrm>
            <a:prstGeom prst="rect">
              <a:avLst/>
            </a:prstGeom>
            <a:gradFill>
              <a:gsLst>
                <a:gs pos="0">
                  <a:srgbClr val="08705D"/>
                </a:gs>
                <a:gs pos="48000">
                  <a:srgbClr val="0BB091"/>
                </a:gs>
                <a:gs pos="100000">
                  <a:srgbClr val="45F1D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9"/>
            <p:cNvSpPr txBox="1"/>
            <p:nvPr/>
          </p:nvSpPr>
          <p:spPr>
            <a:xfrm rot="-5400000">
              <a:off x="2208725" y="4413781"/>
              <a:ext cx="1111500" cy="36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AAI Fed registry</a:t>
              </a:r>
              <a:endParaRPr/>
            </a:p>
          </p:txBody>
        </p:sp>
      </p:grpSp>
      <p:grpSp>
        <p:nvGrpSpPr>
          <p:cNvPr id="251" name="Google Shape;251;p19"/>
          <p:cNvGrpSpPr/>
          <p:nvPr/>
        </p:nvGrpSpPr>
        <p:grpSpPr>
          <a:xfrm>
            <a:off x="3439525" y="2748534"/>
            <a:ext cx="2735400" cy="1223829"/>
            <a:chOff x="3439525" y="2748534"/>
            <a:chExt cx="2735400" cy="1223829"/>
          </a:xfrm>
        </p:grpSpPr>
        <p:sp>
          <p:nvSpPr>
            <p:cNvPr id="252" name="Google Shape;252;p19"/>
            <p:cNvSpPr/>
            <p:nvPr/>
          </p:nvSpPr>
          <p:spPr>
            <a:xfrm>
              <a:off x="3916598" y="2748546"/>
              <a:ext cx="243900" cy="700800"/>
            </a:xfrm>
            <a:prstGeom prst="upDownArrow">
              <a:avLst>
                <a:gd name="adj1" fmla="val 50000"/>
                <a:gd name="adj2" fmla="val 50000"/>
              </a:avLst>
            </a:prstGeom>
            <a:solidFill>
              <a:schemeClr val="accent3"/>
            </a:solidFill>
            <a:ln w="12700" cap="flat" cmpd="sng">
              <a:solidFill>
                <a:srgbClr val="B9514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grpSp>
          <p:nvGrpSpPr>
            <p:cNvPr id="253" name="Google Shape;253;p19"/>
            <p:cNvGrpSpPr/>
            <p:nvPr/>
          </p:nvGrpSpPr>
          <p:grpSpPr>
            <a:xfrm>
              <a:off x="3439525" y="3469563"/>
              <a:ext cx="2735400" cy="502800"/>
              <a:chOff x="1750800" y="4047025"/>
              <a:chExt cx="2735400" cy="502800"/>
            </a:xfrm>
          </p:grpSpPr>
          <p:sp>
            <p:nvSpPr>
              <p:cNvPr id="254" name="Google Shape;254;p19"/>
              <p:cNvSpPr/>
              <p:nvPr/>
            </p:nvSpPr>
            <p:spPr>
              <a:xfrm>
                <a:off x="1750800" y="4047025"/>
                <a:ext cx="1011900" cy="5028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EOSC Portal</a:t>
                </a:r>
                <a:endParaRPr sz="800"/>
              </a:p>
            </p:txBody>
          </p:sp>
          <p:sp>
            <p:nvSpPr>
              <p:cNvPr id="255" name="Google Shape;255;p19"/>
              <p:cNvSpPr/>
              <p:nvPr/>
            </p:nvSpPr>
            <p:spPr>
              <a:xfrm>
                <a:off x="2815100" y="4356325"/>
                <a:ext cx="1640700" cy="1935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APIs</a:t>
                </a:r>
                <a:endParaRPr sz="800"/>
              </a:p>
            </p:txBody>
          </p:sp>
          <p:sp>
            <p:nvSpPr>
              <p:cNvPr id="256" name="Google Shape;256;p19"/>
              <p:cNvSpPr/>
              <p:nvPr/>
            </p:nvSpPr>
            <p:spPr>
              <a:xfrm>
                <a:off x="2843550" y="4090300"/>
                <a:ext cx="642000" cy="2316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Tools</a:t>
                </a:r>
                <a:endParaRPr sz="800"/>
              </a:p>
            </p:txBody>
          </p:sp>
          <p:sp>
            <p:nvSpPr>
              <p:cNvPr id="257" name="Google Shape;257;p19"/>
              <p:cNvSpPr/>
              <p:nvPr/>
            </p:nvSpPr>
            <p:spPr>
              <a:xfrm>
                <a:off x="3566400" y="4090289"/>
                <a:ext cx="919800" cy="2316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38761D"/>
                  </a:gs>
                  <a:gs pos="100000">
                    <a:srgbClr val="081E9B"/>
                  </a:gs>
                </a:gsLst>
                <a:lin ang="5400012" scaled="0"/>
              </a:gradFill>
              <a:ln w="12700" cap="flat" cmpd="sng">
                <a:solidFill>
                  <a:srgbClr val="081E9B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Workflows</a:t>
                </a:r>
                <a:endParaRPr sz="800"/>
              </a:p>
            </p:txBody>
          </p:sp>
        </p:grpSp>
        <p:sp>
          <p:nvSpPr>
            <p:cNvPr id="258" name="Google Shape;258;p19"/>
            <p:cNvSpPr/>
            <p:nvPr/>
          </p:nvSpPr>
          <p:spPr>
            <a:xfrm>
              <a:off x="4735198" y="2777546"/>
              <a:ext cx="243900" cy="700800"/>
            </a:xfrm>
            <a:prstGeom prst="upDownArrow">
              <a:avLst>
                <a:gd name="adj1" fmla="val 50000"/>
                <a:gd name="adj2" fmla="val 50000"/>
              </a:avLst>
            </a:prstGeom>
            <a:solidFill>
              <a:schemeClr val="accent3"/>
            </a:solidFill>
            <a:ln w="12700" cap="flat" cmpd="sng">
              <a:solidFill>
                <a:srgbClr val="B9514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259" name="Google Shape;259;p19"/>
            <p:cNvSpPr/>
            <p:nvPr/>
          </p:nvSpPr>
          <p:spPr>
            <a:xfrm>
              <a:off x="5553798" y="2748534"/>
              <a:ext cx="243900" cy="700800"/>
            </a:xfrm>
            <a:prstGeom prst="upDownArrow">
              <a:avLst>
                <a:gd name="adj1" fmla="val 50000"/>
                <a:gd name="adj2" fmla="val 50000"/>
              </a:avLst>
            </a:prstGeom>
            <a:solidFill>
              <a:schemeClr val="accent3"/>
            </a:solidFill>
            <a:ln w="12700" cap="flat" cmpd="sng">
              <a:solidFill>
                <a:srgbClr val="B9514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grpSp>
        <p:nvGrpSpPr>
          <p:cNvPr id="260" name="Google Shape;260;p19"/>
          <p:cNvGrpSpPr/>
          <p:nvPr/>
        </p:nvGrpSpPr>
        <p:grpSpPr>
          <a:xfrm>
            <a:off x="3595497" y="3979900"/>
            <a:ext cx="2523303" cy="1264101"/>
            <a:chOff x="3595497" y="3979900"/>
            <a:chExt cx="2523303" cy="1264101"/>
          </a:xfrm>
        </p:grpSpPr>
        <p:sp>
          <p:nvSpPr>
            <p:cNvPr id="261" name="Google Shape;261;p19"/>
            <p:cNvSpPr/>
            <p:nvPr/>
          </p:nvSpPr>
          <p:spPr>
            <a:xfrm>
              <a:off x="3595500" y="3979900"/>
              <a:ext cx="2523300" cy="264600"/>
            </a:xfrm>
            <a:prstGeom prst="rect">
              <a:avLst/>
            </a:prstGeom>
            <a:gradFill>
              <a:gsLst>
                <a:gs pos="0">
                  <a:srgbClr val="08705D"/>
                </a:gs>
                <a:gs pos="48000">
                  <a:srgbClr val="0BB091"/>
                </a:gs>
                <a:gs pos="100000">
                  <a:srgbClr val="45F1D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Marketplace</a:t>
              </a:r>
              <a:endParaRPr/>
            </a:p>
          </p:txBody>
        </p:sp>
        <p:sp>
          <p:nvSpPr>
            <p:cNvPr id="262" name="Google Shape;262;p19"/>
            <p:cNvSpPr/>
            <p:nvPr/>
          </p:nvSpPr>
          <p:spPr>
            <a:xfrm>
              <a:off x="3595500" y="4947000"/>
              <a:ext cx="2523300" cy="297000"/>
            </a:xfrm>
            <a:prstGeom prst="rect">
              <a:avLst/>
            </a:prstGeom>
            <a:gradFill>
              <a:gsLst>
                <a:gs pos="0">
                  <a:srgbClr val="08705D"/>
                </a:gs>
                <a:gs pos="48000">
                  <a:srgbClr val="0BB091"/>
                </a:gs>
                <a:gs pos="100000">
                  <a:srgbClr val="45F1D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Provider portal</a:t>
              </a:r>
              <a:endParaRPr/>
            </a:p>
          </p:txBody>
        </p:sp>
        <p:sp>
          <p:nvSpPr>
            <p:cNvPr id="263" name="Google Shape;263;p19"/>
            <p:cNvSpPr/>
            <p:nvPr/>
          </p:nvSpPr>
          <p:spPr>
            <a:xfrm>
              <a:off x="3595497" y="4321851"/>
              <a:ext cx="2523300" cy="547800"/>
            </a:xfrm>
            <a:prstGeom prst="rect">
              <a:avLst/>
            </a:prstGeom>
            <a:gradFill>
              <a:gsLst>
                <a:gs pos="0">
                  <a:srgbClr val="08705D"/>
                </a:gs>
                <a:gs pos="48000">
                  <a:srgbClr val="0BB091"/>
                </a:gs>
                <a:gs pos="100000">
                  <a:srgbClr val="45F1D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Resource Catalogue</a:t>
              </a:r>
              <a:endParaRPr/>
            </a:p>
          </p:txBody>
        </p:sp>
      </p:grpSp>
      <p:grpSp>
        <p:nvGrpSpPr>
          <p:cNvPr id="264" name="Google Shape;264;p19"/>
          <p:cNvGrpSpPr/>
          <p:nvPr/>
        </p:nvGrpSpPr>
        <p:grpSpPr>
          <a:xfrm>
            <a:off x="3160100" y="3979781"/>
            <a:ext cx="4396923" cy="1146356"/>
            <a:chOff x="3160100" y="3979781"/>
            <a:chExt cx="4396923" cy="1146356"/>
          </a:xfrm>
        </p:grpSpPr>
        <p:sp>
          <p:nvSpPr>
            <p:cNvPr id="265" name="Google Shape;265;p19"/>
            <p:cNvSpPr/>
            <p:nvPr/>
          </p:nvSpPr>
          <p:spPr>
            <a:xfrm>
              <a:off x="6253090" y="3995792"/>
              <a:ext cx="524700" cy="1111500"/>
            </a:xfrm>
            <a:prstGeom prst="rect">
              <a:avLst/>
            </a:prstGeom>
            <a:gradFill>
              <a:gsLst>
                <a:gs pos="0">
                  <a:srgbClr val="08705D"/>
                </a:gs>
                <a:gs pos="48000">
                  <a:srgbClr val="0BB091"/>
                </a:gs>
                <a:gs pos="100000">
                  <a:srgbClr val="45F1D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9"/>
            <p:cNvSpPr/>
            <p:nvPr/>
          </p:nvSpPr>
          <p:spPr>
            <a:xfrm>
              <a:off x="6848362" y="3995792"/>
              <a:ext cx="364800" cy="1111500"/>
            </a:xfrm>
            <a:prstGeom prst="rect">
              <a:avLst/>
            </a:prstGeom>
            <a:gradFill>
              <a:gsLst>
                <a:gs pos="0">
                  <a:srgbClr val="08705D"/>
                </a:gs>
                <a:gs pos="48000">
                  <a:srgbClr val="0BB091"/>
                </a:gs>
                <a:gs pos="100000">
                  <a:srgbClr val="45F1D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9"/>
            <p:cNvSpPr/>
            <p:nvPr/>
          </p:nvSpPr>
          <p:spPr>
            <a:xfrm>
              <a:off x="7291823" y="3979889"/>
              <a:ext cx="265200" cy="1111500"/>
            </a:xfrm>
            <a:prstGeom prst="rect">
              <a:avLst/>
            </a:prstGeom>
            <a:gradFill>
              <a:gsLst>
                <a:gs pos="0">
                  <a:srgbClr val="08705D"/>
                </a:gs>
                <a:gs pos="48000">
                  <a:srgbClr val="0BB091"/>
                </a:gs>
                <a:gs pos="100000">
                  <a:srgbClr val="45F1D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9"/>
            <p:cNvSpPr/>
            <p:nvPr/>
          </p:nvSpPr>
          <p:spPr>
            <a:xfrm>
              <a:off x="3160119" y="4014637"/>
              <a:ext cx="364800" cy="1111500"/>
            </a:xfrm>
            <a:prstGeom prst="rect">
              <a:avLst/>
            </a:prstGeom>
            <a:gradFill>
              <a:gsLst>
                <a:gs pos="0">
                  <a:srgbClr val="08705D"/>
                </a:gs>
                <a:gs pos="48000">
                  <a:srgbClr val="0BB091"/>
                </a:gs>
                <a:gs pos="100000">
                  <a:srgbClr val="45F1D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9" name="Google Shape;269;p19"/>
            <p:cNvGrpSpPr/>
            <p:nvPr/>
          </p:nvGrpSpPr>
          <p:grpSpPr>
            <a:xfrm>
              <a:off x="3160100" y="3979781"/>
              <a:ext cx="4396900" cy="1146250"/>
              <a:chOff x="3160100" y="3979781"/>
              <a:chExt cx="4396900" cy="1146250"/>
            </a:xfrm>
          </p:grpSpPr>
          <p:sp>
            <p:nvSpPr>
              <p:cNvPr id="270" name="Google Shape;270;p19"/>
              <p:cNvSpPr txBox="1"/>
              <p:nvPr/>
            </p:nvSpPr>
            <p:spPr>
              <a:xfrm rot="-5400000">
                <a:off x="5959675" y="4289081"/>
                <a:ext cx="1111500" cy="524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3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Monitoring &amp; Accounting</a:t>
                </a:r>
                <a:endParaRPr sz="1300"/>
              </a:p>
            </p:txBody>
          </p:sp>
          <p:sp>
            <p:nvSpPr>
              <p:cNvPr id="271" name="Google Shape;271;p19"/>
              <p:cNvSpPr txBox="1"/>
              <p:nvPr/>
            </p:nvSpPr>
            <p:spPr>
              <a:xfrm rot="-5400000">
                <a:off x="6475000" y="4369031"/>
                <a:ext cx="1111500" cy="36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Helpdesk</a:t>
                </a:r>
                <a:endParaRPr/>
              </a:p>
            </p:txBody>
          </p:sp>
          <p:sp>
            <p:nvSpPr>
              <p:cNvPr id="272" name="Google Shape;272;p19"/>
              <p:cNvSpPr txBox="1"/>
              <p:nvPr/>
            </p:nvSpPr>
            <p:spPr>
              <a:xfrm rot="-5400000">
                <a:off x="6868650" y="4402931"/>
                <a:ext cx="1111500" cy="265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…</a:t>
                </a:r>
                <a:endParaRPr/>
              </a:p>
            </p:txBody>
          </p:sp>
          <p:sp>
            <p:nvSpPr>
              <p:cNvPr id="273" name="Google Shape;273;p19"/>
              <p:cNvSpPr txBox="1"/>
              <p:nvPr/>
            </p:nvSpPr>
            <p:spPr>
              <a:xfrm rot="-5400000">
                <a:off x="2786750" y="4387881"/>
                <a:ext cx="1111500" cy="36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>
                    <a:solidFill>
                      <a:schemeClr val="lt1"/>
                    </a:solidFill>
                    <a:latin typeface="Corbel"/>
                    <a:ea typeface="Corbel"/>
                    <a:cs typeface="Corbel"/>
                    <a:sym typeface="Corbel"/>
                  </a:rPr>
                  <a:t>Ordering</a:t>
                </a:r>
                <a:endParaRPr/>
              </a:p>
            </p:txBody>
          </p:sp>
        </p:grpSp>
      </p:grpSp>
      <p:sp>
        <p:nvSpPr>
          <p:cNvPr id="274" name="Google Shape;274;p19"/>
          <p:cNvSpPr/>
          <p:nvPr/>
        </p:nvSpPr>
        <p:spPr>
          <a:xfrm>
            <a:off x="6092175" y="4510175"/>
            <a:ext cx="2976300" cy="429000"/>
          </a:xfrm>
          <a:prstGeom prst="leftRightArrow">
            <a:avLst>
              <a:gd name="adj1" fmla="val 47692"/>
              <a:gd name="adj2" fmla="val 55204"/>
            </a:avLst>
          </a:prstGeom>
          <a:solidFill>
            <a:srgbClr val="CCCCCC">
              <a:alpha val="64709"/>
            </a:srgbClr>
          </a:solidFill>
          <a:ln w="12700" cap="flat" cmpd="sng">
            <a:solidFill>
              <a:srgbClr val="081E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Resource records</a:t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275" name="Google Shape;275;p19"/>
          <p:cNvGrpSpPr/>
          <p:nvPr/>
        </p:nvGrpSpPr>
        <p:grpSpPr>
          <a:xfrm>
            <a:off x="3439625" y="4023800"/>
            <a:ext cx="5383199" cy="1121100"/>
            <a:chOff x="3439625" y="4023800"/>
            <a:chExt cx="5383199" cy="1121100"/>
          </a:xfrm>
        </p:grpSpPr>
        <p:sp>
          <p:nvSpPr>
            <p:cNvPr id="276" name="Google Shape;276;p19"/>
            <p:cNvSpPr/>
            <p:nvPr/>
          </p:nvSpPr>
          <p:spPr>
            <a:xfrm rot="5400000">
              <a:off x="7837174" y="3449750"/>
              <a:ext cx="205800" cy="1765500"/>
            </a:xfrm>
            <a:prstGeom prst="upDownArrow">
              <a:avLst>
                <a:gd name="adj1" fmla="val 50000"/>
                <a:gd name="adj2" fmla="val 50000"/>
              </a:avLst>
            </a:prstGeom>
            <a:solidFill>
              <a:srgbClr val="E88255">
                <a:alpha val="6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277" name="Google Shape;277;p19"/>
            <p:cNvSpPr/>
            <p:nvPr/>
          </p:nvSpPr>
          <p:spPr>
            <a:xfrm rot="5400000">
              <a:off x="7641600" y="3079850"/>
              <a:ext cx="205800" cy="2093700"/>
            </a:xfrm>
            <a:prstGeom prst="upDownArrow">
              <a:avLst>
                <a:gd name="adj1" fmla="val 50000"/>
                <a:gd name="adj2" fmla="val 50000"/>
              </a:avLst>
            </a:prstGeom>
            <a:solidFill>
              <a:srgbClr val="E88255">
                <a:alpha val="6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278" name="Google Shape;278;p19"/>
            <p:cNvSpPr/>
            <p:nvPr/>
          </p:nvSpPr>
          <p:spPr>
            <a:xfrm rot="5400000">
              <a:off x="6025175" y="2353550"/>
              <a:ext cx="205800" cy="5376900"/>
            </a:xfrm>
            <a:prstGeom prst="upDownArrow">
              <a:avLst>
                <a:gd name="adj1" fmla="val 50000"/>
                <a:gd name="adj2" fmla="val 50000"/>
              </a:avLst>
            </a:prstGeom>
            <a:solidFill>
              <a:srgbClr val="E88255">
                <a:alpha val="6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0"/>
          <p:cNvSpPr txBox="1">
            <a:spLocks noGrp="1"/>
          </p:cNvSpPr>
          <p:nvPr>
            <p:ph type="title"/>
          </p:nvPr>
        </p:nvSpPr>
        <p:spPr>
          <a:xfrm>
            <a:off x="1144450" y="365125"/>
            <a:ext cx="91251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messages</a:t>
            </a:r>
            <a:endParaRPr/>
          </a:p>
        </p:txBody>
      </p:sp>
      <p:sp>
        <p:nvSpPr>
          <p:cNvPr id="284" name="Google Shape;284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457200" lvl="0" indent="-33575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2700" dirty="0"/>
              <a:t>EOSC Core platform offers value to research communities in different ways</a:t>
            </a:r>
            <a:endParaRPr sz="2700" dirty="0"/>
          </a:p>
          <a:p>
            <a:pPr marL="914400" lvl="1" indent="-29606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3913"/>
              <a:buChar char="o"/>
            </a:pPr>
            <a:r>
              <a:rPr lang="en-GB" sz="2300" dirty="0"/>
              <a:t>Enrich community platforms (in the background) with additional resources from EOSC Exchange and functions from EOSC-Core</a:t>
            </a:r>
            <a:endParaRPr sz="2300" dirty="0"/>
          </a:p>
          <a:p>
            <a:pPr marL="914400" lvl="1" indent="-31988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o"/>
            </a:pPr>
            <a:r>
              <a:rPr lang="en-GB" sz="2300" dirty="0"/>
              <a:t>Connect community platforms and foster their greater coherency and increased value</a:t>
            </a:r>
            <a:endParaRPr sz="2300" dirty="0"/>
          </a:p>
          <a:p>
            <a:pPr marL="914400" lvl="1" indent="-31988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o"/>
            </a:pPr>
            <a:r>
              <a:rPr lang="en-GB" sz="2300" dirty="0"/>
              <a:t>Offer a comprehensive view of EOSC resources that is also an ‘enterprise </a:t>
            </a:r>
            <a:r>
              <a:rPr lang="en-GB" sz="2300" dirty="0" err="1"/>
              <a:t>bus’</a:t>
            </a:r>
            <a:r>
              <a:rPr lang="en-GB" sz="2300" dirty="0"/>
              <a:t> for EOSC catalogues</a:t>
            </a:r>
            <a:endParaRPr sz="2300" dirty="0"/>
          </a:p>
          <a:p>
            <a:pPr marL="914400" lvl="1" indent="-31988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o"/>
            </a:pPr>
            <a:r>
              <a:rPr lang="en-GB" sz="2300" dirty="0"/>
              <a:t>Provide a space for experiments in composability and added value services</a:t>
            </a:r>
            <a:endParaRPr sz="2300" dirty="0"/>
          </a:p>
          <a:p>
            <a:pPr marL="914400" lvl="1" indent="-31988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o"/>
            </a:pPr>
            <a:r>
              <a:rPr lang="en-GB" sz="2300" dirty="0"/>
              <a:t>Provide a space for emerging / long tail / orphan communities </a:t>
            </a:r>
            <a:endParaRPr sz="2300" dirty="0"/>
          </a:p>
          <a:p>
            <a:pPr marL="457200" lvl="0" indent="-33575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2700" dirty="0"/>
              <a:t>EOSC portal is one view on the EOSC Core platform and entries in the EOSC Exchange</a:t>
            </a:r>
            <a:endParaRPr sz="2700" dirty="0"/>
          </a:p>
          <a:p>
            <a:pPr marL="914400" lvl="1" indent="-32039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o"/>
            </a:pPr>
            <a:r>
              <a:rPr lang="en-GB" sz="2312" dirty="0"/>
              <a:t>Web based view</a:t>
            </a:r>
            <a:endParaRPr sz="2312" dirty="0"/>
          </a:p>
          <a:p>
            <a:pPr marL="914400" lvl="1" indent="-32039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o"/>
            </a:pPr>
            <a:r>
              <a:rPr lang="en-GB" sz="2312" dirty="0"/>
              <a:t>Also API based access to Core Platform from tools, workflows etc</a:t>
            </a:r>
            <a:endParaRPr sz="2312" dirty="0"/>
          </a:p>
          <a:p>
            <a:pPr marL="457200" lvl="0" indent="-33575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2700" dirty="0"/>
              <a:t>The view of EOSC as a set of platforms forming a system of systems is better supported </a:t>
            </a:r>
            <a:r>
              <a:rPr lang="en-GB" sz="2700"/>
              <a:t>by communities</a:t>
            </a:r>
            <a:endParaRPr sz="27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OSC Future">
      <a:dk1>
        <a:srgbClr val="000000"/>
      </a:dk1>
      <a:lt1>
        <a:srgbClr val="FFFFFF"/>
      </a:lt1>
      <a:dk2>
        <a:srgbClr val="0C2AD5"/>
      </a:dk2>
      <a:lt2>
        <a:srgbClr val="E7E6E6"/>
      </a:lt2>
      <a:accent1>
        <a:srgbClr val="0C2AD5"/>
      </a:accent1>
      <a:accent2>
        <a:srgbClr val="08C8E9"/>
      </a:accent2>
      <a:accent3>
        <a:srgbClr val="FE6F5B"/>
      </a:accent3>
      <a:accent4>
        <a:srgbClr val="FFCC00"/>
      </a:accent4>
      <a:accent5>
        <a:srgbClr val="0CA88B"/>
      </a:accent5>
      <a:accent6>
        <a:srgbClr val="8A3FFF"/>
      </a:accent6>
      <a:hlink>
        <a:srgbClr val="08C8E9"/>
      </a:hlink>
      <a:folHlink>
        <a:srgbClr val="8A3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485</Words>
  <Application>Microsoft Macintosh PowerPoint</Application>
  <PresentationFormat>Widescreen</PresentationFormat>
  <Paragraphs>130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Courier New</vt:lpstr>
      <vt:lpstr>Noto Sans Symbols</vt:lpstr>
      <vt:lpstr>Corbel</vt:lpstr>
      <vt:lpstr>Arial</vt:lpstr>
      <vt:lpstr>Office Theme</vt:lpstr>
      <vt:lpstr>EOSC Future: Platform and Portal concept</vt:lpstr>
      <vt:lpstr>Project Activities</vt:lpstr>
      <vt:lpstr>EOSC Resources</vt:lpstr>
      <vt:lpstr>Provider view: The old idea</vt:lpstr>
      <vt:lpstr>Researcher view: different benefits</vt:lpstr>
      <vt:lpstr>Provider view: Platform level integration</vt:lpstr>
      <vt:lpstr>Key messages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EOSC Future: Platform and Portal concept</dc:title>
  <cp:lastModifiedBy>Matthew Viljoen</cp:lastModifiedBy>
  <cp:revision>28</cp:revision>
  <dcterms:modified xsi:type="dcterms:W3CDTF">2021-06-08T14:12:21Z</dcterms:modified>
</cp:coreProperties>
</file>