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97c5fc7f9f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97c5fc7f9f_0_1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e02ed1403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e02ed14034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e02ed140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e02ed1403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e02ed1403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e02ed14034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dd0085bab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dd0085babb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dd0085bab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dd0085babb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97c5fc7f9f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97c5fc7f9f_0_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dc3d1e181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dc3d1e181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dd0085ba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dd0085bab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dd0085bab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dd0085babb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dd0085bab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dd0085babb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d0085babb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dd0085babb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02ed1403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e02ed14034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02ed14034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e02ed14034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ke and shoreline at sunset of UW-Madison campus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24" y="0"/>
            <a:ext cx="121871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/>
          <p:nvPr>
            <p:ph type="ctrTitle"/>
          </p:nvPr>
        </p:nvSpPr>
        <p:spPr>
          <a:xfrm>
            <a:off x="1524000" y="258727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1524000" y="5202660"/>
            <a:ext cx="9144000" cy="14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artial">
  <p:cSld name="Title Slide - partial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W-Madison logo - Geometric shapes added for interest." id="74" name="Google Shape;7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0149" cy="685904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" name="Google Shape;77;p12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13"/>
          <p:cNvSpPr txBox="1"/>
          <p:nvPr>
            <p:ph type="title"/>
          </p:nvPr>
        </p:nvSpPr>
        <p:spPr>
          <a:xfrm>
            <a:off x="838200" y="367542"/>
            <a:ext cx="10515600" cy="66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838200" y="1230594"/>
            <a:ext cx="10515600" cy="4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7" name="Google Shape;87;p1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/>
          <p:nvPr>
            <p:ph type="title"/>
          </p:nvPr>
        </p:nvSpPr>
        <p:spPr>
          <a:xfrm>
            <a:off x="838200" y="344370"/>
            <a:ext cx="10515600" cy="6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838200" y="1230596"/>
            <a:ext cx="5181600" cy="50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2" type="body"/>
          </p:nvPr>
        </p:nvSpPr>
        <p:spPr>
          <a:xfrm>
            <a:off x="6172200" y="1230596"/>
            <a:ext cx="5181600" cy="50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839788" y="384745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839788" y="1168414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8" name="Google Shape;98;p16"/>
          <p:cNvSpPr txBox="1"/>
          <p:nvPr>
            <p:ph idx="2" type="body"/>
          </p:nvPr>
        </p:nvSpPr>
        <p:spPr>
          <a:xfrm>
            <a:off x="839788" y="2093720"/>
            <a:ext cx="5157900" cy="40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3" type="body"/>
          </p:nvPr>
        </p:nvSpPr>
        <p:spPr>
          <a:xfrm>
            <a:off x="6172200" y="1168414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0" name="Google Shape;100;p16"/>
          <p:cNvSpPr txBox="1"/>
          <p:nvPr>
            <p:ph idx="4" type="body"/>
          </p:nvPr>
        </p:nvSpPr>
        <p:spPr>
          <a:xfrm>
            <a:off x="6172200" y="2093720"/>
            <a:ext cx="5183100" cy="40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838200" y="412729"/>
            <a:ext cx="10515600" cy="6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ck">
  <p:cSld name="Black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162370"/>
            <a:ext cx="10515600" cy="6409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224867"/>
            <a:ext cx="10515600" cy="50489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" name="Google Shape;2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6049188"/>
            <a:ext cx="2705100" cy="63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29" y="-297"/>
            <a:ext cx="12193057" cy="6858594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29" y="-297"/>
            <a:ext cx="12193057" cy="6858594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 txBox="1"/>
          <p:nvPr>
            <p:ph type="title"/>
          </p:nvPr>
        </p:nvSpPr>
        <p:spPr>
          <a:xfrm>
            <a:off x="838200" y="111096"/>
            <a:ext cx="10515600" cy="683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838200" y="1230596"/>
            <a:ext cx="5181600" cy="5023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6172200" y="1230596"/>
            <a:ext cx="5181600" cy="5023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057" y="0"/>
            <a:ext cx="12193057" cy="6858594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179463"/>
            <a:ext cx="10515600" cy="6409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168414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093720"/>
            <a:ext cx="5157787" cy="4095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168414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093720"/>
            <a:ext cx="5183188" cy="4095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29" y="-297"/>
            <a:ext cx="12193057" cy="6858594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 txBox="1"/>
          <p:nvPr>
            <p:ph type="title"/>
          </p:nvPr>
        </p:nvSpPr>
        <p:spPr>
          <a:xfrm>
            <a:off x="838200" y="179462"/>
            <a:ext cx="10515600" cy="6152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29" y="-297"/>
            <a:ext cx="12193057" cy="685859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ck">
  <p:cSld name="Blac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full" type="title">
  <p:cSld name="TITL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W-Madison logo - Geometric shapes added for interest.&#10;&#10;" id="70" name="Google Shape;70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678"/>
            <a:ext cx="12191999" cy="6855322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1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0" Type="http://schemas.openxmlformats.org/officeDocument/2006/relationships/theme" Target="../theme/theme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&#10;&#10;"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529" y="-297"/>
            <a:ext cx="12193057" cy="685859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838200" y="136733"/>
            <a:ext cx="10515600" cy="6665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838200" y="1230594"/>
            <a:ext cx="10515600" cy="49292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768">
          <p15:clr>
            <a:srgbClr val="F26B43"/>
          </p15:clr>
        </p15:guide>
        <p15:guide id="2" orient="horz" pos="600">
          <p15:clr>
            <a:srgbClr val="F26B43"/>
          </p15:clr>
        </p15:guide>
        <p15:guide id="3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eometric shapes added for interest." id="64" name="Google Shape;64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851" y="-1041"/>
            <a:ext cx="12190149" cy="685904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0"/>
          <p:cNvSpPr txBox="1"/>
          <p:nvPr>
            <p:ph type="title"/>
          </p:nvPr>
        </p:nvSpPr>
        <p:spPr>
          <a:xfrm>
            <a:off x="838200" y="367542"/>
            <a:ext cx="10515600" cy="66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838200" y="1230594"/>
            <a:ext cx="10515600" cy="4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648">
          <p15:clr>
            <a:srgbClr val="F26B43"/>
          </p15:clr>
        </p15:guide>
        <p15:guide id="2" orient="horz" pos="600">
          <p15:clr>
            <a:srgbClr val="F26B43"/>
          </p15:clr>
        </p15:guide>
        <p15:guide id="3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youtube.com/channel/UCd1UBXmZIgB4p85t2tu-gLw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genda.hep.wisc.edu/event/1579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400"/>
              <a:t>HTCondor Week 2021 Review to</a:t>
            </a:r>
            <a:endParaRPr sz="4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400"/>
              <a:t>WLCG Grid Deployment Board</a:t>
            </a:r>
            <a:endParaRPr sz="4400"/>
          </a:p>
        </p:txBody>
      </p:sp>
      <p:sp>
        <p:nvSpPr>
          <p:cNvPr id="118" name="Google Shape;118;p20"/>
          <p:cNvSpPr txBox="1"/>
          <p:nvPr>
            <p:ph idx="1" type="subTitle"/>
          </p:nvPr>
        </p:nvSpPr>
        <p:spPr>
          <a:xfrm>
            <a:off x="1524000" y="2382852"/>
            <a:ext cx="9144000" cy="18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Mark Coatsworth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Center for High Throughput Computing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Department of Computer Sciences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University of Wisconsin-Madison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coatsworth@cs.wisc.edu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Agenda: Other</a:t>
            </a:r>
            <a:endParaRPr/>
          </a:p>
        </p:txBody>
      </p:sp>
      <p:sp>
        <p:nvSpPr>
          <p:cNvPr id="180" name="Google Shape;180;p29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Campus facilitation and improving HTC access for campus research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Our new CHTC YouTube channel: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https://www.youtube.com/channel/UCd1UBXmZIgB4p85t2tu-gLw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Workflows (Pegasus, Python, Dropbox)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trike="sngStrike"/>
              <a:t>Panel</a:t>
            </a:r>
            <a:r>
              <a:rPr lang="en-US"/>
              <a:t> Town hall discussions on GPUs, Authorization/Identity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Technical Considerations</a:t>
            </a:r>
            <a:endParaRPr/>
          </a:p>
        </p:txBody>
      </p:sp>
      <p:sp>
        <p:nvSpPr>
          <p:cNvPr id="187" name="Google Shape;187;p30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Online Facilities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Switched to Zoom this year, worked smoothly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Questions via "raise hand" and chat, no shared document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Recorded all talks and posted on Indico site same day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Some unregistered people attended; we disabled microphones and cameras to prevent Zoom bombs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Simple, under-engineered approach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Pro: more attendees from around the world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Con: lack of face to face networking, coffee break discussions, social activities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3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Survey Feedback</a:t>
            </a:r>
            <a:endParaRPr/>
          </a:p>
        </p:txBody>
      </p:sp>
      <p:sp>
        <p:nvSpPr>
          <p:cNvPr id="194" name="Google Shape;194;p31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Mostly administrators (47% of respondents)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Similarly, most (30%) people wanted more admin-focused content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Admin-focused office hours room was the busiest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36% of respondents still want to attend in-person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However people are hesitant to travel long distances when online is an option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Zoom in the browser caused technical issues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Should have tested :(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Length was just right for an online-only event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Plans for 2022	</a:t>
            </a:r>
            <a:endParaRPr/>
          </a:p>
        </p:txBody>
      </p:sp>
      <p:sp>
        <p:nvSpPr>
          <p:cNvPr id="201" name="Google Shape;201;p32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Hoping to return to an in-person event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Lots of people missing the </a:t>
            </a:r>
            <a:r>
              <a:rPr lang="en-US"/>
              <a:t>social aspects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Zoom fatigue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However, online meeting makes us more accessible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Much greater reach to people who would otherwise be unable to join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Some manner of hybrid delivery will be the expectation going forward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By May 2022 we are </a:t>
            </a:r>
            <a:r>
              <a:rPr lang="en-US"/>
              <a:t>hopeful that hybrid events will be well established, we won't need to make it up from scratch :)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3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European HTCondor Workshops</a:t>
            </a:r>
            <a:r>
              <a:rPr lang="en-US" sz="3959"/>
              <a:t>	</a:t>
            </a:r>
            <a:endParaRPr/>
          </a:p>
        </p:txBody>
      </p:sp>
      <p:sp>
        <p:nvSpPr>
          <p:cNvPr id="208" name="Google Shape;208;p33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HTCondor European Workshop will be happening in Autumn 2021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Hoping to host this meeting in person, but still </a:t>
            </a:r>
            <a:r>
              <a:rPr lang="en-US"/>
              <a:t>uncertainties around travel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Will likely be an online-only event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Decision will be taken and communicated this summer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To htcondor-users, htcondor-world, hepix-users, etc.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Also the HTCondor website: http://htcondor.org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Either way there will be an European HTCondor workshop this autumn!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3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4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The End</a:t>
            </a:r>
            <a:endParaRPr/>
          </a:p>
        </p:txBody>
      </p:sp>
      <p:sp>
        <p:nvSpPr>
          <p:cNvPr id="215" name="Google Shape;215;p34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Questions?</a:t>
            </a:r>
            <a:endParaRPr/>
          </a:p>
        </p:txBody>
      </p:sp>
      <p:sp>
        <p:nvSpPr>
          <p:cNvPr id="216" name="Google Shape;216;p3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type="title"/>
          </p:nvPr>
        </p:nvSpPr>
        <p:spPr>
          <a:xfrm>
            <a:off x="838200" y="162370"/>
            <a:ext cx="10515600" cy="6409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HTCondor Week</a:t>
            </a:r>
            <a:endParaRPr/>
          </a:p>
        </p:txBody>
      </p:sp>
      <p:sp>
        <p:nvSpPr>
          <p:cNvPr id="124" name="Google Shape;124;p21"/>
          <p:cNvSpPr txBox="1"/>
          <p:nvPr>
            <p:ph idx="1" type="body"/>
          </p:nvPr>
        </p:nvSpPr>
        <p:spPr>
          <a:xfrm>
            <a:off x="838200" y="1224867"/>
            <a:ext cx="10515600" cy="50489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Annual users group meeting b</a:t>
            </a:r>
            <a:r>
              <a:rPr lang="en-US"/>
              <a:t>rings the HTCondor community together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22nd edition this year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Typical year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3.5 days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~100 in-person attendees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~55 presentations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Held annually in Madison, WI each spring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HTCondor Week 2021</a:t>
            </a:r>
            <a:endParaRPr/>
          </a:p>
        </p:txBody>
      </p:sp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Not a typical year!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2020: First online-only HTCondor Week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 </a:t>
            </a:r>
            <a:r>
              <a:rPr lang="en-US"/>
              <a:t>precedent</a:t>
            </a:r>
            <a:r>
              <a:rPr lang="en-US"/>
              <a:t> or understanding of how to run an online meeting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Poor familiarity with technology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2021: Second online-only HTCondor Week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Lots of precedent for how to run an online meeting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European HTCondor Autumn Workshop was really well run, gave us lots of good ideas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Technology improvements, familiarity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Attendees</a:t>
            </a:r>
            <a:endParaRPr/>
          </a:p>
        </p:txBody>
      </p:sp>
      <p:sp>
        <p:nvSpPr>
          <p:cNvPr id="138" name="Google Shape;138;p23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387 registered participants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~250 people actually showed up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31 different countries from North America, South America, Europe, Asia, Oceania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Argentina, Australia, Austria, Bangladesh, Belgium, Canada, China, Colombia, Czech Republic, Estonia, France, Germany, Hungary, India, Israel, Italy, Japan, Mexico, Netherlands, Norway, Pakistan, Poland, South Korea, Spain, Sweden, Switzerland, Taiwan, Turkey, Ukraine, United Kingdom, United States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Affiliations</a:t>
            </a:r>
            <a:endParaRPr/>
          </a:p>
        </p:txBody>
      </p:sp>
      <p:sp>
        <p:nvSpPr>
          <p:cNvPr id="145" name="Google Shape;145;p24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129+</a:t>
            </a:r>
            <a:r>
              <a:rPr lang="en-US"/>
              <a:t> different affiliations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Affiliations by type approximations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Research / Academic / Universities: ~82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Government</a:t>
            </a:r>
            <a:r>
              <a:rPr lang="en-US"/>
              <a:t> Labs / Agencies: ~27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Industry: ~17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Non-Profit: ~3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Agenda</a:t>
            </a:r>
            <a:endParaRPr/>
          </a:p>
        </p:txBody>
      </p:sp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May 24-27, 2021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32 contributions by 34 different speakers over 4 days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Timetable divided into 8 sessions, each ~1.5hrs long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Detailed schedule: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https://agenda.hep.wisc.edu/event/1579/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Agenda: HTCondor 9.0</a:t>
            </a:r>
            <a:endParaRPr/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Major focus was our new HTCondor 9.0 release. Several talks: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What's New? What's Improved? (Todd Tannenbaum)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Introducing the HTCondor 9.0 Series for Users (Christina Koch)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Introducing the HTCondor 9.0 Series for Admins (Greg Thain)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Security in HTCondor 9.0 (Brian Bockelman)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Upgrading to HTCondor 9.0 (Todd Miller)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Agenda: User and Science Talks</a:t>
            </a:r>
            <a:endParaRPr/>
          </a:p>
        </p:txBody>
      </p:sp>
      <p:sp>
        <p:nvSpPr>
          <p:cNvPr id="166" name="Google Shape;166;p27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We're always interested in hearing how people are using HTCondor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User talks from CMS, LIGO, IceCube, USGS, Google, Raytheon, Bibliothèque et Archives nationales du Québec, IHEP, Pegasus, UConn, George Washington University, University of Pittsburgh, University of Bonn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Campus science talks from UW-Madison scientists working in genetics, animal sciences, behavioral sciences and chemistry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/>
          <p:nvPr>
            <p:ph type="title"/>
          </p:nvPr>
        </p:nvSpPr>
        <p:spPr>
          <a:xfrm>
            <a:off x="838200" y="162370"/>
            <a:ext cx="10515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en-US" sz="3959"/>
              <a:t>Agenda: Office Hours</a:t>
            </a:r>
            <a:endParaRPr/>
          </a:p>
        </p:txBody>
      </p:sp>
      <p:sp>
        <p:nvSpPr>
          <p:cNvPr id="173" name="Google Shape;173;p28"/>
          <p:cNvSpPr txBox="1"/>
          <p:nvPr>
            <p:ph idx="1" type="body"/>
          </p:nvPr>
        </p:nvSpPr>
        <p:spPr>
          <a:xfrm>
            <a:off x="838200" y="1224867"/>
            <a:ext cx="10515600" cy="5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Office hours are a great way to interact with people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Four different rooms: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General Questions and Getting Started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User-Focused Topics (submitting jobs, file transfer, DAGMan, etc.)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Admin-Focused Topics (installing, configuration, monitoring, etc.)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dHTC Technologies (HTCondor-CE, WLCG, OSG, etc.)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</a:rPr>
              <a:t>‹#›</a:t>
            </a:fld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idescreen_Geometric">
  <a:themeElements>
    <a:clrScheme name="UWBrand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5050C"/>
      </a:accent1>
      <a:accent2>
        <a:srgbClr val="FF8000"/>
      </a:accent2>
      <a:accent3>
        <a:srgbClr val="FFBF00"/>
      </a:accent3>
      <a:accent4>
        <a:srgbClr val="97B85F"/>
      </a:accent4>
      <a:accent5>
        <a:srgbClr val="6B9999"/>
      </a:accent5>
      <a:accent6>
        <a:srgbClr val="386666"/>
      </a:accent6>
      <a:hlink>
        <a:srgbClr val="0479A8"/>
      </a:hlink>
      <a:folHlink>
        <a:srgbClr val="0479A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Widescreen_Lake">
  <a:themeElements>
    <a:clrScheme name="UWBrand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5050C"/>
      </a:accent1>
      <a:accent2>
        <a:srgbClr val="FF8000"/>
      </a:accent2>
      <a:accent3>
        <a:srgbClr val="FFBF00"/>
      </a:accent3>
      <a:accent4>
        <a:srgbClr val="97B85F"/>
      </a:accent4>
      <a:accent5>
        <a:srgbClr val="6B9999"/>
      </a:accent5>
      <a:accent6>
        <a:srgbClr val="386666"/>
      </a:accent6>
      <a:hlink>
        <a:srgbClr val="0479A8"/>
      </a:hlink>
      <a:folHlink>
        <a:srgbClr val="0479A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