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4" r:id="rId1"/>
    <p:sldMasterId id="2147483675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3">
          <p15:clr>
            <a:srgbClr val="A4A3A4"/>
          </p15:clr>
        </p15:guide>
        <p15:guide id="2" pos="325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pos="7355">
          <p15:clr>
            <a:srgbClr val="A4A3A4"/>
          </p15:clr>
        </p15:guide>
        <p15:guide id="5" pos="3840">
          <p15:clr>
            <a:srgbClr val="A4A3A4"/>
          </p15:clr>
        </p15:guide>
        <p15:guide id="6" orient="horz" pos="867">
          <p15:clr>
            <a:srgbClr val="A4A3A4"/>
          </p15:clr>
        </p15:guide>
        <p15:guide id="7" orient="horz" pos="3634">
          <p15:clr>
            <a:srgbClr val="A4A3A4"/>
          </p15:clr>
        </p15:guide>
        <p15:guide id="8" pos="86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 Ceccanti" initials="" lastIdx="4" clrIdx="0"/>
  <p:cmAuthor id="1" name="Sam Glendenning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2" y="125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fd9a5a34e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fd9a5a34e7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gfd9a5a34e7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bg>
      <p:bgPr>
        <a:solidFill>
          <a:srgbClr val="FFFFFF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8C8C9C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C8C9C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C8C9C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C8C9C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C8C9C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C8C9C"/>
              </a:buClr>
              <a:buSzPts val="1600"/>
              <a:buNone/>
              <a:defRPr sz="1600">
                <a:solidFill>
                  <a:srgbClr val="8C8C9C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C8C9C"/>
              </a:buClr>
              <a:buSzPts val="1600"/>
              <a:buNone/>
              <a:defRPr sz="1600">
                <a:solidFill>
                  <a:srgbClr val="8C8C9C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C8C9C"/>
              </a:buClr>
              <a:buSzPts val="1600"/>
              <a:buNone/>
              <a:defRPr sz="1600">
                <a:solidFill>
                  <a:srgbClr val="8C8C9C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C8C9C"/>
              </a:buClr>
              <a:buSzPts val="1600"/>
              <a:buNone/>
              <a:defRPr sz="1600">
                <a:solidFill>
                  <a:srgbClr val="8C8C9C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1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4" name="Google Shape;11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0" name="Google Shape;120;p1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1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2" name="Google Shape;122;p1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▪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▪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38" name="Google Shape;138;p2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39" name="Google Shape;139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45" name="Google Shape;145;p2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6" name="Google Shape;146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Vertical Title and Text">
  <p:cSld name="1_Vertical Title and Text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bg>
      <p:bgPr>
        <a:solidFill>
          <a:srgbClr val="FFFFFF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8C8C9C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C8C9C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C8C9C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C8C9C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C8C9C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C8C9C"/>
              </a:buClr>
              <a:buSzPts val="1600"/>
              <a:buNone/>
              <a:defRPr sz="1600">
                <a:solidFill>
                  <a:srgbClr val="8C8C9C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C8C9C"/>
              </a:buClr>
              <a:buSzPts val="1600"/>
              <a:buNone/>
              <a:defRPr sz="1600">
                <a:solidFill>
                  <a:srgbClr val="8C8C9C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C8C9C"/>
              </a:buClr>
              <a:buSzPts val="1600"/>
              <a:buNone/>
              <a:defRPr sz="1600">
                <a:solidFill>
                  <a:srgbClr val="8C8C9C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C8C9C"/>
              </a:buClr>
              <a:buSzPts val="1600"/>
              <a:buNone/>
              <a:defRPr sz="1600">
                <a:solidFill>
                  <a:srgbClr val="8C8C9C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▪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▪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515940" y="5802305"/>
            <a:ext cx="2111379" cy="53975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C8C9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9"/>
          <p:cNvSpPr txBox="1"/>
          <p:nvPr/>
        </p:nvSpPr>
        <p:spPr>
          <a:xfrm>
            <a:off x="1255196" y="2160730"/>
            <a:ext cx="7411725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Multi-factor Authentication for the IAM</a:t>
            </a:r>
            <a:endParaRPr/>
          </a:p>
        </p:txBody>
      </p:sp>
      <p:sp>
        <p:nvSpPr>
          <p:cNvPr id="170" name="Google Shape;170;p29"/>
          <p:cNvSpPr/>
          <p:nvPr/>
        </p:nvSpPr>
        <p:spPr>
          <a:xfrm>
            <a:off x="1255197" y="4594088"/>
            <a:ext cx="57456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Sam Glendenning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STFC</a:t>
            </a:r>
            <a:endParaRPr/>
          </a:p>
        </p:txBody>
      </p:sp>
      <p:pic>
        <p:nvPicPr>
          <p:cNvPr id="171" name="Google Shape;171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5938" y="412403"/>
            <a:ext cx="3770785" cy="963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9" descr="Istituto Nazionale di Fisica Nucleare - Wikipedi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43156" y="412403"/>
            <a:ext cx="1905687" cy="963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8"/>
          <p:cNvSpPr/>
          <p:nvPr/>
        </p:nvSpPr>
        <p:spPr>
          <a:xfrm>
            <a:off x="395388" y="1883049"/>
            <a:ext cx="11604934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Implement prototype work into IAM codebase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Solution needs to be flexible to allow:</a:t>
            </a:r>
            <a:endParaRPr dirty="0"/>
          </a:p>
          <a:p>
            <a:pPr marL="914400" marR="0" lvl="1" indent="-3810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○"/>
            </a:pPr>
            <a:r>
              <a:rPr lang="en-GB" sz="24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Expansion of supported factors of authentication (email, YubiKey, </a:t>
            </a:r>
            <a:r>
              <a:rPr lang="en-GB" sz="2400" dirty="0" err="1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WebAuthn</a:t>
            </a:r>
            <a:r>
              <a:rPr lang="en-GB" sz="24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, etc.)</a:t>
            </a:r>
            <a:endParaRPr dirty="0"/>
          </a:p>
          <a:p>
            <a:pPr marL="914400" marR="0" lvl="1" indent="-3810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○"/>
            </a:pPr>
            <a:r>
              <a:rPr lang="en-GB" sz="24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Individual identity providers to customise their MFA setup (if they choose to enable MFA at all)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Analyse solution for security flaws and carry out risk assessments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Document and test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Communicate with end users to gather thoughts and feedback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Char char="•"/>
            </a:pPr>
            <a:r>
              <a:rPr lang="en-GB" sz="2400" dirty="0">
                <a:solidFill>
                  <a:srgbClr val="626262"/>
                </a:solidFill>
              </a:rPr>
              <a:t>Release </a:t>
            </a:r>
            <a:r>
              <a:rPr lang="en-GB" sz="2400" dirty="0" smtClean="0">
                <a:solidFill>
                  <a:srgbClr val="626262"/>
                </a:solidFill>
              </a:rPr>
              <a:t>in a few </a:t>
            </a:r>
            <a:r>
              <a:rPr lang="en-GB" sz="2400" dirty="0">
                <a:solidFill>
                  <a:srgbClr val="626262"/>
                </a:solidFill>
              </a:rPr>
              <a:t>months</a:t>
            </a:r>
            <a:endParaRPr sz="2400" dirty="0">
              <a:solidFill>
                <a:srgbClr val="626262"/>
              </a:solidFill>
            </a:endParaRPr>
          </a:p>
        </p:txBody>
      </p:sp>
      <p:sp>
        <p:nvSpPr>
          <p:cNvPr id="243" name="Google Shape;243;p38"/>
          <p:cNvSpPr txBox="1"/>
          <p:nvPr/>
        </p:nvSpPr>
        <p:spPr>
          <a:xfrm>
            <a:off x="403341" y="345182"/>
            <a:ext cx="969481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Targets (not necessarily in this order)</a:t>
            </a:r>
            <a:endParaRPr sz="4400" b="1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4" name="Google Shape;244;p38" descr="Istituto Nazionale di Fisica Nucleare - Wikipedi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86367" y="5829185"/>
            <a:ext cx="999225" cy="505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9"/>
          <p:cNvSpPr txBox="1"/>
          <p:nvPr/>
        </p:nvSpPr>
        <p:spPr>
          <a:xfrm>
            <a:off x="1255197" y="2160730"/>
            <a:ext cx="4564836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Questions?</a:t>
            </a:r>
            <a:endParaRPr/>
          </a:p>
        </p:txBody>
      </p:sp>
      <p:pic>
        <p:nvPicPr>
          <p:cNvPr id="251" name="Google Shape;251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5938" y="412403"/>
            <a:ext cx="3770785" cy="96396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9"/>
          <p:cNvSpPr/>
          <p:nvPr/>
        </p:nvSpPr>
        <p:spPr>
          <a:xfrm>
            <a:off x="973969" y="5904254"/>
            <a:ext cx="355646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Facebook: </a:t>
            </a:r>
            <a:r>
              <a:rPr lang="en-GB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Science and Technology Facilities Council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39"/>
          <p:cNvSpPr/>
          <p:nvPr/>
        </p:nvSpPr>
        <p:spPr>
          <a:xfrm>
            <a:off x="4286723" y="5904254"/>
            <a:ext cx="273468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Twitter:@</a:t>
            </a:r>
            <a:r>
              <a:rPr lang="en-GB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STFC_matters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39"/>
          <p:cNvSpPr/>
          <p:nvPr/>
        </p:nvSpPr>
        <p:spPr>
          <a:xfrm>
            <a:off x="7265120" y="5904254"/>
            <a:ext cx="331937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YouTube: </a:t>
            </a:r>
            <a:r>
              <a:rPr lang="en-GB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Science and Technology Facilities Council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5" name="Google Shape;255;p39" descr="Istituto Nazionale di Fisica Nucleare - Wikipedi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43156" y="412403"/>
            <a:ext cx="1905687" cy="963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0"/>
          <p:cNvSpPr/>
          <p:nvPr/>
        </p:nvSpPr>
        <p:spPr>
          <a:xfrm>
            <a:off x="403350" y="1202219"/>
            <a:ext cx="10719600" cy="10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</a:rPr>
              <a:t>Providing an additional login factor to verify your identity</a:t>
            </a:r>
            <a:endParaRPr sz="2400">
              <a:solidFill>
                <a:srgbClr val="626262"/>
              </a:solidFill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Char char="•"/>
            </a:pPr>
            <a:r>
              <a:rPr lang="en-GB" sz="2400">
                <a:solidFill>
                  <a:srgbClr val="626262"/>
                </a:solidFill>
              </a:rPr>
              <a:t>One-time usage passcode or hyperlink</a:t>
            </a:r>
            <a:endParaRPr sz="2400" b="0" i="0" u="none" strike="noStrike" cap="none">
              <a:solidFill>
                <a:srgbClr val="6262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30"/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>
                <a:solidFill>
                  <a:srgbClr val="2E2D62"/>
                </a:solidFill>
              </a:rPr>
              <a:t>What is MFA?</a:t>
            </a:r>
            <a:endParaRPr sz="4400" b="1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9" name="Google Shape;179;p30" descr="Multi-Factor Authentication for IBM i (AS/400)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21894" y="4442791"/>
            <a:ext cx="4631906" cy="2415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30" descr="Istituto Nazionale di Fisica Nucleare - Wikipedi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86367" y="5829185"/>
            <a:ext cx="999225" cy="505441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30"/>
          <p:cNvSpPr txBox="1"/>
          <p:nvPr/>
        </p:nvSpPr>
        <p:spPr>
          <a:xfrm>
            <a:off x="327150" y="3027300"/>
            <a:ext cx="99123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Char char="•"/>
            </a:pPr>
            <a:r>
              <a:rPr lang="en-GB" sz="2400">
                <a:solidFill>
                  <a:srgbClr val="626262"/>
                </a:solidFill>
              </a:rPr>
              <a:t>Login credentials alone may not be enough for account security</a:t>
            </a:r>
            <a:endParaRPr sz="2400">
              <a:solidFill>
                <a:srgbClr val="626262"/>
              </a:solidFill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Char char="•"/>
            </a:pPr>
            <a:r>
              <a:rPr lang="en-GB" sz="2400">
                <a:solidFill>
                  <a:srgbClr val="626262"/>
                </a:solidFill>
              </a:rPr>
              <a:t>The IAM protects:</a:t>
            </a:r>
            <a:endParaRPr sz="2400">
              <a:solidFill>
                <a:srgbClr val="626262"/>
              </a:solidFill>
            </a:endParaRPr>
          </a:p>
          <a:p>
            <a:pPr marL="800100" lvl="1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Char char="•"/>
            </a:pPr>
            <a:r>
              <a:rPr lang="en-GB" sz="2400">
                <a:solidFill>
                  <a:srgbClr val="626262"/>
                </a:solidFill>
              </a:rPr>
              <a:t>Sensitive accounts</a:t>
            </a:r>
            <a:endParaRPr/>
          </a:p>
          <a:p>
            <a:pPr marL="800100" lvl="1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Char char="•"/>
            </a:pPr>
            <a:r>
              <a:rPr lang="en-GB" sz="2400">
                <a:solidFill>
                  <a:srgbClr val="626262"/>
                </a:solidFill>
              </a:rPr>
              <a:t>Important online infrastructure</a:t>
            </a:r>
            <a:endParaRPr/>
          </a:p>
          <a:p>
            <a:pPr marL="800100" lvl="1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Char char="•"/>
            </a:pPr>
            <a:r>
              <a:rPr lang="en-GB" sz="2400">
                <a:solidFill>
                  <a:srgbClr val="626262"/>
                </a:solidFill>
              </a:rPr>
              <a:t>Sensitive research data </a:t>
            </a:r>
            <a:endParaRPr/>
          </a:p>
        </p:txBody>
      </p:sp>
      <p:sp>
        <p:nvSpPr>
          <p:cNvPr id="182" name="Google Shape;182;p30"/>
          <p:cNvSpPr txBox="1"/>
          <p:nvPr/>
        </p:nvSpPr>
        <p:spPr>
          <a:xfrm>
            <a:off x="515941" y="2257332"/>
            <a:ext cx="63564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>
                <a:solidFill>
                  <a:srgbClr val="2E2D62"/>
                </a:solidFill>
              </a:rPr>
              <a:t>Why so important?</a:t>
            </a:r>
            <a:endParaRPr sz="4400" b="1">
              <a:solidFill>
                <a:srgbClr val="2E2D6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1"/>
          <p:cNvSpPr/>
          <p:nvPr/>
        </p:nvSpPr>
        <p:spPr>
          <a:xfrm>
            <a:off x="403339" y="1773692"/>
            <a:ext cx="10719600" cy="23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</a:rPr>
              <a:t>Easily enabled on any new or existing IAM instantiation</a:t>
            </a:r>
            <a:endParaRPr sz="2400">
              <a:solidFill>
                <a:srgbClr val="62626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Char char="•"/>
            </a:pPr>
            <a:r>
              <a:rPr lang="en-GB" sz="2400">
                <a:solidFill>
                  <a:srgbClr val="626262"/>
                </a:solidFill>
              </a:rPr>
              <a:t>Customisable by an IAM admin based on wants and needs</a:t>
            </a:r>
            <a:endParaRPr sz="2400">
              <a:solidFill>
                <a:srgbClr val="626262"/>
              </a:solidFill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Safe and secure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Adoptable by everyone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31"/>
          <p:cNvSpPr txBox="1"/>
          <p:nvPr/>
        </p:nvSpPr>
        <p:spPr>
          <a:xfrm>
            <a:off x="403341" y="345182"/>
            <a:ext cx="776662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Objectives for MFA in the IAM</a:t>
            </a:r>
            <a:endParaRPr/>
          </a:p>
        </p:txBody>
      </p:sp>
      <p:pic>
        <p:nvPicPr>
          <p:cNvPr id="189" name="Google Shape;189;p31" descr="Istituto Nazionale di Fisica Nucleare - Wikipedi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86367" y="5829185"/>
            <a:ext cx="999225" cy="505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2"/>
          <p:cNvSpPr/>
          <p:nvPr/>
        </p:nvSpPr>
        <p:spPr>
          <a:xfrm>
            <a:off x="416314" y="1268674"/>
            <a:ext cx="10719460" cy="4524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Individual users may decide whether or not they want MFA to be enabled on their account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However, </a:t>
            </a:r>
            <a:r>
              <a:rPr lang="en-GB" sz="2400" dirty="0">
                <a:solidFill>
                  <a:srgbClr val="626262"/>
                </a:solidFill>
              </a:rPr>
              <a:t>an IAM administrator</a:t>
            </a:r>
            <a:r>
              <a:rPr lang="en-GB" sz="24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 may enforce MFA on all of their user accounts if they wish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Once implemented, users will enable MFA in their account settings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They can then control their MFA settings through their account settings page</a:t>
            </a:r>
            <a:endParaRPr dirty="0"/>
          </a:p>
        </p:txBody>
      </p:sp>
      <p:sp>
        <p:nvSpPr>
          <p:cNvPr id="195" name="Google Shape;195;p32"/>
          <p:cNvSpPr txBox="1"/>
          <p:nvPr/>
        </p:nvSpPr>
        <p:spPr>
          <a:xfrm>
            <a:off x="403341" y="345182"/>
            <a:ext cx="776662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>
                <a:solidFill>
                  <a:srgbClr val="2E2D62"/>
                </a:solidFill>
              </a:rPr>
              <a:t>Workflow</a:t>
            </a:r>
            <a:endParaRPr/>
          </a:p>
        </p:txBody>
      </p:sp>
      <p:pic>
        <p:nvPicPr>
          <p:cNvPr id="196" name="Google Shape;196;p32" descr="Istituto Nazionale di Fisica Nucleare - Wikipedi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86367" y="5829185"/>
            <a:ext cx="999225" cy="505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3"/>
          <p:cNvSpPr/>
          <p:nvPr/>
        </p:nvSpPr>
        <p:spPr>
          <a:xfrm>
            <a:off x="416313" y="1079833"/>
            <a:ext cx="8991751" cy="449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200"/>
              <a:buFont typeface="Arial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MFA will initially be available through the use of an authenticator app for mobile devices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200"/>
              <a:buFont typeface="Arial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Examples include Google Authenticator, Microsoft Authenticator, </a:t>
            </a:r>
            <a:r>
              <a:rPr lang="en-GB" sz="2200" dirty="0" err="1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Authy</a:t>
            </a:r>
            <a:r>
              <a:rPr lang="en-GB" sz="22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, etc.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200"/>
              <a:buFont typeface="Arial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These apps allow for a QR code containing an MFA secret (plus additional account details) to be scanned and imported through the device’s camera (alternatively, the user can manually enter this information)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200"/>
              <a:buFont typeface="Arial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This secret can then be used by the app to generate time-based one-time passwords every 30 seconds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200"/>
              <a:buFont typeface="Arial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The IAM also possesses this secret so both the user’s app and IAM generate the same passwords at the same time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200"/>
              <a:buFont typeface="Arial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Thus, this can be used for verification of the user</a:t>
            </a:r>
            <a:endParaRPr dirty="0"/>
          </a:p>
        </p:txBody>
      </p:sp>
      <p:sp>
        <p:nvSpPr>
          <p:cNvPr id="202" name="Google Shape;202;p33"/>
          <p:cNvSpPr txBox="1"/>
          <p:nvPr/>
        </p:nvSpPr>
        <p:spPr>
          <a:xfrm>
            <a:off x="403341" y="345182"/>
            <a:ext cx="776662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Multi-factor secret key</a:t>
            </a:r>
            <a:endParaRPr/>
          </a:p>
        </p:txBody>
      </p:sp>
      <p:pic>
        <p:nvPicPr>
          <p:cNvPr id="203" name="Google Shape;203;p33" descr="Quick Response (QR) Code Definitio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08065" y="100739"/>
            <a:ext cx="2626964" cy="2626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33" descr="Google Authenticator – Apps on Google Play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220160" y="3053165"/>
            <a:ext cx="1002774" cy="1002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33" descr="Microsoft Authenticator - Apps on Google Pla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267249" y="4316470"/>
            <a:ext cx="955685" cy="955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33" descr="Twilio Authy 2-Factor Authentication - Apps on Google Pla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267249" y="5532686"/>
            <a:ext cx="955685" cy="955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3" descr="Istituto Nazionale di Fisica Nucleare - Wikipedia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986367" y="5829185"/>
            <a:ext cx="999225" cy="505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4"/>
          <p:cNvSpPr/>
          <p:nvPr/>
        </p:nvSpPr>
        <p:spPr>
          <a:xfrm>
            <a:off x="6430617" y="1268674"/>
            <a:ext cx="5555973" cy="489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To prevent account lockout in the event of the user losing access to their mobile device, emergency scratch codes are generated for the user’s account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These are single-use passwords used in conjunction with the main account password to restore access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They are regenerated when used and can be regenerated whenever the user wishes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Scratch codes can be viewed at any time in the account settings</a:t>
            </a:r>
            <a:endParaRPr/>
          </a:p>
        </p:txBody>
      </p:sp>
      <p:sp>
        <p:nvSpPr>
          <p:cNvPr id="213" name="Google Shape;213;p34"/>
          <p:cNvSpPr txBox="1"/>
          <p:nvPr/>
        </p:nvSpPr>
        <p:spPr>
          <a:xfrm>
            <a:off x="403341" y="345182"/>
            <a:ext cx="776662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>
                <a:solidFill>
                  <a:srgbClr val="2E2D62"/>
                </a:solidFill>
              </a:rPr>
              <a:t>Recovery codes</a:t>
            </a:r>
            <a:endParaRPr/>
          </a:p>
        </p:txBody>
      </p:sp>
      <p:pic>
        <p:nvPicPr>
          <p:cNvPr id="214" name="Google Shape;214;p34" descr="Istituto Nazionale di Fisica Nucleare - Wikipedi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86367" y="5829185"/>
            <a:ext cx="999225" cy="5054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267023"/>
            <a:ext cx="6010275" cy="436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5"/>
          <p:cNvSpPr/>
          <p:nvPr/>
        </p:nvSpPr>
        <p:spPr>
          <a:xfrm>
            <a:off x="416314" y="1268674"/>
            <a:ext cx="10719460" cy="3046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Multi-factor secrets and emergency scratch codes are stored in a secure database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All sensitive information is hashed and/or encrypted to a high standard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Users have control over their multi-factor settings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Can enable/disable MFA as they please (if their federation allows it)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Can regenerate scratch codes at their leisure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Accounts will be locked after a number of failed attempts</a:t>
            </a:r>
            <a:endParaRPr sz="2400">
              <a:solidFill>
                <a:srgbClr val="62626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Char char="•"/>
            </a:pPr>
            <a:r>
              <a:rPr lang="en-GB" sz="2400">
                <a:solidFill>
                  <a:srgbClr val="626262"/>
                </a:solidFill>
              </a:rPr>
              <a:t>Step up authentication - prompt for another one-time passcode if performing certain actions</a:t>
            </a:r>
            <a:endParaRPr sz="2400">
              <a:solidFill>
                <a:srgbClr val="626262"/>
              </a:solidFill>
            </a:endParaRP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>
              <a:solidFill>
                <a:srgbClr val="6262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35"/>
          <p:cNvSpPr txBox="1"/>
          <p:nvPr/>
        </p:nvSpPr>
        <p:spPr>
          <a:xfrm>
            <a:off x="403341" y="345182"/>
            <a:ext cx="776662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Information Security</a:t>
            </a:r>
            <a:endParaRPr/>
          </a:p>
        </p:txBody>
      </p:sp>
      <p:pic>
        <p:nvPicPr>
          <p:cNvPr id="222" name="Google Shape;222;p35" descr="Istituto Nazionale di Fisica Nucleare - Wikipedi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86367" y="5829185"/>
            <a:ext cx="999225" cy="505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6"/>
          <p:cNvSpPr/>
          <p:nvPr/>
        </p:nvSpPr>
        <p:spPr>
          <a:xfrm>
            <a:off x="416314" y="1268674"/>
            <a:ext cx="11401312" cy="489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I am the primary developer implementing multi-factor authentication to the IAM.</a:t>
            </a:r>
            <a:endParaRPr/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>
              <a:solidFill>
                <a:srgbClr val="62626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Main work so far is a basic prototype of a user login system using multi-factor authentication and scratch codes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Java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Spring Boot framework (highly customisable and flexible)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Entirely localised authentication (no need for external APIs for code verification or QR code generation)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MFA using a soft token through an authenticator app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2400"/>
              <a:buFont typeface="Arial"/>
              <a:buChar char="•"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Accounts can choose to enable or disable MFA</a:t>
            </a:r>
            <a:endParaRPr/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>
              <a:solidFill>
                <a:srgbClr val="62626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This can then be implemented into the IAM codebase</a:t>
            </a:r>
            <a:endParaRPr/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>
              <a:solidFill>
                <a:srgbClr val="6262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36"/>
          <p:cNvSpPr txBox="1"/>
          <p:nvPr/>
        </p:nvSpPr>
        <p:spPr>
          <a:xfrm>
            <a:off x="403341" y="345182"/>
            <a:ext cx="776662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>
                <a:solidFill>
                  <a:srgbClr val="2E2D62"/>
                </a:solidFill>
                <a:latin typeface="Arial"/>
                <a:ea typeface="Arial"/>
                <a:cs typeface="Arial"/>
                <a:sym typeface="Arial"/>
              </a:rPr>
              <a:t>Current progress</a:t>
            </a:r>
            <a:endParaRPr/>
          </a:p>
        </p:txBody>
      </p:sp>
      <p:pic>
        <p:nvPicPr>
          <p:cNvPr id="229" name="Google Shape;229;p36" descr="Istituto Nazionale di Fisica Nucleare - Wikipedi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86367" y="5829185"/>
            <a:ext cx="999225" cy="505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7275" y="473875"/>
            <a:ext cx="2875800" cy="591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95500" y="473875"/>
            <a:ext cx="3733800" cy="394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512775"/>
            <a:ext cx="4486275" cy="325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589</Words>
  <Application>Microsoft Office PowerPoint</Application>
  <PresentationFormat>Widescreen</PresentationFormat>
  <Paragraphs>69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Noto Sans Symbols</vt:lpstr>
      <vt:lpstr>Font and logo master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 Glendenning</dc:creator>
  <cp:lastModifiedBy>Glendenning, Sam (STFC,RAL,SC)</cp:lastModifiedBy>
  <cp:revision>3</cp:revision>
  <dcterms:modified xsi:type="dcterms:W3CDTF">2021-11-08T11:39:45Z</dcterms:modified>
</cp:coreProperties>
</file>