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1190" r:id="rId2"/>
    <p:sldId id="1191" r:id="rId3"/>
    <p:sldId id="1202" r:id="rId4"/>
    <p:sldId id="1192" r:id="rId5"/>
    <p:sldId id="1276" r:id="rId6"/>
    <p:sldId id="1203" r:id="rId7"/>
    <p:sldId id="1277" r:id="rId8"/>
    <p:sldId id="1447" r:id="rId9"/>
    <p:sldId id="1356" r:id="rId10"/>
    <p:sldId id="1384" r:id="rId11"/>
    <p:sldId id="1346" r:id="rId12"/>
    <p:sldId id="1382" r:id="rId13"/>
    <p:sldId id="1348" r:id="rId14"/>
    <p:sldId id="1432" r:id="rId15"/>
    <p:sldId id="1434" r:id="rId16"/>
    <p:sldId id="1453" r:id="rId17"/>
    <p:sldId id="1321" r:id="rId18"/>
    <p:sldId id="1389" r:id="rId19"/>
    <p:sldId id="1393" r:id="rId20"/>
    <p:sldId id="1463" r:id="rId21"/>
    <p:sldId id="1464" r:id="rId22"/>
    <p:sldId id="1442" r:id="rId23"/>
    <p:sldId id="1435" r:id="rId24"/>
    <p:sldId id="1443" r:id="rId25"/>
    <p:sldId id="1449" r:id="rId26"/>
    <p:sldId id="1454" r:id="rId27"/>
    <p:sldId id="1455" r:id="rId28"/>
    <p:sldId id="1456" r:id="rId29"/>
    <p:sldId id="1444" r:id="rId30"/>
    <p:sldId id="1460" r:id="rId31"/>
    <p:sldId id="1461" r:id="rId32"/>
    <p:sldId id="1462" r:id="rId33"/>
    <p:sldId id="1266" r:id="rId34"/>
    <p:sldId id="1376" r:id="rId35"/>
    <p:sldId id="1412" r:id="rId36"/>
    <p:sldId id="1247" r:id="rId37"/>
    <p:sldId id="1251" r:id="rId38"/>
    <p:sldId id="1252" r:id="rId39"/>
    <p:sldId id="1253" r:id="rId40"/>
    <p:sldId id="1254" r:id="rId41"/>
  </p:sldIdLst>
  <p:sldSz cx="10287000" cy="7620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99"/>
    <a:srgbClr val="FFFF99"/>
    <a:srgbClr val="0066FF"/>
    <a:srgbClr val="0000FF"/>
    <a:srgbClr val="404040"/>
    <a:srgbClr val="3366FF"/>
    <a:srgbClr val="00CC99"/>
    <a:srgbClr val="00A0FF"/>
    <a:srgbClr val="00D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3893" autoAdjust="0"/>
  </p:normalViewPr>
  <p:slideViewPr>
    <p:cSldViewPr>
      <p:cViewPr varScale="1">
        <p:scale>
          <a:sx n="101" d="100"/>
          <a:sy n="101" d="100"/>
        </p:scale>
        <p:origin x="1140" y="102"/>
      </p:cViewPr>
      <p:guideLst>
        <p:guide orient="horz" pos="240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4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247" cy="46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t" anchorCtr="0" compatLnSpc="1">
            <a:prstTxWarp prst="textNoShape">
              <a:avLst/>
            </a:prstTxWarp>
          </a:bodyPr>
          <a:lstStyle>
            <a:lvl1pPr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537" y="0"/>
            <a:ext cx="2919247" cy="46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t" anchorCtr="0" compatLnSpc="1">
            <a:prstTxWarp prst="textNoShape">
              <a:avLst/>
            </a:prstTxWarp>
          </a:bodyPr>
          <a:lstStyle>
            <a:lvl1pPr algn="r"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8777"/>
            <a:ext cx="2919247" cy="54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b" anchorCtr="0" compatLnSpc="1">
            <a:prstTxWarp prst="textNoShape">
              <a:avLst/>
            </a:prstTxWarp>
          </a:bodyPr>
          <a:lstStyle>
            <a:lvl1pPr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537" y="9368777"/>
            <a:ext cx="2919247" cy="54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b" anchorCtr="0" compatLnSpc="1">
            <a:prstTxWarp prst="textNoShape">
              <a:avLst/>
            </a:prstTxWarp>
          </a:bodyPr>
          <a:lstStyle>
            <a:lvl1pPr algn="r"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fld id="{60F4FAE5-552D-4822-9D96-FADF0BBAF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051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15" cy="49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t" anchorCtr="0" compatLnSpc="1">
            <a:prstTxWarp prst="textNoShape">
              <a:avLst/>
            </a:prstTxWarp>
          </a:bodyPr>
          <a:lstStyle>
            <a:lvl1pPr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61" y="1"/>
            <a:ext cx="2946514" cy="49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t" anchorCtr="0" compatLnSpc="1">
            <a:prstTxWarp prst="textNoShape">
              <a:avLst/>
            </a:prstTxWarp>
          </a:bodyPr>
          <a:lstStyle>
            <a:lvl1pPr algn="r"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974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251" y="4690748"/>
            <a:ext cx="4985176" cy="444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315"/>
            <a:ext cx="2946515" cy="49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b" anchorCtr="0" compatLnSpc="1">
            <a:prstTxWarp prst="textNoShape">
              <a:avLst/>
            </a:prstTxWarp>
          </a:bodyPr>
          <a:lstStyle>
            <a:lvl1pPr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61" y="9378315"/>
            <a:ext cx="2946514" cy="49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31" tIns="46266" rIns="92531" bIns="46266" numCol="1" anchor="b" anchorCtr="0" compatLnSpc="1">
            <a:prstTxWarp prst="textNoShape">
              <a:avLst/>
            </a:prstTxWarp>
          </a:bodyPr>
          <a:lstStyle>
            <a:lvl1pPr algn="r" defTabSz="925257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fld id="{E5D64B83-54CA-4F5B-8E34-B5E6E93A2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08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833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7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19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35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188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894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444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956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99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326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78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708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516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431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440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519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343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516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840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833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440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20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132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408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281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46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611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778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307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654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957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032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39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35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05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32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1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53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500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D64B83-54CA-4F5B-8E34-B5E6E93A23E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6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366963"/>
            <a:ext cx="874395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4318000"/>
            <a:ext cx="72009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4F5BE-1ADD-409B-86E1-5FD35EB6D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64F4C-BC88-4EEA-ADC6-780F75C2E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677863"/>
            <a:ext cx="2185987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677863"/>
            <a:ext cx="6405563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BE3A7-D478-473F-87FF-563546E7A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0734-2821-416E-9892-60C425222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895850"/>
            <a:ext cx="874395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3228975"/>
            <a:ext cx="874395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F1CDA-A82F-47B6-97EF-A8DECA325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2201863"/>
            <a:ext cx="42957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2201863"/>
            <a:ext cx="42957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785FB-32B3-44BC-94A5-EEADD3C2C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04800"/>
            <a:ext cx="92583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704975"/>
            <a:ext cx="4545013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416175"/>
            <a:ext cx="4545013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704975"/>
            <a:ext cx="454660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416175"/>
            <a:ext cx="454660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CE06-7943-4BA6-8D7D-300E180D1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7F67E-A4FD-473F-B047-F6419EE4E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52EE-CFEA-4058-9581-758309784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03213"/>
            <a:ext cx="3384550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303213"/>
            <a:ext cx="574992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593850"/>
            <a:ext cx="3384550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8A112-FCB7-43F2-922B-E47D49170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5334000"/>
            <a:ext cx="61722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81038"/>
            <a:ext cx="61722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964238"/>
            <a:ext cx="61722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C60F1-3129-4785-AD00-595DF31C3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77863"/>
            <a:ext cx="87439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7" rIns="91435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2201863"/>
            <a:ext cx="8743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7239000"/>
            <a:ext cx="86598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Times New Roman" pitchFamily="1" charset="0"/>
              </a:defRPr>
            </a:lvl1pPr>
          </a:lstStyle>
          <a:p>
            <a:pPr>
              <a:defRPr/>
            </a:pPr>
            <a:r>
              <a:rPr lang="en-GB" smtClean="0"/>
              <a:t>Vincent Baglin               ECLOUD'12 Workshop - Isola d'Elba 2012 - 5-9June</a:t>
            </a: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1425" y="7091363"/>
            <a:ext cx="24003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Times New Roman" pitchFamily="1" charset="0"/>
              </a:defRPr>
            </a:lvl1pPr>
          </a:lstStyle>
          <a:p>
            <a:pPr>
              <a:defRPr/>
            </a:pPr>
            <a:fld id="{31583E0A-0F0E-4306-8938-0E35A40FF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7" r:id="rId7"/>
    <p:sldLayoutId id="2147483703" r:id="rId8"/>
    <p:sldLayoutId id="2147483704" r:id="rId9"/>
    <p:sldLayoutId id="2147483705" r:id="rId10"/>
    <p:sldLayoutId id="2147483706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0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0.png"/><Relationship Id="rId11" Type="http://schemas.openxmlformats.org/officeDocument/2006/relationships/image" Target="../media/image34.png"/><Relationship Id="rId5" Type="http://schemas.openxmlformats.org/officeDocument/2006/relationships/image" Target="../media/image20.png"/><Relationship Id="rId10" Type="http://schemas.openxmlformats.org/officeDocument/2006/relationships/image" Target="../media/image33.png"/><Relationship Id="rId4" Type="http://schemas.openxmlformats.org/officeDocument/2006/relationships/image" Target="../media/image19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3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3.png"/><Relationship Id="rId4" Type="http://schemas.openxmlformats.org/officeDocument/2006/relationships/image" Target="../media/image35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53.png"/><Relationship Id="rId5" Type="http://schemas.openxmlformats.org/officeDocument/2006/relationships/image" Target="../media/image540.png"/><Relationship Id="rId10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tiff"/><Relationship Id="rId5" Type="http://schemas.openxmlformats.org/officeDocument/2006/relationships/image" Target="../media/image63.pn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2.png"/><Relationship Id="rId7" Type="http://schemas.openxmlformats.org/officeDocument/2006/relationships/image" Target="../media/image66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11" Type="http://schemas.openxmlformats.org/officeDocument/2006/relationships/image" Target="../media/image67.png"/><Relationship Id="rId5" Type="http://schemas.openxmlformats.org/officeDocument/2006/relationships/image" Target="../media/image68.png"/><Relationship Id="rId10" Type="http://schemas.openxmlformats.org/officeDocument/2006/relationships/image" Target="../media/image64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2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png"/><Relationship Id="rId5" Type="http://schemas.openxmlformats.org/officeDocument/2006/relationships/image" Target="../media/image72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62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11" Type="http://schemas.openxmlformats.org/officeDocument/2006/relationships/image" Target="../media/image73.png"/><Relationship Id="rId5" Type="http://schemas.openxmlformats.org/officeDocument/2006/relationships/image" Target="../media/image68.png"/><Relationship Id="rId10" Type="http://schemas.openxmlformats.org/officeDocument/2006/relationships/image" Target="../media/image75.png"/><Relationship Id="rId4" Type="http://schemas.openxmlformats.org/officeDocument/2006/relationships/image" Target="../media/image65.png"/><Relationship Id="rId9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9.png"/><Relationship Id="rId7" Type="http://schemas.openxmlformats.org/officeDocument/2006/relationships/image" Target="../media/image8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10" Type="http://schemas.openxmlformats.org/officeDocument/2006/relationships/image" Target="../media/image84.jpeg"/><Relationship Id="rId4" Type="http://schemas.openxmlformats.org/officeDocument/2006/relationships/image" Target="../media/image80.png"/><Relationship Id="rId9" Type="http://schemas.openxmlformats.org/officeDocument/2006/relationships/image" Target="../media/image8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5.png"/><Relationship Id="rId4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9.jpeg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jpe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5.png"/><Relationship Id="rId5" Type="http://schemas.openxmlformats.org/officeDocument/2006/relationships/image" Target="../media/image94.jp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92028" y="1835077"/>
            <a:ext cx="7754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rgbClr val="FF3399"/>
                </a:solidFill>
                <a:latin typeface="Calibri" panose="020F0502020204030204" pitchFamily="34" charset="0"/>
              </a:rPr>
              <a:t>Analysis of measurements from the </a:t>
            </a:r>
            <a:r>
              <a:rPr lang="en-GB" sz="3600" dirty="0" err="1" smtClean="0">
                <a:solidFill>
                  <a:srgbClr val="FF3399"/>
                </a:solidFill>
                <a:latin typeface="Calibri" panose="020F0502020204030204" pitchFamily="34" charset="0"/>
              </a:rPr>
              <a:t>LHC</a:t>
            </a:r>
            <a:r>
              <a:rPr lang="en-GB" sz="3600" dirty="0" smtClean="0">
                <a:solidFill>
                  <a:srgbClr val="FF3399"/>
                </a:solidFill>
                <a:latin typeface="Calibri" panose="020F0502020204030204" pitchFamily="34" charset="0"/>
              </a:rPr>
              <a:t> Vacuum Pilot Sector (VPS)</a:t>
            </a:r>
          </a:p>
        </p:txBody>
      </p:sp>
      <p:pic>
        <p:nvPicPr>
          <p:cNvPr id="16" name="Picture 2" descr="Risultati immagini per epfl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820" y="353616"/>
            <a:ext cx="1891680" cy="90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Risultati immagini per cer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64" y="209601"/>
            <a:ext cx="131797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/>
          <p:nvPr/>
        </p:nvPicPr>
        <p:blipFill>
          <a:blip r:embed="rId5"/>
          <a:stretch>
            <a:fillRect/>
          </a:stretch>
        </p:blipFill>
        <p:spPr>
          <a:xfrm>
            <a:off x="823020" y="3597764"/>
            <a:ext cx="5976664" cy="3380588"/>
          </a:xfrm>
          <a:prstGeom prst="rect">
            <a:avLst/>
          </a:prstGeom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7159724" y="5261857"/>
            <a:ext cx="2376264" cy="163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581" tIns="47026" rIns="92581" bIns="47026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</a:rPr>
              <a:t>CERN Supervisor, </a:t>
            </a:r>
          </a:p>
          <a:p>
            <a:r>
              <a:rPr lang="en-GB" sz="2000" dirty="0" err="1" smtClean="0">
                <a:latin typeface="Calibri Light" panose="020F0302020204030204" pitchFamily="34" charset="0"/>
              </a:rPr>
              <a:t>Dr</a:t>
            </a:r>
            <a:r>
              <a:rPr lang="en-GB" sz="2000" dirty="0" err="1">
                <a:latin typeface="Calibri Light" panose="020F0302020204030204" pitchFamily="34" charset="0"/>
              </a:rPr>
              <a:t>.</a:t>
            </a:r>
            <a:r>
              <a:rPr lang="en-GB" sz="2000" dirty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Vincent Baglin</a:t>
            </a:r>
          </a:p>
          <a:p>
            <a:endParaRPr lang="en-GB" sz="2000" dirty="0">
              <a:latin typeface="Calibri Light" panose="020F0302020204030204" pitchFamily="34" charset="0"/>
            </a:endParaRPr>
          </a:p>
          <a:p>
            <a:r>
              <a:rPr lang="en-GB" sz="2000" dirty="0" smtClean="0">
                <a:latin typeface="Calibri Light" panose="020F0302020204030204" pitchFamily="34" charset="0"/>
              </a:rPr>
              <a:t>EPFL Supervisor, </a:t>
            </a:r>
          </a:p>
          <a:p>
            <a:r>
              <a:rPr lang="en-GB" sz="2000" dirty="0" err="1" smtClean="0">
                <a:latin typeface="Calibri Light" panose="020F0302020204030204" pitchFamily="34" charset="0"/>
              </a:rPr>
              <a:t>Prof.</a:t>
            </a:r>
            <a:r>
              <a:rPr lang="en-GB" sz="2000" dirty="0" smtClean="0">
                <a:latin typeface="Calibri Light" panose="020F0302020204030204" pitchFamily="34" charset="0"/>
              </a:rPr>
              <a:t> Ambrogio Fasoli</a:t>
            </a:r>
          </a:p>
        </p:txBody>
      </p:sp>
      <p:pic>
        <p:nvPicPr>
          <p:cNvPr id="11" name="Picture 10" descr="VSC log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59124" y="359931"/>
            <a:ext cx="1325624" cy="8911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94953" y="4092850"/>
            <a:ext cx="39038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3366FF"/>
                </a:solidFill>
                <a:latin typeface="Calibri" panose="020F0502020204030204" pitchFamily="34" charset="0"/>
              </a:rPr>
              <a:t>Elena </a:t>
            </a:r>
            <a:r>
              <a:rPr lang="en-GB" sz="28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Buratin</a:t>
            </a:r>
            <a:endParaRPr lang="en-GB" sz="2800" dirty="0">
              <a:solidFill>
                <a:srgbClr val="3366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300" y="6987827"/>
            <a:ext cx="495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Electron Cloud Meeting #73, </a:t>
            </a: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January </a:t>
            </a: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24</a:t>
            </a:r>
            <a:r>
              <a:rPr lang="en-US" sz="1800" baseline="30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th</a:t>
            </a: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2020</a:t>
            </a:r>
            <a:endParaRPr lang="en-GB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56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3" y="3017912"/>
            <a:ext cx="5080230" cy="385036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9919" y="3002635"/>
            <a:ext cx="5136257" cy="392487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of bunches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 </a:t>
                </a:r>
                <a:endParaRPr lang="en-GB" sz="2400" dirty="0" smtClean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1015990" lvl="2"/>
                <a:r>
                  <a:rPr lang="en-GB" sz="2400" dirty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blipFill rotWithShape="0">
                <a:blip r:embed="rId5"/>
                <a:stretch>
                  <a:fillRect t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21722" y="961132"/>
                <a:ext cx="881426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</a:rPr>
                  <a:t>Linear behaviour once the EC </a:t>
                </a:r>
                <a:r>
                  <a:rPr lang="en-GB" sz="2000" dirty="0" err="1" smtClean="0">
                    <a:latin typeface="Calibri Light" panose="020F0302020204030204" pitchFamily="34" charset="0"/>
                  </a:rPr>
                  <a:t>multipacting</a:t>
                </a:r>
                <a:r>
                  <a:rPr lang="en-GB" sz="2000" dirty="0" smtClean="0">
                    <a:latin typeface="Calibri Light" panose="020F0302020204030204" pitchFamily="34" charset="0"/>
                  </a:rPr>
                  <a:t> regime starts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</a:rPr>
                  <a:t>The </a:t>
                </a:r>
                <a:r>
                  <a:rPr lang="en-GB" sz="2000" dirty="0" smtClean="0">
                    <a:solidFill>
                      <a:srgbClr val="0000FF"/>
                    </a:solidFill>
                    <a:latin typeface="Calibri Light" panose="020F0302020204030204" pitchFamily="34" charset="0"/>
                  </a:rPr>
                  <a:t>multipacting rate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GB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 smtClean="0">
                    <a:solidFill>
                      <a:srgbClr val="FF3399"/>
                    </a:solidFill>
                    <a:latin typeface="Calibri Light" panose="020F0302020204030204" pitchFamily="34" charset="0"/>
                  </a:rPr>
                  <a:t> </a:t>
                </a:r>
                <a:r>
                  <a:rPr lang="en-GB" sz="2000" dirty="0" smtClean="0">
                    <a:latin typeface="Calibri Light" panose="020F0302020204030204" pitchFamily="34" charset="0"/>
                  </a:rPr>
                  <a:t>depends on the surface </a:t>
                </a:r>
                <a:r>
                  <a:rPr lang="en-GB" sz="2000" dirty="0" err="1" smtClean="0">
                    <a:latin typeface="Calibri Light" panose="020F0302020204030204" pitchFamily="34" charset="0"/>
                  </a:rPr>
                  <a:t>SEY</a:t>
                </a:r>
                <a:endParaRPr lang="en-GB" sz="2000" dirty="0" smtClean="0">
                  <a:latin typeface="Calibri Light" panose="020F030202020403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</a:rPr>
                  <a:t>At the beginning of the </a:t>
                </a:r>
                <a:r>
                  <a:rPr lang="en-GB" sz="2000" dirty="0" err="1">
                    <a:latin typeface="Calibri Light" panose="020F030202020403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</a:rPr>
                  <a:t> run, also a-Carbon coating has a signal (possibly gas on the surface)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722" y="961132"/>
                <a:ext cx="8814266" cy="1323439"/>
              </a:xfrm>
              <a:prstGeom prst="rect">
                <a:avLst/>
              </a:prstGeom>
              <a:blipFill>
                <a:blip r:embed="rId6"/>
                <a:stretch>
                  <a:fillRect l="-622" t="-2765" r="-761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Arrow 17"/>
          <p:cNvSpPr/>
          <p:nvPr/>
        </p:nvSpPr>
        <p:spPr bwMode="auto">
          <a:xfrm>
            <a:off x="303019" y="1048331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2485" y="4154647"/>
            <a:ext cx="2293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increasing SEY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rc 14"/>
          <p:cNvSpPr/>
          <p:nvPr/>
        </p:nvSpPr>
        <p:spPr bwMode="auto">
          <a:xfrm rot="15412553" flipV="1">
            <a:off x="733397" y="5794308"/>
            <a:ext cx="4402226" cy="1629311"/>
          </a:xfrm>
          <a:prstGeom prst="arc">
            <a:avLst>
              <a:gd name="adj1" fmla="val 16200000"/>
              <a:gd name="adj2" fmla="val 21182099"/>
            </a:avLst>
          </a:prstGeom>
          <a:noFill/>
          <a:ln w="19050" cap="flat" cmpd="sng" algn="ctr">
            <a:solidFill>
              <a:srgbClr val="FF3399"/>
            </a:solidFill>
            <a:prstDash val="sysDash"/>
            <a:round/>
            <a:headEnd type="none" w="med" len="med"/>
            <a:tailEnd type="triangle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217572" y="3484953"/>
            <a:ext cx="2293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increasing SEY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Arc 22"/>
          <p:cNvSpPr/>
          <p:nvPr/>
        </p:nvSpPr>
        <p:spPr bwMode="auto">
          <a:xfrm rot="15412553" flipV="1">
            <a:off x="6341842" y="5739198"/>
            <a:ext cx="4899465" cy="885076"/>
          </a:xfrm>
          <a:prstGeom prst="arc">
            <a:avLst>
              <a:gd name="adj1" fmla="val 16200000"/>
              <a:gd name="adj2" fmla="val 21415779"/>
            </a:avLst>
          </a:prstGeom>
          <a:noFill/>
          <a:ln w="19050" cap="flat" cmpd="sng" algn="ctr">
            <a:solidFill>
              <a:srgbClr val="FF3399"/>
            </a:solidFill>
            <a:prstDash val="sysDash"/>
            <a:round/>
            <a:headEnd type="none" w="med" len="med"/>
            <a:tailEnd type="triangle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796238" y="3810000"/>
            <a:ext cx="3441403" cy="25202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/>
            </a:solidFill>
            <a:prstDash val="sysDash"/>
            <a:round/>
            <a:headEnd type="none" w="med" len="med"/>
            <a:tailEnd type="none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903732" y="5223027"/>
            <a:ext cx="3356636" cy="110713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66CCFF"/>
            </a:solidFill>
            <a:prstDash val="sysDash"/>
            <a:round/>
            <a:headEnd type="none" w="med" len="med"/>
            <a:tailEnd type="none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796238" y="6330164"/>
            <a:ext cx="3431437" cy="1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ysDash"/>
            <a:round/>
            <a:headEnd type="none" w="med" len="med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871692" y="1315074"/>
                <a:ext cx="1995033" cy="307777"/>
              </a:xfrm>
              <a:prstGeom prst="rect">
                <a:avLst/>
              </a:prstGeom>
              <a:solidFill>
                <a:srgbClr val="CCECFF">
                  <a:alpha val="5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692" y="1315074"/>
                <a:ext cx="1995033" cy="307777"/>
              </a:xfrm>
              <a:prstGeom prst="rect">
                <a:avLst/>
              </a:prstGeom>
              <a:blipFill>
                <a:blip r:embed="rId7"/>
                <a:stretch>
                  <a:fillRect l="-2134" b="-3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321784" y="2905834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2905834"/>
            <a:ext cx="1411403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Linear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 rot="19444716">
                <a:off x="1290764" y="5120753"/>
                <a:ext cx="137390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1.7∙</m:t>
                      </m:r>
                      <m:sSup>
                        <m:sSupPr>
                          <m:ctrlPr>
                            <a:rPr lang="en-GB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−9</m:t>
                          </m:r>
                        </m:sup>
                      </m:sSup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444716">
                <a:off x="1290764" y="5120753"/>
                <a:ext cx="1373902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 rot="20509034">
                <a:off x="1563290" y="5592205"/>
                <a:ext cx="145244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=7.5</m:t>
                      </m:r>
                      <m:r>
                        <a:rPr lang="en-GB" sz="1400" i="1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sz="1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509034">
                <a:off x="1563290" y="5592205"/>
                <a:ext cx="1452449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581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989" y="3089920"/>
            <a:ext cx="5109267" cy="38917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89920"/>
            <a:ext cx="5159056" cy="389179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 flipH="1">
                <a:off x="606994" y="1073696"/>
                <a:ext cx="6336705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Fill number 5800, beginning of scrubbing 2017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GB" sz="2000" dirty="0" err="1">
                    <a:latin typeface="Calibri Light" panose="020F0302020204030204" pitchFamily="34" charset="0"/>
                    <a:cs typeface="Arial" panose="020B060402020202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 bunch spacing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=2820 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𝑏𝑢𝑛𝑐h𝑒𝑠</m:t>
                    </m:r>
                  </m:oMath>
                </a14:m>
                <a:endParaRPr lang="en-GB" sz="2000" dirty="0" smtClean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450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fr-CH" sz="2000" dirty="0" smtClean="0">
                    <a:latin typeface="Calibri Light" panose="020F0302020204030204" pitchFamily="34" charset="0"/>
                  </a:rPr>
                  <a:t>,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studying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the proton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losses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after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injection</a:t>
                </a:r>
                <a:endParaRPr lang="fr-CH" sz="2000" dirty="0">
                  <a:latin typeface="Calibri Light" panose="020F03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06994" y="1073696"/>
                <a:ext cx="6336705" cy="1631216"/>
              </a:xfrm>
              <a:prstGeom prst="rect">
                <a:avLst/>
              </a:prstGeom>
              <a:blipFill>
                <a:blip r:embed="rId5"/>
                <a:stretch>
                  <a:fillRect l="-866" t="-18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of protons per bunch 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3366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𝑝𝑝𝑏</m:t>
                    </m:r>
                  </m:oMath>
                </a14:m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 </a:t>
                </a:r>
                <a:endParaRPr lang="en-GB" sz="2400" dirty="0" smtClean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1015990" lvl="2"/>
                <a:r>
                  <a:rPr lang="en-GB" sz="2400" dirty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blipFill rotWithShape="0">
                <a:blip r:embed="rId6"/>
                <a:stretch>
                  <a:fillRect t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321784" y="2905834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905834"/>
            <a:ext cx="1411403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Linear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10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17369" y="916804"/>
                <a:ext cx="4609410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</a:rPr>
                  <a:t>The surface SEY defines the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libri Light" panose="020F0302020204030204" pitchFamily="34" charset="0"/>
                  </a:rPr>
                  <a:t>slope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GB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 smtClean="0">
                    <a:latin typeface="Calibri Light" panose="020F0302020204030204" pitchFamily="34" charset="0"/>
                  </a:rPr>
                  <a:t>of </a:t>
                </a:r>
                <a:r>
                  <a:rPr lang="en-GB" sz="2000" dirty="0">
                    <a:latin typeface="Calibri Light" panose="020F0302020204030204" pitchFamily="34" charset="0"/>
                  </a:rPr>
                  <a:t>the EC </a:t>
                </a:r>
                <a:r>
                  <a:rPr lang="en-GB" sz="2000" dirty="0" err="1" smtClean="0">
                    <a:latin typeface="Calibri Light" panose="020F0302020204030204" pitchFamily="34" charset="0"/>
                  </a:rPr>
                  <a:t>multipacting</a:t>
                </a:r>
                <a:r>
                  <a:rPr lang="en-GB" sz="2000" dirty="0" smtClean="0">
                    <a:latin typeface="Calibri Light" panose="020F0302020204030204" pitchFamily="34" charset="0"/>
                  </a:rPr>
                  <a:t>:</a:t>
                </a:r>
              </a:p>
              <a:p>
                <a:endParaRPr lang="en-GB" sz="2000" dirty="0" smtClean="0">
                  <a:latin typeface="Calibri Light" panose="020F03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</a:rPr>
                  <a:t>And the </a:t>
                </a:r>
                <a:r>
                  <a:rPr lang="en-GB" sz="2000" dirty="0" smtClean="0">
                    <a:solidFill>
                      <a:srgbClr val="FF9194"/>
                    </a:solidFill>
                    <a:latin typeface="Calibri Light" panose="020F0302020204030204" pitchFamily="34" charset="0"/>
                  </a:rPr>
                  <a:t>threshold</a:t>
                </a:r>
                <a:r>
                  <a:rPr lang="en-GB" sz="2000" dirty="0" smtClean="0">
                    <a:latin typeface="Calibri Light" panose="020F03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7C8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7C8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7C8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libri Light" panose="020F0302020204030204" pitchFamily="34" charset="0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latin typeface="Calibri Light" panose="020F03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>
                  <a:latin typeface="Calibri Light" panose="020F03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>
                  <a:latin typeface="Calibri Light" panose="020F03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>
                  <a:latin typeface="Calibri Light" panose="020F03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69" y="916804"/>
                <a:ext cx="4609410" cy="2862322"/>
              </a:xfrm>
              <a:prstGeom prst="rect">
                <a:avLst/>
              </a:prstGeom>
              <a:blipFill>
                <a:blip r:embed="rId3"/>
                <a:stretch>
                  <a:fillRect l="-1190" t="-10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2989" y="3089920"/>
            <a:ext cx="5109267" cy="38917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89920"/>
            <a:ext cx="5159056" cy="389179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of protons per bunch 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3366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𝑝𝑝𝑏</m:t>
                    </m:r>
                  </m:oMath>
                </a14:m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 </a:t>
                </a:r>
                <a:endParaRPr lang="en-GB" sz="2400" dirty="0" smtClean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1015990" lvl="2"/>
                <a:r>
                  <a:rPr lang="en-GB" sz="2400" dirty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blipFill rotWithShape="0">
                <a:blip r:embed="rId6"/>
                <a:stretch>
                  <a:fillRect t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004383" y="5723562"/>
            <a:ext cx="769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alibri Light" panose="020F0302020204030204" pitchFamily="34" charset="0"/>
                <a:cs typeface="Arial" panose="020B0604020202020204" pitchFamily="34" charset="0"/>
              </a:rPr>
              <a:t>First </a:t>
            </a:r>
            <a:endParaRPr lang="en-GB" sz="2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seeds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22850" y="4389387"/>
            <a:ext cx="15456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 smtClean="0">
                <a:latin typeface="Calibri Light" panose="020F0302020204030204" pitchFamily="34" charset="0"/>
                <a:cs typeface="Arial" panose="020B0604020202020204" pitchFamily="34" charset="0"/>
              </a:rPr>
              <a:t>Multipacting</a:t>
            </a:r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regime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24279" y="4389387"/>
            <a:ext cx="2293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increasing SEY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 bwMode="auto">
          <a:xfrm rot="15412553" flipV="1">
            <a:off x="1678654" y="5616793"/>
            <a:ext cx="3830451" cy="1629311"/>
          </a:xfrm>
          <a:prstGeom prst="arc">
            <a:avLst>
              <a:gd name="adj1" fmla="val 16200000"/>
              <a:gd name="adj2" fmla="val 21182099"/>
            </a:avLst>
          </a:prstGeom>
          <a:noFill/>
          <a:ln w="19050" cap="flat" cmpd="sng" algn="ctr">
            <a:solidFill>
              <a:srgbClr val="FF3399"/>
            </a:solidFill>
            <a:prstDash val="sysDash"/>
            <a:round/>
            <a:headEnd type="none" w="med" len="med"/>
            <a:tailEnd type="triangle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004383" y="3703714"/>
            <a:ext cx="2293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increasing SEY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Arc 20"/>
          <p:cNvSpPr/>
          <p:nvPr/>
        </p:nvSpPr>
        <p:spPr bwMode="auto">
          <a:xfrm rot="15412553" flipV="1">
            <a:off x="5951670" y="6101169"/>
            <a:ext cx="5474394" cy="885076"/>
          </a:xfrm>
          <a:prstGeom prst="arc">
            <a:avLst>
              <a:gd name="adj1" fmla="val 16200000"/>
              <a:gd name="adj2" fmla="val 21415779"/>
            </a:avLst>
          </a:prstGeom>
          <a:noFill/>
          <a:ln w="19050" cap="flat" cmpd="sng" algn="ctr">
            <a:solidFill>
              <a:srgbClr val="FF3399"/>
            </a:solidFill>
            <a:prstDash val="sysDash"/>
            <a:round/>
            <a:headEnd type="none" w="med" len="med"/>
            <a:tailEnd type="triangle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3059572" y="1295468"/>
                <a:ext cx="2075312" cy="307777"/>
              </a:xfrm>
              <a:prstGeom prst="rect">
                <a:avLst/>
              </a:prstGeom>
              <a:solidFill>
                <a:srgbClr val="CCECFF">
                  <a:alpha val="5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𝑝𝑝𝑏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572" y="1295468"/>
                <a:ext cx="2075312" cy="307777"/>
              </a:xfrm>
              <a:prstGeom prst="rect">
                <a:avLst/>
              </a:prstGeom>
              <a:blipFill>
                <a:blip r:embed="rId7"/>
                <a:stretch>
                  <a:fillRect l="-2353" r="-294" b="-3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ight Arrow 35"/>
          <p:cNvSpPr/>
          <p:nvPr/>
        </p:nvSpPr>
        <p:spPr bwMode="auto">
          <a:xfrm>
            <a:off x="229337" y="974820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21784" y="2905834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2905834"/>
            <a:ext cx="1411403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Linear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7879804" y="3377952"/>
            <a:ext cx="0" cy="3024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590250" y="3377952"/>
            <a:ext cx="0" cy="3024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967768" y="3377952"/>
            <a:ext cx="0" cy="3024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2695228" y="3407112"/>
            <a:ext cx="0" cy="3024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415308" y="3397397"/>
            <a:ext cx="0" cy="3024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3844717" y="3397397"/>
            <a:ext cx="0" cy="3024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ysDot"/>
            <a:round/>
            <a:headEnd type="none" w="med" len="med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241259" y="5829755"/>
                <a:ext cx="484748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259" y="5829755"/>
                <a:ext cx="484748" cy="353943"/>
              </a:xfrm>
              <a:prstGeom prst="rect">
                <a:avLst/>
              </a:prstGeom>
              <a:blipFill>
                <a:blip r:embed="rId8"/>
                <a:stretch>
                  <a:fillRect l="-11392" r="-3797" b="-17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019039" y="5837038"/>
                <a:ext cx="323743" cy="3539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9039" y="5837038"/>
                <a:ext cx="323743" cy="353943"/>
              </a:xfrm>
              <a:prstGeom prst="rect">
                <a:avLst/>
              </a:prstGeom>
              <a:blipFill>
                <a:blip r:embed="rId9"/>
                <a:stretch>
                  <a:fillRect l="-28302" r="-47170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834103" y="5837037"/>
                <a:ext cx="491545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103" y="5837037"/>
                <a:ext cx="491545" cy="353943"/>
              </a:xfrm>
              <a:prstGeom prst="rect">
                <a:avLst/>
              </a:prstGeom>
              <a:blipFill>
                <a:blip r:embed="rId10"/>
                <a:stretch>
                  <a:fillRect l="-11111" r="-2469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963453" y="2327879"/>
                <a:ext cx="226901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FF919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FF91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91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91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𝑝𝑝𝑏</m:t>
                          </m:r>
                        </m:e>
                      </m:d>
                      <m:r>
                        <a:rPr lang="en-GB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453" y="2327879"/>
                <a:ext cx="2269018" cy="400110"/>
              </a:xfrm>
              <a:prstGeom prst="rect">
                <a:avLst/>
              </a:prstGeom>
              <a:blipFill>
                <a:blip r:embed="rId11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863580" y="959117"/>
            <a:ext cx="41281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Calibri Light" panose="020F0302020204030204" pitchFamily="34" charset="0"/>
              </a:rPr>
              <a:t>At the beginning of the LHC run, also a-Carbon coating has a signal </a:t>
            </a:r>
            <a:r>
              <a:rPr lang="en-GB" sz="2000" dirty="0" smtClean="0">
                <a:latin typeface="Calibri Light" panose="020F0302020204030204" pitchFamily="34" charset="0"/>
              </a:rPr>
              <a:t>(possibly gas </a:t>
            </a:r>
            <a:r>
              <a:rPr lang="en-GB" sz="2000" dirty="0">
                <a:latin typeface="Calibri Light" panose="020F0302020204030204" pitchFamily="34" charset="0"/>
              </a:rPr>
              <a:t>on the surface)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3091333" y="1928059"/>
                <a:ext cx="2552815" cy="307777"/>
              </a:xfrm>
              <a:prstGeom prst="rect">
                <a:avLst/>
              </a:prstGeom>
              <a:solidFill>
                <a:srgbClr val="CCECFF">
                  <a:alpha val="5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𝑝𝑝𝑏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1333" y="1928059"/>
                <a:ext cx="2552815" cy="307777"/>
              </a:xfrm>
              <a:prstGeom prst="rect">
                <a:avLst/>
              </a:prstGeom>
              <a:blipFill>
                <a:blip r:embed="rId12"/>
                <a:stretch>
                  <a:fillRect l="-1671" r="-1671" b="-35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559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197" y="3317687"/>
            <a:ext cx="4618978" cy="365092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46840"/>
            <a:ext cx="4465387" cy="3617941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608713" y="4861488"/>
            <a:ext cx="117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Dose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27209" y="4345438"/>
            <a:ext cx="117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Dose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7594493" y="4717677"/>
            <a:ext cx="789367" cy="227794"/>
          </a:xfrm>
          <a:prstGeom prst="straightConnector1">
            <a:avLst/>
          </a:prstGeom>
          <a:ln>
            <a:solidFill>
              <a:srgbClr val="FF3399"/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flipH="1">
                <a:off x="681964" y="1237813"/>
                <a:ext cx="445516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Several fills during the scrubbing 2017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=2820 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𝑏𝑢𝑛𝑐h𝑒𝑠</m:t>
                    </m:r>
                  </m:oMath>
                </a14:m>
                <a:endParaRPr lang="en-GB" sz="2000" dirty="0" smtClean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GB" sz="2000" dirty="0" err="1">
                    <a:latin typeface="Calibri Light" panose="020F0302020204030204" pitchFamily="34" charset="0"/>
                    <a:cs typeface="Arial" panose="020B060402020202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 bunch spacing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=450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fr-CH" sz="2000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81964" y="1237813"/>
                <a:ext cx="4455163" cy="1323439"/>
              </a:xfrm>
              <a:prstGeom prst="rect">
                <a:avLst/>
              </a:prstGeom>
              <a:blipFill>
                <a:blip r:embed="rId5"/>
                <a:stretch>
                  <a:fillRect l="-1231" t="-2304" b="-59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/>
          <p:nvPr/>
        </p:nvCxnSpPr>
        <p:spPr>
          <a:xfrm>
            <a:off x="7968791" y="5076162"/>
            <a:ext cx="1063141" cy="390022"/>
          </a:xfrm>
          <a:prstGeom prst="straightConnector1">
            <a:avLst/>
          </a:prstGeom>
          <a:ln>
            <a:solidFill>
              <a:srgbClr val="FF3399"/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959924" y="5898232"/>
            <a:ext cx="748595" cy="248561"/>
          </a:xfrm>
          <a:prstGeom prst="straightConnector1">
            <a:avLst/>
          </a:prstGeom>
          <a:ln>
            <a:solidFill>
              <a:srgbClr val="FF3399"/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5759" y="3578051"/>
            <a:ext cx="1003523" cy="564482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2602578" y="5176700"/>
            <a:ext cx="748595" cy="248561"/>
          </a:xfrm>
          <a:prstGeom prst="straightConnector1">
            <a:avLst/>
          </a:prstGeom>
          <a:ln>
            <a:solidFill>
              <a:srgbClr val="FF3399"/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032081" y="5701987"/>
            <a:ext cx="878354" cy="307293"/>
          </a:xfrm>
          <a:prstGeom prst="straightConnector1">
            <a:avLst/>
          </a:prstGeom>
          <a:ln>
            <a:solidFill>
              <a:srgbClr val="FF3399"/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008" y="3685152"/>
            <a:ext cx="1003523" cy="5644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4415" y="3518631"/>
            <a:ext cx="994129" cy="297040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321784" y="2905834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2905834"/>
            <a:ext cx="1411403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Linear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08708" y="1294542"/>
            <a:ext cx="2990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With the dose, the </a:t>
            </a:r>
            <a:r>
              <a:rPr lang="en-GB" sz="2000" dirty="0" smtClean="0">
                <a:solidFill>
                  <a:srgbClr val="FF7C80"/>
                </a:solidFill>
                <a:latin typeface="Calibri Light" panose="020F0302020204030204" pitchFamily="34" charset="0"/>
              </a:rPr>
              <a:t>thresholds </a:t>
            </a:r>
            <a:r>
              <a:rPr lang="en-GB" sz="2000" dirty="0" smtClean="0">
                <a:latin typeface="Calibri Light" panose="020F0302020204030204" pitchFamily="34" charset="0"/>
              </a:rPr>
              <a:t>increase</a:t>
            </a:r>
            <a:endParaRPr lang="en-GB" sz="1800" dirty="0">
              <a:solidFill>
                <a:srgbClr val="FF3399"/>
              </a:solidFill>
              <a:latin typeface="Calibri Light" panose="020F0302020204030204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5797464" y="1356333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364992" y="234215"/>
                <a:ext cx="5544270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5725" lvl="5" algn="ctr"/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Accumulated electron dose (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3366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𝐷</m:t>
                    </m:r>
                  </m:oMath>
                </a14:m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85725" lvl="5" algn="ctr"/>
                <a:r>
                  <a:rPr lang="en-GB" sz="18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during </a:t>
                </a:r>
                <a:r>
                  <a:rPr lang="en-GB" sz="18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the scrubbing week</a:t>
                </a:r>
                <a:endParaRPr lang="en-GB" sz="1800" dirty="0" smtClean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1015990" lvl="2"/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4992" y="234215"/>
                <a:ext cx="5544270" cy="1138773"/>
              </a:xfrm>
              <a:prstGeom prst="rect">
                <a:avLst/>
              </a:prstGeom>
              <a:blipFill>
                <a:blip r:embed="rId8"/>
                <a:stretch>
                  <a:fillRect t="-4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333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flipH="1">
                <a:off x="664824" y="1648485"/>
                <a:ext cx="445516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Several fills during the scrubbing 2017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=2820 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𝑏𝑢𝑛𝑐h𝑒𝑠</m:t>
                    </m:r>
                  </m:oMath>
                </a14:m>
                <a:endParaRPr lang="en-GB" sz="2000" dirty="0" smtClean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GB" sz="2000" dirty="0" err="1">
                    <a:latin typeface="Calibri Light" panose="020F0302020204030204" pitchFamily="34" charset="0"/>
                    <a:cs typeface="Arial" panose="020B060402020202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 bunch spacing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=450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fr-CH" sz="2000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64824" y="1648485"/>
                <a:ext cx="4455163" cy="1323439"/>
              </a:xfrm>
              <a:prstGeom prst="rect">
                <a:avLst/>
              </a:prstGeom>
              <a:blipFill>
                <a:blip r:embed="rId3"/>
                <a:stretch>
                  <a:fillRect l="-1231" t="-2294" b="-55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2011152" y="2992354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11652" y="1722536"/>
            <a:ext cx="2990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With the dose, the </a:t>
            </a:r>
            <a:r>
              <a:rPr lang="en-GB" sz="2000" dirty="0" smtClean="0">
                <a:solidFill>
                  <a:srgbClr val="FF7C80"/>
                </a:solidFill>
                <a:latin typeface="Calibri Light" panose="020F0302020204030204" pitchFamily="34" charset="0"/>
              </a:rPr>
              <a:t>thresholds </a:t>
            </a:r>
            <a:r>
              <a:rPr lang="en-GB" sz="2000" dirty="0" smtClean="0">
                <a:latin typeface="Calibri Light" panose="020F0302020204030204" pitchFamily="34" charset="0"/>
              </a:rPr>
              <a:t>increase</a:t>
            </a:r>
            <a:endParaRPr lang="en-GB" sz="1800" dirty="0">
              <a:solidFill>
                <a:srgbClr val="FF3399"/>
              </a:solidFill>
              <a:latin typeface="Calibri Light" panose="020F0302020204030204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5823360" y="1933210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75634" y="329350"/>
                <a:ext cx="9688705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975" lvl="5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Threshold evolution with </a:t>
                </a:r>
              </a:p>
              <a:p>
                <a:pPr marL="180975" lvl="5" algn="ctr"/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a</a:t>
                </a:r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ccumulated </a:t>
                </a:r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electron dose (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3366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𝐷</m:t>
                    </m:r>
                  </m:oMath>
                </a14:m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180975" lvl="5" algn="ctr"/>
                <a:r>
                  <a:rPr lang="en-US" sz="18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sz="18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uring the scrubbing week</a:t>
                </a:r>
                <a:endParaRPr lang="en-GB" sz="1800" dirty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1015990" lvl="2"/>
                <a:r>
                  <a:rPr lang="en-GB" sz="2400" dirty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34" y="329350"/>
                <a:ext cx="9688705" cy="1508105"/>
              </a:xfrm>
              <a:prstGeom prst="rect">
                <a:avLst/>
              </a:prstGeom>
              <a:blipFill>
                <a:blip r:embed="rId4"/>
                <a:stretch>
                  <a:fillRect t="-32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figure10_EC threshold=f(dose)_coloured_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139" y="3500809"/>
            <a:ext cx="4622390" cy="356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4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flipH="1">
                <a:off x="681963" y="1237813"/>
                <a:ext cx="474956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Fill 5979, copper surface</a:t>
                </a:r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=2820 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𝑏𝑢𝑛𝑐h𝑒𝑠</m:t>
                    </m:r>
                  </m:oMath>
                </a14:m>
                <a:endParaRPr lang="en-GB" sz="2000" dirty="0" smtClean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GB" sz="2000" dirty="0" err="1">
                    <a:latin typeface="Calibri Light" panose="020F0302020204030204" pitchFamily="34" charset="0"/>
                    <a:cs typeface="Arial" panose="020B060402020202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 bunch spacing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>
                    <a:latin typeface="Calibri Light" panose="020F0302020204030204" pitchFamily="34" charset="0"/>
                  </a:rPr>
                  <a:t>At the </a:t>
                </a:r>
                <a:r>
                  <a:rPr lang="en-US" sz="2000" dirty="0" smtClean="0">
                    <a:latin typeface="Calibri Light" panose="020F0302020204030204" pitchFamily="34" charset="0"/>
                  </a:rPr>
                  <a:t>beginning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of the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energy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ramp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-up</a:t>
                </a:r>
                <a:endParaRPr lang="fr-CH" sz="2000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81963" y="1237813"/>
                <a:ext cx="4749568" cy="1323439"/>
              </a:xfrm>
              <a:prstGeom prst="rect">
                <a:avLst/>
              </a:prstGeom>
              <a:blipFill>
                <a:blip r:embed="rId3"/>
                <a:stretch>
                  <a:fillRect l="-1155" t="-2304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86013" lvl="5" indent="-2386013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Bunch length (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rgbClr val="3366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1015990" lvl="2"/>
                <a:r>
                  <a:rPr lang="en-GB" sz="2400" dirty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blipFill>
                <a:blip r:embed="rId4"/>
                <a:stretch>
                  <a:fillRect t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5520" y="1073696"/>
            <a:ext cx="4126204" cy="29260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39458" y="4012603"/>
            <a:ext cx="2246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Presented in </a:t>
            </a:r>
            <a:r>
              <a:rPr lang="en-US" sz="16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ECLOUD’18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6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flipH="1">
                <a:off x="681963" y="1237813"/>
                <a:ext cx="474956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Fill 5979, copper surface</a:t>
                </a:r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=2820 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𝑏𝑢𝑛𝑐h𝑒𝑠</m:t>
                    </m:r>
                  </m:oMath>
                </a14:m>
                <a:endParaRPr lang="en-GB" sz="2000" dirty="0" smtClean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GB" sz="2000" dirty="0" err="1">
                    <a:latin typeface="Calibri Light" panose="020F0302020204030204" pitchFamily="34" charset="0"/>
                    <a:cs typeface="Arial" panose="020B060402020202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 bunch spacing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>
                    <a:latin typeface="Calibri Light" panose="020F0302020204030204" pitchFamily="34" charset="0"/>
                  </a:rPr>
                  <a:t>At the </a:t>
                </a:r>
                <a:r>
                  <a:rPr lang="en-US" sz="2000" dirty="0" smtClean="0">
                    <a:latin typeface="Calibri Light" panose="020F0302020204030204" pitchFamily="34" charset="0"/>
                  </a:rPr>
                  <a:t>beginning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of the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energy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ramp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-up</a:t>
                </a:r>
                <a:endParaRPr lang="fr-CH" sz="2000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81963" y="1237813"/>
                <a:ext cx="4749568" cy="1323439"/>
              </a:xfrm>
              <a:prstGeom prst="rect">
                <a:avLst/>
              </a:prstGeom>
              <a:blipFill>
                <a:blip r:embed="rId3"/>
                <a:stretch>
                  <a:fillRect l="-1155" t="-2304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174948" y="2843542"/>
            <a:ext cx="1382814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Linear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31732" y="5533162"/>
            <a:ext cx="2990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Linear behaviour</a:t>
            </a:r>
            <a:endParaRPr lang="en-GB" sz="1800" dirty="0">
              <a:solidFill>
                <a:srgbClr val="FF3399"/>
              </a:solidFill>
              <a:latin typeface="Calibri Light" panose="020F0302020204030204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6655668" y="5612186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86013" lvl="5" indent="-2386013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Bunch length (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rgbClr val="3366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1015990" lvl="2"/>
                <a:r>
                  <a:rPr lang="en-GB" sz="2400" dirty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blipFill>
                <a:blip r:embed="rId4"/>
                <a:stretch>
                  <a:fillRect t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97" y="3271846"/>
            <a:ext cx="5126721" cy="3845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5520" y="1073696"/>
            <a:ext cx="4126204" cy="29260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39458" y="4012603"/>
            <a:ext cx="2246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Presented in </a:t>
            </a:r>
            <a:r>
              <a:rPr lang="en-US" sz="16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ECLOUD’18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784606" y="1336939"/>
            <a:ext cx="167206" cy="2257037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4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0000" y="1433736"/>
            <a:ext cx="931996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Calibri Light" panose="020F0302020204030204" pitchFamily="34" charset="0"/>
              </a:rPr>
              <a:t>	</a:t>
            </a:r>
          </a:p>
          <a:p>
            <a:pPr lvl="1" algn="ctr"/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2.2    </a:t>
            </a:r>
            <a:r>
              <a:rPr lang="en-GB" sz="2800" b="1" dirty="0">
                <a:solidFill>
                  <a:srgbClr val="3366FF"/>
                </a:solidFill>
                <a:latin typeface="Calibri Light" panose="020F0302020204030204" pitchFamily="34" charset="0"/>
              </a:rPr>
              <a:t>Pressure </a:t>
            </a:r>
            <a:r>
              <a:rPr lang="en-GB" sz="2800" b="1" dirty="0" smtClean="0">
                <a:solidFill>
                  <a:srgbClr val="3366FF"/>
                </a:solidFill>
                <a:latin typeface="Calibri Light" panose="020F0302020204030204" pitchFamily="34" charset="0"/>
              </a:rPr>
              <a:t>behaviour</a:t>
            </a:r>
            <a:endParaRPr lang="en-GB" sz="2400" dirty="0" smtClean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2844790" lvl="5" indent="-45720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3366FF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44790" lvl="6"/>
            <a:endParaRPr lang="en-GB" sz="2400" dirty="0">
              <a:solidFill>
                <a:srgbClr val="3366FF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301990" lvl="6" indent="-457200">
              <a:buFont typeface="Arial" panose="020B0604020202020204" pitchFamily="34" charset="0"/>
              <a:buChar char="•"/>
            </a:pPr>
            <a:endParaRPr lang="en-GB" sz="24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1"/>
            <a:endParaRPr lang="en-GB" sz="2800" dirty="0">
              <a:solidFill>
                <a:srgbClr val="0066FF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05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4082" y="3026147"/>
            <a:ext cx="5142918" cy="3849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28997"/>
            <a:ext cx="5152774" cy="384663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5165" y="957142"/>
            <a:ext cx="41110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Linear behaviour once the EC </a:t>
            </a:r>
            <a:r>
              <a:rPr lang="en-GB" sz="2000" dirty="0" err="1" smtClean="0">
                <a:latin typeface="Calibri Light" panose="020F0302020204030204" pitchFamily="34" charset="0"/>
              </a:rPr>
              <a:t>multipacting</a:t>
            </a:r>
            <a:r>
              <a:rPr lang="en-GB" sz="2000" dirty="0" smtClean="0">
                <a:latin typeface="Calibri Light" panose="020F0302020204030204" pitchFamily="34" charset="0"/>
              </a:rPr>
              <a:t> regime starts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The pressure in the a-C station is affected by the gas transmitted from the nearby stations!</a:t>
            </a:r>
            <a:endParaRPr lang="en-GB" sz="2000" dirty="0">
              <a:latin typeface="Calibri Light" panose="020F0302020204030204" pitchFamily="34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327386" y="1018188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03019" y="338367"/>
                <a:ext cx="96887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of bunches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461665"/>
              </a:xfrm>
              <a:prstGeom prst="rect">
                <a:avLst/>
              </a:prstGeom>
              <a:blipFill rotWithShape="0">
                <a:blip r:embed="rId5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321784" y="2657872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689810"/>
            <a:ext cx="1411403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Linear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943700" y="1960052"/>
                <a:ext cx="2136354" cy="307777"/>
              </a:xfrm>
              <a:prstGeom prst="rect">
                <a:avLst/>
              </a:prstGeom>
              <a:solidFill>
                <a:srgbClr val="CCECFF">
                  <a:alpha val="5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3700" y="1960052"/>
                <a:ext cx="2136354" cy="307777"/>
              </a:xfrm>
              <a:prstGeom prst="rect">
                <a:avLst/>
              </a:prstGeom>
              <a:blipFill>
                <a:blip r:embed="rId6"/>
                <a:stretch>
                  <a:fillRect l="-1994" r="-285" b="-3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467907" y="931567"/>
                <a:ext cx="4494845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</a:rPr>
                  <a:t>The </a:t>
                </a:r>
                <a:r>
                  <a:rPr lang="en-GB" sz="2000" dirty="0">
                    <a:solidFill>
                      <a:srgbClr val="0000FF"/>
                    </a:solidFill>
                    <a:latin typeface="Calibri Light" panose="020F0302020204030204" pitchFamily="34" charset="0"/>
                  </a:rPr>
                  <a:t>pressure </a:t>
                </a:r>
                <a:r>
                  <a:rPr lang="en-GB" sz="2000" dirty="0" smtClean="0">
                    <a:solidFill>
                      <a:srgbClr val="0000FF"/>
                    </a:solidFill>
                    <a:latin typeface="Calibri Light" panose="020F0302020204030204" pitchFamily="34" charset="0"/>
                  </a:rPr>
                  <a:t>increase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GB" sz="2000" dirty="0">
                    <a:latin typeface="Calibri Light" panose="020F0302020204030204" pitchFamily="34" charset="0"/>
                  </a:rPr>
                  <a:t> depends </a:t>
                </a:r>
                <a:r>
                  <a:rPr lang="en-GB" sz="2000" dirty="0" smtClean="0">
                    <a:latin typeface="Calibri Light" panose="020F0302020204030204" pitchFamily="34" charset="0"/>
                  </a:rPr>
                  <a:t>in this case on </a:t>
                </a:r>
                <a:r>
                  <a:rPr lang="en-GB" sz="2000" dirty="0">
                    <a:latin typeface="Calibri Light" panose="020F0302020204030204" pitchFamily="34" charset="0"/>
                  </a:rPr>
                  <a:t>the </a:t>
                </a:r>
                <a:r>
                  <a:rPr lang="en-GB" sz="2000" dirty="0">
                    <a:solidFill>
                      <a:srgbClr val="00B050"/>
                    </a:solidFill>
                    <a:latin typeface="Calibri Light" panose="020F0302020204030204" pitchFamily="34" charset="0"/>
                  </a:rPr>
                  <a:t>electron stimulated desorption (ESD</a:t>
                </a:r>
                <a:r>
                  <a:rPr lang="en-GB" sz="2000" dirty="0" smtClean="0">
                    <a:solidFill>
                      <a:srgbClr val="00B050"/>
                    </a:solidFill>
                    <a:latin typeface="Calibri Light" panose="020F0302020204030204" pitchFamily="34" charset="0"/>
                  </a:rPr>
                  <a:t>)</a:t>
                </a:r>
                <a:endParaRPr lang="en-GB" sz="2000" dirty="0">
                  <a:solidFill>
                    <a:srgbClr val="00B050"/>
                  </a:solidFill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7907" y="931567"/>
                <a:ext cx="4494845" cy="1015663"/>
              </a:xfrm>
              <a:prstGeom prst="rect">
                <a:avLst/>
              </a:prstGeom>
              <a:blipFill>
                <a:blip r:embed="rId7"/>
                <a:stretch>
                  <a:fillRect l="-1221" t="-3614" r="-1357" b="-10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867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485" y="3102888"/>
            <a:ext cx="5105818" cy="3608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" y="3082103"/>
            <a:ext cx="4998961" cy="360821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7414361" y="3443485"/>
            <a:ext cx="12319" cy="27363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004292" y="3430535"/>
            <a:ext cx="19528" cy="27492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983353" y="5750977"/>
                <a:ext cx="484748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353" y="5750977"/>
                <a:ext cx="484748" cy="353943"/>
              </a:xfrm>
              <a:prstGeom prst="rect">
                <a:avLst/>
              </a:prstGeom>
              <a:blipFill rotWithShape="0">
                <a:blip r:embed="rId5"/>
                <a:stretch>
                  <a:fillRect l="-11392" r="-3797" b="-17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040821" y="5750977"/>
                <a:ext cx="491545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821" y="5750977"/>
                <a:ext cx="491545" cy="353943"/>
              </a:xfrm>
              <a:prstGeom prst="rect">
                <a:avLst/>
              </a:prstGeom>
              <a:blipFill>
                <a:blip r:embed="rId6"/>
                <a:stretch>
                  <a:fillRect l="-11111" r="-3704" b="-17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03019" y="338367"/>
                <a:ext cx="96887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of protons per bunch 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3366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𝑝𝑝𝑏</m:t>
                    </m:r>
                  </m:oMath>
                </a14:m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461665"/>
              </a:xfrm>
              <a:prstGeom prst="rect">
                <a:avLst/>
              </a:prstGeom>
              <a:blipFill rotWithShape="0">
                <a:blip r:embed="rId7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/>
          <p:cNvCxnSpPr/>
          <p:nvPr/>
        </p:nvCxnSpPr>
        <p:spPr bwMode="auto">
          <a:xfrm>
            <a:off x="2321248" y="3437010"/>
            <a:ext cx="12319" cy="27363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2891724" y="3390809"/>
            <a:ext cx="19528" cy="27492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872606" y="4962128"/>
                <a:ext cx="484748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606" y="4962128"/>
                <a:ext cx="484748" cy="353943"/>
              </a:xfrm>
              <a:prstGeom prst="rect">
                <a:avLst/>
              </a:prstGeom>
              <a:blipFill rotWithShape="0">
                <a:blip r:embed="rId8"/>
                <a:stretch>
                  <a:fillRect l="-11250" r="-3750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946950" y="5806315"/>
                <a:ext cx="491545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950" y="5806315"/>
                <a:ext cx="491545" cy="353943"/>
              </a:xfrm>
              <a:prstGeom prst="rect">
                <a:avLst/>
              </a:prstGeom>
              <a:blipFill rotWithShape="0">
                <a:blip r:embed="rId9"/>
                <a:stretch>
                  <a:fillRect l="-11111" r="-3704" b="-152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Arrow 21"/>
          <p:cNvSpPr/>
          <p:nvPr/>
        </p:nvSpPr>
        <p:spPr bwMode="auto">
          <a:xfrm>
            <a:off x="462980" y="1418699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66172" y="2702778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3019" y="2702778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24981" y="940241"/>
            <a:ext cx="7326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Electrical data         </a:t>
            </a:r>
            <a:r>
              <a:rPr lang="en-GB" sz="24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</a:t>
            </a:r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vs       </a:t>
            </a:r>
            <a:r>
              <a:rPr lang="en-GB" sz="24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 </a:t>
            </a:r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Pressure behaviour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58972" y="1319833"/>
                <a:ext cx="8492878" cy="1055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Calibri Light" panose="020F0302020204030204" pitchFamily="34" charset="0"/>
                  </a:rPr>
                  <a:t>The pressures have the same trend of the EC flux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acc>
                  </m:oMath>
                </a14:m>
                <a:r>
                  <a:rPr lang="en-GB" sz="1800" dirty="0">
                    <a:latin typeface="Calibri Light" panose="020F0302020204030204" pitchFamily="34" charset="0"/>
                  </a:rPr>
                  <a:t>) </a:t>
                </a:r>
                <a:r>
                  <a:rPr lang="en-GB" sz="1800" dirty="0" smtClean="0">
                    <a:latin typeface="Calibri Light" panose="020F0302020204030204" pitchFamily="34" charset="0"/>
                  </a:rPr>
                  <a:t>since, in this case, the </a:t>
                </a:r>
                <a:r>
                  <a:rPr lang="en-GB" sz="1800" dirty="0">
                    <a:latin typeface="Calibri Light" panose="020F0302020204030204" pitchFamily="34" charset="0"/>
                  </a:rPr>
                  <a:t>pressure rise is due to </a:t>
                </a:r>
                <a:r>
                  <a:rPr lang="en-GB" sz="1800" dirty="0">
                    <a:solidFill>
                      <a:srgbClr val="00B050"/>
                    </a:solidFill>
                    <a:latin typeface="Calibri Light" panose="020F0302020204030204" pitchFamily="34" charset="0"/>
                  </a:rPr>
                  <a:t>electron stimulated desorption (</a:t>
                </a:r>
                <a:r>
                  <a:rPr lang="en-GB" sz="1800" dirty="0" err="1">
                    <a:solidFill>
                      <a:srgbClr val="00B050"/>
                    </a:solidFill>
                    <a:latin typeface="Calibri Light" panose="020F0302020204030204" pitchFamily="34" charset="0"/>
                  </a:rPr>
                  <a:t>ESD</a:t>
                </a:r>
                <a:r>
                  <a:rPr lang="en-GB" sz="1800" dirty="0" smtClean="0">
                    <a:solidFill>
                      <a:srgbClr val="00B050"/>
                    </a:solidFill>
                    <a:latin typeface="Calibri Light" panose="020F0302020204030204" pitchFamily="34" charset="0"/>
                  </a:rPr>
                  <a:t>)</a:t>
                </a:r>
                <a:r>
                  <a:rPr lang="en-GB" sz="1800" dirty="0" smtClean="0">
                    <a:latin typeface="Calibri Light" panose="020F0302020204030204" pitchFamily="34" charset="0"/>
                  </a:rPr>
                  <a:t>.</a:t>
                </a:r>
              </a:p>
              <a:p>
                <a:pPr algn="just"/>
                <a:endParaRPr lang="en-GB" sz="800" dirty="0" smtClean="0">
                  <a:latin typeface="Calibri Light" panose="020F030202020403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latin typeface="Calibri Light" panose="020F0302020204030204" pitchFamily="34" charset="0"/>
                  </a:rPr>
                  <a:t>The electrical measurements have a larger dynamic range than pressure ones</a:t>
                </a:r>
                <a:endParaRPr lang="en-GB" sz="1800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972" y="1319833"/>
                <a:ext cx="8492878" cy="1055674"/>
              </a:xfrm>
              <a:prstGeom prst="rect">
                <a:avLst/>
              </a:prstGeom>
              <a:blipFill>
                <a:blip r:embed="rId10"/>
                <a:stretch>
                  <a:fillRect l="-503" t="-2312" r="-574" b="-86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159996" y="1678720"/>
                <a:ext cx="3299814" cy="318164"/>
              </a:xfrm>
              <a:prstGeom prst="rect">
                <a:avLst/>
              </a:prstGeom>
              <a:solidFill>
                <a:srgbClr val="CCECFF">
                  <a:alpha val="5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~</m:t>
                      </m:r>
                      <m:acc>
                        <m:accPr>
                          <m:chr m:val="̇"/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</m:acc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𝐸𝑆𝐷</m:t>
                      </m:r>
                      <m:r>
                        <a:rPr lang="en-GB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𝑑𝑒𝑠𝑜𝑟𝑝𝑡𝑖𝑜𝑛</m:t>
                      </m:r>
                      <m:r>
                        <a:rPr lang="en-GB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𝑦𝑖𝑒𝑙𝑑</m:t>
                      </m:r>
                    </m:oMath>
                  </m:oMathPara>
                </a14:m>
                <a:endParaRPr lang="en-GB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996" y="1678720"/>
                <a:ext cx="3299814" cy="318164"/>
              </a:xfrm>
              <a:prstGeom prst="rect">
                <a:avLst/>
              </a:prstGeom>
              <a:blipFill>
                <a:blip r:embed="rId11"/>
                <a:stretch>
                  <a:fillRect l="-1107" t="-11321" r="-1845" b="-33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461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063380" y="686944"/>
            <a:ext cx="2448272" cy="1074299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0" dirty="0" smtClean="0">
                <a:ln w="12700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  <a:latin typeface="Calibri Light" panose="020F0302020204030204" pitchFamily="34" charset="0"/>
              </a:rPr>
              <a:t>OUTLINE</a:t>
            </a:r>
            <a:endParaRPr lang="en-GB" sz="4400" b="0" dirty="0">
              <a:ln w="12700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07252" y="1688946"/>
            <a:ext cx="8360527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1. Introduction</a:t>
            </a:r>
          </a:p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	</a:t>
            </a:r>
          </a:p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2. EC and pressure as a function of beam </a:t>
            </a: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parameters and surface status: </a:t>
            </a:r>
            <a:endParaRPr lang="en-GB" sz="20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984250" indent="-27146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number of bunches</a:t>
            </a:r>
          </a:p>
          <a:p>
            <a:pPr marL="984250" indent="-27146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bunch population</a:t>
            </a:r>
          </a:p>
          <a:p>
            <a:pPr marL="984250" indent="-27146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accumulated electron dose</a:t>
            </a:r>
          </a:p>
          <a:p>
            <a:pPr marL="984250" indent="-27146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bunch length</a:t>
            </a:r>
          </a:p>
          <a:p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3. EC energy spectrum </a:t>
            </a:r>
          </a:p>
          <a:p>
            <a:endParaRPr lang="en-US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US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4. </a:t>
            </a:r>
            <a:r>
              <a:rPr lang="en-GB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EC along </a:t>
            </a:r>
            <a:r>
              <a:rPr lang="en-GB" sz="2000" dirty="0" err="1">
                <a:solidFill>
                  <a:srgbClr val="FF3399"/>
                </a:solidFill>
                <a:latin typeface="Calibri Light" panose="020F0302020204030204" pitchFamily="34" charset="0"/>
              </a:rPr>
              <a:t>LHC</a:t>
            </a:r>
            <a:r>
              <a:rPr lang="en-GB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 fills: </a:t>
            </a:r>
            <a:r>
              <a:rPr lang="en-US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comparison of filling schemes</a:t>
            </a:r>
            <a:endParaRPr lang="en-US" sz="20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US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US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5. EC along during 2 years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		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6. Conclusions </a:t>
            </a:r>
          </a:p>
          <a:p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7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254026" y="6401702"/>
            <a:ext cx="2246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Presented in </a:t>
            </a:r>
            <a:r>
              <a:rPr lang="en-US" sz="16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ECLOUD’18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 flipH="1">
                <a:off x="504123" y="1469485"/>
                <a:ext cx="418104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Fill 5980</a:t>
                </a:r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bunch 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spacing of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US" sz="2000" dirty="0" smtClean="0">
                  <a:latin typeface="Calibri Light" panose="020F0302020204030204" pitchFamily="34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Photoelectron</a:t>
                </a:r>
                <a:r>
                  <a:rPr lang="en-US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 signals above 2.8 </a:t>
                </a:r>
                <a:r>
                  <a:rPr lang="en-US" sz="2000" dirty="0" err="1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TeV</a:t>
                </a:r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04123" y="1469485"/>
                <a:ext cx="4181044" cy="1015663"/>
              </a:xfrm>
              <a:prstGeom prst="rect">
                <a:avLst/>
              </a:prstGeom>
              <a:blipFill>
                <a:blip r:embed="rId3"/>
                <a:stretch>
                  <a:fillRect l="-1312" t="-2994" r="-146" b="-9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64" y="3089920"/>
            <a:ext cx="4551363" cy="31683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3739" y="3089920"/>
            <a:ext cx="4534297" cy="319005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03019" y="338367"/>
            <a:ext cx="9688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2400" dirty="0" smtClean="0">
                <a:solidFill>
                  <a:srgbClr val="3366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Not only EC!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024981" y="940241"/>
            <a:ext cx="7326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Electrical data         </a:t>
            </a:r>
            <a:r>
              <a:rPr lang="en-GB" sz="24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</a:t>
            </a:r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vs       </a:t>
            </a:r>
            <a:r>
              <a:rPr lang="en-GB" sz="24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 </a:t>
            </a:r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Pressure behaviour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047156" y="3665984"/>
            <a:ext cx="288032" cy="216024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159724" y="3665984"/>
            <a:ext cx="360040" cy="216024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2" name="Right Arrow 21"/>
          <p:cNvSpPr/>
          <p:nvPr/>
        </p:nvSpPr>
        <p:spPr bwMode="auto">
          <a:xfrm>
            <a:off x="5233106" y="1627555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86015" y="1554511"/>
            <a:ext cx="40108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Be aware of </a:t>
            </a:r>
            <a:r>
              <a:rPr lang="en-US" sz="2000" dirty="0" smtClean="0">
                <a:solidFill>
                  <a:srgbClr val="FFC000"/>
                </a:solidFill>
                <a:latin typeface="Calibri Light" panose="020F0302020204030204" pitchFamily="34" charset="0"/>
              </a:rPr>
              <a:t>other desorption mechanisms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54026" y="6401702"/>
            <a:ext cx="2246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Presented in </a:t>
            </a:r>
            <a:r>
              <a:rPr lang="en-US" sz="16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ECLOUD’18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 flipH="1">
                <a:off x="504123" y="1469485"/>
                <a:ext cx="418104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Fill 5980</a:t>
                </a:r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bunch 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spacing of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US" sz="2000" dirty="0" smtClean="0">
                  <a:latin typeface="Calibri Light" panose="020F0302020204030204" pitchFamily="34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Photoelectron</a:t>
                </a:r>
                <a:r>
                  <a:rPr lang="en-US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 signals above 2.8 </a:t>
                </a:r>
                <a:r>
                  <a:rPr lang="en-US" sz="2000" dirty="0" err="1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TeV</a:t>
                </a:r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04123" y="1469485"/>
                <a:ext cx="4181044" cy="1015663"/>
              </a:xfrm>
              <a:prstGeom prst="rect">
                <a:avLst/>
              </a:prstGeom>
              <a:blipFill>
                <a:blip r:embed="rId3"/>
                <a:stretch>
                  <a:fillRect l="-1312" t="-2994" r="-146" b="-9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64" y="3089920"/>
            <a:ext cx="4551363" cy="31683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9762" y="3089920"/>
            <a:ext cx="4534297" cy="319005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2047156" y="3665984"/>
            <a:ext cx="288032" cy="216024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159724" y="3665984"/>
            <a:ext cx="360040" cy="216024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3019" y="338367"/>
            <a:ext cx="9688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2400" dirty="0" smtClean="0">
                <a:solidFill>
                  <a:srgbClr val="3366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Not only EC!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024981" y="940241"/>
            <a:ext cx="7326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Electrical data         </a:t>
            </a:r>
            <a:r>
              <a:rPr lang="en-GB" sz="24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</a:t>
            </a:r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vs       </a:t>
            </a:r>
            <a:r>
              <a:rPr lang="en-GB" sz="24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 </a:t>
            </a:r>
            <a:r>
              <a:rPr lang="en-GB" sz="2400" b="1" dirty="0">
                <a:solidFill>
                  <a:srgbClr val="FF3399"/>
                </a:solidFill>
                <a:latin typeface="Calibri Light" panose="020F0302020204030204" pitchFamily="34" charset="0"/>
              </a:rPr>
              <a:t>Pressure behaviour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7519764" y="3665984"/>
            <a:ext cx="1152128" cy="2160240"/>
          </a:xfrm>
          <a:prstGeom prst="rect">
            <a:avLst/>
          </a:prstGeom>
          <a:solidFill>
            <a:srgbClr val="FFC000">
              <a:alpha val="2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60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95228" y="1577752"/>
            <a:ext cx="590465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6"/>
                </a:solidFill>
                <a:latin typeface="Calibri Light" panose="020F0302020204030204" pitchFamily="34" charset="0"/>
              </a:rPr>
              <a:t>	</a:t>
            </a:r>
          </a:p>
          <a:p>
            <a:pPr marL="542925" indent="-542925"/>
            <a:r>
              <a:rPr lang="en-GB" sz="2400" dirty="0" smtClean="0">
                <a:latin typeface="Calibri Light" panose="020F0302020204030204" pitchFamily="34" charset="0"/>
              </a:rPr>
              <a:t> </a:t>
            </a:r>
            <a:r>
              <a:rPr lang="en-GB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3. EC energy spectrum at 6.5 </a:t>
            </a:r>
            <a:r>
              <a:rPr lang="en-GB" sz="3200" b="1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TeV</a:t>
            </a:r>
            <a:endParaRPr lang="en-GB" sz="32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GB" sz="32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</a:t>
            </a:r>
            <a:endParaRPr lang="en-GB" sz="32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  <a:p>
            <a:pPr lvl="1"/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9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119164" y="2830030"/>
            <a:ext cx="5760640" cy="4261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90790" y="353616"/>
            <a:ext cx="496847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Preliminary measurements of</a:t>
            </a:r>
          </a:p>
          <a:p>
            <a:pPr lvl="1" algn="ctr"/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an energy </a:t>
            </a:r>
            <a:r>
              <a:rPr lang="en-GB" sz="2800" b="1" dirty="0">
                <a:solidFill>
                  <a:srgbClr val="0066FF"/>
                </a:solidFill>
                <a:latin typeface="Calibri Light" panose="020F0302020204030204" pitchFamily="34" charset="0"/>
              </a:rPr>
              <a:t>spectrum at 6.5 </a:t>
            </a:r>
            <a:r>
              <a:rPr lang="en-GB" sz="2800" b="1" dirty="0" err="1">
                <a:solidFill>
                  <a:srgbClr val="0066FF"/>
                </a:solidFill>
                <a:latin typeface="Calibri Light" panose="020F0302020204030204" pitchFamily="34" charset="0"/>
              </a:rPr>
              <a:t>TeV</a:t>
            </a:r>
            <a:endParaRPr lang="en-GB" sz="2800" b="1" dirty="0">
              <a:solidFill>
                <a:srgbClr val="3366FF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 flipH="1">
                <a:off x="679004" y="1358146"/>
                <a:ext cx="445516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fills 4528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1825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𝑏𝑢𝑛𝑐h𝑒𝑠</m:t>
                    </m:r>
                  </m:oMath>
                </a14:m>
                <a:endParaRPr lang="en-GB" sz="2000" dirty="0" smtClean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GB" sz="2000" dirty="0" err="1">
                    <a:latin typeface="Calibri Light" panose="020F0302020204030204" pitchFamily="34" charset="0"/>
                    <a:cs typeface="Arial" panose="020B060402020202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 bunch spacing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=6.5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𝑇𝑒𝑉</m:t>
                    </m:r>
                  </m:oMath>
                </a14:m>
                <a:endParaRPr lang="fr-CH" sz="2000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79004" y="1358146"/>
                <a:ext cx="4455163" cy="1323439"/>
              </a:xfrm>
              <a:prstGeom prst="rect">
                <a:avLst/>
              </a:prstGeom>
              <a:blipFill>
                <a:blip r:embed="rId4"/>
                <a:stretch>
                  <a:fillRect l="-1231" t="-2765" b="-55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007596" y="1545589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alibri Light" panose="020F0302020204030204" pitchFamily="34" charset="0"/>
              </a:rPr>
              <a:t>Secondaries</a:t>
            </a:r>
            <a:r>
              <a:rPr lang="en-US" sz="2000" dirty="0" smtClean="0">
                <a:latin typeface="Calibri Light" panose="020F0302020204030204" pitchFamily="34" charset="0"/>
              </a:rPr>
              <a:t> below 30 eV</a:t>
            </a:r>
            <a:endParaRPr lang="en-GB" sz="2000" dirty="0" smtClean="0">
              <a:latin typeface="Calibri Light" panose="020F03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Accelerated electrons at 100 eV</a:t>
            </a:r>
            <a:endParaRPr lang="en-GB" sz="1800" dirty="0">
              <a:solidFill>
                <a:srgbClr val="FF3399"/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5575548" y="1580840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1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996" y="1059441"/>
            <a:ext cx="90010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6"/>
                </a:solidFill>
                <a:latin typeface="Calibri Light" panose="020F0302020204030204" pitchFamily="34" charset="0"/>
              </a:rPr>
              <a:t>	</a:t>
            </a:r>
          </a:p>
          <a:p>
            <a:pPr marL="542925" indent="-542925"/>
            <a:r>
              <a:rPr lang="en-GB" sz="2400" dirty="0" smtClean="0">
                <a:latin typeface="Calibri Light" panose="020F0302020204030204" pitchFamily="34" charset="0"/>
              </a:rPr>
              <a:t> </a:t>
            </a:r>
            <a:r>
              <a:rPr lang="en-GB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4. EC along </a:t>
            </a:r>
            <a:r>
              <a:rPr lang="en-GB" sz="3200" b="1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LHC</a:t>
            </a:r>
            <a:r>
              <a:rPr lang="en-GB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fills: </a:t>
            </a:r>
            <a:r>
              <a:rPr lang="en-US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comparison of filling schemes</a:t>
            </a:r>
          </a:p>
          <a:p>
            <a:pPr marL="542925" indent="-542925"/>
            <a:endParaRPr lang="en-US" sz="2000" b="1" dirty="0" smtClean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542925" indent="-542925"/>
            <a:endParaRPr lang="en-US" sz="2000" b="1" dirty="0" smtClean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542925" indent="-542925"/>
            <a:endParaRPr lang="en-GB" sz="2000" b="1" dirty="0" smtClean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1914525" lvl="3" indent="-542925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0066FF"/>
                </a:solidFill>
                <a:latin typeface="Calibri Light" panose="020F0302020204030204" pitchFamily="34" charset="0"/>
              </a:rPr>
              <a:t>8b4e</a:t>
            </a:r>
            <a:r>
              <a:rPr lang="en-GB" sz="2000" dirty="0">
                <a:solidFill>
                  <a:srgbClr val="0066FF"/>
                </a:solidFill>
                <a:latin typeface="Calibri Light" panose="020F0302020204030204" pitchFamily="34" charset="0"/>
              </a:rPr>
              <a:t> (fill 6174, </a:t>
            </a:r>
            <a:r>
              <a:rPr lang="en-GB" sz="2000" dirty="0" err="1">
                <a:solidFill>
                  <a:srgbClr val="0066FF"/>
                </a:solidFill>
                <a:latin typeface="Calibri Light" panose="020F0302020204030204" pitchFamily="34" charset="0"/>
              </a:rPr>
              <a:t>Nb</a:t>
            </a:r>
            <a:r>
              <a:rPr lang="en-GB" sz="2000" dirty="0">
                <a:solidFill>
                  <a:srgbClr val="0066FF"/>
                </a:solidFill>
                <a:latin typeface="Calibri Light" panose="020F0302020204030204" pitchFamily="34" charset="0"/>
              </a:rPr>
              <a:t>=1916 bunches</a:t>
            </a:r>
            <a:r>
              <a:rPr lang="en-GB" sz="2000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)</a:t>
            </a:r>
          </a:p>
          <a:p>
            <a:pPr lvl="3"/>
            <a:endParaRPr lang="en-GB" sz="2000" dirty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1914525" lvl="3" indent="-542925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66FF"/>
                </a:solidFill>
                <a:latin typeface="Calibri Light" panose="020F0302020204030204" pitchFamily="34" charset="0"/>
              </a:rPr>
              <a:t>12 bunches per batch (fill 5717, </a:t>
            </a:r>
            <a:r>
              <a:rPr lang="en-GB" sz="2000" dirty="0" err="1">
                <a:solidFill>
                  <a:srgbClr val="0066FF"/>
                </a:solidFill>
                <a:latin typeface="Calibri Light" panose="020F0302020204030204" pitchFamily="34" charset="0"/>
              </a:rPr>
              <a:t>Nb</a:t>
            </a:r>
            <a:r>
              <a:rPr lang="en-GB" sz="2000" dirty="0">
                <a:solidFill>
                  <a:srgbClr val="0066FF"/>
                </a:solidFill>
                <a:latin typeface="Calibri Light" panose="020F0302020204030204" pitchFamily="34" charset="0"/>
              </a:rPr>
              <a:t>=75 bunches</a:t>
            </a:r>
            <a:r>
              <a:rPr lang="en-GB" sz="2000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)</a:t>
            </a:r>
          </a:p>
          <a:p>
            <a:pPr marL="1914525" lvl="3" indent="-542925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1914525" lvl="3" indent="-542925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Standard 48 bunches per batch (fill 5887, </a:t>
            </a:r>
            <a:r>
              <a:rPr lang="en-GB" sz="2000" dirty="0" err="1" smtClean="0">
                <a:solidFill>
                  <a:srgbClr val="0066FF"/>
                </a:solidFill>
                <a:latin typeface="Calibri Light" panose="020F0302020204030204" pitchFamily="34" charset="0"/>
              </a:rPr>
              <a:t>Nb</a:t>
            </a:r>
            <a:r>
              <a:rPr lang="en-GB" sz="2000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=2556 bunches)</a:t>
            </a:r>
          </a:p>
          <a:p>
            <a:pPr lvl="3"/>
            <a:endParaRPr lang="en-GB" sz="2000" dirty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lvl="3"/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	 Normalised by the standard </a:t>
            </a:r>
            <a:r>
              <a:rPr lang="en-GB" sz="2000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LHC</a:t>
            </a: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beam current </a:t>
            </a:r>
          </a:p>
          <a:p>
            <a:pPr lvl="1" algn="ctr"/>
            <a:endParaRPr lang="en-GB" sz="2000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  <a:p>
            <a:pPr lvl="1" algn="ctr"/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82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64" y="861749"/>
            <a:ext cx="5040560" cy="67285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95028" y="373099"/>
            <a:ext cx="856895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 dirty="0" err="1" smtClean="0">
                <a:solidFill>
                  <a:srgbClr val="0066FF"/>
                </a:solidFill>
                <a:latin typeface="Calibri Light" panose="020F0302020204030204" pitchFamily="34" charset="0"/>
              </a:rPr>
              <a:t>LHC</a:t>
            </a:r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 schedule</a:t>
            </a:r>
            <a:endParaRPr lang="en-GB" sz="2800" b="1" dirty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342900" indent="-342900" algn="ctr">
              <a:spcAft>
                <a:spcPts val="600"/>
              </a:spcAft>
              <a:buAutoNum type="arabicPeriod"/>
            </a:pPr>
            <a:endParaRPr lang="en-GB" sz="2400" b="1" dirty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991372" y="4962128"/>
            <a:ext cx="1764282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814840" y="3823103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Fill 5717 (75 b)</a:t>
            </a:r>
            <a:endParaRPr lang="en-GB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603526" y="3624546"/>
            <a:ext cx="323950" cy="148946"/>
          </a:xfrm>
          <a:prstGeom prst="rect">
            <a:avLst/>
          </a:pr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3325467" y="4007769"/>
            <a:ext cx="2430187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4909643" y="3637212"/>
            <a:ext cx="846011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794138" y="3429011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Fill 5887 (2556 b)</a:t>
            </a:r>
            <a:endParaRPr lang="en-GB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4840" y="4744824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Fill 6174 (</a:t>
            </a:r>
            <a:r>
              <a:rPr lang="en-US" sz="18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8b4e</a:t>
            </a: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GB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019350" y="3858823"/>
            <a:ext cx="323950" cy="148946"/>
          </a:xfrm>
          <a:prstGeom prst="rect">
            <a:avLst/>
          </a:pr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667422" y="4929490"/>
            <a:ext cx="323950" cy="148946"/>
          </a:xfrm>
          <a:prstGeom prst="rect">
            <a:avLst/>
          </a:pr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46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351412" y="7222122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44733" y="-10696"/>
            <a:ext cx="3030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3366FF"/>
                </a:solidFill>
                <a:latin typeface="Calibri Light" panose="020F0302020204030204" pitchFamily="34" charset="0"/>
              </a:rPr>
              <a:t>EC along several fills</a:t>
            </a:r>
            <a:endParaRPr lang="en-GB" sz="2400" dirty="0"/>
          </a:p>
        </p:txBody>
      </p:sp>
      <p:pic>
        <p:nvPicPr>
          <p:cNvPr id="12" name="Picture 2" descr="cu__48bxb_vs_50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504" y="1076648"/>
            <a:ext cx="2741173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u_12bxb_vs_50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238" y="1073696"/>
            <a:ext cx="2720406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40569" y="580281"/>
            <a:ext cx="27806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48b</a:t>
            </a:r>
            <a:r>
              <a:rPr lang="en-US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 batch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44733" y="577329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12b</a:t>
            </a:r>
            <a:r>
              <a:rPr lang="en-US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 batch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05" y="1096343"/>
            <a:ext cx="2756032" cy="202564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9354" y="54544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8b4e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918839" y="1704357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Copper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4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351412" y="7222122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44733" y="-10696"/>
            <a:ext cx="3030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3366FF"/>
                </a:solidFill>
                <a:latin typeface="Calibri Light" panose="020F0302020204030204" pitchFamily="34" charset="0"/>
              </a:rPr>
              <a:t>EC along several fills</a:t>
            </a:r>
            <a:endParaRPr lang="en-GB" sz="2400" dirty="0"/>
          </a:p>
        </p:txBody>
      </p:sp>
      <p:pic>
        <p:nvPicPr>
          <p:cNvPr id="12" name="Picture 2" descr="cu__48bxb_vs_50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504" y="1076648"/>
            <a:ext cx="2741173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neg_48bxb_vs_50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803" y="3195194"/>
            <a:ext cx="2833875" cy="219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u_12bxb_vs_50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238" y="1073696"/>
            <a:ext cx="2720406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C:\Users\eburatin\AppData\Local\Microsoft\Windows\INetCache\Content.Word\neg_12bxb_vs_50ns.ti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64" y="3181928"/>
            <a:ext cx="2646411" cy="21368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740569" y="580281"/>
            <a:ext cx="27806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48b</a:t>
            </a:r>
            <a:r>
              <a:rPr lang="en-US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 batch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44733" y="577329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12b</a:t>
            </a:r>
            <a:r>
              <a:rPr lang="en-US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 batch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905" y="1096343"/>
            <a:ext cx="2756032" cy="202564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915" y="3228852"/>
            <a:ext cx="2672022" cy="199963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9354" y="54544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8b4e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5447" y="5785752"/>
            <a:ext cx="78494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Multipacting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on ex situ </a:t>
            </a:r>
            <a:r>
              <a:rPr lang="en-US" sz="2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NEG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and Copper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ex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situ </a:t>
            </a:r>
            <a:r>
              <a:rPr lang="en-US" sz="2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NEG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multipacting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(and </a:t>
            </a:r>
            <a:r>
              <a:rPr lang="en-US" sz="20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SEY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is lower than the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copper one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1255068" y="5826224"/>
            <a:ext cx="288032" cy="242061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918839" y="1704357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Copper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909801" y="389926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 situ </a:t>
            </a:r>
            <a:r>
              <a:rPr lang="en-US" dirty="0" err="1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NEG</a:t>
            </a:r>
            <a:endParaRPr lang="en-GB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887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351412" y="7222122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44733" y="-10696"/>
            <a:ext cx="3030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3366FF"/>
                </a:solidFill>
                <a:latin typeface="Calibri Light" panose="020F0302020204030204" pitchFamily="34" charset="0"/>
              </a:rPr>
              <a:t>EC along several fills</a:t>
            </a:r>
            <a:endParaRPr lang="en-GB" sz="2400" dirty="0"/>
          </a:p>
        </p:txBody>
      </p:sp>
      <p:pic>
        <p:nvPicPr>
          <p:cNvPr id="12" name="Picture 2" descr="cu__48bxb_vs_50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504" y="1076648"/>
            <a:ext cx="2741173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neg_48bxb_vs_50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803" y="3195194"/>
            <a:ext cx="2833875" cy="219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ac_48bxb_vs_50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505" y="5407782"/>
            <a:ext cx="2709973" cy="209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u_12bxb_vs_50n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238" y="1073696"/>
            <a:ext cx="2720406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C:\Users\eburatin\AppData\Local\Microsoft\Windows\INetCache\Content.Word\neg_12bxb_vs_50ns.tif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64" y="3181928"/>
            <a:ext cx="2646411" cy="2136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6" descr="ac_12bxb_vs_50n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866" y="5368878"/>
            <a:ext cx="2803008" cy="21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40569" y="580281"/>
            <a:ext cx="27806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48b</a:t>
            </a:r>
            <a:r>
              <a:rPr lang="en-US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 batch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44733" y="577329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12b</a:t>
            </a:r>
            <a:r>
              <a:rPr lang="en-US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 batch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0590" y="5437746"/>
            <a:ext cx="2693355" cy="200591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5905" y="1096343"/>
            <a:ext cx="2756032" cy="202564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9915" y="3228852"/>
            <a:ext cx="2672022" cy="199963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9354" y="54544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8b4e</a:t>
            </a:r>
            <a:endParaRPr lang="en-GB" dirty="0">
              <a:solidFill>
                <a:srgbClr val="0066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918839" y="1704357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Copper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904406" y="596904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a-C</a:t>
            </a:r>
            <a:endParaRPr lang="en-GB" dirty="0">
              <a:solidFill>
                <a:srgbClr val="FF66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-909801" y="389926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 situ </a:t>
            </a:r>
            <a:r>
              <a:rPr lang="en-US" dirty="0" err="1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NEG</a:t>
            </a:r>
            <a:endParaRPr lang="en-GB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680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47156" y="1059441"/>
            <a:ext cx="612068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6"/>
                </a:solidFill>
                <a:latin typeface="Calibri Light" panose="020F0302020204030204" pitchFamily="34" charset="0"/>
              </a:rPr>
              <a:t>	</a:t>
            </a:r>
          </a:p>
          <a:p>
            <a:pPr marL="542925" indent="-542925" algn="ctr"/>
            <a:r>
              <a:rPr lang="en-GB" sz="2400" dirty="0" smtClean="0">
                <a:latin typeface="Calibri Light" panose="020F0302020204030204" pitchFamily="34" charset="0"/>
              </a:rPr>
              <a:t> </a:t>
            </a:r>
            <a:r>
              <a:rPr lang="en-GB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5. </a:t>
            </a:r>
            <a:r>
              <a:rPr lang="en-GB" sz="3200" b="1" dirty="0">
                <a:solidFill>
                  <a:srgbClr val="FF3399"/>
                </a:solidFill>
                <a:latin typeface="Calibri Light" panose="020F0302020204030204" pitchFamily="34" charset="0"/>
              </a:rPr>
              <a:t>EC along </a:t>
            </a:r>
            <a:r>
              <a:rPr lang="en-GB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2 years</a:t>
            </a:r>
          </a:p>
          <a:p>
            <a:pPr marL="542925" indent="-542925" algn="ctr"/>
            <a:r>
              <a:rPr lang="en-US" sz="20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(standard </a:t>
            </a:r>
            <a:r>
              <a:rPr lang="en-US" sz="2000" b="1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LHC</a:t>
            </a:r>
            <a:r>
              <a:rPr lang="en-US" sz="20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fills with 2556 b)</a:t>
            </a:r>
            <a:endParaRPr lang="en-GB" sz="2000" b="1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542925" indent="-542925" algn="ctr"/>
            <a:endParaRPr lang="en-GB" sz="3200" b="1" dirty="0" smtClean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542925" indent="-542925" algn="ctr"/>
            <a:endParaRPr lang="en-GB" sz="32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algn="ctr"/>
            <a:r>
              <a:rPr lang="en-GB" sz="32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</a:t>
            </a:r>
            <a:endParaRPr lang="en-GB" sz="32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800100" lvl="1" indent="-342900" algn="ctr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  <a:p>
            <a:pPr lvl="1" algn="ctr"/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79004" y="2914829"/>
                <a:ext cx="8115672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2 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weeks after the scrubbing 2017 (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fill 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5887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29/06/2017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ppb</m:t>
                        </m:r>
                      </m:e>
                      <m:sub>
                        <m:r>
                          <a:rPr lang="en-US" sz="1800" b="0" i="0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0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800" i="1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1.12∙</m:t>
                    </m:r>
                    <m:sSup>
                      <m:sSupPr>
                        <m:ctrlP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 smtClean="0">
                  <a:solidFill>
                    <a:srgbClr val="0066F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5 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weeks after the scrubbing 2017 (fill 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5979, 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21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/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07/2017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ppb</m:t>
                        </m:r>
                      </m:e>
                      <m:sub>
                        <m:r>
                          <a:rPr lang="en-US" sz="18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800" i="1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1.12∙</m:t>
                    </m:r>
                    <m:sSup>
                      <m:sSupPr>
                        <m:ctrlP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 smtClean="0">
                  <a:solidFill>
                    <a:srgbClr val="0066F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Last standard fill of 2018 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(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fill 7334, 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23/10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/</a:t>
                </a:r>
                <a:r>
                  <a:rPr lang="en-US" sz="1800" dirty="0" smtClean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2018</a:t>
                </a:r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ppb</m:t>
                        </m:r>
                      </m:e>
                      <m:sub>
                        <m:r>
                          <a:rPr lang="en-US" sz="18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800" i="1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1.</m:t>
                    </m:r>
                    <m:r>
                      <a:rPr lang="en-US" sz="1800" i="1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05</m:t>
                    </m:r>
                    <m:r>
                      <a:rPr lang="en-GB" sz="1800" i="1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0066F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)</a:t>
                </a:r>
                <a:endParaRPr lang="en-GB" sz="1800" dirty="0">
                  <a:solidFill>
                    <a:srgbClr val="0066F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200" dirty="0" smtClean="0">
                  <a:solidFill>
                    <a:srgbClr val="0066F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1200" dirty="0">
                  <a:solidFill>
                    <a:srgbClr val="0066F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004" y="2914829"/>
                <a:ext cx="8115672" cy="1846659"/>
              </a:xfrm>
              <a:prstGeom prst="rect">
                <a:avLst/>
              </a:prstGeom>
              <a:blipFill>
                <a:blip r:embed="rId3"/>
                <a:stretch>
                  <a:fillRect l="-450" t="-1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 bwMode="auto">
          <a:xfrm>
            <a:off x="8887916" y="2868663"/>
            <a:ext cx="0" cy="156966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8942338" y="346882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</a:t>
            </a:r>
            <a:endParaRPr lang="en-GB" sz="1800" dirty="0">
              <a:solidFill>
                <a:schemeClr val="bg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6996" y="1577752"/>
            <a:ext cx="8856983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6"/>
                </a:solidFill>
                <a:latin typeface="Calibri Light" panose="020F0302020204030204" pitchFamily="34" charset="0"/>
              </a:rPr>
              <a:t>	</a:t>
            </a:r>
          </a:p>
          <a:p>
            <a:pPr algn="ctr"/>
            <a:r>
              <a:rPr lang="en-GB" dirty="0" smtClean="0">
                <a:latin typeface="Calibri Light" panose="020F0302020204030204" pitchFamily="34" charset="0"/>
              </a:rPr>
              <a:t> </a:t>
            </a:r>
            <a:r>
              <a:rPr lang="en-GB" sz="3200" b="1" dirty="0">
                <a:solidFill>
                  <a:srgbClr val="FF3399"/>
                </a:solidFill>
                <a:latin typeface="Calibri Light" panose="020F0302020204030204" pitchFamily="34" charset="0"/>
              </a:rPr>
              <a:t>1. </a:t>
            </a:r>
            <a:r>
              <a:rPr lang="en-GB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Introduction</a:t>
            </a:r>
            <a:endParaRPr lang="en-GB" sz="2800" b="1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800100" lvl="1" indent="-342900" algn="ctr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  <a:p>
            <a:pPr lvl="1" algn="ctr"/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65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2" name="Picture 2" descr="cu__48bxb_vs_50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23" y="929680"/>
            <a:ext cx="2741173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18596" y="481990"/>
            <a:ext cx="3371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weeks after the scrubbing 2017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59327" y="481990"/>
            <a:ext cx="3064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Last standard fill of 2018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605" y="1031696"/>
            <a:ext cx="2775813" cy="208095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533723" y="7384271"/>
            <a:ext cx="8856984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776953" y="7013040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b="1" dirty="0" smtClean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ime</a:t>
            </a:r>
            <a:endParaRPr lang="en-GB" sz="2000" b="1" dirty="0">
              <a:solidFill>
                <a:schemeClr val="bg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3775" y="1002027"/>
            <a:ext cx="2836377" cy="21106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-918839" y="1704357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Copper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47088" y="-70108"/>
            <a:ext cx="3030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GB" sz="2800" b="1" dirty="0">
                <a:solidFill>
                  <a:srgbClr val="0066FF"/>
                </a:solidFill>
                <a:latin typeface="Calibri Light" panose="020F0302020204030204" pitchFamily="34" charset="0"/>
              </a:rPr>
              <a:t>EC along 2 years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90021" y="475635"/>
            <a:ext cx="3371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 weeks after the scrubbing 2017 </a:t>
            </a:r>
          </a:p>
        </p:txBody>
      </p:sp>
    </p:spTree>
    <p:extLst>
      <p:ext uri="{BB962C8B-B14F-4D97-AF65-F5344CB8AC3E}">
        <p14:creationId xmlns:p14="http://schemas.microsoft.com/office/powerpoint/2010/main" val="3432816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2" name="Picture 2" descr="cu__48bxb_vs_50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23" y="929680"/>
            <a:ext cx="2741173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neg_48bxb_vs_50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22" y="3017912"/>
            <a:ext cx="2833875" cy="219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3605" y="1031696"/>
            <a:ext cx="2775813" cy="2080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1777" y="3230029"/>
            <a:ext cx="2800637" cy="207671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533723" y="7384271"/>
            <a:ext cx="8856984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776953" y="7013040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b="1" dirty="0" smtClean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ime</a:t>
            </a:r>
            <a:endParaRPr lang="en-GB" sz="2000" b="1" dirty="0">
              <a:solidFill>
                <a:schemeClr val="bg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3775" y="3233506"/>
            <a:ext cx="2765522" cy="207323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-918839" y="1704357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Copper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909801" y="389926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 situ </a:t>
            </a:r>
            <a:r>
              <a:rPr lang="en-US" dirty="0" err="1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NEG</a:t>
            </a:r>
            <a:endParaRPr lang="en-GB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3775" y="1002027"/>
            <a:ext cx="2836377" cy="211062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447088" y="-70108"/>
            <a:ext cx="3030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GB" sz="2800" b="1" dirty="0">
                <a:solidFill>
                  <a:srgbClr val="0066FF"/>
                </a:solidFill>
                <a:latin typeface="Calibri Light" panose="020F0302020204030204" pitchFamily="34" charset="0"/>
              </a:rPr>
              <a:t>EC along 2 years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8596" y="481990"/>
            <a:ext cx="3371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weeks after the scrubbing 2017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59327" y="481990"/>
            <a:ext cx="3064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Last standard fill of 2018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90021" y="475635"/>
            <a:ext cx="3371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 weeks after the scrubbing 2017 </a:t>
            </a:r>
          </a:p>
        </p:txBody>
      </p:sp>
    </p:spTree>
    <p:extLst>
      <p:ext uri="{BB962C8B-B14F-4D97-AF65-F5344CB8AC3E}">
        <p14:creationId xmlns:p14="http://schemas.microsoft.com/office/powerpoint/2010/main" val="3609932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447088" y="-70108"/>
            <a:ext cx="3030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GB" sz="2800" b="1" dirty="0">
                <a:solidFill>
                  <a:srgbClr val="0066FF"/>
                </a:solidFill>
                <a:latin typeface="Calibri Light" panose="020F0302020204030204" pitchFamily="34" charset="0"/>
              </a:rPr>
              <a:t>EC along 2 years</a:t>
            </a:r>
          </a:p>
        </p:txBody>
      </p:sp>
      <p:pic>
        <p:nvPicPr>
          <p:cNvPr id="12" name="Picture 2" descr="cu__48bxb_vs_50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23" y="929680"/>
            <a:ext cx="2741173" cy="21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neg_48bxb_vs_50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22" y="3017912"/>
            <a:ext cx="2833875" cy="219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ac_48bxb_vs_50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24" y="5243960"/>
            <a:ext cx="2709973" cy="209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3605" y="1031696"/>
            <a:ext cx="2775813" cy="2080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1777" y="3230029"/>
            <a:ext cx="2800637" cy="20767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6269" y="5345633"/>
            <a:ext cx="2701747" cy="197421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533723" y="7384271"/>
            <a:ext cx="8856984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776953" y="7013040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b="1" dirty="0" smtClean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ime</a:t>
            </a:r>
            <a:endParaRPr lang="en-GB" sz="2000" b="1" dirty="0">
              <a:solidFill>
                <a:schemeClr val="bg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47987" y="5306562"/>
            <a:ext cx="2627951" cy="196234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-918839" y="1704357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Copper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-904406" y="596904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a-C</a:t>
            </a:r>
            <a:endParaRPr lang="en-GB" dirty="0">
              <a:solidFill>
                <a:srgbClr val="FF66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909801" y="3899260"/>
            <a:ext cx="22121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 situ </a:t>
            </a:r>
            <a:r>
              <a:rPr lang="en-US" dirty="0" err="1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NEG</a:t>
            </a:r>
            <a:endParaRPr lang="en-GB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43775" y="3233506"/>
            <a:ext cx="2765522" cy="20732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43775" y="1002027"/>
            <a:ext cx="2836377" cy="21106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8596" y="481990"/>
            <a:ext cx="3371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weeks after the scrubbing 2017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59327" y="481990"/>
            <a:ext cx="3064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Last standard fill of 2018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90021" y="475635"/>
            <a:ext cx="3371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 weeks after the scrubbing 2017 </a:t>
            </a:r>
          </a:p>
        </p:txBody>
      </p:sp>
    </p:spTree>
    <p:extLst>
      <p:ext uri="{BB962C8B-B14F-4D97-AF65-F5344CB8AC3E}">
        <p14:creationId xmlns:p14="http://schemas.microsoft.com/office/powerpoint/2010/main" val="1743792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5028" y="1577752"/>
            <a:ext cx="895992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Calibri Light" panose="020F0302020204030204" pitchFamily="34" charset="0"/>
              </a:rPr>
              <a:t>	</a:t>
            </a:r>
          </a:p>
          <a:p>
            <a:pPr algn="ctr"/>
            <a:r>
              <a:rPr lang="en-GB" sz="32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6. Conclusions </a:t>
            </a:r>
            <a:endParaRPr lang="en-GB" sz="3200" b="1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GB" sz="2800" dirty="0">
              <a:latin typeface="Calibri Light" panose="020F03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7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6996" y="97139"/>
            <a:ext cx="851916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olidFill>
                  <a:srgbClr val="3366FF"/>
                </a:solidFill>
                <a:latin typeface="Calibri Light" panose="020F0302020204030204" pitchFamily="34" charset="0"/>
              </a:rPr>
              <a:t>Conclusions</a:t>
            </a:r>
            <a:endParaRPr lang="en-GB" sz="2800" b="1" dirty="0">
              <a:solidFill>
                <a:srgbClr val="3366FF"/>
              </a:solidFill>
              <a:latin typeface="Calibri Light" panose="020F0302020204030204" pitchFamily="34" charset="0"/>
            </a:endParaRPr>
          </a:p>
          <a:p>
            <a:pPr lvl="1"/>
            <a:r>
              <a:rPr lang="en-GB" b="1" dirty="0" smtClean="0">
                <a:solidFill>
                  <a:srgbClr val="FF0066"/>
                </a:solidFill>
                <a:latin typeface="Calibri Light" panose="020F0302020204030204" pitchFamily="34" charset="0"/>
              </a:rPr>
              <a:t>	</a:t>
            </a:r>
            <a:endParaRPr lang="en-GB" dirty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06996" y="912842"/>
                <a:ext cx="8856984" cy="6863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Calibri Light" panose="020F0302020204030204" pitchFamily="34" charset="0"/>
                  </a:rPr>
                  <a:t>The Vacuum Pilot Sector (VPS) is able to detect EC and SR signals in the LHC.</a:t>
                </a:r>
                <a:endParaRPr lang="en-GB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/>
                <a:endParaRPr lang="en-GB" sz="2000" dirty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 the </a:t>
                </a:r>
                <a:r>
                  <a:rPr lang="en-GB" sz="2000" dirty="0" err="1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multipacting</a:t>
                </a:r>
                <a:r>
                  <a:rPr lang="en-GB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regime, the EC is linearly dependent 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with the </a:t>
                </a:r>
                <a:r>
                  <a:rPr lang="en-GB" sz="20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number of bunches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b="1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𝑵</m:t>
                        </m:r>
                      </m:e>
                      <m:sub>
                        <m:r>
                          <a:rPr lang="en-GB" sz="2000" b="1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GB" sz="20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en-GB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endParaRPr lang="en-GB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EC is linearly dependent with the </a:t>
                </a:r>
                <a:r>
                  <a:rPr lang="en-GB" sz="2000" b="1" dirty="0">
                    <a:solidFill>
                      <a:srgbClr val="FF3399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bunch population (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rgbClr val="FF3399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𝒑𝒑𝒃</m:t>
                    </m:r>
                  </m:oMath>
                </a14:m>
                <a:r>
                  <a:rPr lang="en-GB" sz="2000" b="1" dirty="0">
                    <a:solidFill>
                      <a:srgbClr val="FF3399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above a certain threshold that defines the </a:t>
                </a:r>
                <a:r>
                  <a:rPr lang="en-GB" sz="2000" dirty="0" err="1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multipacting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regime.</a:t>
                </a:r>
              </a:p>
              <a:p>
                <a:pPr algn="just"/>
                <a:endParaRPr lang="en-GB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The</a:t>
                </a:r>
                <a:r>
                  <a:rPr lang="en-GB" sz="2000" dirty="0" smtClean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𝑝𝑝𝑏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threshold at which the EC </a:t>
                </a:r>
                <a:r>
                  <a:rPr lang="en-GB" sz="2000" dirty="0" err="1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multipacting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GB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starts increases with 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</a:t>
                </a:r>
                <a:r>
                  <a:rPr lang="en-GB" sz="20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electron dose (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𝑫</m:t>
                    </m:r>
                  </m:oMath>
                </a14:m>
                <a:r>
                  <a:rPr lang="en-GB" sz="20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en-GB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due to beam conditioning. </a:t>
                </a:r>
              </a:p>
              <a:p>
                <a:pPr algn="just"/>
                <a:endParaRPr lang="en-GB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EC is linear with the </a:t>
                </a:r>
                <a:r>
                  <a:rPr lang="en-US" sz="20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bunch length</a:t>
                </a:r>
                <a:r>
                  <a:rPr lang="en-US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endParaRPr lang="en-US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EC </a:t>
                </a:r>
                <a:r>
                  <a:rPr lang="en-GB" sz="2000" dirty="0" err="1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multipacting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threshold can be identified in both electrical and pressure signals for </a:t>
                </a:r>
                <a:r>
                  <a:rPr lang="en-GB" sz="2000" b="1" dirty="0">
                    <a:solidFill>
                      <a:srgbClr val="0066FF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 situ </a:t>
                </a:r>
                <a:r>
                  <a:rPr lang="en-GB" sz="2000" b="1" dirty="0" err="1">
                    <a:solidFill>
                      <a:srgbClr val="0066FF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NEG</a:t>
                </a:r>
                <a:r>
                  <a:rPr lang="en-GB" sz="2000" b="1" dirty="0">
                    <a:solidFill>
                      <a:srgbClr val="0066FF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 </a:t>
                </a:r>
                <a:r>
                  <a:rPr lang="en-GB" sz="2000" b="1" dirty="0">
                    <a:solidFill>
                      <a:srgbClr val="0066FF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Copper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en-GB" sz="2000" dirty="0" smtClean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Be aware that the pressure increase cannot be always attributed to EC activity.</a:t>
                </a:r>
              </a:p>
              <a:p>
                <a:pPr algn="just"/>
                <a:endParaRPr lang="en-GB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comparison between different surfaces shows that </a:t>
                </a:r>
                <a:r>
                  <a:rPr lang="en-GB" sz="2000" b="1" dirty="0">
                    <a:solidFill>
                      <a:srgbClr val="0066FF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amorphous carbon</a:t>
                </a:r>
                <a:r>
                  <a:rPr lang="en-GB" sz="2000" b="1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solidFill>
                      <a:srgbClr val="0066FF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coating reduces drastically 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EC build-up, thanks to its low </a:t>
                </a:r>
                <a:r>
                  <a:rPr lang="en-GB" sz="2000" dirty="0" err="1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SEY</a:t>
                </a:r>
                <a:r>
                  <a:rPr lang="en-GB" sz="2000" dirty="0"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</a:p>
              <a:p>
                <a:pPr algn="just"/>
                <a:endParaRPr lang="en-GB" sz="2000" dirty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/>
                <a:endParaRPr lang="en-GB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GB" sz="2000" dirty="0" smtClean="0"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996" y="912842"/>
                <a:ext cx="8856984" cy="6863417"/>
              </a:xfrm>
              <a:prstGeom prst="rect">
                <a:avLst/>
              </a:prstGeom>
              <a:blipFill>
                <a:blip r:embed="rId3"/>
                <a:stretch>
                  <a:fillRect l="-620" t="-533" r="-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8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6996" y="97139"/>
            <a:ext cx="851916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olidFill>
                  <a:srgbClr val="3366FF"/>
                </a:solidFill>
                <a:latin typeface="Calibri Light" panose="020F0302020204030204" pitchFamily="34" charset="0"/>
              </a:rPr>
              <a:t>Conclusions</a:t>
            </a:r>
            <a:endParaRPr lang="en-GB" sz="2800" b="1" dirty="0">
              <a:solidFill>
                <a:srgbClr val="3366FF"/>
              </a:solidFill>
              <a:latin typeface="Calibri Light" panose="020F0302020204030204" pitchFamily="34" charset="0"/>
            </a:endParaRPr>
          </a:p>
          <a:p>
            <a:pPr lvl="1"/>
            <a:r>
              <a:rPr lang="en-GB" b="1" dirty="0" smtClean="0">
                <a:solidFill>
                  <a:srgbClr val="FF0066"/>
                </a:solidFill>
                <a:latin typeface="Calibri Light" panose="020F0302020204030204" pitchFamily="34" charset="0"/>
              </a:rPr>
              <a:t>	</a:t>
            </a:r>
            <a:endParaRPr lang="en-GB" dirty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2980" y="908189"/>
            <a:ext cx="90730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000" b="1" dirty="0">
                <a:solidFill>
                  <a:srgbClr val="0066FF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 spectrum </a:t>
            </a:r>
            <a:r>
              <a:rPr lang="en-US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performed at 6.5 </a:t>
            </a:r>
            <a:r>
              <a:rPr lang="en-US" sz="2000" dirty="0" err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TeV</a:t>
            </a:r>
            <a:r>
              <a:rPr lang="en-US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identifies 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peak at 100 </a:t>
            </a:r>
            <a:r>
              <a:rPr lang="en-US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 for a RT chamber (d=80 mm).</a:t>
            </a:r>
            <a:endParaRPr lang="en-GB" sz="20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GB" sz="2000" dirty="0" smtClean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000" b="1" dirty="0" smtClean="0">
                <a:solidFill>
                  <a:srgbClr val="FF3399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of bunches per batch 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strictly influences the EC dynamics. The 12 bunches per batch shows </a:t>
            </a:r>
            <a:r>
              <a:rPr lang="en-GB" sz="2000" dirty="0" err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multipacting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6.5 </a:t>
            </a:r>
            <a:r>
              <a:rPr lang="en-GB" sz="2000" dirty="0" err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TeV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</a:t>
            </a:r>
            <a:r>
              <a:rPr lang="en-GB" sz="2000" dirty="0" err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8b4e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filling scheme has the lowest activity, triggered by photoelectrons.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2 years, in the </a:t>
            </a:r>
            <a:r>
              <a:rPr lang="en-GB" sz="2000" b="1" dirty="0" smtClean="0">
                <a:solidFill>
                  <a:srgbClr val="0066FF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copper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surface the EC </a:t>
            </a:r>
            <a:r>
              <a:rPr lang="en-GB" sz="2000" dirty="0" err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multipacting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reduced of five orders of magnitude at 450 GeV. The conditioning continues along the years.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 smtClean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n-GB" sz="2000" b="1" dirty="0" smtClean="0">
                <a:solidFill>
                  <a:srgbClr val="0066FF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amorphous carbon coating 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</a:t>
            </a:r>
            <a:r>
              <a:rPr lang="en-GB" sz="2000" b="1" dirty="0" smtClean="0">
                <a:solidFill>
                  <a:srgbClr val="0066FF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stable with time.</a:t>
            </a:r>
            <a:endParaRPr lang="en-GB" sz="20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 smtClean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 smtClean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63380" y="2585864"/>
            <a:ext cx="2185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Back-up slides</a:t>
            </a:r>
            <a:endParaRPr lang="en-GB" sz="2800" b="1" dirty="0">
              <a:solidFill>
                <a:srgbClr val="0066FF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46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677251" y="1432864"/>
            <a:ext cx="3971814" cy="182804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07176" y="463773"/>
            <a:ext cx="9089026" cy="5996627"/>
          </a:xfrm>
          <a:prstGeom prst="rect">
            <a:avLst/>
          </a:prstGeom>
        </p:spPr>
        <p:txBody>
          <a:bodyPr vert="horz" lIns="50800" tIns="0" rIns="5080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b="1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GB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- Unshielded </a:t>
            </a:r>
            <a:r>
              <a:rPr lang="en-GB" sz="1800" b="1" dirty="0">
                <a:solidFill>
                  <a:srgbClr val="FF3399"/>
                </a:solidFill>
                <a:latin typeface="Calibri Light" panose="020F0302020204030204" pitchFamily="34" charset="0"/>
              </a:rPr>
              <a:t>pickup:</a:t>
            </a:r>
            <a:r>
              <a:rPr lang="en-GB" sz="1800" dirty="0">
                <a:solidFill>
                  <a:srgbClr val="FF3399"/>
                </a:solidFill>
                <a:latin typeface="Calibri Light" panose="020F0302020204030204" pitchFamily="34" charset="0"/>
              </a:rPr>
              <a:t> </a:t>
            </a:r>
          </a:p>
          <a:p>
            <a:r>
              <a:rPr lang="en-GB" sz="1800" dirty="0">
                <a:latin typeface="Calibri Light" panose="020F0302020204030204" pitchFamily="34" charset="0"/>
              </a:rPr>
              <a:t>Detectors to acquire the presence of photoelectrons, </a:t>
            </a:r>
          </a:p>
          <a:p>
            <a:r>
              <a:rPr lang="en-GB" sz="1800" dirty="0">
                <a:latin typeface="Calibri Light" panose="020F0302020204030204" pitchFamily="34" charset="0"/>
              </a:rPr>
              <a:t>used as trigger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>
              <a:latin typeface="Calibri Light" panose="020F0302020204030204" pitchFamily="34" charset="0"/>
            </a:endParaRPr>
          </a:p>
          <a:p>
            <a:endParaRPr lang="en-GB" sz="1800" dirty="0">
              <a:latin typeface="Calibri Light" panose="020F0302020204030204" pitchFamily="34" charset="0"/>
            </a:endParaRPr>
          </a:p>
          <a:p>
            <a:endParaRPr lang="en-GB" sz="1800" dirty="0">
              <a:latin typeface="Calibri Light" panose="020F0302020204030204" pitchFamily="34" charset="0"/>
            </a:endParaRPr>
          </a:p>
          <a:p>
            <a:endParaRPr lang="en-GB" sz="1800" dirty="0">
              <a:latin typeface="Calibri Light" panose="020F0302020204030204" pitchFamily="34" charset="0"/>
            </a:endParaRPr>
          </a:p>
          <a:p>
            <a:r>
              <a:rPr lang="en-GB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- Shielded </a:t>
            </a:r>
            <a:r>
              <a:rPr lang="en-GB" sz="1800" b="1" dirty="0">
                <a:solidFill>
                  <a:srgbClr val="FF3399"/>
                </a:solidFill>
                <a:latin typeface="Calibri Light" panose="020F0302020204030204" pitchFamily="34" charset="0"/>
              </a:rPr>
              <a:t>pickup:</a:t>
            </a:r>
          </a:p>
          <a:p>
            <a:r>
              <a:rPr lang="en-GB" sz="1800" dirty="0">
                <a:latin typeface="Calibri Light" panose="020F0302020204030204" pitchFamily="34" charset="0"/>
              </a:rPr>
              <a:t>Detector to acquire electrical signals of the electron cloud </a:t>
            </a:r>
          </a:p>
          <a:p>
            <a:pPr marL="448056" lvl="1" indent="0"/>
            <a:r>
              <a:rPr lang="en-GB" dirty="0">
                <a:solidFill>
                  <a:schemeClr val="tx2"/>
                </a:solidFill>
                <a:latin typeface="Calibri Light" panose="020F0302020204030204" pitchFamily="34" charset="0"/>
              </a:rPr>
              <a:t>	with different transparencies of grids</a:t>
            </a:r>
          </a:p>
          <a:p>
            <a:endParaRPr lang="en-GB" dirty="0">
              <a:latin typeface="Calibri Light" panose="020F0302020204030204" pitchFamily="34" charset="0"/>
            </a:endParaRPr>
          </a:p>
          <a:p>
            <a:endParaRPr lang="en-GB" dirty="0">
              <a:latin typeface="Calibri Light" panose="020F0302020204030204" pitchFamily="34" charset="0"/>
            </a:endParaRPr>
          </a:p>
          <a:p>
            <a:endParaRPr lang="en-GB" dirty="0">
              <a:latin typeface="Calibri Light" panose="020F0302020204030204" pitchFamily="34" charset="0"/>
            </a:endParaRPr>
          </a:p>
          <a:p>
            <a:endParaRPr lang="en-GB" dirty="0">
              <a:latin typeface="Calibri Light" panose="020F0302020204030204" pitchFamily="34" charset="0"/>
            </a:endParaRPr>
          </a:p>
          <a:p>
            <a:endParaRPr lang="en-GB" sz="2222" dirty="0">
              <a:latin typeface="Calibri Light" panose="020F0302020204030204" pitchFamily="34" charset="0"/>
            </a:endParaRPr>
          </a:p>
          <a:p>
            <a:endParaRPr lang="en-GB" sz="2222" dirty="0">
              <a:latin typeface="Calibri Light" panose="020F030202020403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85" t="24980" r="28166" b="2130"/>
          <a:stretch/>
        </p:blipFill>
        <p:spPr bwMode="auto">
          <a:xfrm rot="16200000">
            <a:off x="7117446" y="-801890"/>
            <a:ext cx="1968597" cy="403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3409" y="3438197"/>
            <a:ext cx="3907179" cy="1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1604861" y="4379685"/>
            <a:ext cx="3799996" cy="178530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79314" y="232941"/>
            <a:ext cx="5202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 err="1">
                <a:solidFill>
                  <a:srgbClr val="0066FF"/>
                </a:solidFill>
                <a:latin typeface="Calibri Light" panose="020F0302020204030204" pitchFamily="34" charset="0"/>
              </a:rPr>
              <a:t>Shielded</a:t>
            </a:r>
            <a:r>
              <a:rPr lang="fr-CH" sz="2400" b="1" dirty="0">
                <a:solidFill>
                  <a:srgbClr val="0066FF"/>
                </a:solidFill>
                <a:latin typeface="Calibri Light" panose="020F0302020204030204" pitchFamily="34" charset="0"/>
              </a:rPr>
              <a:t> pickups and </a:t>
            </a:r>
            <a:r>
              <a:rPr lang="fr-CH" sz="2400" b="1" dirty="0" err="1">
                <a:solidFill>
                  <a:srgbClr val="0066FF"/>
                </a:solidFill>
                <a:latin typeface="Calibri Light" panose="020F0302020204030204" pitchFamily="34" charset="0"/>
              </a:rPr>
              <a:t>unshielded</a:t>
            </a:r>
            <a:r>
              <a:rPr lang="fr-CH" sz="2400" b="1" dirty="0">
                <a:solidFill>
                  <a:srgbClr val="0066FF"/>
                </a:solidFill>
                <a:latin typeface="Calibri Light" panose="020F0302020204030204" pitchFamily="34" charset="0"/>
              </a:rPr>
              <a:t> pickups</a:t>
            </a:r>
          </a:p>
        </p:txBody>
      </p:sp>
      <p:pic>
        <p:nvPicPr>
          <p:cNvPr id="15" name="Picture 14" descr="Z:\VSM\eburatin\PHOTOS\2\100OLYMP\PB040039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470" y="6245487"/>
            <a:ext cx="1705122" cy="1263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165" y="6227853"/>
            <a:ext cx="1732077" cy="12990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567" y="6248068"/>
            <a:ext cx="1705122" cy="12788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068" y="6211099"/>
            <a:ext cx="1705122" cy="127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41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9313" y="232941"/>
            <a:ext cx="2272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66FF"/>
                </a:solidFill>
                <a:latin typeface="Calibri Light" panose="020F0302020204030204" pitchFamily="34" charset="0"/>
              </a:rPr>
              <a:t>Energy spectrum</a:t>
            </a:r>
            <a:endParaRPr lang="fr-CH" sz="2400" b="1" dirty="0">
              <a:solidFill>
                <a:srgbClr val="0066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08851" y="861104"/>
            <a:ext cx="4536081" cy="252608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689520" y="2799473"/>
            <a:ext cx="4146100" cy="22797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9661" y="1142075"/>
            <a:ext cx="5080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- Electron </a:t>
            </a:r>
            <a:r>
              <a:rPr lang="en-GB" sz="2000" b="1" dirty="0">
                <a:solidFill>
                  <a:srgbClr val="FF3399"/>
                </a:solidFill>
                <a:latin typeface="Calibri Light" panose="020F0302020204030204" pitchFamily="34" charset="0"/>
              </a:rPr>
              <a:t>kicker detector:</a:t>
            </a:r>
          </a:p>
          <a:p>
            <a:r>
              <a:rPr lang="en-GB" sz="2000" dirty="0">
                <a:latin typeface="Calibri Light" panose="020F0302020204030204" pitchFamily="34" charset="0"/>
              </a:rPr>
              <a:t>Analyser of the energy spectrum of the electrons </a:t>
            </a: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6449029" y="7086760"/>
            <a:ext cx="3217333" cy="368781"/>
          </a:xfrm>
          <a:prstGeom prst="rect">
            <a:avLst/>
          </a:prstGeom>
        </p:spPr>
        <p:txBody>
          <a:bodyPr vert="horz" lIns="101600" tIns="50800" rIns="101600" bIns="5080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Elena Buratin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711" y="3939325"/>
            <a:ext cx="4832220" cy="250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622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9313" y="232941"/>
            <a:ext cx="1757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 err="1">
                <a:solidFill>
                  <a:srgbClr val="0066FF"/>
                </a:solidFill>
                <a:latin typeface="Calibri Light" panose="020F0302020204030204" pitchFamily="34" charset="0"/>
              </a:rPr>
              <a:t>Calorimeters</a:t>
            </a:r>
            <a:endParaRPr lang="fr-CH" sz="2400" b="1" dirty="0">
              <a:solidFill>
                <a:srgbClr val="0066FF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8" name="Group 5"/>
          <p:cNvGrpSpPr/>
          <p:nvPr/>
        </p:nvGrpSpPr>
        <p:grpSpPr>
          <a:xfrm>
            <a:off x="5990517" y="446658"/>
            <a:ext cx="3732641" cy="3046148"/>
            <a:chOff x="1245690" y="1650937"/>
            <a:chExt cx="2011861" cy="187396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45690" y="1650937"/>
              <a:ext cx="2011861" cy="1873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7"/>
            <p:cNvSpPr/>
            <p:nvPr/>
          </p:nvSpPr>
          <p:spPr>
            <a:xfrm>
              <a:off x="1685927" y="1714500"/>
              <a:ext cx="447874" cy="400050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/>
            </a:p>
          </p:txBody>
        </p:sp>
        <p:sp>
          <p:nvSpPr>
            <p:cNvPr id="11" name="Oval 8"/>
            <p:cNvSpPr/>
            <p:nvPr/>
          </p:nvSpPr>
          <p:spPr>
            <a:xfrm>
              <a:off x="2229130" y="2131695"/>
              <a:ext cx="447874" cy="400050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/>
            </a:p>
          </p:txBody>
        </p:sp>
        <p:sp>
          <p:nvSpPr>
            <p:cNvPr id="12" name="Oval 9"/>
            <p:cNvSpPr/>
            <p:nvPr/>
          </p:nvSpPr>
          <p:spPr>
            <a:xfrm>
              <a:off x="2005193" y="2688209"/>
              <a:ext cx="447874" cy="4000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499661" y="861105"/>
            <a:ext cx="5080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- Temperature sensors</a:t>
            </a: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GB" sz="2000" dirty="0">
                <a:latin typeface="Calibri Light" panose="020F0302020204030204" pitchFamily="34" charset="0"/>
              </a:rPr>
              <a:t>3 PT100 to detect the power deposition on the liners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6" y="5297788"/>
            <a:ext cx="2381718" cy="17862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2816" y="6005016"/>
            <a:ext cx="4007686" cy="1389600"/>
          </a:xfrm>
          <a:prstGeom prst="rect">
            <a:avLst/>
          </a:prstGeom>
        </p:spPr>
      </p:pic>
      <p:pic>
        <p:nvPicPr>
          <p:cNvPr id="22" name="Picture 21" descr="Z:\VSM\eburatin\PHOTOS\2\100OLYMP\PB04003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502" y="4237239"/>
            <a:ext cx="2972657" cy="2470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36" y="1789975"/>
            <a:ext cx="4635821" cy="1932719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8"/>
          <a:stretch>
            <a:fillRect/>
          </a:stretch>
        </p:blipFill>
        <p:spPr>
          <a:xfrm>
            <a:off x="3487316" y="3954866"/>
            <a:ext cx="2236613" cy="152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403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77807" y="1055098"/>
                <a:ext cx="9289032" cy="6186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endParaRPr lang="en-GB" sz="1800" dirty="0" smtClean="0">
                  <a:latin typeface="Calibri Light" panose="020F03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1800" dirty="0" smtClean="0">
                  <a:latin typeface="Calibri Light" panose="020F03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1800" dirty="0">
                  <a:latin typeface="Calibri Light" panose="020F03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1800" dirty="0" smtClean="0">
                  <a:latin typeface="Calibri Light" panose="020F03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1800" dirty="0">
                  <a:latin typeface="Calibri Light" panose="020F03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1800" dirty="0" smtClean="0">
                  <a:latin typeface="Calibri Light" panose="020F03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1800" dirty="0" smtClean="0">
                  <a:latin typeface="Calibri Light" panose="020F0302020204030204" pitchFamily="34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latin typeface="Calibri Light" panose="020F0302020204030204" pitchFamily="34" charset="0"/>
                  </a:rPr>
                  <a:t>80 mm diameter beam pipe </a:t>
                </a:r>
                <a:endParaRPr lang="en-GB" sz="1800" dirty="0" smtClean="0">
                  <a:latin typeface="Calibri Light" panose="020F0302020204030204" pitchFamily="34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 smtClean="0">
                    <a:latin typeface="Calibri Light" panose="020F0302020204030204" pitchFamily="34" charset="0"/>
                  </a:rPr>
                  <a:t>At room temperature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 smtClean="0">
                    <a:latin typeface="Calibri Light" panose="020F0302020204030204" pitchFamily="34" charset="0"/>
                  </a:rPr>
                  <a:t>In a straight section of LHC (point 8)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 smtClean="0">
                    <a:latin typeface="Calibri Light" panose="020F0302020204030204" pitchFamily="34" charset="0"/>
                  </a:rPr>
                  <a:t>No magnetic field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 smtClean="0">
                    <a:latin typeface="Calibri Light" panose="020F0302020204030204" pitchFamily="34" charset="0"/>
                  </a:rPr>
                  <a:t>4 </a:t>
                </a:r>
                <a:r>
                  <a:rPr lang="en-GB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stations (baked at 80⁰C) separated by Activated NEG buffers: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fr-CH" sz="1800" b="1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Ex </a:t>
                </a:r>
                <a:r>
                  <a:rPr lang="fr-CH" sz="1800" b="1" dirty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situ NEG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1.5−2 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dirty="0" err="1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thickness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</a:p>
              <a:p>
                <a:pPr lvl="1"/>
                <a:r>
                  <a:rPr lang="fr-CH" sz="18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     </a:t>
                </a:r>
                <a:r>
                  <a:rPr lang="fr-CH" sz="1800" dirty="0" err="1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Activated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in the </a:t>
                </a:r>
                <a:r>
                  <a:rPr lang="fr-CH" sz="1800" dirty="0" err="1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lab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  <a:r>
                  <a:rPr lang="fr-CH" sz="1800" dirty="0" err="1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vented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  <a:r>
                  <a:rPr lang="fr-CH" sz="1800" dirty="0" err="1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installed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in the </a:t>
                </a:r>
                <a:r>
                  <a:rPr lang="fr-CH" sz="1800" dirty="0" err="1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LHC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(2016)</a:t>
                </a:r>
                <a:endParaRPr lang="fr-CH" sz="1800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fr-CH" sz="1800" b="1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b="1" dirty="0" err="1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Amorphous</a:t>
                </a:r>
                <a:r>
                  <a:rPr lang="fr-CH" sz="18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b="1" dirty="0" err="1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</a:t>
                </a:r>
                <a:r>
                  <a:rPr lang="fr-CH" sz="1800" b="1" dirty="0" err="1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arbon</a:t>
                </a:r>
                <a:r>
                  <a:rPr lang="fr-CH" sz="18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b="1" dirty="0" err="1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coated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GB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00−600 </m:t>
                    </m:r>
                    <m:r>
                      <a:rPr lang="en-GB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dirty="0" err="1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thickness</a:t>
                </a:r>
                <a:r>
                  <a:rPr lang="fr-CH" sz="18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(2016)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OFE </a:t>
                </a:r>
                <a:r>
                  <a:rPr lang="fr-CH" sz="1800" b="1" dirty="0" err="1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u</a:t>
                </a:r>
                <a:r>
                  <a:rPr lang="fr-CH" sz="1800" b="1" dirty="0" err="1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nbaked</a:t>
                </a:r>
                <a:r>
                  <a:rPr lang="fr-CH" sz="18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b="1" dirty="0" err="1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copper</a:t>
                </a:r>
                <a:r>
                  <a:rPr lang="fr-CH" sz="18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(2016)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fr-CH" sz="1800" dirty="0" smtClean="0">
                    <a:solidFill>
                      <a:schemeClr val="tx2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OFE </a:t>
                </a:r>
                <a:r>
                  <a:rPr lang="fr-CH" sz="1800" b="1" dirty="0" err="1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u</a:t>
                </a:r>
                <a:r>
                  <a:rPr lang="fr-CH" sz="1800" b="1" dirty="0" err="1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nbaked</a:t>
                </a:r>
                <a:r>
                  <a:rPr lang="fr-CH" sz="18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b="1" dirty="0" err="1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copper</a:t>
                </a:r>
                <a:r>
                  <a:rPr lang="fr-CH" sz="1800" b="1" dirty="0" smtClean="0">
                    <a:solidFill>
                      <a:srgbClr val="FF3399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fr-CH" sz="18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(</a:t>
                </a:r>
                <a:r>
                  <a:rPr lang="fr-CH" sz="1800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2014)</a:t>
                </a:r>
                <a:endParaRPr lang="fr-CH" sz="1800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2400" dirty="0" smtClean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07" y="1055098"/>
                <a:ext cx="9289032" cy="6186309"/>
              </a:xfrm>
              <a:prstGeom prst="rect">
                <a:avLst/>
              </a:prstGeom>
              <a:blipFill>
                <a:blip r:embed="rId3"/>
                <a:stretch>
                  <a:fillRect l="-3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 descr="F:\thesis\vps 2016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07" y="1375647"/>
            <a:ext cx="9289031" cy="18377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Connettore 2 19"/>
          <p:cNvCxnSpPr/>
          <p:nvPr/>
        </p:nvCxnSpPr>
        <p:spPr>
          <a:xfrm>
            <a:off x="1366132" y="3186310"/>
            <a:ext cx="7461539" cy="247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66132" y="2201384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Calibri Light" panose="020F0302020204030204" pitchFamily="34" charset="0"/>
              </a:rPr>
              <a:t>Q5</a:t>
            </a:r>
            <a:endParaRPr lang="en-GB" sz="1800" dirty="0">
              <a:latin typeface="Calibri Light" panose="020F03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72097" y="2222352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Calibri Light" panose="020F0302020204030204" pitchFamily="34" charset="0"/>
              </a:rPr>
              <a:t>Q4</a:t>
            </a:r>
            <a:endParaRPr lang="en-GB" sz="1800" dirty="0">
              <a:latin typeface="Calibri Light" panose="020F03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2744" y="371118"/>
            <a:ext cx="8519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 “Vacuum </a:t>
            </a:r>
            <a:r>
              <a:rPr lang="en-GB" sz="2800" b="1" dirty="0">
                <a:solidFill>
                  <a:srgbClr val="0066FF"/>
                </a:solidFill>
                <a:latin typeface="Calibri Light" panose="020F0302020204030204" pitchFamily="34" charset="0"/>
              </a:rPr>
              <a:t>Pilot Sector” (VPS) </a:t>
            </a:r>
            <a:r>
              <a:rPr lang="en-GB" sz="2400" b="1" dirty="0">
                <a:solidFill>
                  <a:schemeClr val="tx2"/>
                </a:solidFill>
                <a:latin typeface="Calibri Light" panose="020F0302020204030204" pitchFamily="34" charset="0"/>
              </a:rPr>
              <a:t>	</a:t>
            </a:r>
            <a:endParaRPr lang="en-GB" sz="2400" b="1" dirty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  <p:sp>
        <p:nvSpPr>
          <p:cNvPr id="18" name="CasellaDiTesto 21"/>
          <p:cNvSpPr txBox="1"/>
          <p:nvPr/>
        </p:nvSpPr>
        <p:spPr>
          <a:xfrm>
            <a:off x="4532215" y="3211065"/>
            <a:ext cx="1180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latin typeface="Calibri Light" panose="020F0302020204030204" pitchFamily="34" charset="0"/>
              </a:rPr>
              <a:t>18 meters</a:t>
            </a:r>
            <a:endParaRPr lang="it-IT" sz="1800" dirty="0">
              <a:latin typeface="Calibri Light" panose="020F0302020204030204" pitchFamily="34" charset="0"/>
            </a:endParaRPr>
          </a:p>
        </p:txBody>
      </p:sp>
      <p:pic>
        <p:nvPicPr>
          <p:cNvPr id="13" name="Immagin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602" y="4402348"/>
            <a:ext cx="3421287" cy="221377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 rot="2656302">
            <a:off x="9911623" y="4787792"/>
            <a:ext cx="160205" cy="100214"/>
          </a:xfrm>
          <a:prstGeom prst="rect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60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9314" y="232941"/>
            <a:ext cx="2554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 err="1">
                <a:solidFill>
                  <a:srgbClr val="0066FF"/>
                </a:solidFill>
                <a:latin typeface="Calibri Light" panose="020F0302020204030204" pitchFamily="34" charset="0"/>
              </a:rPr>
              <a:t>Gas</a:t>
            </a:r>
            <a:r>
              <a:rPr lang="fr-CH" sz="2400" b="1" dirty="0">
                <a:solidFill>
                  <a:srgbClr val="0066FF"/>
                </a:solidFill>
                <a:latin typeface="Calibri Light" panose="020F0302020204030204" pitchFamily="34" charset="0"/>
              </a:rPr>
              <a:t> </a:t>
            </a:r>
            <a:r>
              <a:rPr lang="fr-CH" sz="2400" b="1" dirty="0" err="1">
                <a:solidFill>
                  <a:srgbClr val="0066FF"/>
                </a:solidFill>
                <a:latin typeface="Calibri Light" panose="020F0302020204030204" pitchFamily="34" charset="0"/>
              </a:rPr>
              <a:t>measurements</a:t>
            </a:r>
            <a:endParaRPr lang="fr-CH" sz="2400" b="1" dirty="0">
              <a:solidFill>
                <a:srgbClr val="0066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Picture 17" descr="Brooks Granville-Phillips 835 Vacuum Quality Monitor Syst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6" y="5034136"/>
            <a:ext cx="2319229" cy="170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4006" y="1118626"/>
            <a:ext cx="709521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- Bayard-Alpert </a:t>
            </a:r>
            <a:r>
              <a:rPr lang="en-GB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gauge (BAG)          </a:t>
            </a: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     </a:t>
            </a:r>
            <a:r>
              <a:rPr lang="en-GB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and        </a:t>
            </a:r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                 </a:t>
            </a:r>
            <a:r>
              <a:rPr lang="en-GB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Penning</a:t>
            </a:r>
          </a:p>
          <a:p>
            <a:pPr marL="317497" indent="-317497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317497" indent="-317497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317497" indent="-317497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GB" sz="20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r>
              <a:rPr lang="en-GB" sz="20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- Vacuum </a:t>
            </a:r>
            <a:r>
              <a:rPr lang="en-GB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Quality </a:t>
            </a:r>
            <a:r>
              <a:rPr lang="en-GB" sz="2000" dirty="0" err="1">
                <a:solidFill>
                  <a:srgbClr val="FF3399"/>
                </a:solidFill>
                <a:latin typeface="Calibri Light" panose="020F0302020204030204" pitchFamily="34" charset="0"/>
              </a:rPr>
              <a:t>Moniteur</a:t>
            </a:r>
            <a:r>
              <a:rPr lang="en-GB" sz="2000" dirty="0">
                <a:solidFill>
                  <a:srgbClr val="FF3399"/>
                </a:solidFill>
                <a:latin typeface="Calibri Light" panose="020F0302020204030204" pitchFamily="34" charset="0"/>
              </a:rPr>
              <a:t> (VQM)</a:t>
            </a:r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44" y="1682882"/>
            <a:ext cx="1882979" cy="203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6449029" y="7086760"/>
            <a:ext cx="3217333" cy="368781"/>
          </a:xfrm>
          <a:prstGeom prst="rect">
            <a:avLst/>
          </a:prstGeom>
        </p:spPr>
        <p:txBody>
          <a:bodyPr vert="horz" lIns="101600" tIns="50800" rIns="101600" bIns="5080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Elena Buratin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893" y="4961465"/>
            <a:ext cx="3035604" cy="229338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2100" y="1227778"/>
            <a:ext cx="1375833" cy="25823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4776" y="1714755"/>
            <a:ext cx="2926394" cy="1999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4424" y="1777070"/>
            <a:ext cx="2937677" cy="16587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3947" y="5201616"/>
            <a:ext cx="2640477" cy="222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0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2119164" y="1793776"/>
            <a:ext cx="3799996" cy="178530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95028" y="373099"/>
            <a:ext cx="856895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VPS instruments</a:t>
            </a:r>
            <a:endParaRPr lang="en-GB" sz="2800" b="1" dirty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342900" indent="-342900" algn="ctr">
              <a:spcAft>
                <a:spcPts val="600"/>
              </a:spcAft>
              <a:buAutoNum type="arabicPeriod"/>
            </a:pPr>
            <a:endParaRPr lang="en-GB" sz="2400" b="1" dirty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3857" y="1713556"/>
            <a:ext cx="3539710" cy="17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110600" y="4477471"/>
            <a:ext cx="3563837" cy="176185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1471092" y="4344408"/>
            <a:ext cx="4146100" cy="22797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2594" y="973218"/>
            <a:ext cx="933382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b="1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Shielded</a:t>
            </a:r>
            <a:r>
              <a:rPr lang="fr-CH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</a:t>
            </a:r>
            <a:r>
              <a:rPr lang="fr-CH" sz="1800" b="1" dirty="0" err="1">
                <a:solidFill>
                  <a:srgbClr val="FF3399"/>
                </a:solidFill>
                <a:latin typeface="Calibri Light" panose="020F0302020204030204" pitchFamily="34" charset="0"/>
              </a:rPr>
              <a:t>p</a:t>
            </a:r>
            <a:r>
              <a:rPr lang="fr-CH" sz="1800" b="1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ick-ups</a:t>
            </a:r>
            <a:r>
              <a:rPr lang="fr-CH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</a:t>
            </a:r>
            <a:r>
              <a:rPr lang="fr-CH" sz="1800" dirty="0" smtClean="0">
                <a:latin typeface="Calibri Light" panose="020F0302020204030204" pitchFamily="34" charset="0"/>
              </a:rPr>
              <a:t>are </a:t>
            </a:r>
            <a:r>
              <a:rPr lang="fr-CH" sz="1800" dirty="0" err="1" smtClean="0">
                <a:latin typeface="Calibri Light" panose="020F0302020204030204" pitchFamily="34" charset="0"/>
              </a:rPr>
              <a:t>used</a:t>
            </a:r>
            <a:r>
              <a:rPr lang="fr-CH" sz="1800" dirty="0" smtClean="0">
                <a:latin typeface="Calibri Light" panose="020F0302020204030204" pitchFamily="34" charset="0"/>
              </a:rPr>
              <a:t> to </a:t>
            </a:r>
            <a:r>
              <a:rPr lang="fr-CH" sz="1800" dirty="0" err="1" smtClean="0">
                <a:latin typeface="Calibri Light" panose="020F0302020204030204" pitchFamily="34" charset="0"/>
              </a:rPr>
              <a:t>acquire</a:t>
            </a:r>
            <a:r>
              <a:rPr lang="fr-CH" sz="1800" dirty="0" smtClean="0">
                <a:latin typeface="Calibri Light" panose="020F0302020204030204" pitchFamily="34" charset="0"/>
              </a:rPr>
              <a:t>, by an </a:t>
            </a:r>
            <a:r>
              <a:rPr lang="fr-CH" sz="1800" dirty="0">
                <a:latin typeface="Calibri Light" panose="020F0302020204030204" pitchFamily="34" charset="0"/>
              </a:rPr>
              <a:t>oscilloscope and a </a:t>
            </a:r>
            <a:r>
              <a:rPr lang="fr-CH" sz="1800" dirty="0" err="1" smtClean="0">
                <a:latin typeface="Calibri Light" panose="020F0302020204030204" pitchFamily="34" charset="0"/>
              </a:rPr>
              <a:t>picoammeter</a:t>
            </a:r>
            <a:r>
              <a:rPr lang="fr-CH" sz="1800" dirty="0" smtClean="0">
                <a:latin typeface="Calibri Light" panose="020F0302020204030204" pitchFamily="34" charset="0"/>
              </a:rPr>
              <a:t>, the </a:t>
            </a:r>
            <a:r>
              <a:rPr lang="fr-CH" sz="1800" dirty="0" err="1" smtClean="0">
                <a:latin typeface="Calibri Light" panose="020F0302020204030204" pitchFamily="34" charset="0"/>
              </a:rPr>
              <a:t>EC</a:t>
            </a:r>
            <a:r>
              <a:rPr lang="fr-CH" sz="1800" dirty="0" smtClean="0">
                <a:latin typeface="Calibri Light" panose="020F0302020204030204" pitchFamily="34" charset="0"/>
              </a:rPr>
              <a:t> </a:t>
            </a:r>
            <a:r>
              <a:rPr lang="fr-CH" sz="1800" dirty="0" err="1" smtClean="0">
                <a:latin typeface="Calibri Light" panose="020F0302020204030204" pitchFamily="34" charset="0"/>
              </a:rPr>
              <a:t>signals</a:t>
            </a:r>
            <a:endParaRPr lang="fr-CH" sz="1800" dirty="0" smtClean="0">
              <a:latin typeface="Calibri Light" panose="020F03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CH" sz="1800" dirty="0" err="1" smtClean="0">
                <a:latin typeface="Calibri Light" panose="020F0302020204030204" pitchFamily="34" charset="0"/>
              </a:rPr>
              <a:t>grid</a:t>
            </a:r>
            <a:r>
              <a:rPr lang="fr-CH" sz="1800" dirty="0" smtClean="0">
                <a:latin typeface="Calibri Light" panose="020F0302020204030204" pitchFamily="34" charset="0"/>
              </a:rPr>
              <a:t>: 7% </a:t>
            </a:r>
            <a:r>
              <a:rPr lang="fr-CH" sz="1800" dirty="0" err="1" smtClean="0">
                <a:latin typeface="Calibri Light" panose="020F0302020204030204" pitchFamily="34" charset="0"/>
              </a:rPr>
              <a:t>transparency</a:t>
            </a:r>
            <a:endParaRPr lang="fr-CH" sz="1800" dirty="0" smtClean="0">
              <a:latin typeface="Calibri Light" panose="020F03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CH" sz="1800" dirty="0" err="1">
                <a:latin typeface="Calibri Light" panose="020F0302020204030204" pitchFamily="34" charset="0"/>
              </a:rPr>
              <a:t>p</a:t>
            </a:r>
            <a:r>
              <a:rPr lang="fr-CH" sz="1800" dirty="0" err="1" smtClean="0">
                <a:latin typeface="Calibri Light" panose="020F0302020204030204" pitchFamily="34" charset="0"/>
              </a:rPr>
              <a:t>olarised</a:t>
            </a:r>
            <a:r>
              <a:rPr lang="fr-CH" sz="1800" dirty="0" smtClean="0">
                <a:latin typeface="Calibri Light" panose="020F0302020204030204" pitchFamily="34" charset="0"/>
              </a:rPr>
              <a:t> </a:t>
            </a:r>
            <a:r>
              <a:rPr lang="fr-CH" sz="1800" dirty="0" err="1" smtClean="0">
                <a:latin typeface="Calibri Light" panose="020F0302020204030204" pitchFamily="34" charset="0"/>
              </a:rPr>
              <a:t>electrode</a:t>
            </a:r>
            <a:r>
              <a:rPr lang="fr-CH" sz="1800" dirty="0" smtClean="0">
                <a:latin typeface="Calibri Light" panose="020F0302020204030204" pitchFamily="34" charset="0"/>
              </a:rPr>
              <a:t>: +9V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CH" sz="1800" dirty="0" smtClean="0">
                <a:latin typeface="Calibri Light" panose="020F0302020204030204" pitchFamily="34" charset="0"/>
              </a:rPr>
              <a:t>top position</a:t>
            </a: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>
              <a:latin typeface="Calibri Light" panose="020F0302020204030204" pitchFamily="34" charset="0"/>
            </a:endParaRPr>
          </a:p>
          <a:p>
            <a:endParaRPr lang="fr-CH" sz="1800" dirty="0">
              <a:latin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3399"/>
                </a:solidFill>
                <a:latin typeface="Calibri Light" panose="020F0302020204030204" pitchFamily="34" charset="0"/>
              </a:rPr>
              <a:t>Electron </a:t>
            </a:r>
            <a:r>
              <a:rPr lang="en-GB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energy spectrum: </a:t>
            </a:r>
            <a:r>
              <a:rPr lang="en-GB" sz="1800" dirty="0" smtClean="0">
                <a:latin typeface="Calibri Light" panose="020F0302020204030204" pitchFamily="34" charset="0"/>
              </a:rPr>
              <a:t>analyser </a:t>
            </a:r>
            <a:r>
              <a:rPr lang="en-GB" sz="1800" dirty="0">
                <a:latin typeface="Calibri Light" panose="020F0302020204030204" pitchFamily="34" charset="0"/>
              </a:rPr>
              <a:t>of the energy spectrum of the </a:t>
            </a:r>
            <a:r>
              <a:rPr lang="en-GB" sz="1800" dirty="0" smtClean="0">
                <a:latin typeface="Calibri Light" panose="020F0302020204030204" pitchFamily="34" charset="0"/>
              </a:rPr>
              <a:t>electrons (Station 4, copper) </a:t>
            </a:r>
            <a:endParaRPr lang="en-GB" sz="1800" dirty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endParaRPr lang="fr-CH" sz="1800" dirty="0" smtClean="0"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Bayard-</a:t>
            </a:r>
            <a:r>
              <a:rPr lang="fr-CH" sz="1800" b="1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Alpert</a:t>
            </a:r>
            <a:r>
              <a:rPr lang="fr-CH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</a:t>
            </a:r>
            <a:r>
              <a:rPr lang="fr-CH" sz="1800" b="1" dirty="0">
                <a:solidFill>
                  <a:srgbClr val="FF3399"/>
                </a:solidFill>
                <a:latin typeface="Calibri Light" panose="020F0302020204030204" pitchFamily="34" charset="0"/>
              </a:rPr>
              <a:t>gauges</a:t>
            </a:r>
            <a:r>
              <a:rPr lang="fr-CH" sz="1800" b="1" dirty="0">
                <a:latin typeface="Calibri Light" panose="020F0302020204030204" pitchFamily="34" charset="0"/>
              </a:rPr>
              <a:t> </a:t>
            </a:r>
            <a:r>
              <a:rPr lang="fr-CH" sz="1800" dirty="0" smtClean="0">
                <a:latin typeface="Calibri Light" panose="020F0302020204030204" pitchFamily="34" charset="0"/>
              </a:rPr>
              <a:t>and</a:t>
            </a:r>
            <a:r>
              <a:rPr lang="fr-CH" sz="1800" b="1" dirty="0" smtClean="0">
                <a:latin typeface="Calibri Light" panose="020F0302020204030204" pitchFamily="34" charset="0"/>
              </a:rPr>
              <a:t> </a:t>
            </a:r>
            <a:r>
              <a:rPr lang="fr-CH" sz="1800" b="1" dirty="0" err="1" smtClean="0">
                <a:solidFill>
                  <a:srgbClr val="FF3399"/>
                </a:solidFill>
                <a:latin typeface="Calibri Light" panose="020F0302020204030204" pitchFamily="34" charset="0"/>
              </a:rPr>
              <a:t>Penning</a:t>
            </a:r>
            <a:r>
              <a:rPr lang="fr-CH" sz="1800" b="1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 gauges </a:t>
            </a:r>
            <a:r>
              <a:rPr lang="fr-CH" sz="1800" dirty="0" smtClean="0">
                <a:latin typeface="Calibri Light" panose="020F0302020204030204" pitchFamily="34" charset="0"/>
              </a:rPr>
              <a:t>(total </a:t>
            </a:r>
            <a:r>
              <a:rPr lang="fr-CH" sz="1800" dirty="0">
                <a:latin typeface="Calibri Light" panose="020F0302020204030204" pitchFamily="34" charset="0"/>
              </a:rPr>
              <a:t>pressure)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>
              <a:latin typeface="Calibri Light" panose="020F0302020204030204" pitchFamily="34" charset="0"/>
            </a:endParaRPr>
          </a:p>
          <a:p>
            <a:endParaRPr lang="fr-CH" sz="20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58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12987" y="1649760"/>
            <a:ext cx="705678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6"/>
                </a:solidFill>
                <a:latin typeface="Calibri Light" panose="020F0302020204030204" pitchFamily="34" charset="0"/>
              </a:rPr>
              <a:t>	</a:t>
            </a:r>
          </a:p>
          <a:p>
            <a:pPr marL="542925" indent="-542925" algn="ctr"/>
            <a:r>
              <a:rPr lang="en-GB" sz="2400" dirty="0" smtClean="0">
                <a:latin typeface="Calibri Light" panose="020F0302020204030204" pitchFamily="34" charset="0"/>
              </a:rPr>
              <a:t> </a:t>
            </a:r>
            <a:r>
              <a:rPr lang="en-GB" sz="3200" b="1" dirty="0">
                <a:solidFill>
                  <a:srgbClr val="FF3399"/>
                </a:solidFill>
                <a:latin typeface="Calibri Light" panose="020F0302020204030204" pitchFamily="34" charset="0"/>
              </a:rPr>
              <a:t>2. </a:t>
            </a:r>
            <a:r>
              <a:rPr lang="en-GB" sz="32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EC and pressure as </a:t>
            </a:r>
            <a:r>
              <a:rPr lang="en-GB" sz="3200" dirty="0">
                <a:solidFill>
                  <a:srgbClr val="FF3399"/>
                </a:solidFill>
                <a:latin typeface="Calibri Light" panose="020F0302020204030204" pitchFamily="34" charset="0"/>
              </a:rPr>
              <a:t>a function of </a:t>
            </a:r>
            <a:endParaRPr lang="en-GB" sz="32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542925" indent="-542925" algn="ctr"/>
            <a:r>
              <a:rPr lang="en-GB" sz="3200" dirty="0" smtClean="0">
                <a:solidFill>
                  <a:srgbClr val="FF3399"/>
                </a:solidFill>
                <a:latin typeface="Calibri Light" panose="020F0302020204030204" pitchFamily="34" charset="0"/>
              </a:rPr>
              <a:t>beam </a:t>
            </a:r>
            <a:r>
              <a:rPr lang="en-GB" sz="3200" dirty="0">
                <a:solidFill>
                  <a:srgbClr val="FF3399"/>
                </a:solidFill>
                <a:latin typeface="Calibri Light" panose="020F0302020204030204" pitchFamily="34" charset="0"/>
              </a:rPr>
              <a:t>parameters and surface status</a:t>
            </a:r>
            <a:endParaRPr lang="en-GB" sz="32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542925" indent="-542925"/>
            <a:endParaRPr lang="en-US" sz="3200" dirty="0" smtClean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542925" indent="-542925"/>
            <a:endParaRPr lang="en-US" sz="32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marL="542925" indent="-542925"/>
            <a:endParaRPr lang="en-US" sz="3200" dirty="0">
              <a:solidFill>
                <a:srgbClr val="FF3399"/>
              </a:solidFill>
              <a:latin typeface="Calibri Light" panose="020F0302020204030204" pitchFamily="34" charset="0"/>
            </a:endParaRPr>
          </a:p>
          <a:p>
            <a:pPr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data partially presented at AIV 2019 </a:t>
            </a:r>
          </a:p>
          <a:p>
            <a:pPr marL="542925" indent="-542925" algn="ctr"/>
            <a:r>
              <a:rPr lang="en-US" sz="1600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(paper to be published)</a:t>
            </a:r>
            <a:endParaRPr lang="en-GB" sz="1600" dirty="0" smtClean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r>
              <a:rPr lang="en-GB" sz="1600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 </a:t>
            </a:r>
            <a:endParaRPr lang="en-GB" sz="1600" dirty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  <a:p>
            <a:pPr lvl="1"/>
            <a:endParaRPr lang="en-GB" dirty="0" smtClean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8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113084" y="1433736"/>
                <a:ext cx="10104809" cy="4939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6"/>
                    </a:solidFill>
                    <a:latin typeface="Calibri Light" panose="020F0302020204030204" pitchFamily="34" charset="0"/>
                  </a:rPr>
                  <a:t>	</a:t>
                </a:r>
              </a:p>
              <a:p>
                <a:pPr lvl="1" algn="ctr"/>
                <a:r>
                  <a:rPr lang="en-GB" sz="2800" b="1" dirty="0" smtClean="0">
                    <a:solidFill>
                      <a:srgbClr val="0066FF"/>
                    </a:solidFill>
                    <a:latin typeface="Calibri Light" panose="020F0302020204030204" pitchFamily="34" charset="0"/>
                  </a:rPr>
                  <a:t>2.1    </a:t>
                </a:r>
                <a:r>
                  <a:rPr lang="en-GB" sz="2800" b="1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Electrical signal of EC </a:t>
                </a:r>
                <a:r>
                  <a:rPr lang="en-GB" sz="2800" b="1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as a function </a:t>
                </a:r>
                <a:r>
                  <a:rPr lang="en-GB" sz="2800" b="1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of: </a:t>
                </a:r>
              </a:p>
              <a:p>
                <a:pPr lvl="1"/>
                <a:endParaRPr lang="en-GB" sz="2400" dirty="0" smtClean="0">
                  <a:solidFill>
                    <a:srgbClr val="0000FF"/>
                  </a:solidFill>
                  <a:latin typeface="Calibri Light" panose="020F0302020204030204" pitchFamily="34" charset="0"/>
                </a:endParaRPr>
              </a:p>
              <a:p>
                <a:pPr marL="2844790" lvl="5" indent="-45720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</a:t>
                </a:r>
                <a:r>
                  <a:rPr lang="en-GB" sz="20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of </a:t>
                </a:r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bunches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2844790" lvl="6"/>
                <a:endParaRPr lang="en-GB" sz="2000" dirty="0" smtClean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44790" lvl="5" indent="-45720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</a:t>
                </a:r>
                <a:r>
                  <a:rPr lang="en-GB" sz="20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of protons per </a:t>
                </a:r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bunch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3366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𝑝𝑝𝑏</m:t>
                    </m:r>
                  </m:oMath>
                </a14:m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2844790" lvl="5" indent="-45720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44790" lvl="5" indent="-45720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Accumulated electron dose (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3366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𝐷</m:t>
                    </m:r>
                  </m:oMath>
                </a14:m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 during the scrubbing run</a:t>
                </a:r>
              </a:p>
              <a:p>
                <a:pPr marL="2844790" lvl="5" indent="-4572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44790" lvl="5" indent="-45720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Bunch length (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3366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GB" sz="20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</a:t>
                </a:r>
                <a:endParaRPr lang="en-GB" sz="2000" dirty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44790" lvl="5" indent="-457200">
                  <a:buFont typeface="Arial" panose="020B0604020202020204" pitchFamily="34" charset="0"/>
                  <a:buChar char="•"/>
                </a:pPr>
                <a:endParaRPr lang="en-GB" sz="2400" dirty="0" smtClean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44790" lvl="6"/>
                <a:endParaRPr lang="en-GB" sz="2400" dirty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3301990" lvl="6" indent="-457200">
                  <a:buFont typeface="Arial" panose="020B0604020202020204" pitchFamily="34" charset="0"/>
                  <a:buChar char="•"/>
                </a:pPr>
                <a:endParaRPr lang="en-GB" sz="24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lvl="1"/>
                <a:endParaRPr lang="en-GB" sz="2800" dirty="0">
                  <a:solidFill>
                    <a:srgbClr val="0066FF"/>
                  </a:solidFill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3084" y="1433736"/>
                <a:ext cx="10104809" cy="49398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942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64" y="861749"/>
            <a:ext cx="5040560" cy="67285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95028" y="373099"/>
            <a:ext cx="856895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 dirty="0" err="1" smtClean="0">
                <a:solidFill>
                  <a:srgbClr val="0066FF"/>
                </a:solidFill>
                <a:latin typeface="Calibri Light" panose="020F0302020204030204" pitchFamily="34" charset="0"/>
              </a:rPr>
              <a:t>LHC</a:t>
            </a:r>
            <a:r>
              <a:rPr lang="en-GB" sz="2800" b="1" dirty="0" smtClean="0">
                <a:solidFill>
                  <a:srgbClr val="0066FF"/>
                </a:solidFill>
                <a:latin typeface="Calibri Light" panose="020F0302020204030204" pitchFamily="34" charset="0"/>
              </a:rPr>
              <a:t> schedule</a:t>
            </a:r>
            <a:endParaRPr lang="en-GB" sz="2800" b="1" dirty="0">
              <a:solidFill>
                <a:srgbClr val="0066FF"/>
              </a:solidFill>
              <a:latin typeface="Calibri Light" panose="020F0302020204030204" pitchFamily="34" charset="0"/>
            </a:endParaRPr>
          </a:p>
          <a:p>
            <a:pPr marL="342900" indent="-342900" algn="ctr">
              <a:spcAft>
                <a:spcPts val="600"/>
              </a:spcAft>
              <a:buAutoNum type="arabicPeriod"/>
            </a:pPr>
            <a:endParaRPr lang="en-GB" sz="2400" b="1" dirty="0">
              <a:solidFill>
                <a:srgbClr val="FF0066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343300" y="3249524"/>
            <a:ext cx="611982" cy="864096"/>
          </a:xfrm>
          <a:prstGeom prst="rect">
            <a:avLst/>
          </a:pr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955282" y="3666510"/>
            <a:ext cx="176428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719564" y="3466565"/>
            <a:ext cx="437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EC = function (</a:t>
            </a:r>
            <a:r>
              <a:rPr lang="en-US" sz="18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Nb</a:t>
            </a: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ppb, accumulated dose, </a:t>
            </a:r>
            <a:r>
              <a:rPr lang="el-GR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σ</a:t>
            </a: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GB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435174" y="5178152"/>
            <a:ext cx="323950" cy="259139"/>
          </a:xfrm>
          <a:prstGeom prst="rect">
            <a:avLst/>
          </a:pr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572" y="5087887"/>
            <a:ext cx="3353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Fills 5979 (25 ns) and 5980 (50 ns)</a:t>
            </a:r>
            <a:endParaRPr lang="en-GB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1759124" y="5307721"/>
            <a:ext cx="4032448" cy="144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6656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38" y="3002635"/>
            <a:ext cx="5080230" cy="38503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9919" y="3002635"/>
            <a:ext cx="5136257" cy="392487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321784" y="2905834"/>
            <a:ext cx="1111907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Log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51612" y="707854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smtClean="0">
                <a:latin typeface="Calibri Light" panose="020F0302020204030204" pitchFamily="34" charset="0"/>
              </a:rPr>
              <a:t>Elena Buratin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905834"/>
            <a:ext cx="1411403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Linear scale</a:t>
            </a:r>
            <a:endParaRPr lang="en-GB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 flipH="1">
                <a:off x="624774" y="1089953"/>
                <a:ext cx="5382821" cy="1877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Fill number 5800, beginning of scrubbing 2017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GB" sz="2000" dirty="0" err="1">
                    <a:latin typeface="Calibri Light" panose="020F0302020204030204" pitchFamily="34" charset="0"/>
                    <a:cs typeface="Arial" panose="020B0604020202020204" pitchFamily="34" charset="0"/>
                  </a:rPr>
                  <a:t>LHC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bunch spacing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latin typeface="Calibri Light" panose="020F0302020204030204" pitchFamily="34" charset="0"/>
                    <a:cs typeface="Arial" panose="020B0604020202020204" pitchFamily="34" charset="0"/>
                  </a:rPr>
                  <a:t>Up </a:t>
                </a:r>
                <a:r>
                  <a:rPr lang="en-GB" sz="2000" dirty="0">
                    <a:latin typeface="Calibri Light" panose="020F0302020204030204" pitchFamily="34" charset="0"/>
                    <a:cs typeface="Arial" panose="020B0604020202020204" pitchFamily="34" charset="0"/>
                  </a:rPr>
                  <a:t>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=2820 </m:t>
                    </m:r>
                    <m:r>
                      <a:rPr lang="en-GB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𝑏𝑢𝑛𝑐h𝑒𝑠</m:t>
                    </m:r>
                  </m:oMath>
                </a14:m>
                <a:endParaRPr lang="en-GB" sz="2000" dirty="0" smtClean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𝑝𝑝𝑏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=1.2∙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𝑝𝑟𝑜𝑡𝑜𝑛𝑠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𝑝𝑒𝑟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𝑏𝑢𝑛𝑐h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450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fr-CH" sz="2000" dirty="0" smtClean="0">
                    <a:latin typeface="Calibri Light" panose="020F0302020204030204" pitchFamily="34" charset="0"/>
                  </a:rPr>
                  <a:t>, </a:t>
                </a:r>
                <a:r>
                  <a:rPr lang="fr-CH" sz="2000" dirty="0" err="1" smtClean="0">
                    <a:latin typeface="Calibri Light" panose="020F0302020204030204" pitchFamily="34" charset="0"/>
                  </a:rPr>
                  <a:t>beam</a:t>
                </a:r>
                <a:r>
                  <a:rPr lang="fr-CH" sz="2000" dirty="0" smtClean="0">
                    <a:latin typeface="Calibri Light" panose="020F0302020204030204" pitchFamily="34" charset="0"/>
                  </a:rPr>
                  <a:t> injection phase</a:t>
                </a:r>
                <a:endParaRPr lang="fr-CH" sz="2000" dirty="0">
                  <a:latin typeface="Calibri Light" panose="020F03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24774" y="1089953"/>
                <a:ext cx="5382821" cy="1877437"/>
              </a:xfrm>
              <a:prstGeom prst="rect">
                <a:avLst/>
              </a:prstGeom>
              <a:blipFill>
                <a:blip r:embed="rId5"/>
                <a:stretch>
                  <a:fillRect l="-1019" t="-19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 algn="ctr"/>
                <a:r>
                  <a:rPr lang="en-GB" sz="2400" dirty="0" smtClean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Number of bunches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GB" sz="2400" i="1">
                            <a:solidFill>
                              <a:srgbClr val="3366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rgbClr val="3366FF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) </a:t>
                </a:r>
                <a:endParaRPr lang="en-GB" sz="2400" dirty="0" smtClean="0">
                  <a:solidFill>
                    <a:srgbClr val="3366FF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  <a:p>
                <a:pPr marL="1015990" lvl="2"/>
                <a:r>
                  <a:rPr lang="en-GB" sz="2400" dirty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0B0F0"/>
                    </a:solidFill>
                    <a:latin typeface="Calibri Light" panose="020F0302020204030204" pitchFamily="34" charset="0"/>
                    <a:cs typeface="Arial" panose="020B0604020202020204" pitchFamily="34" charset="0"/>
                  </a:rPr>
                  <a:t>    </a:t>
                </a:r>
                <a:endParaRPr lang="en-GB" sz="2400" dirty="0">
                  <a:solidFill>
                    <a:srgbClr val="00B0F0"/>
                  </a:solidFill>
                  <a:latin typeface="Calibri Light" panose="020F03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9" y="338367"/>
                <a:ext cx="9688705" cy="830997"/>
              </a:xfrm>
              <a:prstGeom prst="rect">
                <a:avLst/>
              </a:prstGeom>
              <a:blipFill rotWithShape="0">
                <a:blip r:embed="rId6"/>
                <a:stretch>
                  <a:fillRect t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960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84014</TotalTime>
  <Words>2003</Words>
  <Application>Microsoft Office PowerPoint</Application>
  <PresentationFormat>Custom</PresentationFormat>
  <Paragraphs>471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Times New Roman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Vincent Baglin</dc:creator>
  <cp:lastModifiedBy>Elena Buratin</cp:lastModifiedBy>
  <cp:revision>4214</cp:revision>
  <cp:lastPrinted>2020-01-22T13:35:37Z</cp:lastPrinted>
  <dcterms:created xsi:type="dcterms:W3CDTF">2001-01-11T15:38:54Z</dcterms:created>
  <dcterms:modified xsi:type="dcterms:W3CDTF">2020-01-24T06:25:26Z</dcterms:modified>
</cp:coreProperties>
</file>