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723" r:id="rId3"/>
    <p:sldId id="726" r:id="rId4"/>
    <p:sldId id="727" r:id="rId5"/>
    <p:sldId id="732" r:id="rId6"/>
    <p:sldId id="738" r:id="rId7"/>
    <p:sldId id="740" r:id="rId8"/>
    <p:sldId id="741" r:id="rId9"/>
    <p:sldId id="742" r:id="rId10"/>
    <p:sldId id="722" r:id="rId11"/>
    <p:sldId id="743" r:id="rId12"/>
    <p:sldId id="703" r:id="rId13"/>
    <p:sldId id="70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21" autoAdjust="0"/>
    <p:restoredTop sz="99850" autoAdjust="0"/>
  </p:normalViewPr>
  <p:slideViewPr>
    <p:cSldViewPr snapToGrid="0" snapToObjects="1">
      <p:cViewPr varScale="1">
        <p:scale>
          <a:sx n="117" d="100"/>
          <a:sy n="117" d="100"/>
        </p:scale>
        <p:origin x="-10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21.01.20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21.01.20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Electron cloud meeting 17.07.2017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E02F0-EA4A-6E4B-9930-4D12CF8EC515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13D7-40F5-6143-9BD7-CA31E67312F4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700"/>
            </a:lvl1pPr>
            <a:lvl2pPr>
              <a:defRPr sz="1700"/>
            </a:lvl2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B8C2-218B-DC44-A861-62511AFC3BD2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95D6-F3DA-A440-96B1-50014E97712C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B1BD-C6C8-C440-A401-290334B07032}" type="datetime1">
              <a:rPr lang="en-US" smtClean="0"/>
              <a:t>21.01.20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1D855-15BF-4A4F-81B0-B7650A289231}" type="datetime1">
              <a:rPr lang="en-US" smtClean="0"/>
              <a:t>21.01.20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0885-E95A-C34F-A77D-B4C4350C6669}" type="datetime1">
              <a:rPr lang="en-US" smtClean="0"/>
              <a:t>21.01.20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94F-7086-384A-8ACF-258C4D5AE18F}" type="datetime1">
              <a:rPr lang="en-US" smtClean="0"/>
              <a:t>21.01.20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9023-7C88-6446-96AC-9ED93C6A7990}" type="datetime1">
              <a:rPr lang="en-US" smtClean="0"/>
              <a:t>21.01.20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DD08-41F4-C44C-90BA-B0B7FA920935}" type="datetime1">
              <a:rPr lang="en-US" smtClean="0"/>
              <a:t>21.01.20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9207-16FE-124E-A159-AC571AE46426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81101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2" y="2434380"/>
            <a:ext cx="8132057" cy="1470025"/>
          </a:xfrm>
        </p:spPr>
        <p:txBody>
          <a:bodyPr>
            <a:noAutofit/>
          </a:bodyPr>
          <a:lstStyle/>
          <a:p>
            <a:r>
              <a:rPr lang="en-GB" sz="2800" b="1" dirty="0"/>
              <a:t>Ion energy spectrum for the LHC arcs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175" y="3904405"/>
            <a:ext cx="8230498" cy="136445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Mether</a:t>
            </a:r>
            <a:b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Acknowledgements: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Iadarola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K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Poland, G.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Rumolo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2225" y="5469690"/>
            <a:ext cx="5879551" cy="1152195"/>
          </a:xfrm>
        </p:spPr>
        <p:txBody>
          <a:bodyPr/>
          <a:lstStyle/>
          <a:p>
            <a:r>
              <a:rPr lang="fi-FI" sz="1600" dirty="0" err="1" smtClean="0">
                <a:solidFill>
                  <a:schemeClr val="tx2"/>
                </a:solidFill>
              </a:rPr>
              <a:t>e-cloud</a:t>
            </a:r>
            <a:r>
              <a:rPr lang="fi-FI" sz="1600" dirty="0" smtClean="0">
                <a:solidFill>
                  <a:schemeClr val="tx2"/>
                </a:solidFill>
              </a:rPr>
              <a:t> </a:t>
            </a:r>
            <a:r>
              <a:rPr lang="fi-FI" sz="1600" dirty="0" err="1" smtClean="0">
                <a:solidFill>
                  <a:schemeClr val="tx2"/>
                </a:solidFill>
              </a:rPr>
              <a:t>meeting</a:t>
            </a:r>
            <a:r>
              <a:rPr lang="fi-FI" sz="1600" dirty="0" smtClean="0">
                <a:solidFill>
                  <a:schemeClr val="tx2"/>
                </a:solidFill>
              </a:rPr>
              <a:t/>
            </a:r>
            <a:br>
              <a:rPr lang="fi-FI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24</a:t>
            </a: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 January, 2020</a:t>
            </a:r>
            <a:endParaRPr lang="en-US" sz="1600" dirty="0">
              <a:solidFill>
                <a:schemeClr val="tx2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Under nominal LHC vacuum, ionization processes are insignificant for </a:t>
            </a:r>
            <a:r>
              <a:rPr lang="en-GB" dirty="0" smtClean="0"/>
              <a:t>the electron cloud </a:t>
            </a:r>
            <a:r>
              <a:rPr lang="en-GB" dirty="0"/>
              <a:t>build-</a:t>
            </a:r>
            <a:r>
              <a:rPr lang="en-GB" dirty="0" smtClean="0"/>
              <a:t>up process and for the </a:t>
            </a:r>
            <a:r>
              <a:rPr lang="en-GB" dirty="0"/>
              <a:t>heat </a:t>
            </a:r>
            <a:r>
              <a:rPr lang="en-GB" dirty="0" smtClean="0"/>
              <a:t>loads on the beam screen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energy spectrum and current of the ion population produced through ionization have been estimated, to help determine if they can be relevant e.g. for the beam screen surface </a:t>
            </a:r>
            <a:r>
              <a:rPr lang="en-GB" dirty="0" smtClean="0"/>
              <a:t>chemistry</a:t>
            </a:r>
          </a:p>
          <a:p>
            <a:endParaRPr lang="en-GB" dirty="0"/>
          </a:p>
          <a:p>
            <a:r>
              <a:rPr lang="en-GB" dirty="0" smtClean="0"/>
              <a:t>Electron-induced ionization impacts the results only marginally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6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6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Electron-induced ionization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discrepancy could be due to a missing ingredient in the model</a:t>
            </a:r>
          </a:p>
          <a:p>
            <a:endParaRPr lang="en-GB" dirty="0" smtClean="0"/>
          </a:p>
          <a:p>
            <a:r>
              <a:rPr lang="en-GB" dirty="0" smtClean="0"/>
              <a:t>Electrons </a:t>
            </a:r>
            <a:r>
              <a:rPr lang="en-GB" dirty="0"/>
              <a:t>in the energy range of 50 – 500 </a:t>
            </a:r>
            <a:r>
              <a:rPr lang="en-GB" dirty="0" err="1"/>
              <a:t>eV</a:t>
            </a:r>
            <a:r>
              <a:rPr lang="en-GB" dirty="0"/>
              <a:t> have a 50 </a:t>
            </a:r>
            <a:r>
              <a:rPr lang="mr-IN" dirty="0"/>
              <a:t>–</a:t>
            </a:r>
            <a:r>
              <a:rPr lang="en-GB" dirty="0"/>
              <a:t> 100 times larger ionization cross section than the beam </a:t>
            </a:r>
            <a:r>
              <a:rPr lang="en-GB" dirty="0" smtClean="0"/>
              <a:t>particles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2150075" y="2611304"/>
            <a:ext cx="4536000" cy="4075422"/>
            <a:chOff x="4798012" y="2841134"/>
            <a:chExt cx="4270892" cy="38372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98012" y="2936350"/>
              <a:ext cx="4270892" cy="350856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935304" y="6401365"/>
              <a:ext cx="1938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BUG </a:t>
              </a:r>
              <a:r>
                <a:rPr lang="en-GB" sz="1200" i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et al</a:t>
              </a:r>
              <a:r>
                <a:rPr lang="en-GB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.,  Phys. Rev E</a:t>
              </a:r>
              <a:r>
                <a: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.</a:t>
              </a:r>
              <a:r>
                <a:rPr lang="en-GB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88</a:t>
              </a:r>
              <a:endParaRPr lang="en-GB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574921" y="5348648"/>
              <a:ext cx="3059998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366866" y="4536368"/>
              <a:ext cx="12914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accent1"/>
                  </a:solidFill>
                </a:rPr>
                <a:t>Beam ionization cross-section</a:t>
              </a:r>
              <a:endParaRPr lang="en-GB" sz="12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7017082" y="4998033"/>
              <a:ext cx="1" cy="2752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574921" y="2841134"/>
              <a:ext cx="30599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Electron ionization cross-section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8781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Electron-induced ionization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amount of ionization depends on the electron energy distribution </a:t>
            </a:r>
            <a:endParaRPr lang="en-GB" dirty="0" smtClean="0"/>
          </a:p>
          <a:p>
            <a:endParaRPr lang="en-GB" sz="1600" dirty="0" smtClean="0">
              <a:solidFill>
                <a:prstClr val="black"/>
              </a:solidFill>
            </a:endParaRPr>
          </a:p>
          <a:p>
            <a:r>
              <a:rPr lang="en-GB" sz="1600" dirty="0" smtClean="0">
                <a:solidFill>
                  <a:prstClr val="black"/>
                </a:solidFill>
              </a:rPr>
              <a:t>In simulations, electron energies </a:t>
            </a:r>
            <a:r>
              <a:rPr lang="en-GB" sz="1600" dirty="0">
                <a:solidFill>
                  <a:prstClr val="black"/>
                </a:solidFill>
              </a:rPr>
              <a:t>are favourable for electron </a:t>
            </a:r>
            <a:r>
              <a:rPr lang="en-GB" sz="1600" dirty="0" smtClean="0">
                <a:solidFill>
                  <a:prstClr val="black"/>
                </a:solidFill>
              </a:rPr>
              <a:t>impact-ionization </a:t>
            </a:r>
            <a:r>
              <a:rPr lang="en-GB" sz="1600" dirty="0">
                <a:solidFill>
                  <a:prstClr val="black"/>
                </a:solidFill>
              </a:rPr>
              <a:t>in particular for </a:t>
            </a:r>
            <a:r>
              <a:rPr lang="en-GB" sz="1600" dirty="0" smtClean="0">
                <a:solidFill>
                  <a:prstClr val="black"/>
                </a:solidFill>
              </a:rPr>
              <a:t>gas </a:t>
            </a:r>
            <a:r>
              <a:rPr lang="en-GB" sz="1600" dirty="0">
                <a:solidFill>
                  <a:prstClr val="black"/>
                </a:solidFill>
              </a:rPr>
              <a:t>densities of 10</a:t>
            </a:r>
            <a:r>
              <a:rPr lang="en-GB" sz="1600" baseline="30000" dirty="0">
                <a:solidFill>
                  <a:prstClr val="black"/>
                </a:solidFill>
              </a:rPr>
              <a:t>20</a:t>
            </a:r>
            <a:r>
              <a:rPr lang="en-GB" sz="1600" dirty="0">
                <a:solidFill>
                  <a:prstClr val="black"/>
                </a:solidFill>
              </a:rPr>
              <a:t> </a:t>
            </a:r>
            <a:r>
              <a:rPr lang="mr-IN" sz="1600" dirty="0">
                <a:solidFill>
                  <a:prstClr val="black"/>
                </a:solidFill>
              </a:rPr>
              <a:t>–</a:t>
            </a:r>
            <a:r>
              <a:rPr lang="en-GB" sz="1600" dirty="0">
                <a:solidFill>
                  <a:prstClr val="black"/>
                </a:solidFill>
              </a:rPr>
              <a:t> 10</a:t>
            </a:r>
            <a:r>
              <a:rPr lang="en-GB" sz="1600" baseline="30000" dirty="0">
                <a:solidFill>
                  <a:prstClr val="black"/>
                </a:solidFill>
              </a:rPr>
              <a:t>22</a:t>
            </a:r>
            <a:r>
              <a:rPr lang="en-GB" sz="1600" dirty="0">
                <a:solidFill>
                  <a:prstClr val="black"/>
                </a:solidFill>
              </a:rPr>
              <a:t> N</a:t>
            </a:r>
            <a:r>
              <a:rPr lang="en-GB" sz="1600" baseline="-25000" dirty="0">
                <a:solidFill>
                  <a:prstClr val="black"/>
                </a:solidFill>
              </a:rPr>
              <a:t>2</a:t>
            </a:r>
            <a:r>
              <a:rPr lang="en-GB" sz="1600" dirty="0">
                <a:solidFill>
                  <a:prstClr val="black"/>
                </a:solidFill>
              </a:rPr>
              <a:t>/m</a:t>
            </a:r>
            <a:r>
              <a:rPr lang="en-GB" sz="1600" baseline="30000" dirty="0">
                <a:solidFill>
                  <a:prstClr val="black"/>
                </a:solidFill>
              </a:rPr>
              <a:t>-</a:t>
            </a:r>
            <a:r>
              <a:rPr lang="en-GB" sz="1600" baseline="30000" dirty="0" smtClean="0">
                <a:solidFill>
                  <a:prstClr val="black"/>
                </a:solidFill>
              </a:rPr>
              <a:t>3</a:t>
            </a:r>
            <a:r>
              <a:rPr lang="en-GB" sz="1600" dirty="0" smtClean="0">
                <a:solidFill>
                  <a:prstClr val="black"/>
                </a:solidFill>
              </a:rPr>
              <a:t> </a:t>
            </a:r>
          </a:p>
          <a:p>
            <a:pPr lvl="1"/>
            <a:r>
              <a:rPr lang="en-GB" sz="1600" dirty="0"/>
              <a:t>S</a:t>
            </a:r>
            <a:r>
              <a:rPr lang="en-GB" sz="1600" dirty="0" smtClean="0"/>
              <a:t>ee </a:t>
            </a:r>
            <a:r>
              <a:rPr lang="en-GB" sz="1600" dirty="0">
                <a:hlinkClick r:id="rId2"/>
              </a:rPr>
              <a:t>e-cloud meeting #</a:t>
            </a:r>
            <a:r>
              <a:rPr lang="en-GB" sz="1600" dirty="0" smtClean="0">
                <a:hlinkClick r:id="rId2"/>
              </a:rPr>
              <a:t>67</a:t>
            </a:r>
            <a:endParaRPr lang="en-GB" sz="1600" baseline="30000" dirty="0">
              <a:solidFill>
                <a:prstClr val="black"/>
              </a:solidFill>
            </a:endParaRPr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14808" y="2303780"/>
            <a:ext cx="8171992" cy="4323584"/>
            <a:chOff x="514808" y="2303780"/>
            <a:chExt cx="8171992" cy="4323584"/>
          </a:xfrm>
        </p:grpSpPr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514808" y="2303780"/>
              <a:ext cx="8171992" cy="4323584"/>
              <a:chOff x="305871" y="2113651"/>
              <a:chExt cx="8777604" cy="4643999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22"/>
              <a:stretch/>
            </p:blipFill>
            <p:spPr>
              <a:xfrm>
                <a:off x="3173324" y="2427046"/>
                <a:ext cx="5910151" cy="4320000"/>
              </a:xfrm>
              <a:prstGeom prst="rect">
                <a:avLst/>
              </a:prstGeom>
            </p:spPr>
          </p:pic>
          <p:pic>
            <p:nvPicPr>
              <p:cNvPr id="15" name="Picture 14" descr="Cross_section_vs_energy.png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5871" y="2113651"/>
                <a:ext cx="3317142" cy="4643999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958393" y="3226115"/>
                <a:ext cx="2330423" cy="1782585"/>
              </a:xfrm>
              <a:prstGeom prst="rect">
                <a:avLst/>
              </a:prstGeom>
              <a:solidFill>
                <a:schemeClr val="accent6">
                  <a:alpha val="1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942258" y="3226115"/>
                <a:ext cx="3716103" cy="1782585"/>
              </a:xfrm>
              <a:prstGeom prst="rect">
                <a:avLst/>
              </a:prstGeom>
              <a:solidFill>
                <a:schemeClr val="accent6">
                  <a:alpha val="1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7430801" y="3179795"/>
              <a:ext cx="1118256" cy="737526"/>
            </a:xfrm>
            <a:prstGeom prst="rect">
              <a:avLst/>
            </a:prstGeom>
            <a:solidFill>
              <a:schemeClr val="accent6">
                <a:alpha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82456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the past years, new tools have been developed for studying the LHC 16L2 events </a:t>
            </a:r>
          </a:p>
          <a:p>
            <a:r>
              <a:rPr lang="en-GB" dirty="0" smtClean="0"/>
              <a:t>Multi-species simulations, allowing to simulate electrons and ions together </a:t>
            </a:r>
          </a:p>
          <a:p>
            <a:r>
              <a:rPr lang="en-GB" dirty="0" smtClean="0"/>
              <a:t>Cross-ionization, allowing to add electron-induced ionization to the simulations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Do the new ingredients have an effect on previous results for the LHC arcs?</a:t>
            </a:r>
            <a:endParaRPr lang="en-GB" dirty="0"/>
          </a:p>
          <a:p>
            <a:pPr lvl="1"/>
            <a:r>
              <a:rPr lang="en-GB" dirty="0" smtClean="0"/>
              <a:t>Does </a:t>
            </a:r>
            <a:r>
              <a:rPr lang="en-GB" dirty="0"/>
              <a:t>the presence of ions impact the electron cloud and/or related observables</a:t>
            </a:r>
            <a:r>
              <a:rPr lang="en-GB" dirty="0" smtClean="0"/>
              <a:t>?</a:t>
            </a:r>
            <a:endParaRPr lang="en-GB" dirty="0"/>
          </a:p>
          <a:p>
            <a:pPr lvl="1"/>
            <a:r>
              <a:rPr lang="en-GB" dirty="0"/>
              <a:t>Is electron-induced ionization important in this regime?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What are the characteristics of the ion distribution (in the presence of e-cloud)?</a:t>
            </a:r>
          </a:p>
          <a:p>
            <a:pPr lvl="1"/>
            <a:r>
              <a:rPr lang="en-GB" dirty="0" smtClean="0"/>
              <a:t>Does electron-induced ionization have any impact?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1443680" y="4428095"/>
            <a:ext cx="6367500" cy="2340000"/>
            <a:chOff x="533448" y="3607377"/>
            <a:chExt cx="8261628" cy="3036074"/>
          </a:xfrm>
        </p:grpSpPr>
        <p:sp>
          <p:nvSpPr>
            <p:cNvPr id="70" name="Oval 69"/>
            <p:cNvSpPr/>
            <p:nvPr/>
          </p:nvSpPr>
          <p:spPr>
            <a:xfrm>
              <a:off x="1297560" y="4048148"/>
              <a:ext cx="2957281" cy="2187384"/>
            </a:xfrm>
            <a:prstGeom prst="ellipse">
              <a:avLst/>
            </a:prstGeom>
            <a:solidFill>
              <a:srgbClr val="FDEADA"/>
            </a:solidFill>
            <a:ln>
              <a:noFill/>
            </a:ln>
            <a:effectLst>
              <a:glow rad="101600">
                <a:schemeClr val="accent6">
                  <a:lumMod val="40000"/>
                  <a:lumOff val="60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1" name="Content Placeholder 6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48" y="3647112"/>
              <a:ext cx="4358307" cy="299633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 rot="16200000">
              <a:off x="2066665" y="4365891"/>
              <a:ext cx="1438306" cy="923330"/>
            </a:xfrm>
            <a:prstGeom prst="rect">
              <a:avLst/>
            </a:prstGeom>
            <a:solidFill>
              <a:srgbClr val="FDEADA"/>
            </a:solidFill>
          </p:spPr>
          <p:txBody>
            <a:bodyPr wrap="square" rtlCol="0">
              <a:spAutoFit/>
            </a:bodyPr>
            <a:lstStyle/>
            <a:p>
              <a:endParaRPr lang="en-GB" sz="54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821187" y="4961236"/>
              <a:ext cx="2377250" cy="369332"/>
            </a:xfrm>
            <a:prstGeom prst="rect">
              <a:avLst/>
            </a:prstGeom>
            <a:solidFill>
              <a:srgbClr val="FDEADA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2642953" y="4906214"/>
              <a:ext cx="180000" cy="180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/>
            <p:cNvSpPr/>
            <p:nvPr/>
          </p:nvSpPr>
          <p:spPr>
            <a:xfrm>
              <a:off x="2550911" y="4807350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2455567" y="5169417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/>
            <p:cNvSpPr/>
            <p:nvPr/>
          </p:nvSpPr>
          <p:spPr>
            <a:xfrm>
              <a:off x="2839282" y="4934743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/>
            <p:cNvSpPr/>
            <p:nvPr/>
          </p:nvSpPr>
          <p:spPr>
            <a:xfrm>
              <a:off x="2745852" y="4761595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2401292" y="4920511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2650087" y="5216086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>
              <a:off x="2839282" y="5169417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2325220" y="5060420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2917647" y="4827022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2574834" y="5087558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3042079" y="5206211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2693507" y="484182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2509704" y="4981259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2832692" y="5417538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/>
            <p:cNvSpPr/>
            <p:nvPr/>
          </p:nvSpPr>
          <p:spPr>
            <a:xfrm>
              <a:off x="2518346" y="519623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2893557" y="5280662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/>
            <p:cNvSpPr/>
            <p:nvPr/>
          </p:nvSpPr>
          <p:spPr>
            <a:xfrm>
              <a:off x="3042079" y="5015259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2828099" y="4970420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2860664" y="5019898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>
              <a:off x="2705574" y="4988120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2485781" y="477908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2650087" y="5366000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2395393" y="532218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5200881" y="4008413"/>
              <a:ext cx="2957281" cy="2187384"/>
            </a:xfrm>
            <a:prstGeom prst="ellipse">
              <a:avLst/>
            </a:prstGeom>
            <a:solidFill>
              <a:srgbClr val="FDEADA"/>
            </a:solidFill>
            <a:ln>
              <a:noFill/>
            </a:ln>
            <a:effectLst>
              <a:glow rad="101600">
                <a:schemeClr val="accent6">
                  <a:lumMod val="40000"/>
                  <a:lumOff val="60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9" name="Content Placeholder 6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769" y="3607377"/>
              <a:ext cx="4358307" cy="2996339"/>
            </a:xfrm>
            <a:prstGeom prst="rect">
              <a:avLst/>
            </a:prstGeom>
          </p:spPr>
        </p:pic>
        <p:sp>
          <p:nvSpPr>
            <p:cNvPr id="100" name="TextBox 99"/>
            <p:cNvSpPr txBox="1"/>
            <p:nvPr/>
          </p:nvSpPr>
          <p:spPr>
            <a:xfrm>
              <a:off x="5256583" y="5083226"/>
              <a:ext cx="2377250" cy="369332"/>
            </a:xfrm>
            <a:prstGeom prst="rect">
              <a:avLst/>
            </a:prstGeom>
            <a:solidFill>
              <a:srgbClr val="FDEADA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6625756" y="5069564"/>
              <a:ext cx="36000" cy="36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724508" y="4921501"/>
              <a:ext cx="2377250" cy="369332"/>
            </a:xfrm>
            <a:prstGeom prst="rect">
              <a:avLst/>
            </a:prstGeom>
            <a:solidFill>
              <a:srgbClr val="FDEADA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03" name="TextBox 102"/>
            <p:cNvSpPr txBox="1"/>
            <p:nvPr/>
          </p:nvSpPr>
          <p:spPr>
            <a:xfrm rot="16200000">
              <a:off x="5969986" y="4326156"/>
              <a:ext cx="1438306" cy="923330"/>
            </a:xfrm>
            <a:prstGeom prst="rect">
              <a:avLst/>
            </a:prstGeom>
            <a:solidFill>
              <a:srgbClr val="FDEADA"/>
            </a:solidFill>
          </p:spPr>
          <p:txBody>
            <a:bodyPr wrap="square" rtlCol="0">
              <a:spAutoFit/>
            </a:bodyPr>
            <a:lstStyle/>
            <a:p>
              <a:endParaRPr lang="en-GB" sz="5400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6351578" y="4871317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7407122" y="4546755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6227474" y="4167023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6633963" y="4628518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>
              <a:off x="6227474" y="5533338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5862198" y="4250689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/>
            <p:cNvSpPr/>
            <p:nvPr/>
          </p:nvSpPr>
          <p:spPr>
            <a:xfrm>
              <a:off x="5561683" y="4570319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>
              <a:off x="6945871" y="4740383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>
              <a:off x="5659378" y="4303781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/>
            <p:cNvSpPr/>
            <p:nvPr/>
          </p:nvSpPr>
          <p:spPr>
            <a:xfrm>
              <a:off x="5757073" y="572006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/>
            <p:cNvSpPr/>
            <p:nvPr/>
          </p:nvSpPr>
          <p:spPr>
            <a:xfrm>
              <a:off x="6580933" y="438281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6265196" y="4773279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5999377" y="4827556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Oval 116"/>
            <p:cNvSpPr/>
            <p:nvPr/>
          </p:nvSpPr>
          <p:spPr>
            <a:xfrm>
              <a:off x="6495496" y="4218108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6924551" y="5019215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Oval 118"/>
            <p:cNvSpPr/>
            <p:nvPr/>
          </p:nvSpPr>
          <p:spPr>
            <a:xfrm>
              <a:off x="6257394" y="5321589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/>
            <p:cNvSpPr/>
            <p:nvPr/>
          </p:nvSpPr>
          <p:spPr>
            <a:xfrm>
              <a:off x="6031942" y="5290833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 flipV="1">
              <a:off x="5885392" y="5452558"/>
              <a:ext cx="292964" cy="228678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6408498" y="4827556"/>
              <a:ext cx="510035" cy="429932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 flipV="1">
              <a:off x="6118646" y="4921501"/>
              <a:ext cx="138748" cy="298332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H="1" flipV="1">
              <a:off x="5779905" y="4465149"/>
              <a:ext cx="210973" cy="213724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flipV="1">
              <a:off x="6339124" y="4367995"/>
              <a:ext cx="138748" cy="298332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V="1">
              <a:off x="7091590" y="4473789"/>
              <a:ext cx="292964" cy="228678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7417977" y="4382814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>
              <a:off x="7153493" y="4333448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7051836" y="5105564"/>
              <a:ext cx="366141" cy="116814"/>
            </a:xfrm>
            <a:prstGeom prst="straightConnector1">
              <a:avLst/>
            </a:prstGeom>
            <a:ln>
              <a:solidFill>
                <a:srgbClr val="7F7F7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/>
            <p:cNvSpPr/>
            <p:nvPr/>
          </p:nvSpPr>
          <p:spPr>
            <a:xfrm>
              <a:off x="7515672" y="5252250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Oval 130"/>
            <p:cNvSpPr/>
            <p:nvPr/>
          </p:nvSpPr>
          <p:spPr>
            <a:xfrm>
              <a:off x="7374557" y="4985255"/>
              <a:ext cx="65130" cy="542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/>
            <p:cNvSpPr/>
            <p:nvPr/>
          </p:nvSpPr>
          <p:spPr>
            <a:xfrm>
              <a:off x="7210448" y="5324694"/>
              <a:ext cx="151970" cy="147898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2271421" y="4415672"/>
            <a:ext cx="1775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Beam-induced ionization</a:t>
            </a:r>
            <a:endParaRPr lang="en-GB" sz="12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6503" y="4415672"/>
            <a:ext cx="1969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Electron-induced ionization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727598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imulation specifications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set up a simulation scan of the LHC arc dipoles at 7 </a:t>
            </a:r>
            <a:r>
              <a:rPr lang="en-GB" dirty="0" err="1" smtClean="0"/>
              <a:t>TeV</a:t>
            </a:r>
            <a:r>
              <a:rPr lang="en-GB" dirty="0" smtClean="0"/>
              <a:t> with CO gas </a:t>
            </a:r>
          </a:p>
          <a:p>
            <a:r>
              <a:rPr lang="en-GB" dirty="0" smtClean="0"/>
              <a:t>Gas pressure similar to nominal vacuum level: </a:t>
            </a:r>
            <a:r>
              <a:rPr lang="en-GB" i="1" dirty="0" smtClean="0"/>
              <a:t>P</a:t>
            </a:r>
            <a:r>
              <a:rPr lang="en-GB" dirty="0" smtClean="0"/>
              <a:t> </a:t>
            </a:r>
            <a:r>
              <a:rPr lang="en-GB" dirty="0"/>
              <a:t>= 10 </a:t>
            </a:r>
            <a:r>
              <a:rPr lang="en-GB" dirty="0" err="1"/>
              <a:t>nTorr</a:t>
            </a:r>
            <a:r>
              <a:rPr lang="en-GB" dirty="0"/>
              <a:t> </a:t>
            </a:r>
            <a:r>
              <a:rPr lang="en-GB" dirty="0">
                <a:latin typeface="ＭＳ ゴシック"/>
                <a:ea typeface="ＭＳ ゴシック"/>
                <a:cs typeface="ＭＳ ゴシック"/>
              </a:rPr>
              <a:t>≈ </a:t>
            </a:r>
            <a:r>
              <a:rPr lang="en-GB" dirty="0">
                <a:ea typeface="ＭＳ ゴシック"/>
                <a:cs typeface="ＭＳ ゴシック"/>
              </a:rPr>
              <a:t>1.3 × 10</a:t>
            </a:r>
            <a:r>
              <a:rPr lang="en-GB" baseline="30000" dirty="0">
                <a:ea typeface="ＭＳ ゴシック"/>
                <a:cs typeface="ＭＳ ゴシック"/>
              </a:rPr>
              <a:t>-8</a:t>
            </a:r>
            <a:r>
              <a:rPr lang="en-GB" dirty="0">
                <a:ea typeface="ＭＳ ゴシック"/>
                <a:cs typeface="ＭＳ ゴシック"/>
              </a:rPr>
              <a:t> </a:t>
            </a:r>
            <a:r>
              <a:rPr lang="en-GB" dirty="0" smtClean="0">
                <a:ea typeface="ＭＳ ゴシック"/>
                <a:cs typeface="ＭＳ ゴシック"/>
              </a:rPr>
              <a:t>mbar</a:t>
            </a:r>
          </a:p>
          <a:p>
            <a:r>
              <a:rPr lang="en-GB" dirty="0" smtClean="0">
                <a:ea typeface="ＭＳ ゴシック"/>
                <a:cs typeface="ＭＳ ゴシック"/>
              </a:rPr>
              <a:t>CO gas is very similar to N</a:t>
            </a:r>
            <a:r>
              <a:rPr lang="en-GB" baseline="-25000" dirty="0" smtClean="0">
                <a:ea typeface="ＭＳ ゴシック"/>
                <a:cs typeface="ＭＳ ゴシック"/>
              </a:rPr>
              <a:t>2</a:t>
            </a:r>
            <a:r>
              <a:rPr lang="en-GB" dirty="0" smtClean="0">
                <a:ea typeface="ＭＳ ゴシック"/>
                <a:cs typeface="ＭＳ ゴシック"/>
              </a:rPr>
              <a:t> gas, studied for 16L2</a:t>
            </a:r>
          </a:p>
          <a:p>
            <a:pPr lvl="1"/>
            <a:r>
              <a:rPr lang="en-GB" dirty="0" smtClean="0"/>
              <a:t>The same mass number, </a:t>
            </a:r>
            <a:r>
              <a:rPr lang="en-GB" i="1" dirty="0" smtClean="0"/>
              <a:t>A</a:t>
            </a:r>
            <a:r>
              <a:rPr lang="en-GB" dirty="0" smtClean="0"/>
              <a:t> = 28 </a:t>
            </a:r>
          </a:p>
          <a:p>
            <a:pPr lvl="1"/>
            <a:r>
              <a:rPr lang="en-GB" dirty="0" smtClean="0"/>
              <a:t>Very similar cross-section for electron-induced ionization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Cross_sect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592" y="2636343"/>
            <a:ext cx="5382816" cy="40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7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ffect of 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build-up of the electron cloud is not significantly affected by the presence of ions</a:t>
            </a:r>
          </a:p>
          <a:p>
            <a:r>
              <a:rPr lang="en-GB" dirty="0"/>
              <a:t>In agreement with previous </a:t>
            </a:r>
            <a:r>
              <a:rPr lang="en-GB" dirty="0" smtClean="0"/>
              <a:t>results </a:t>
            </a:r>
            <a:r>
              <a:rPr lang="en-GB" dirty="0"/>
              <a:t>for hydrogen gas (K. Poland</a:t>
            </a:r>
            <a:r>
              <a:rPr lang="en-GB" dirty="0" smtClean="0"/>
              <a:t>)</a:t>
            </a:r>
          </a:p>
          <a:p>
            <a:r>
              <a:rPr lang="en-GB" dirty="0" smtClean="0"/>
              <a:t>In agreement with 16L2 simulations (effect seen as of </a:t>
            </a:r>
            <a:r>
              <a:rPr lang="en-GB" i="1" dirty="0" smtClean="0"/>
              <a:t>n</a:t>
            </a:r>
            <a:r>
              <a:rPr lang="en-GB" dirty="0" smtClean="0"/>
              <a:t> = 10</a:t>
            </a:r>
            <a:r>
              <a:rPr lang="en-GB" baseline="30000" dirty="0" smtClean="0"/>
              <a:t>20</a:t>
            </a:r>
            <a:r>
              <a:rPr lang="en-GB" dirty="0" smtClean="0"/>
              <a:t> m</a:t>
            </a:r>
            <a:r>
              <a:rPr lang="en-GB" baseline="30000" dirty="0" smtClean="0"/>
              <a:t>-3</a:t>
            </a:r>
            <a:r>
              <a:rPr lang="en-GB" dirty="0" smtClean="0"/>
              <a:t> </a:t>
            </a:r>
            <a:r>
              <a:rPr lang="en-GB" dirty="0" smtClean="0">
                <a:sym typeface="Wingdings"/>
              </a:rPr>
              <a:t>, </a:t>
            </a:r>
            <a:r>
              <a:rPr lang="en-GB" i="1" dirty="0" smtClean="0">
                <a:sym typeface="Wingdings"/>
              </a:rPr>
              <a:t>P</a:t>
            </a:r>
            <a:r>
              <a:rPr lang="en-GB" dirty="0" smtClean="0">
                <a:sym typeface="Wingdings"/>
              </a:rPr>
              <a:t> ≈ 3 × 10</a:t>
            </a:r>
            <a:r>
              <a:rPr lang="en-GB" baseline="30000" dirty="0" smtClean="0">
                <a:sym typeface="Wingdings"/>
              </a:rPr>
              <a:t>6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nTorr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LHC_ArcDipReal_7000GeV_electron_hl_2ndtrainelectron_compare_hl_vs_sey_1.00e11ppb_current_no_crossio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3" y="2311329"/>
            <a:ext cx="4665588" cy="3887988"/>
          </a:xfrm>
          <a:prstGeom prst="rect">
            <a:avLst/>
          </a:prstGeom>
        </p:spPr>
      </p:pic>
      <p:pic>
        <p:nvPicPr>
          <p:cNvPr id="9" name="Picture 8" descr="LHC_ArcDipReal_7000GeV_electron_hl_2ndtrainelectron_compare_hl_vs_sey_1.00e11ppb_normalized_energy_spectrum_log_no_crossion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90" y="2311329"/>
            <a:ext cx="4665588" cy="38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4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ffect of cross-ionization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Electron-induced ionization doesn’t change the picture</a:t>
            </a:r>
          </a:p>
          <a:p>
            <a:r>
              <a:rPr lang="en-GB" dirty="0"/>
              <a:t>In agreement with </a:t>
            </a:r>
            <a:r>
              <a:rPr lang="en-GB" dirty="0" smtClean="0"/>
              <a:t>estimates from electron energy spectra for 16L2 </a:t>
            </a:r>
            <a:r>
              <a:rPr lang="en-GB" dirty="0"/>
              <a:t>studies </a:t>
            </a:r>
            <a:endParaRPr lang="en-GB" dirty="0" smtClean="0"/>
          </a:p>
          <a:p>
            <a:r>
              <a:rPr lang="en-GB" dirty="0" smtClean="0"/>
              <a:t>In agreement with 16L2 studies with </a:t>
            </a:r>
            <a:r>
              <a:rPr lang="en-GB" dirty="0"/>
              <a:t>cross-</a:t>
            </a:r>
            <a:r>
              <a:rPr lang="en-GB" dirty="0" smtClean="0"/>
              <a:t>ionization</a:t>
            </a:r>
          </a:p>
          <a:p>
            <a:r>
              <a:rPr lang="en-GB" dirty="0" smtClean="0"/>
              <a:t>(Effect expected/observed as </a:t>
            </a:r>
            <a:r>
              <a:rPr lang="en-GB" dirty="0"/>
              <a:t>of </a:t>
            </a:r>
            <a:r>
              <a:rPr lang="en-GB" i="1" dirty="0"/>
              <a:t>n</a:t>
            </a:r>
            <a:r>
              <a:rPr lang="en-GB" dirty="0"/>
              <a:t> = 10</a:t>
            </a:r>
            <a:r>
              <a:rPr lang="en-GB" baseline="30000" dirty="0"/>
              <a:t>20</a:t>
            </a:r>
            <a:r>
              <a:rPr lang="en-GB" dirty="0"/>
              <a:t> m</a:t>
            </a:r>
            <a:r>
              <a:rPr lang="en-GB" baseline="30000" dirty="0"/>
              <a:t>-</a:t>
            </a:r>
            <a:r>
              <a:rPr lang="en-GB" baseline="30000" dirty="0" smtClean="0"/>
              <a:t>3</a:t>
            </a:r>
            <a:r>
              <a:rPr lang="en-GB" dirty="0" smtClean="0">
                <a:sym typeface="Wingdings"/>
              </a:rPr>
              <a:t>, </a:t>
            </a:r>
            <a:r>
              <a:rPr lang="en-GB" i="1" dirty="0" smtClean="0">
                <a:sym typeface="Wingdings"/>
              </a:rPr>
              <a:t>P</a:t>
            </a:r>
            <a:r>
              <a:rPr lang="en-GB" dirty="0" smtClean="0">
                <a:sym typeface="Wingdings"/>
              </a:rPr>
              <a:t> </a:t>
            </a:r>
            <a:r>
              <a:rPr lang="en-GB" dirty="0">
                <a:sym typeface="Wingdings"/>
              </a:rPr>
              <a:t>≈ 3 × 10</a:t>
            </a:r>
            <a:r>
              <a:rPr lang="en-GB" baseline="30000" dirty="0">
                <a:sym typeface="Wingdings"/>
              </a:rPr>
              <a:t>6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nTorr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4" y="2311329"/>
            <a:ext cx="4665585" cy="38879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91" y="2311329"/>
            <a:ext cx="4665585" cy="38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42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ion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now know that the ions don’t affect the electron distribution </a:t>
            </a:r>
            <a:r>
              <a:rPr lang="mr-IN" dirty="0" smtClean="0"/>
              <a:t>–</a:t>
            </a:r>
            <a:r>
              <a:rPr lang="en-GB" dirty="0" smtClean="0"/>
              <a:t> is the ion distribution itself relevant?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For low gas densities, only a small number of particles are produced through ionization</a:t>
            </a:r>
          </a:p>
          <a:p>
            <a:r>
              <a:rPr lang="en-GB" dirty="0" smtClean="0">
                <a:sym typeface="Wingdings"/>
              </a:rPr>
              <a:t>The electron </a:t>
            </a:r>
            <a:r>
              <a:rPr lang="en-GB" dirty="0">
                <a:sym typeface="Wingdings"/>
              </a:rPr>
              <a:t>population is dominated by secondary </a:t>
            </a:r>
            <a:r>
              <a:rPr lang="en-GB" dirty="0" smtClean="0">
                <a:sym typeface="Wingdings"/>
              </a:rPr>
              <a:t>emission</a:t>
            </a:r>
          </a:p>
          <a:p>
            <a:r>
              <a:rPr lang="en-GB" dirty="0" smtClean="0"/>
              <a:t>The </a:t>
            </a:r>
            <a:r>
              <a:rPr lang="en-GB" dirty="0"/>
              <a:t>ion </a:t>
            </a:r>
            <a:r>
              <a:rPr lang="en-GB" dirty="0" smtClean="0"/>
              <a:t>current is </a:t>
            </a:r>
            <a:r>
              <a:rPr lang="en-GB" dirty="0"/>
              <a:t>very small compared to the electron </a:t>
            </a:r>
            <a:r>
              <a:rPr lang="en-GB" dirty="0" smtClean="0"/>
              <a:t>current (</a:t>
            </a:r>
            <a:r>
              <a:rPr lang="en-GB" dirty="0"/>
              <a:t>by roughly 4 orders of magnitude)</a:t>
            </a:r>
            <a:r>
              <a:rPr lang="en-GB" dirty="0">
                <a:sym typeface="Wingdings"/>
              </a:rPr>
              <a:t> 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001" y="2833840"/>
            <a:ext cx="5087998" cy="381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9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ion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 now know that the ions don’t affect the electron distribution </a:t>
            </a:r>
            <a:r>
              <a:rPr lang="mr-IN" dirty="0" smtClean="0"/>
              <a:t>–</a:t>
            </a:r>
            <a:r>
              <a:rPr lang="en-GB" dirty="0" smtClean="0"/>
              <a:t> is the ion distribution itself relevant?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For low gas densities, only a small number of particles are produced through </a:t>
            </a:r>
            <a:r>
              <a:rPr lang="en-GB" dirty="0" smtClean="0"/>
              <a:t>ionization</a:t>
            </a:r>
          </a:p>
          <a:p>
            <a:r>
              <a:rPr lang="en-GB" dirty="0" smtClean="0">
                <a:sym typeface="Wingdings"/>
              </a:rPr>
              <a:t>The electron </a:t>
            </a:r>
            <a:r>
              <a:rPr lang="en-GB" dirty="0">
                <a:sym typeface="Wingdings"/>
              </a:rPr>
              <a:t>population is dominated by secondary </a:t>
            </a:r>
            <a:r>
              <a:rPr lang="en-GB" dirty="0" smtClean="0">
                <a:sym typeface="Wingdings"/>
              </a:rPr>
              <a:t>emission</a:t>
            </a:r>
          </a:p>
          <a:p>
            <a:r>
              <a:rPr lang="en-GB" dirty="0" smtClean="0"/>
              <a:t>The </a:t>
            </a:r>
            <a:r>
              <a:rPr lang="en-GB" dirty="0"/>
              <a:t>ion </a:t>
            </a:r>
            <a:r>
              <a:rPr lang="en-GB" dirty="0" smtClean="0"/>
              <a:t>current is </a:t>
            </a:r>
            <a:r>
              <a:rPr lang="en-GB" dirty="0"/>
              <a:t>very small </a:t>
            </a:r>
            <a:r>
              <a:rPr lang="en-GB" dirty="0" smtClean="0"/>
              <a:t>compared </a:t>
            </a:r>
            <a:r>
              <a:rPr lang="en-GB" dirty="0"/>
              <a:t>to the electron </a:t>
            </a:r>
            <a:r>
              <a:rPr lang="en-GB" dirty="0" smtClean="0"/>
              <a:t>current (by roughly 4 </a:t>
            </a:r>
            <a:r>
              <a:rPr lang="en-GB" dirty="0"/>
              <a:t>orders of magnitude)</a:t>
            </a:r>
            <a:r>
              <a:rPr lang="en-GB" dirty="0">
                <a:sym typeface="Wingdings"/>
              </a:rPr>
              <a:t>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LHC_ArcDipReal_7000GeV_co_hl_2ndtrainhl_vs_sey_1.00e11ppb_heatloa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000" y="2833840"/>
            <a:ext cx="5088000" cy="381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9763" y="3730069"/>
            <a:ext cx="3045757" cy="584776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ym typeface="Wingdings"/>
              </a:rPr>
              <a:t>The small number of ions </a:t>
            </a:r>
            <a:r>
              <a:rPr lang="en-GB" sz="1600" dirty="0" smtClean="0">
                <a:sym typeface="Wingdings"/>
              </a:rPr>
              <a:t>is </a:t>
            </a:r>
            <a:r>
              <a:rPr lang="en-GB" sz="1600" dirty="0">
                <a:sym typeface="Wingdings"/>
              </a:rPr>
              <a:t>insignificant </a:t>
            </a:r>
            <a:r>
              <a:rPr lang="en-GB" sz="1600" dirty="0" smtClean="0">
                <a:sym typeface="Wingdings"/>
              </a:rPr>
              <a:t>for </a:t>
            </a:r>
            <a:r>
              <a:rPr lang="en-GB" sz="1600" dirty="0">
                <a:sym typeface="Wingdings"/>
              </a:rPr>
              <a:t>the heat load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71768" y="5038777"/>
            <a:ext cx="3045757" cy="830997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ym typeface="Wingdings"/>
              </a:rPr>
              <a:t>…but could perhaps be relevant for the surface chemistry of the beam screen </a:t>
            </a:r>
            <a:endParaRPr lang="en-GB" sz="1600" dirty="0">
              <a:sym typeface="Wingding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89910" y="4352287"/>
            <a:ext cx="30907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dirty="0">
                <a:solidFill>
                  <a:schemeClr val="bg1">
                    <a:lumMod val="50000"/>
                  </a:schemeClr>
                </a:solidFill>
              </a:rPr>
              <a:t>In agreement with previous results for hydrogen gas (K. Poland)</a:t>
            </a:r>
            <a:endParaRPr lang="en-GB" sz="15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24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ion current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ion current amounts to around 33 </a:t>
            </a:r>
            <a:r>
              <a:rPr lang="en-GB" dirty="0" err="1" smtClean="0"/>
              <a:t>nA</a:t>
            </a:r>
            <a:r>
              <a:rPr lang="en-GB" dirty="0" smtClean="0"/>
              <a:t>/m  (for </a:t>
            </a:r>
            <a:r>
              <a:rPr lang="en-GB" i="1" dirty="0" smtClean="0"/>
              <a:t>P</a:t>
            </a:r>
            <a:r>
              <a:rPr lang="en-GB" dirty="0" smtClean="0"/>
              <a:t> </a:t>
            </a:r>
            <a:r>
              <a:rPr lang="en-GB" dirty="0"/>
              <a:t>= 10 </a:t>
            </a:r>
            <a:r>
              <a:rPr lang="en-GB" dirty="0" err="1"/>
              <a:t>nTorr</a:t>
            </a:r>
            <a:r>
              <a:rPr lang="en-GB" dirty="0"/>
              <a:t> </a:t>
            </a:r>
            <a:r>
              <a:rPr lang="en-GB" dirty="0">
                <a:latin typeface="ＭＳ ゴシック"/>
                <a:ea typeface="ＭＳ ゴシック"/>
                <a:cs typeface="ＭＳ ゴシック"/>
              </a:rPr>
              <a:t>≈ </a:t>
            </a:r>
            <a:r>
              <a:rPr lang="en-GB" dirty="0">
                <a:ea typeface="ＭＳ ゴシック"/>
                <a:cs typeface="ＭＳ ゴシック"/>
              </a:rPr>
              <a:t>1.3 × 10</a:t>
            </a:r>
            <a:r>
              <a:rPr lang="en-GB" baseline="30000" dirty="0">
                <a:ea typeface="ＭＳ ゴシック"/>
                <a:cs typeface="ＭＳ ゴシック"/>
              </a:rPr>
              <a:t>-8</a:t>
            </a:r>
            <a:r>
              <a:rPr lang="en-GB" dirty="0">
                <a:ea typeface="ＭＳ ゴシック"/>
                <a:cs typeface="ＭＳ ゴシック"/>
              </a:rPr>
              <a:t> </a:t>
            </a:r>
            <a:r>
              <a:rPr lang="en-GB" dirty="0" smtClean="0">
                <a:ea typeface="ＭＳ ゴシック"/>
                <a:cs typeface="ＭＳ ゴシック"/>
              </a:rPr>
              <a:t>mbar)</a:t>
            </a:r>
          </a:p>
          <a:p>
            <a:endParaRPr lang="en-GB" dirty="0" smtClean="0">
              <a:ea typeface="ＭＳ ゴシック"/>
              <a:cs typeface="ＭＳ ゴシック"/>
            </a:endParaRPr>
          </a:p>
          <a:p>
            <a:r>
              <a:rPr lang="en-GB" dirty="0" smtClean="0">
                <a:ea typeface="ＭＳ ゴシック"/>
                <a:cs typeface="ＭＳ ゴシック"/>
              </a:rPr>
              <a:t>With electron-induced ionization, the current depends very mildly on the SEY</a:t>
            </a:r>
            <a:br>
              <a:rPr lang="en-GB" dirty="0" smtClean="0">
                <a:ea typeface="ＭＳ ゴシック"/>
                <a:cs typeface="ＭＳ ゴシック"/>
              </a:rPr>
            </a:br>
            <a:r>
              <a:rPr lang="en-GB" dirty="0" smtClean="0">
                <a:ea typeface="ＭＳ ゴシック"/>
                <a:cs typeface="ＭＳ ゴシック"/>
              </a:rPr>
              <a:t>(the change is on the level of a few % going from SEY = 1.0 to 1.6)</a:t>
            </a:r>
          </a:p>
          <a:p>
            <a:endParaRPr lang="en-GB" dirty="0">
              <a:ea typeface="ＭＳ ゴシック"/>
              <a:cs typeface="ＭＳ ゴシック"/>
            </a:endParaRP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0" y="2311328"/>
            <a:ext cx="4968000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7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ion energy spectru</a:t>
            </a:r>
            <a:r>
              <a:rPr lang="en-GB" dirty="0"/>
              <a:t>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ion </a:t>
            </a:r>
            <a:r>
              <a:rPr lang="en-GB" dirty="0" smtClean="0">
                <a:sym typeface="Wingdings"/>
              </a:rPr>
              <a:t>energies </a:t>
            </a:r>
            <a:r>
              <a:rPr lang="en-GB" dirty="0">
                <a:sym typeface="Wingdings"/>
              </a:rPr>
              <a:t>reach up to 2</a:t>
            </a:r>
            <a:r>
              <a:rPr lang="en-GB" dirty="0" smtClean="0">
                <a:sym typeface="Wingdings"/>
              </a:rPr>
              <a:t>00 </a:t>
            </a:r>
            <a:r>
              <a:rPr lang="en-GB" dirty="0" err="1" smtClean="0">
                <a:sym typeface="Wingdings"/>
              </a:rPr>
              <a:t>eV</a:t>
            </a:r>
            <a:endParaRPr lang="en-GB" dirty="0" smtClean="0">
              <a:sym typeface="Wingdings"/>
            </a:endParaRPr>
          </a:p>
          <a:p>
            <a:pPr marL="0" indent="0">
              <a:buNone/>
            </a:pPr>
            <a:endParaRPr lang="en-GB" dirty="0" smtClean="0">
              <a:ea typeface="ＭＳ ゴシック"/>
              <a:cs typeface="ＭＳ ゴシック"/>
            </a:endParaRPr>
          </a:p>
          <a:p>
            <a:r>
              <a:rPr lang="en-GB" dirty="0" smtClean="0">
                <a:ea typeface="ＭＳ ゴシック"/>
                <a:cs typeface="ＭＳ ゴシック"/>
              </a:rPr>
              <a:t>There is hardly any change in the peak or maximum ion energies with cross-ionization</a:t>
            </a:r>
          </a:p>
          <a:p>
            <a:pPr lvl="1"/>
            <a:r>
              <a:rPr lang="en-GB" dirty="0" smtClean="0">
                <a:ea typeface="ＭＳ ゴシック"/>
                <a:cs typeface="ＭＳ ゴシック"/>
              </a:rPr>
              <a:t>The peak is determined by the beam (beam-induced ionization and acceleration)</a:t>
            </a:r>
          </a:p>
          <a:p>
            <a:pPr lvl="1"/>
            <a:r>
              <a:rPr lang="en-GB" dirty="0" smtClean="0">
                <a:ea typeface="ＭＳ ゴシック"/>
                <a:cs typeface="ＭＳ ゴシック"/>
              </a:rPr>
              <a:t>Cross-ionization introduces a shoulder in the spectrum at low energies (this may depend on the assumed initial energy of the ions, here taken to be 0)</a:t>
            </a:r>
            <a:endParaRPr lang="en-GB" dirty="0">
              <a:ea typeface="ＭＳ ゴシック"/>
              <a:cs typeface="ＭＳ ゴシック"/>
            </a:endParaRP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57" y="2741995"/>
            <a:ext cx="4536000" cy="37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35" y="2741995"/>
            <a:ext cx="4536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53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57618</TotalTime>
  <Words>781</Words>
  <Application>Microsoft Macintosh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Ion energy spectrum for the LHC arcs</vt:lpstr>
      <vt:lpstr>Introduction</vt:lpstr>
      <vt:lpstr>Simulation specifications</vt:lpstr>
      <vt:lpstr>Effect of ions</vt:lpstr>
      <vt:lpstr>Effect of cross-ionization</vt:lpstr>
      <vt:lpstr>The ion distribution</vt:lpstr>
      <vt:lpstr>The ion distribution</vt:lpstr>
      <vt:lpstr>The ion current</vt:lpstr>
      <vt:lpstr>The ion energy spectrum</vt:lpstr>
      <vt:lpstr>Conclusion</vt:lpstr>
      <vt:lpstr>PowerPoint Presentation</vt:lpstr>
      <vt:lpstr>Electron-induced ionization</vt:lpstr>
      <vt:lpstr>Electron-induced ionization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740</cp:revision>
  <dcterms:created xsi:type="dcterms:W3CDTF">2017-07-07T12:54:19Z</dcterms:created>
  <dcterms:modified xsi:type="dcterms:W3CDTF">2020-01-24T08:27:21Z</dcterms:modified>
</cp:coreProperties>
</file>