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329" r:id="rId4"/>
    <p:sldId id="314" r:id="rId5"/>
    <p:sldId id="316" r:id="rId6"/>
    <p:sldId id="349" r:id="rId7"/>
    <p:sldId id="350" r:id="rId8"/>
    <p:sldId id="351" r:id="rId9"/>
    <p:sldId id="352" r:id="rId10"/>
    <p:sldId id="355" r:id="rId11"/>
    <p:sldId id="356" r:id="rId12"/>
    <p:sldId id="333" r:id="rId13"/>
    <p:sldId id="334" r:id="rId14"/>
    <p:sldId id="335" r:id="rId15"/>
    <p:sldId id="336" r:id="rId16"/>
    <p:sldId id="337" r:id="rId17"/>
    <p:sldId id="338" r:id="rId18"/>
    <p:sldId id="358" r:id="rId19"/>
    <p:sldId id="357" r:id="rId20"/>
  </p:sldIdLst>
  <p:sldSz cx="12192000" cy="6858000"/>
  <p:notesSz cx="6858000" cy="9144000"/>
  <p:defaultTextStyle>
    <a:defPPr>
      <a:defRPr lang="en-H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78"/>
    <p:restoredTop sz="94830"/>
  </p:normalViewPr>
  <p:slideViewPr>
    <p:cSldViewPr snapToGrid="0" snapToObjects="1">
      <p:cViewPr varScale="1">
        <p:scale>
          <a:sx n="108" d="100"/>
          <a:sy n="108" d="100"/>
        </p:scale>
        <p:origin x="20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67324-6B5E-EE45-8200-67A726AA160F}" type="datetimeFigureOut">
              <a:rPr lang="hr-HR" smtClean="0"/>
              <a:t>05.10.2022.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DC96A-C017-ED4A-9047-28F740442D4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36078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DC96A-C017-ED4A-9047-28F740442D42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49161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DC96A-C017-ED4A-9047-28F740442D42}" type="slidenum">
              <a:rPr lang="hr-HR" smtClean="0"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30910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363CB-1FBD-9446-8B96-37AEC9F2A4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8DC922-96A8-4E42-BF2A-BBA1853E0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8EE74-7572-2646-9BD4-BB36A3497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94C4E-581D-4C4B-800E-011730B99C31}" type="datetime1">
              <a:rPr lang="hr-HR" smtClean="0"/>
              <a:t>05.10.2022.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193DC-3745-9C46-9F82-05E9F63C0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DA0E-566A-1745-A153-C051FD51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6639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C9ACB-210C-2044-B569-02EAAF274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1DFA7D-6C77-6644-BE80-A50E93B2DE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84D05-AF6E-B244-B8D5-DB0EB8762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6F5-730F-DE40-915C-79E2A94B962E}" type="datetime1">
              <a:rPr lang="hr-HR" smtClean="0"/>
              <a:t>05.10.2022.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0EEDF-0CF5-3642-94C1-59C7AB431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04320-FE49-7444-9FED-3609A9950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34160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518384-C78C-ED41-94C4-AE0908020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FC003C-095E-7347-9E5D-4EA1AD0336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CD771-4CE5-D24D-8424-84D767D02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0BB58-E3C2-9543-9ABE-F6A5E4F52412}" type="datetime1">
              <a:rPr lang="hr-HR" smtClean="0"/>
              <a:t>05.10.2022.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AD0B4-4091-B544-A59A-88DDD8D05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8D226-1EF3-1744-B2D4-342B03C93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721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6FE40-0BE0-5C4D-8028-5ECD4AD84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20DAE-DC0D-D245-9751-C0FDD8F4F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C9F88-13D9-A244-AA8C-D8D9F35A1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F059-7A17-6747-BE97-7CE876142581}" type="datetime1">
              <a:rPr lang="hr-HR" smtClean="0"/>
              <a:t>05.10.2022.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3996F-1DD9-C741-99DF-BDDB0E7FA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E5980-4CD2-6442-B889-87EEFE7D0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91" y="0"/>
            <a:ext cx="414647" cy="365125"/>
          </a:xfrm>
        </p:spPr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40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8A83C-1B55-4E42-8DDC-A8B4A5ABC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3C494-578A-6245-BB3A-E4DD9B535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B46B0-1756-F54E-B713-B251DFB8D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F45B-BD52-F849-AC67-98697F13C16F}" type="datetime1">
              <a:rPr lang="hr-HR" smtClean="0"/>
              <a:t>05.10.2022.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DB5E4-03FE-FD43-835A-38257421B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20531-1450-474D-94B8-75587EFE6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65488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EEB15-0047-E64B-9D00-FE878EE92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96519-5456-094A-9B4F-18F771F847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E9DD47-C710-2B4F-9FDD-FAC26E3C6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097D3-7627-7F45-BD74-739DA654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41B-D7DB-3D48-91CF-A18C553830DA}" type="datetime1">
              <a:rPr lang="hr-HR" smtClean="0"/>
              <a:t>05.10.2022.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DEB0F5-14FD-524C-98F5-AA1408A9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51C482-64F2-3747-87C1-45435DB98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499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C5C98-BBF8-484A-ADF7-7F3D71208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8FE7B-A6FD-FE45-AA87-00642D179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A62CB-E375-4A4E-AD3C-45D6C5C40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A315B0-C773-4D44-8DE2-3E691BAD6A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AAB197-CD96-8046-8283-A25BABBBEA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630280-E92D-9049-B740-6C5F35823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2BD3-E2FA-8C49-9ED5-4DE8791E104A}" type="datetime1">
              <a:rPr lang="hr-HR" smtClean="0"/>
              <a:t>05.10.2022.</a:t>
            </a:fld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50E83C-58EF-254A-898E-9E42C4561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96308B-ECCD-714B-B886-51DA886EF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26230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EFB25-8F6B-7C45-A6C1-37F2E19AF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FF3DFB-2ED0-8E4F-A819-76BF71317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E3969-AE66-CA47-A580-AB231E162E3D}" type="datetime1">
              <a:rPr lang="hr-HR" smtClean="0"/>
              <a:t>05.10.2022.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24315-EA71-DB47-8638-40FE6F9E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92C2A1-72CE-AA4C-81B1-4A471D252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0400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AD63BF-13BD-7D4F-BFF2-D48D98FA2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F2AD-27F8-3840-974A-A6E8C46611B6}" type="datetime1">
              <a:rPr lang="hr-HR" smtClean="0"/>
              <a:t>05.10.2022.</a:t>
            </a:fld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14B23A-3919-214D-83FD-4C867622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DB296-1682-4E45-932B-8704B6969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0632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7749C-EE26-B248-9ADB-F2FCD90A7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AC14E-1395-2643-A209-1A87F8072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1DDA7-90C6-CF4B-B78B-AEAE7C061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F4D53-6480-344A-B88A-1DF5B86C8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E8437-2009-3249-AC6F-12CE52E7A8D7}" type="datetime1">
              <a:rPr lang="hr-HR" smtClean="0"/>
              <a:t>05.10.2022.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D4F2E-8381-A042-BF21-EE13BB02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D98F5-25DA-294C-9B7E-3931BB962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7762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2C4C8-43B9-6442-9028-31F88E661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37CAA1-AAC2-3C4F-B027-198201E5F5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A68D8B-07A9-314C-B01A-D7FE99E58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E48716-5F64-F74E-B82B-46480ECEB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4DB3-CB6C-964D-88C2-45658B6278A1}" type="datetime1">
              <a:rPr lang="hr-HR" smtClean="0"/>
              <a:t>05.10.2022.</a:t>
            </a:fld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1407A8-74D7-6246-BDBA-BE97363FE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75B9E-2FE0-2C46-90D2-01DE8D47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9527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2A55FE-B8FE-C846-B3A9-1424D9E1F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F1A63-4014-DC42-B983-15B205DBB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6DC9C-11D1-D74C-AB2E-EB4422CBC1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5543-1633-8744-9493-400100A6BCDD}" type="datetime1">
              <a:rPr lang="hr-HR" smtClean="0"/>
              <a:t>05.10.2022.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A9CF8-6A0D-0746-AB2C-117500B6A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51036-CF49-404E-BB46-E098A4762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9BAA6-A6B3-0446-85D2-35D983C8DE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7930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H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3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FCBC-4C0E-8841-94D3-A57F6C4392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2282657"/>
            <a:ext cx="9144000" cy="1166924"/>
          </a:xfrm>
        </p:spPr>
        <p:txBody>
          <a:bodyPr>
            <a:normAutofit fontScale="90000"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Vector Boson Scattering in CMS</a:t>
            </a:r>
            <a:endParaRPr lang="hr-HR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901562-9049-0346-89D1-88BA993F0B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088975"/>
            <a:ext cx="9144000" cy="2387600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+mj-lt"/>
              </a:rPr>
              <a:t>Duje </a:t>
            </a:r>
            <a:r>
              <a:rPr lang="hr-HR" sz="3200" dirty="0" err="1">
                <a:latin typeface="+mj-lt"/>
              </a:rPr>
              <a:t>Giljanović</a:t>
            </a:r>
            <a:endParaRPr lang="hr-HR" sz="3200" dirty="0">
              <a:latin typeface="+mj-lt"/>
            </a:endParaRPr>
          </a:p>
          <a:p>
            <a:r>
              <a:rPr lang="hr-HR" sz="3200" dirty="0">
                <a:latin typeface="+mj-lt"/>
              </a:rPr>
              <a:t>2022 LHC </a:t>
            </a:r>
            <a:r>
              <a:rPr lang="hr-HR" sz="3200" dirty="0" err="1">
                <a:latin typeface="+mj-lt"/>
              </a:rPr>
              <a:t>Days</a:t>
            </a:r>
            <a:r>
              <a:rPr lang="hr-HR" sz="3200" dirty="0">
                <a:latin typeface="+mj-lt"/>
              </a:rPr>
              <a:t> </a:t>
            </a:r>
            <a:r>
              <a:rPr lang="hr-HR" sz="3200" dirty="0" err="1">
                <a:latin typeface="+mj-lt"/>
              </a:rPr>
              <a:t>in</a:t>
            </a:r>
            <a:r>
              <a:rPr lang="hr-HR" sz="3200" dirty="0">
                <a:latin typeface="+mj-lt"/>
              </a:rPr>
              <a:t> Split</a:t>
            </a:r>
            <a:endParaRPr lang="hr-HR" sz="2800" dirty="0">
              <a:latin typeface="+mj-lt"/>
            </a:endParaRPr>
          </a:p>
          <a:p>
            <a:endParaRPr lang="hr-HR" sz="1600" dirty="0">
              <a:latin typeface="+mj-lt"/>
            </a:endParaRPr>
          </a:p>
        </p:txBody>
      </p:sp>
      <p:pic>
        <p:nvPicPr>
          <p:cNvPr id="6" name="Picture 5" descr="A picture containing food&#10;&#10;Description automatically generated">
            <a:extLst>
              <a:ext uri="{FF2B5EF4-FFF2-40B4-BE49-F238E27FC236}">
                <a16:creationId xmlns:a16="http://schemas.microsoft.com/office/drawing/2014/main" id="{166CCE88-ECDB-DE42-B4A8-419D74144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40" y="414635"/>
            <a:ext cx="1408459" cy="14084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6A7920-EBC8-96E4-6572-7CDA7BB421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64230" y="414635"/>
            <a:ext cx="1390401" cy="140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914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5E42-BD76-2352-5894-E16BCC8F0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Opposite-sign </a:t>
            </a:r>
            <a:r>
              <a:rPr lang="en-GB" dirty="0" err="1"/>
              <a:t>WWjj</a:t>
            </a:r>
            <a:r>
              <a:rPr lang="en-GB" dirty="0"/>
              <a:t> channel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395E12-1B1B-9040-2E5C-AB068BED6D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436" y="1825625"/>
                <a:ext cx="11244364" cy="4907684"/>
              </a:xfrm>
            </p:spPr>
            <p:txBody>
              <a:bodyPr/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signal</a:t>
                </a:r>
                <a:r>
                  <a:rPr lang="en-GB" dirty="0"/>
                  <a:t>: EW production of 2 OS, leptonically decaying </a:t>
                </a:r>
                <a:r>
                  <a:rPr lang="en-GB" dirty="0" err="1"/>
                  <a:t>Ws</a:t>
                </a:r>
                <a:endParaRPr lang="en-GB" dirty="0"/>
              </a:p>
              <a:p>
                <a:r>
                  <a:rPr lang="en-GB" dirty="0">
                    <a:solidFill>
                      <a:srgbClr val="00B050"/>
                    </a:solidFill>
                  </a:rPr>
                  <a:t>background</a:t>
                </a:r>
                <a:r>
                  <a:rPr lang="en-GB" dirty="0"/>
                  <a:t>: QCD-induced production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 err="1"/>
                  <a:t>jj</a:t>
                </a:r>
                <a:r>
                  <a:rPr lang="en-GB" dirty="0"/>
                  <a:t>, </a:t>
                </a:r>
                <a:br>
                  <a:rPr lang="en-GB" dirty="0"/>
                </a:br>
                <a:r>
                  <a:rPr lang="en-GB" dirty="0"/>
                  <a:t>reducible bkg.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/>
                  <a:t> production, </a:t>
                </a:r>
                <a:r>
                  <a:rPr lang="en-GB" dirty="0" err="1"/>
                  <a:t>DY+j</a:t>
                </a:r>
                <a:r>
                  <a:rPr lang="en-GB" dirty="0"/>
                  <a:t> and </a:t>
                </a:r>
                <a:r>
                  <a:rPr lang="en-GB" dirty="0" err="1"/>
                  <a:t>W+j</a:t>
                </a:r>
                <a:r>
                  <a:rPr lang="en-GB" dirty="0"/>
                  <a:t> production</a:t>
                </a:r>
              </a:p>
              <a:p>
                <a:r>
                  <a:rPr lang="en-GB" dirty="0"/>
                  <a:t>more challenging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because of OS </a:t>
                </a:r>
                <a:r>
                  <a:rPr lang="en-GB" dirty="0" err="1"/>
                  <a:t>bkg</a:t>
                </a:r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/>
                  <a:t> prod.</a:t>
                </a:r>
              </a:p>
              <a:p>
                <a:r>
                  <a:rPr lang="en-GB" dirty="0"/>
                  <a:t>only recently first NLO calculation </a:t>
                </a:r>
                <a:r>
                  <a:rPr lang="en-GB" dirty="0" err="1"/>
                  <a:t>fpr</a:t>
                </a:r>
                <a:r>
                  <a:rPr lang="en-GB"/>
                  <a:t> </a:t>
                </a:r>
                <a:r>
                  <a:rPr lang="en-GB" dirty="0"/>
                  <a:t>the</a:t>
                </a:r>
                <a:br>
                  <a:rPr lang="en-GB" dirty="0"/>
                </a:br>
                <a:r>
                  <a:rPr lang="en-GB"/>
                  <a:t>EW production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become available</a:t>
                </a:r>
              </a:p>
              <a:p>
                <a:r>
                  <a:rPr lang="en-GB" dirty="0"/>
                  <a:t>selection: 2 OS leptons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&gt;50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GB" dirty="0"/>
                  <a:t>,</a:t>
                </a:r>
                <a:br>
                  <a:rPr lang="en-GB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p>
                    </m:sSubSup>
                    <m:r>
                      <a:rPr lang="hr-HR" b="0" i="1" smtClean="0">
                        <a:latin typeface="Cambria Math" panose="02040503050406030204" pitchFamily="18" charset="0"/>
                      </a:rPr>
                      <m:t>&gt;30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sSub>
                          <m:sSubPr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hr-HR" b="0" i="1" smtClean="0">
                        <a:latin typeface="Cambria Math" panose="02040503050406030204" pitchFamily="18" charset="0"/>
                      </a:rPr>
                      <m:t>&gt;25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GB" dirty="0"/>
                  <a:t>,</a:t>
                </a:r>
                <a:br>
                  <a:rPr lang="en-GB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  <m:r>
                      <a:rPr lang="hr-HR" b="0" i="1" smtClean="0">
                        <a:latin typeface="Cambria Math" panose="02040503050406030204" pitchFamily="18" charset="0"/>
                      </a:rPr>
                      <m:t>&gt;20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GB" dirty="0"/>
                  <a:t>, at least 2j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&gt;30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br>
                  <a:rPr lang="hr-HR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&gt;300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&gt;2.5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395E12-1B1B-9040-2E5C-AB068BED6D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36" y="1825625"/>
                <a:ext cx="11244364" cy="4907684"/>
              </a:xfrm>
              <a:blipFill>
                <a:blip r:embed="rId2"/>
                <a:stretch>
                  <a:fillRect l="-902" t="-2062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39A1B-451C-9B10-FC67-918A6E3B4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9</a:t>
            </a:fld>
            <a:endParaRPr lang="hr-HR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2211CAC8-1306-899F-5F2B-762016F71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5510" y="1825625"/>
            <a:ext cx="2164608" cy="2190793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71A1400D-D62A-3534-9EDC-44F66C7EE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118" y="4040168"/>
            <a:ext cx="4699000" cy="21336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49BC5B2-D8AA-24EB-263A-0AAAE26E3E3A}"/>
              </a:ext>
            </a:extLst>
          </p:cNvPr>
          <p:cNvSpPr/>
          <p:nvPr/>
        </p:nvSpPr>
        <p:spPr>
          <a:xfrm>
            <a:off x="9733064" y="1825625"/>
            <a:ext cx="2349500" cy="21907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154D46-14A5-F5AC-69A5-CE3BE6BC0426}"/>
              </a:ext>
            </a:extLst>
          </p:cNvPr>
          <p:cNvSpPr/>
          <p:nvPr/>
        </p:nvSpPr>
        <p:spPr>
          <a:xfrm>
            <a:off x="7299858" y="4040168"/>
            <a:ext cx="4782705" cy="219079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6666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99255-9C2E-ECB3-F62B-4CC177E89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Opposite-sign </a:t>
            </a:r>
            <a:r>
              <a:rPr lang="en-GB" dirty="0" err="1"/>
              <a:t>WWjj</a:t>
            </a:r>
            <a:r>
              <a:rPr lang="en-GB" dirty="0"/>
              <a:t> channel (cont’d)</a:t>
            </a:r>
            <a:endParaRPr lang="hr-H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A6113C-087F-18D8-6719-8B2F0FA34F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deep neural network (DNN) used to separate VBS signal from QCD-induced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/>
                  <a:t> backgrounds</a:t>
                </a:r>
              </a:p>
              <a:p>
                <a:pPr lvl="1"/>
                <a:r>
                  <a:rPr lang="en-GB" dirty="0"/>
                  <a:t>for optimization, 2 models built: for the region with low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GB" dirty="0"/>
                  <a:t>) and high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dirty="0"/>
                  <a:t>)values of the </a:t>
                </a:r>
                <a:r>
                  <a:rPr lang="en-GB" dirty="0" err="1"/>
                  <a:t>Zeppenfeld</a:t>
                </a:r>
                <a:r>
                  <a:rPr lang="en-GB" dirty="0"/>
                  <a:t> variable</a:t>
                </a:r>
              </a:p>
              <a:p>
                <a:r>
                  <a:rPr lang="en-GB" dirty="0"/>
                  <a:t>observed (expected) signal</a:t>
                </a:r>
                <a:br>
                  <a:rPr lang="en-GB" dirty="0"/>
                </a:br>
                <a:r>
                  <a:rPr lang="en-GB" dirty="0"/>
                  <a:t>significance 5.6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(5.2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</a:t>
                </a:r>
              </a:p>
              <a:p>
                <a:r>
                  <a:rPr lang="en-GB" dirty="0"/>
                  <a:t>fid. </a:t>
                </a:r>
                <a:r>
                  <a:rPr lang="en-GB" dirty="0" err="1"/>
                  <a:t>xs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10.2±2.0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𝑓𝑏</m:t>
                    </m:r>
                  </m:oMath>
                </a14:m>
                <a:r>
                  <a:rPr lang="en-GB" dirty="0"/>
                  <a:t> in</a:t>
                </a:r>
                <a:br>
                  <a:rPr lang="en-GB" dirty="0"/>
                </a:br>
                <a:r>
                  <a:rPr lang="en-GB" dirty="0"/>
                  <a:t>agreement with the SM</a:t>
                </a:r>
                <a:br>
                  <a:rPr lang="en-GB" dirty="0"/>
                </a:br>
                <a:r>
                  <a:rPr lang="en-GB" dirty="0"/>
                  <a:t>prediction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±0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.6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𝑓𝑏</m:t>
                    </m:r>
                  </m:oMath>
                </a14:m>
                <a:r>
                  <a:rPr lang="en-GB" dirty="0"/>
                  <a:t> 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A6113C-087F-18D8-6719-8B2F0FA34F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2C2C5-5B24-47CD-767F-F3775B4C4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10</a:t>
            </a:fld>
            <a:endParaRPr lang="hr-HR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5806C886-F8EF-18E9-B2AA-C3C764EA9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536" y="3508208"/>
            <a:ext cx="6269264" cy="298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34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5D53B0-2DD9-1342-9D8D-959ECC1501A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b="1" dirty="0"/>
                  <a:t>Fully leptonic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𝑍𝑍𝑗𝑗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</a:t>
                </a:r>
                <a:endParaRPr lang="hr-HR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5D53B0-2DD9-1342-9D8D-959ECC1501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19E73A-AE8F-C22D-EAD4-707A9CDFEA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4004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/>
                  <a:t>signal extraction based on the MELA </a:t>
                </a:r>
                <a:br>
                  <a:rPr lang="en-GB" dirty="0"/>
                </a:br>
                <a:r>
                  <a:rPr lang="en-GB" dirty="0"/>
                  <a:t>discriminant (K</a:t>
                </a:r>
                <a:r>
                  <a:rPr lang="en-GB" baseline="-25000" dirty="0"/>
                  <a:t>D</a:t>
                </a:r>
                <a:r>
                  <a:rPr lang="en-GB" dirty="0"/>
                  <a:t>)</a:t>
                </a:r>
              </a:p>
              <a:p>
                <a:r>
                  <a:rPr lang="en-GB" dirty="0"/>
                  <a:t>performance checked against the BDT</a:t>
                </a:r>
              </a:p>
              <a:p>
                <a:r>
                  <a:rPr lang="en-GB" dirty="0"/>
                  <a:t>ZZ selection used to measure signal</a:t>
                </a:r>
                <a:br>
                  <a:rPr lang="en-GB" dirty="0"/>
                </a:br>
                <a:r>
                  <a:rPr lang="en-GB" dirty="0"/>
                  <a:t>significance, total fid. </a:t>
                </a:r>
                <a:r>
                  <a:rPr lang="en-GB" dirty="0" err="1"/>
                  <a:t>xs</a:t>
                </a:r>
                <a:r>
                  <a:rPr lang="en-GB" dirty="0"/>
                  <a:t> and </a:t>
                </a:r>
                <a:r>
                  <a:rPr lang="en-GB" dirty="0" err="1"/>
                  <a:t>aQGC</a:t>
                </a:r>
                <a:r>
                  <a:rPr lang="en-GB" dirty="0"/>
                  <a:t> search</a:t>
                </a:r>
              </a:p>
              <a:p>
                <a:r>
                  <a:rPr lang="en-GB" b="1" dirty="0"/>
                  <a:t>1</a:t>
                </a:r>
                <a:r>
                  <a:rPr lang="en-GB" b="1" baseline="30000" dirty="0"/>
                  <a:t>st</a:t>
                </a:r>
                <a:r>
                  <a:rPr lang="en-GB" b="1" dirty="0"/>
                  <a:t> evidence for the EW production</a:t>
                </a:r>
                <a:br>
                  <a:rPr lang="en-GB" b="1" dirty="0"/>
                </a:br>
                <a:r>
                  <a:rPr lang="en-GB" b="1" dirty="0"/>
                  <a:t>of the fully leptonic ZZ channel </a:t>
                </a:r>
              </a:p>
              <a:p>
                <a:r>
                  <a:rPr lang="en-GB" dirty="0"/>
                  <a:t> measured EW signal significance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</a:t>
                </a:r>
                <a:br>
                  <a:rPr lang="en-GB" dirty="0"/>
                </a:br>
                <a:r>
                  <a:rPr lang="en-GB" dirty="0"/>
                  <a:t>(3.5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expected)</a:t>
                </a:r>
              </a:p>
              <a:p>
                <a:r>
                  <a:rPr lang="en-GB" dirty="0"/>
                  <a:t>measured EW and EW+QCD sig. strength</a:t>
                </a:r>
                <a:br>
                  <a:rPr lang="en-GB" dirty="0"/>
                </a:br>
                <a:r>
                  <a:rPr lang="en-GB" dirty="0"/>
                  <a:t>agree with SM expectation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19E73A-AE8F-C22D-EAD4-707A9CDFEA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40041"/>
              </a:xfrm>
              <a:blipFill>
                <a:blip r:embed="rId3"/>
                <a:stretch>
                  <a:fillRect l="-1086" t="-2821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4DAAC-BAC7-899B-1555-4F494607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11</a:t>
            </a:fld>
            <a:endParaRPr lang="hr-HR"/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384237CC-F794-25A4-CAEB-DC2FA64BA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5034" y="1416309"/>
            <a:ext cx="4239034" cy="494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134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972BA3-B91F-2B68-0CB1-D213AD86CFA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b="1" dirty="0"/>
                  <a:t>Fully leptonic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𝑍𝑍𝑗𝑗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 (cont’d)</a:t>
                </a:r>
                <a:endParaRPr lang="hr-HR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972BA3-B91F-2B68-0CB1-D213AD86CF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10149-B5A7-22E7-CD43-1028CF850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814" y="1821313"/>
            <a:ext cx="10515600" cy="489585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cross-section measured in 3 fiducial regions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SM predictions extracted from generated events</a:t>
            </a:r>
            <a:br>
              <a:rPr lang="en-GB" dirty="0"/>
            </a:br>
            <a:r>
              <a:rPr lang="en-GB" dirty="0"/>
              <a:t>in MC samples</a:t>
            </a:r>
          </a:p>
          <a:p>
            <a:r>
              <a:rPr lang="en-GB" dirty="0"/>
              <a:t>for EWK, theory predictions at NLO included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9A447-FD88-7EE1-5C04-2FC7D414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12</a:t>
            </a:fld>
            <a:endParaRPr lang="hr-HR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E7553414-DB5C-F4F9-0682-C1F960F81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139" y="1821313"/>
            <a:ext cx="4384819" cy="4613877"/>
          </a:xfrm>
          <a:prstGeom prst="rect">
            <a:avLst/>
          </a:prstGeo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A9E97CE3-3383-E938-1547-40E0DDD45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425" y="2245900"/>
            <a:ext cx="6022427" cy="283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03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B363638-2C31-E6B9-1D01-7B13179E5E4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b="1" dirty="0"/>
                  <a:t>Fully leptonic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𝑍𝑍𝑗𝑗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 (cont’d)</a:t>
                </a:r>
                <a:endParaRPr lang="hr-HR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B363638-2C31-E6B9-1D01-7B13179E5E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BD62A-D216-6ED0-A153-903D16730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13</a:t>
            </a:fld>
            <a:endParaRPr lang="hr-HR"/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78E4903A-3946-96AF-4862-900D45C7D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178" y="1677544"/>
            <a:ext cx="4779917" cy="4758531"/>
          </a:xfrm>
          <a:prstGeom prst="rect">
            <a:avLst/>
          </a:prstGeom>
        </p:spPr>
      </p:pic>
      <p:pic>
        <p:nvPicPr>
          <p:cNvPr id="12" name="Picture 11" descr="Table&#10;&#10;Description automatically generated">
            <a:extLst>
              <a:ext uri="{FF2B5EF4-FFF2-40B4-BE49-F238E27FC236}">
                <a16:creationId xmlns:a16="http://schemas.microsoft.com/office/drawing/2014/main" id="{56A59049-992C-3280-6B3B-C8AD0A792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49" y="2859536"/>
            <a:ext cx="6245529" cy="18152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C759DA3-DD8B-D138-B929-82E2EF660829}"/>
              </a:ext>
            </a:extLst>
          </p:cNvPr>
          <p:cNvSpPr txBox="1"/>
          <p:nvPr/>
        </p:nvSpPr>
        <p:spPr>
          <a:xfrm>
            <a:off x="838200" y="1690688"/>
            <a:ext cx="609797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95% CL limits on couplings of operators</a:t>
            </a:r>
            <a:br>
              <a:rPr lang="en-GB" sz="2800" dirty="0"/>
            </a:br>
            <a:r>
              <a:rPr lang="en-GB" sz="2800" dirty="0"/>
              <a:t>T</a:t>
            </a:r>
            <a:r>
              <a:rPr lang="en-GB" sz="2800" baseline="-25000" dirty="0"/>
              <a:t>0,1,2,8,9</a:t>
            </a:r>
            <a:r>
              <a:rPr lang="en-GB" sz="2800" dirty="0"/>
              <a:t> imposed in the EFT framework</a:t>
            </a:r>
          </a:p>
        </p:txBody>
      </p:sp>
    </p:spTree>
    <p:extLst>
      <p:ext uri="{BB962C8B-B14F-4D97-AF65-F5344CB8AC3E}">
        <p14:creationId xmlns:p14="http://schemas.microsoft.com/office/powerpoint/2010/main" val="2249596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642E21A-6691-9869-5645-EF4A5B86AF4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b="1" dirty="0"/>
                  <a:t>Same-sign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hr-HR" i="1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642E21A-6691-9869-5645-EF4A5B86AF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0D52D6-0F68-C927-B507-3E7814E1FE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895850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signal: EW production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GB" dirty="0"/>
                  <a:t> (+ 2j)</a:t>
                </a:r>
              </a:p>
              <a:p>
                <a:r>
                  <a:rPr lang="en-GB" dirty="0"/>
                  <a:t>background: EW production of WZ, QCD-induced production of WZ,</a:t>
                </a:r>
                <a:br>
                  <a:rPr lang="en-GB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𝑡𝑊</m:t>
                    </m:r>
                  </m:oMath>
                </a14:m>
                <a:r>
                  <a:rPr lang="en-GB" dirty="0"/>
                  <a:t> (and other VV),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a:rPr lang="hr-HR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a:rPr lang="hr-HR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a:rPr lang="hr-HR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hr-HR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dirty="0"/>
                  <a:t> VVV and </a:t>
                </a:r>
                <a:r>
                  <a:rPr lang="en-GB" dirty="0" err="1"/>
                  <a:t>tZq</a:t>
                </a:r>
                <a:r>
                  <a:rPr lang="en-GB" dirty="0"/>
                  <a:t> processes</a:t>
                </a:r>
              </a:p>
              <a:p>
                <a:r>
                  <a:rPr lang="en-GB" dirty="0"/>
                  <a:t>signal extracted using BDT</a:t>
                </a:r>
              </a:p>
              <a:p>
                <a:r>
                  <a:rPr lang="en-GB" dirty="0"/>
                  <a:t>2 BDTs trained to separate either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GB" dirty="0"/>
                  <a:t> processes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GB" dirty="0"/>
                  <a:t> processes</a:t>
                </a:r>
              </a:p>
              <a:p>
                <a:r>
                  <a:rPr lang="en-GB" dirty="0"/>
                  <a:t>2 ML fits performed to calculate signal</a:t>
                </a:r>
                <a:br>
                  <a:rPr lang="en-GB" dirty="0"/>
                </a:br>
                <a:r>
                  <a:rPr lang="en-GB" dirty="0"/>
                  <a:t>significance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0D52D6-0F68-C927-B507-3E7814E1FE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895850"/>
              </a:xfrm>
              <a:blipFill>
                <a:blip r:embed="rId3"/>
                <a:stretch>
                  <a:fillRect l="-1086" t="-1292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AE3AED-6B6B-1517-CE18-71C716F06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14</a:t>
            </a:fld>
            <a:endParaRPr lang="hr-HR"/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B2A2D5CD-42E0-06F3-EC6B-8B4449B3D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842" y="3429000"/>
            <a:ext cx="5080000" cy="2425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8E7F4E-2148-3606-BFA1-94FFC34CC4D1}"/>
                  </a:ext>
                </a:extLst>
              </p:cNvPr>
              <p:cNvSpPr txBox="1"/>
              <p:nvPr/>
            </p:nvSpPr>
            <p:spPr>
              <a:xfrm>
                <a:off x="7771499" y="5803271"/>
                <a:ext cx="3346685" cy="37273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GB" b="0" dirty="0"/>
                  <a:t>requirements defining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dirty="0"/>
                  <a:t> SR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8E7F4E-2148-3606-BFA1-94FFC34CC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1499" y="5803271"/>
                <a:ext cx="3346685" cy="372731"/>
              </a:xfrm>
              <a:prstGeom prst="rect">
                <a:avLst/>
              </a:prstGeom>
              <a:blipFill>
                <a:blip r:embed="rId5"/>
                <a:stretch>
                  <a:fillRect l="-1136" t="-3226" r="-1136" b="-22581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4503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0C4A97-58D6-7EF6-334C-F557750FAA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b="1" dirty="0"/>
                  <a:t>Same-sign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hr-HR" i="1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 (cont’d)</a:t>
                </a:r>
                <a:endParaRPr lang="hr-HR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0C4A97-58D6-7EF6-334C-F557750FAA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862FEF-E01F-33B0-3F47-5FF749B63F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3138" y="1825625"/>
                <a:ext cx="10515600" cy="5032375"/>
              </a:xfrm>
            </p:spPr>
            <p:txBody>
              <a:bodyPr>
                <a:normAutofit/>
              </a:bodyPr>
              <a:lstStyle/>
              <a:p>
                <a:r>
                  <a:rPr lang="en-GB" sz="3000" dirty="0"/>
                  <a:t>first, BDT trained to separate WW from </a:t>
                </a:r>
                <a:br>
                  <a:rPr lang="en-GB" sz="3000" dirty="0"/>
                </a:br>
                <a:r>
                  <a:rPr lang="en-GB" sz="3000" dirty="0"/>
                  <a:t>SM backgrounds</a:t>
                </a:r>
              </a:p>
              <a:p>
                <a:pPr lvl="1"/>
                <a:r>
                  <a:rPr lang="en-GB" sz="2600" dirty="0"/>
                  <a:t>variables in table </a:t>
                </a:r>
                <a:r>
                  <a:rPr lang="en-GB" sz="2600" dirty="0">
                    <a:solidFill>
                      <a:schemeClr val="tx1"/>
                    </a:solidFill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r-H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hr-H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hr-H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:endParaRPr lang="en-GB" sz="2600" dirty="0">
                  <a:solidFill>
                    <a:schemeClr val="tx1"/>
                  </a:solidFill>
                </a:endParaRPr>
              </a:p>
              <a:p>
                <a:r>
                  <a:rPr lang="en-GB" sz="3000" dirty="0"/>
                  <a:t>next, BDT trained to separate different</a:t>
                </a:r>
                <a:br>
                  <a:rPr lang="en-GB" sz="3000" dirty="0"/>
                </a:br>
                <a:r>
                  <a:rPr lang="en-GB" sz="3000" dirty="0"/>
                  <a:t>polarizations (many variables studied</a:t>
                </a:r>
                <a:br>
                  <a:rPr lang="en-GB" sz="3000" dirty="0"/>
                </a:br>
                <a:r>
                  <a:rPr lang="en-GB" sz="3000" dirty="0"/>
                  <a:t>for BDT training, those in the table used)</a:t>
                </a:r>
              </a:p>
              <a:p>
                <a:r>
                  <a:rPr lang="en-GB" dirty="0"/>
                  <a:t>2 set of results obtained:</a:t>
                </a:r>
              </a:p>
              <a:p>
                <a:pPr lvl="1"/>
                <a:r>
                  <a:rPr lang="en-GB" dirty="0"/>
                  <a:t>for helicity states defined in the WW c.o.m. </a:t>
                </a:r>
                <a:br>
                  <a:rPr lang="en-GB" dirty="0"/>
                </a:br>
                <a:r>
                  <a:rPr lang="en-GB" dirty="0"/>
                  <a:t>frame</a:t>
                </a:r>
              </a:p>
              <a:p>
                <a:pPr lvl="1"/>
                <a:r>
                  <a:rPr lang="en-GB" dirty="0"/>
                  <a:t>for helicity states defined in the initial-state </a:t>
                </a:r>
                <a:br>
                  <a:rPr lang="en-GB" dirty="0"/>
                </a:br>
                <a:r>
                  <a:rPr lang="en-GB" dirty="0"/>
                  <a:t>parton-parton frame</a:t>
                </a:r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862FEF-E01F-33B0-3F47-5FF749B63F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3138" y="1825625"/>
                <a:ext cx="10515600" cy="5032375"/>
              </a:xfrm>
              <a:blipFill>
                <a:blip r:embed="rId4"/>
                <a:stretch>
                  <a:fillRect l="-1206" t="-2519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272A1-1A0F-86AA-0119-A94ABCFE5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15</a:t>
            </a:fld>
            <a:endParaRPr lang="hr-H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2DFB988-139D-49B7-B607-9AA04A8A38A7}"/>
              </a:ext>
            </a:extLst>
          </p:cNvPr>
          <p:cNvGrpSpPr/>
          <p:nvPr/>
        </p:nvGrpSpPr>
        <p:grpSpPr>
          <a:xfrm>
            <a:off x="7070300" y="1825625"/>
            <a:ext cx="5042046" cy="4335812"/>
            <a:chOff x="6072248" y="1625601"/>
            <a:chExt cx="5999990" cy="4551362"/>
          </a:xfrm>
        </p:grpSpPr>
        <p:pic>
          <p:nvPicPr>
            <p:cNvPr id="6" name="Picture 5" descr="Table&#10;&#10;Description automatically generated">
              <a:extLst>
                <a:ext uri="{FF2B5EF4-FFF2-40B4-BE49-F238E27FC236}">
                  <a16:creationId xmlns:a16="http://schemas.microsoft.com/office/drawing/2014/main" id="{AF7EC918-688B-740E-F762-D57E53CDD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72248" y="1625601"/>
              <a:ext cx="5999990" cy="4551362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2F581B3-E71B-2E22-06E2-397E32B70E04}"/>
                </a:ext>
              </a:extLst>
            </p:cNvPr>
            <p:cNvSpPr/>
            <p:nvPr/>
          </p:nvSpPr>
          <p:spPr>
            <a:xfrm>
              <a:off x="6096000" y="1918232"/>
              <a:ext cx="355600" cy="111283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9C6CB37-7131-6AB5-24D7-08A654C9B953}"/>
                </a:ext>
              </a:extLst>
            </p:cNvPr>
            <p:cNvSpPr/>
            <p:nvPr/>
          </p:nvSpPr>
          <p:spPr>
            <a:xfrm>
              <a:off x="6096000" y="3882497"/>
              <a:ext cx="355600" cy="24923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AEB2689-4ACB-E0B9-CCD9-3697FA7804EA}"/>
                </a:ext>
              </a:extLst>
            </p:cNvPr>
            <p:cNvSpPr/>
            <p:nvPr/>
          </p:nvSpPr>
          <p:spPr>
            <a:xfrm>
              <a:off x="6094353" y="5875869"/>
              <a:ext cx="424980" cy="2709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9403E2-5A53-3437-9CC7-F06E05F0FDCE}"/>
                </a:ext>
              </a:extLst>
            </p:cNvPr>
            <p:cNvSpPr/>
            <p:nvPr/>
          </p:nvSpPr>
          <p:spPr>
            <a:xfrm>
              <a:off x="6094353" y="4482877"/>
              <a:ext cx="365824" cy="58788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47A61C9-7D3E-A113-8EAD-FBD7DB3545DB}"/>
              </a:ext>
            </a:extLst>
          </p:cNvPr>
          <p:cNvSpPr/>
          <p:nvPr/>
        </p:nvSpPr>
        <p:spPr>
          <a:xfrm>
            <a:off x="1223158" y="2772518"/>
            <a:ext cx="2291938" cy="2968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15462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1639A1F-AAF6-3700-9244-08D6579B955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b="1" dirty="0"/>
                  <a:t>Same-sign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hr-HR" i="1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 (cont’d)</a:t>
                </a:r>
                <a:endParaRPr lang="hr-HR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1639A1F-AAF6-3700-9244-08D6579B95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D44632-FC29-BAB7-D916-264FDDC9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16</a:t>
            </a:fld>
            <a:endParaRPr lang="hr-HR"/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B155D0F5-A55F-0666-D945-EB77B9879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664139"/>
            <a:ext cx="6928757" cy="3391444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20C8F34-33AE-2973-DCA7-96455FD82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7521" y="1661203"/>
            <a:ext cx="3513133" cy="33943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7FF22AA-64C2-ED82-A9F6-DA7FB4C0EA3D}"/>
              </a:ext>
            </a:extLst>
          </p:cNvPr>
          <p:cNvSpPr txBox="1"/>
          <p:nvPr/>
        </p:nvSpPr>
        <p:spPr>
          <a:xfrm rot="16200000">
            <a:off x="9853847" y="3035227"/>
            <a:ext cx="3719945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dirty="0"/>
              <a:t>scans of the negative profile log-likelihood as a function of W</a:t>
            </a:r>
            <a:r>
              <a:rPr lang="en-GB" baseline="-25000" dirty="0"/>
              <a:t>L</a:t>
            </a:r>
            <a:r>
              <a:rPr lang="en-GB" dirty="0"/>
              <a:t>W</a:t>
            </a:r>
            <a:r>
              <a:rPr lang="en-GB" baseline="-25000" dirty="0"/>
              <a:t>L </a:t>
            </a:r>
            <a:r>
              <a:rPr lang="en-GB" dirty="0" err="1"/>
              <a:t>xs</a:t>
            </a:r>
            <a:endParaRPr lang="hr-HR" baseline="-250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0B6E4EC-E78B-100F-CAFA-328C5CB9B2B5}"/>
              </a:ext>
            </a:extLst>
          </p:cNvPr>
          <p:cNvGrpSpPr/>
          <p:nvPr/>
        </p:nvGrpSpPr>
        <p:grpSpPr>
          <a:xfrm>
            <a:off x="448095" y="5349068"/>
            <a:ext cx="4344432" cy="1333501"/>
            <a:chOff x="1398121" y="5349069"/>
            <a:chExt cx="4344432" cy="1333501"/>
          </a:xfrm>
        </p:grpSpPr>
        <p:pic>
          <p:nvPicPr>
            <p:cNvPr id="14" name="Picture 13" descr="Table&#10;&#10;Description automatically generated">
              <a:extLst>
                <a:ext uri="{FF2B5EF4-FFF2-40B4-BE49-F238E27FC236}">
                  <a16:creationId xmlns:a16="http://schemas.microsoft.com/office/drawing/2014/main" id="{FF475756-C8E4-1AEA-88A4-ACD6DCD74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67453" y="5349070"/>
              <a:ext cx="3975100" cy="13335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1C7A91A-3062-7F39-1F54-B30DD49CDD23}"/>
                </a:ext>
              </a:extLst>
            </p:cNvPr>
            <p:cNvSpPr txBox="1"/>
            <p:nvPr/>
          </p:nvSpPr>
          <p:spPr>
            <a:xfrm rot="16200000">
              <a:off x="916037" y="5831153"/>
              <a:ext cx="1333499" cy="3693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dirty="0"/>
                <a:t>WW c.o.m. </a:t>
              </a:r>
              <a:endParaRPr lang="hr-HR" baseline="-250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8CD0381-C6D8-9D36-F147-ED2770B7250B}"/>
              </a:ext>
            </a:extLst>
          </p:cNvPr>
          <p:cNvSpPr txBox="1"/>
          <p:nvPr/>
        </p:nvSpPr>
        <p:spPr>
          <a:xfrm rot="16200000">
            <a:off x="10214065" y="3503221"/>
            <a:ext cx="169469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observed UL</a:t>
            </a:r>
          </a:p>
          <a:p>
            <a:pPr algn="ctr"/>
            <a:r>
              <a:rPr lang="en-GB" sz="1600" b="1" dirty="0">
                <a:solidFill>
                  <a:srgbClr val="FF0000"/>
                </a:solidFill>
              </a:rPr>
              <a:t>@95%CL = 1.17 fb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B1D62C4-108F-0269-376F-DD58CDDA3D05}"/>
              </a:ext>
            </a:extLst>
          </p:cNvPr>
          <p:cNvSpPr/>
          <p:nvPr/>
        </p:nvSpPr>
        <p:spPr>
          <a:xfrm>
            <a:off x="10437229" y="3093986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5E9523-7E2F-3462-979E-CA0E84F81790}"/>
              </a:ext>
            </a:extLst>
          </p:cNvPr>
          <p:cNvCxnSpPr/>
          <p:nvPr/>
        </p:nvCxnSpPr>
        <p:spPr>
          <a:xfrm flipH="1" flipV="1">
            <a:off x="10509229" y="3189736"/>
            <a:ext cx="259796" cy="60587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66DEA09-E837-06BA-8101-DA685D62A07E}"/>
              </a:ext>
            </a:extLst>
          </p:cNvPr>
          <p:cNvSpPr txBox="1"/>
          <p:nvPr/>
        </p:nvSpPr>
        <p:spPr>
          <a:xfrm rot="16200000">
            <a:off x="-399781" y="5831153"/>
            <a:ext cx="102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fiduc</a:t>
            </a:r>
            <a:r>
              <a:rPr lang="en-GB" b="1" dirty="0"/>
              <a:t>. </a:t>
            </a:r>
            <a:r>
              <a:rPr lang="en-GB" b="1" dirty="0" err="1"/>
              <a:t>xs</a:t>
            </a:r>
            <a:r>
              <a:rPr lang="en-GB" b="1" dirty="0"/>
              <a:t>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2C3A7C-2AD8-1143-6639-244406521E16}"/>
              </a:ext>
            </a:extLst>
          </p:cNvPr>
          <p:cNvGrpSpPr/>
          <p:nvPr/>
        </p:nvGrpSpPr>
        <p:grpSpPr>
          <a:xfrm>
            <a:off x="4829381" y="5349068"/>
            <a:ext cx="4621431" cy="1333499"/>
            <a:chOff x="5803117" y="5344837"/>
            <a:chExt cx="4621431" cy="133349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E4D695D-FC64-C857-4EC3-695DA1694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6449448" y="5353303"/>
              <a:ext cx="3975100" cy="1325033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C8A25C7-5C91-8CC3-E99A-E13EDD2C3478}"/>
                </a:ext>
              </a:extLst>
            </p:cNvPr>
            <p:cNvSpPr txBox="1"/>
            <p:nvPr/>
          </p:nvSpPr>
          <p:spPr>
            <a:xfrm rot="16200000">
              <a:off x="5459533" y="5688421"/>
              <a:ext cx="1333499" cy="64633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dirty="0"/>
                <a:t>part.-part. c.o.m. </a:t>
              </a:r>
              <a:endParaRPr lang="hr-HR" baseline="-25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31B694D-6346-47B4-B43E-1AA575B77A18}"/>
                  </a:ext>
                </a:extLst>
              </p:cNvPr>
              <p:cNvSpPr txBox="1"/>
              <p:nvPr/>
            </p:nvSpPr>
            <p:spPr>
              <a:xfrm>
                <a:off x="9459724" y="5292546"/>
                <a:ext cx="261860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EW prod. of S-S WW with</a:t>
                </a:r>
              </a:p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at least 1 W</a:t>
                </a:r>
                <a:r>
                  <a:rPr lang="en-GB" b="1" baseline="-25000" dirty="0">
                    <a:solidFill>
                      <a:srgbClr val="FF0000"/>
                    </a:solidFill>
                  </a:rPr>
                  <a:t>L</a:t>
                </a:r>
                <a:r>
                  <a:rPr lang="en-GB" b="1" dirty="0">
                    <a:solidFill>
                      <a:srgbClr val="FF0000"/>
                    </a:solidFill>
                  </a:rPr>
                  <a:t> (in WW com</a:t>
                </a:r>
              </a:p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frame) measured with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>
                    <a:solidFill>
                      <a:srgbClr val="FF000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>
                    <a:solidFill>
                      <a:srgbClr val="FF0000"/>
                    </a:solidFill>
                  </a:rPr>
                  <a:t> expected)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31B694D-6346-47B4-B43E-1AA575B77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9724" y="5292546"/>
                <a:ext cx="2618602" cy="1200329"/>
              </a:xfrm>
              <a:prstGeom prst="rect">
                <a:avLst/>
              </a:prstGeom>
              <a:blipFill>
                <a:blip r:embed="rId7"/>
                <a:stretch>
                  <a:fillRect l="-1449" t="-2083" r="-1932" b="-7292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771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D67C3F5-8A46-5ADD-FACE-B6D0D7744AA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dirty="0"/>
                  <a:t>P</a:t>
                </a:r>
                <a:r>
                  <a:rPr lang="en-GB" b="0" dirty="0"/>
                  <a:t>rospective studies 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production </a:t>
                </a:r>
                <a:endParaRPr lang="hr-HR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D67C3F5-8A46-5ADD-FACE-B6D0D7744A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51" r="-3016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B462C4-F3F4-814F-526B-CC1B867610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491" y="1825624"/>
                <a:ext cx="12040590" cy="5032375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starting point: 2016 analysis in the </a:t>
                </a:r>
                <a:r>
                  <a:rPr lang="en-GB" dirty="0" err="1"/>
                  <a:t>ZZjj</a:t>
                </a:r>
                <a:r>
                  <a:rPr lang="en-GB" dirty="0"/>
                  <a:t> channel using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36 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dirty="0"/>
                  <a:t> of data</a:t>
                </a:r>
              </a:p>
              <a:p>
                <a:r>
                  <a:rPr lang="en-GB" dirty="0"/>
                  <a:t>projected sensitivity for the HL-LHC (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14 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TeV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energy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3000 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dirty="0"/>
                  <a:t>) and HE-LHC conditions </a:t>
                </a:r>
                <a14:m>
                  <m:oMath xmlns:m="http://schemas.openxmlformats.org/officeDocument/2006/math">
                    <m:r>
                      <a:rPr lang="en-GB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hr-HR" b="0" i="0" dirty="0" smtClean="0">
                        <a:latin typeface="Cambria Math" panose="02040503050406030204" pitchFamily="18" charset="0"/>
                      </a:rPr>
                      <m:t>7 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TeV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o</m:t>
                    </m:r>
                    <m:r>
                      <a:rPr lang="en-GB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energy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,15000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  <a:p>
                <a:pPr lvl="1"/>
                <a:r>
                  <a:rPr lang="en-GB" dirty="0"/>
                  <a:t>luminosity scaling</a:t>
                </a:r>
              </a:p>
              <a:p>
                <a:pPr lvl="1"/>
                <a:r>
                  <a:rPr lang="en-GB" dirty="0"/>
                  <a:t>energy scaling</a:t>
                </a:r>
              </a:p>
              <a:p>
                <a:pPr lvl="1"/>
                <a:r>
                  <a:rPr lang="en-GB" dirty="0"/>
                  <a:t>increased acceptance</a:t>
                </a:r>
              </a:p>
              <a:p>
                <a:r>
                  <a:rPr lang="en-GB" dirty="0"/>
                  <a:t>Delphes simulation used to assess the sensitivity to </a:t>
                </a: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dirty="0"/>
                  <a:t> at 14 TeV</a:t>
                </a:r>
              </a:p>
              <a:p>
                <a:r>
                  <a:rPr lang="en-GB" dirty="0"/>
                  <a:t>at HE-LHC condition, first</a:t>
                </a:r>
                <a:br>
                  <a:rPr lang="en-GB" dirty="0"/>
                </a:br>
                <a:r>
                  <a:rPr lang="en-GB" dirty="0"/>
                  <a:t>observation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br>
                  <a:rPr lang="en-GB" dirty="0"/>
                </a:br>
                <a:r>
                  <a:rPr lang="en-GB" dirty="0"/>
                  <a:t>scattering expected!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B462C4-F3F4-814F-526B-CC1B867610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491" y="1825624"/>
                <a:ext cx="12040590" cy="5032375"/>
              </a:xfrm>
              <a:blipFill>
                <a:blip r:embed="rId3"/>
                <a:stretch>
                  <a:fillRect l="-843" t="-2015" r="-84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3BE76-B746-286B-81E2-987A1809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17</a:t>
            </a:fld>
            <a:endParaRPr lang="hr-HR"/>
          </a:p>
        </p:txBody>
      </p:sp>
      <p:pic>
        <p:nvPicPr>
          <p:cNvPr id="6" name="Picture 5" descr="Chart, diagram&#10;&#10;Description automatically generated">
            <a:extLst>
              <a:ext uri="{FF2B5EF4-FFF2-40B4-BE49-F238E27FC236}">
                <a16:creationId xmlns:a16="http://schemas.microsoft.com/office/drawing/2014/main" id="{6A52DF91-51E1-4242-C13F-1C1D12FB2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030" y="2860941"/>
            <a:ext cx="3587915" cy="3546292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41AFB096-3CF8-3B94-65F9-645952390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7621" y="5461687"/>
            <a:ext cx="3715409" cy="94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97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528C3-8B5A-C95A-D0B9-92124401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BC629-01DB-D42C-0FEB-E7DA223F5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138" y="1585190"/>
            <a:ext cx="11222181" cy="5272809"/>
          </a:xfrm>
        </p:spPr>
        <p:txBody>
          <a:bodyPr>
            <a:norm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Full CMS Run2 data analyses brought significant new results:</a:t>
            </a:r>
          </a:p>
          <a:p>
            <a:pPr lvl="1"/>
            <a:r>
              <a:rPr lang="en-GB" dirty="0"/>
              <a:t>first observation of </a:t>
            </a:r>
            <a:r>
              <a:rPr lang="en-GB" dirty="0" err="1"/>
              <a:t>WZjj</a:t>
            </a:r>
            <a:endParaRPr lang="en-GB" dirty="0"/>
          </a:p>
          <a:p>
            <a:pPr lvl="1"/>
            <a:r>
              <a:rPr lang="en-GB" dirty="0"/>
              <a:t>first evidence of </a:t>
            </a:r>
            <a:r>
              <a:rPr lang="en-GB" dirty="0" err="1"/>
              <a:t>ZZjj</a:t>
            </a:r>
            <a:endParaRPr lang="en-GB" dirty="0"/>
          </a:p>
          <a:p>
            <a:pPr lvl="1"/>
            <a:r>
              <a:rPr lang="en-GB" dirty="0"/>
              <a:t>first observation of OS </a:t>
            </a:r>
            <a:r>
              <a:rPr lang="en-GB" dirty="0" err="1"/>
              <a:t>WWjj</a:t>
            </a:r>
            <a:endParaRPr lang="en-GB" dirty="0"/>
          </a:p>
          <a:p>
            <a:pPr lvl="1"/>
            <a:r>
              <a:rPr lang="en-GB" dirty="0"/>
              <a:t>first measurements of longitudinal scattering in the SS </a:t>
            </a:r>
            <a:r>
              <a:rPr lang="en-GB" dirty="0" err="1"/>
              <a:t>WWjj</a:t>
            </a:r>
            <a:r>
              <a:rPr lang="en-GB" dirty="0"/>
              <a:t> channel</a:t>
            </a:r>
          </a:p>
          <a:p>
            <a:pPr lvl="1"/>
            <a:r>
              <a:rPr lang="en-GB" dirty="0"/>
              <a:t>important test of the EWSB mechanism</a:t>
            </a:r>
          </a:p>
          <a:p>
            <a:pPr lvl="1"/>
            <a:r>
              <a:rPr lang="en-GB" dirty="0"/>
              <a:t>more stringent limits on the </a:t>
            </a:r>
            <a:r>
              <a:rPr lang="en-GB" dirty="0" err="1"/>
              <a:t>aQGC</a:t>
            </a:r>
            <a:r>
              <a:rPr lang="en-GB" dirty="0"/>
              <a:t> parameters </a:t>
            </a:r>
          </a:p>
          <a:p>
            <a:r>
              <a:rPr lang="en-GB" dirty="0" err="1"/>
              <a:t>ToDo</a:t>
            </a:r>
            <a:r>
              <a:rPr lang="en-GB" dirty="0"/>
              <a:t>: extraction of the polarisation components in the </a:t>
            </a:r>
            <a:r>
              <a:rPr lang="en-GB" dirty="0" err="1"/>
              <a:t>VVjj</a:t>
            </a:r>
            <a:r>
              <a:rPr lang="en-GB" dirty="0"/>
              <a:t> channels,</a:t>
            </a:r>
            <a:br>
              <a:rPr lang="en-GB" dirty="0"/>
            </a:br>
            <a:r>
              <a:rPr lang="en-GB" dirty="0"/>
              <a:t>further constraints on the </a:t>
            </a:r>
            <a:r>
              <a:rPr lang="en-GB" dirty="0" err="1"/>
              <a:t>aQGC</a:t>
            </a:r>
            <a:endParaRPr lang="en-GB" dirty="0"/>
          </a:p>
          <a:p>
            <a:r>
              <a:rPr lang="en-GB" dirty="0"/>
              <a:t>at the HE-LHC conditions the first observation of the longitudinal scattering in the </a:t>
            </a:r>
            <a:r>
              <a:rPr lang="en-GB" dirty="0" err="1"/>
              <a:t>ZZjj</a:t>
            </a:r>
            <a:r>
              <a:rPr lang="en-GB" dirty="0"/>
              <a:t> channel expected            </a:t>
            </a:r>
            <a:r>
              <a:rPr lang="en-GB" b="1" dirty="0"/>
              <a:t>significant benefit of further energy increase for further understanding EW sector of the 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BF255-00BA-A006-4F49-B51B3D4FB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18</a:t>
            </a:fld>
            <a:endParaRPr lang="hr-HR"/>
          </a:p>
        </p:txBody>
      </p:sp>
      <p:sp>
        <p:nvSpPr>
          <p:cNvPr id="8" name="Striped Right Arrow 7">
            <a:extLst>
              <a:ext uri="{FF2B5EF4-FFF2-40B4-BE49-F238E27FC236}">
                <a16:creationId xmlns:a16="http://schemas.microsoft.com/office/drawing/2014/main" id="{FA461248-66F5-0580-8EC6-03EE4051AB45}"/>
              </a:ext>
            </a:extLst>
          </p:cNvPr>
          <p:cNvSpPr/>
          <p:nvPr/>
        </p:nvSpPr>
        <p:spPr>
          <a:xfrm>
            <a:off x="6519553" y="5866410"/>
            <a:ext cx="653143" cy="225632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2954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B8442-FE4B-CC40-9DDC-EB5831D2A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Outline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F2546C-7628-AD48-BDD6-A0E2DF2886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28742"/>
                <a:ext cx="10515600" cy="5085813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What is VBS?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Why study VBS?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BSM physics in the EFT approach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Summary of recent VBS measurements at CMS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Z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channel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OS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𝑊𝑊𝑗𝑗</m:t>
                    </m:r>
                  </m:oMath>
                </a14:m>
                <a:r>
                  <a:rPr lang="en-GB" dirty="0"/>
                  <a:t> channel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Fully leptonic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𝑍𝑍𝑗𝑗</m:t>
                    </m:r>
                  </m:oMath>
                </a14:m>
                <a:r>
                  <a:rPr lang="en-GB" dirty="0"/>
                  <a:t> channel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Same-sign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production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P</a:t>
                </a:r>
                <a:r>
                  <a:rPr lang="en-GB" b="0" dirty="0"/>
                  <a:t>rospective studies 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production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Conclusion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F2546C-7628-AD48-BDD6-A0E2DF2886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28742"/>
                <a:ext cx="10515600" cy="5085813"/>
              </a:xfrm>
              <a:blipFill>
                <a:blip r:embed="rId2"/>
                <a:stretch>
                  <a:fillRect l="-1206" t="-2244" b="-3491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FC3F1-A841-F74B-A682-292E82764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1</a:t>
            </a:fld>
            <a:endParaRPr lang="hr-HR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AFBFFBCB-6B24-192F-787C-45FB474A3881}"/>
              </a:ext>
            </a:extLst>
          </p:cNvPr>
          <p:cNvSpPr/>
          <p:nvPr/>
        </p:nvSpPr>
        <p:spPr>
          <a:xfrm>
            <a:off x="9088578" y="3610100"/>
            <a:ext cx="332509" cy="241069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C596286E-5DDB-0812-4FD5-9462C24A8634}"/>
              </a:ext>
            </a:extLst>
          </p:cNvPr>
          <p:cNvSpPr/>
          <p:nvPr/>
        </p:nvSpPr>
        <p:spPr>
          <a:xfrm>
            <a:off x="9088578" y="1525568"/>
            <a:ext cx="332509" cy="1440089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F65A64-B84A-146E-9A6C-C5C71FD2A40F}"/>
              </a:ext>
            </a:extLst>
          </p:cNvPr>
          <p:cNvSpPr txBox="1"/>
          <p:nvPr/>
        </p:nvSpPr>
        <p:spPr>
          <a:xfrm>
            <a:off x="9713733" y="2060946"/>
            <a:ext cx="134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BB7B3-E7BE-773A-E1F5-EB11107A1F17}"/>
              </a:ext>
            </a:extLst>
          </p:cNvPr>
          <p:cNvSpPr txBox="1"/>
          <p:nvPr/>
        </p:nvSpPr>
        <p:spPr>
          <a:xfrm>
            <a:off x="9658975" y="4427723"/>
            <a:ext cx="1456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dirty="0"/>
              <a:t>most recent</a:t>
            </a:r>
          </a:p>
          <a:p>
            <a:pPr algn="ctr"/>
            <a:r>
              <a:rPr lang="en-GB" dirty="0"/>
              <a:t>CMS analyses</a:t>
            </a:r>
          </a:p>
        </p:txBody>
      </p:sp>
    </p:spTree>
    <p:extLst>
      <p:ext uri="{BB962C8B-B14F-4D97-AF65-F5344CB8AC3E}">
        <p14:creationId xmlns:p14="http://schemas.microsoft.com/office/powerpoint/2010/main" val="2023205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CFE78-E8A3-B261-DFAC-1C1181E21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What is VBS?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62205-591A-9A5B-D949-4FBC148D4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subset of EW processes in which VV pair is radiated from two initial quark 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BBE7D-6784-E8F7-7DC0-BA610A89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2</a:t>
            </a:fld>
            <a:endParaRPr lang="hr-HR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62C1F53-9B32-F562-DF19-741A566C28F7}"/>
              </a:ext>
            </a:extLst>
          </p:cNvPr>
          <p:cNvGrpSpPr/>
          <p:nvPr/>
        </p:nvGrpSpPr>
        <p:grpSpPr>
          <a:xfrm>
            <a:off x="876131" y="2667289"/>
            <a:ext cx="5804011" cy="4196692"/>
            <a:chOff x="876131" y="2750414"/>
            <a:chExt cx="5804011" cy="419669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E26A448-E82F-BF45-3A7E-8A761C22B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76131" y="2750414"/>
              <a:ext cx="2916774" cy="210325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DF0D544-1442-FE50-49C2-FC12826CE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886052" y="4843854"/>
              <a:ext cx="2906853" cy="210325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D6EFAEE-5136-0883-2136-515A5F64F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763368" y="3792228"/>
              <a:ext cx="2916774" cy="2103252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BE4D9AE-B2E3-FF8E-90CB-FF0654196859}"/>
              </a:ext>
            </a:extLst>
          </p:cNvPr>
          <p:cNvGrpSpPr/>
          <p:nvPr/>
        </p:nvGrpSpPr>
        <p:grpSpPr>
          <a:xfrm>
            <a:off x="7248567" y="2558164"/>
            <a:ext cx="3870256" cy="4351338"/>
            <a:chOff x="7248567" y="2605664"/>
            <a:chExt cx="3870256" cy="435133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9B88399-845C-BBB4-F991-BC58E3770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7282811" y="2605665"/>
              <a:ext cx="2916774" cy="210325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14E2BDA-049A-BF0E-33A2-2C79E6225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7282811" y="4843854"/>
              <a:ext cx="2916774" cy="210325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5B74992-F8D3-35E9-C0D5-551B63041602}"/>
                </a:ext>
              </a:extLst>
            </p:cNvPr>
            <p:cNvSpPr/>
            <p:nvPr/>
          </p:nvSpPr>
          <p:spPr>
            <a:xfrm>
              <a:off x="7248567" y="2605664"/>
              <a:ext cx="3138382" cy="2103253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8B464EE-8374-4222-A800-EA18EEA2DC4D}"/>
                </a:ext>
              </a:extLst>
            </p:cNvPr>
            <p:cNvSpPr/>
            <p:nvPr/>
          </p:nvSpPr>
          <p:spPr>
            <a:xfrm>
              <a:off x="7252465" y="4766622"/>
              <a:ext cx="3138382" cy="2103253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F545F9-B00B-494B-3D03-FBAC792AE265}"/>
                </a:ext>
              </a:extLst>
            </p:cNvPr>
            <p:cNvSpPr txBox="1"/>
            <p:nvPr/>
          </p:nvSpPr>
          <p:spPr>
            <a:xfrm rot="16200000">
              <a:off x="9739311" y="3338846"/>
              <a:ext cx="2112694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chemeClr val="accent1"/>
                  </a:solidFill>
                </a:rPr>
                <a:t>non-VBS production</a:t>
              </a:r>
            </a:p>
            <a:p>
              <a:pPr algn="ctr"/>
              <a:r>
                <a:rPr lang="en-GB" dirty="0">
                  <a:solidFill>
                    <a:schemeClr val="accent1"/>
                  </a:solidFill>
                </a:rPr>
                <a:t>of the 4l2j final state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597E0DB-9B45-6088-574C-EE4A012E4A03}"/>
                </a:ext>
              </a:extLst>
            </p:cNvPr>
            <p:cNvSpPr txBox="1"/>
            <p:nvPr/>
          </p:nvSpPr>
          <p:spPr>
            <a:xfrm rot="16200000">
              <a:off x="9658423" y="5496602"/>
              <a:ext cx="2274469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QCD-induced product.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of the 4l2j final state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3D9D677-C456-4B99-F1B6-4E75678DC52B}"/>
              </a:ext>
            </a:extLst>
          </p:cNvPr>
          <p:cNvGrpSpPr/>
          <p:nvPr/>
        </p:nvGrpSpPr>
        <p:grpSpPr>
          <a:xfrm>
            <a:off x="688767" y="2714789"/>
            <a:ext cx="6354513" cy="4107586"/>
            <a:chOff x="688767" y="2738539"/>
            <a:chExt cx="6354513" cy="410758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7EE99F5-F000-63EF-7927-6053E2C1D795}"/>
                </a:ext>
              </a:extLst>
            </p:cNvPr>
            <p:cNvSpPr/>
            <p:nvPr/>
          </p:nvSpPr>
          <p:spPr>
            <a:xfrm>
              <a:off x="688767" y="2738539"/>
              <a:ext cx="5991375" cy="410758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3E21289-0293-6777-1AED-25B0EFC33CBA}"/>
                </a:ext>
              </a:extLst>
            </p:cNvPr>
            <p:cNvSpPr txBox="1"/>
            <p:nvPr/>
          </p:nvSpPr>
          <p:spPr>
            <a:xfrm rot="16200000">
              <a:off x="5050715" y="4669000"/>
              <a:ext cx="361579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VBS production of the 4l2j final state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25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3B23B-CA33-6E46-8FEB-CD0ACA38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Why study VBS?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6D25E-F5B8-2F48-A3F5-1859BC8E3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6"/>
          </a:xfrm>
        </p:spPr>
        <p:txBody>
          <a:bodyPr>
            <a:normAutofit/>
          </a:bodyPr>
          <a:lstStyle/>
          <a:p>
            <a:r>
              <a:rPr lang="en-GB" dirty="0"/>
              <a:t>massless gauge fields in the EW sector gain longitudinal degrees of freedom due to EWSB</a:t>
            </a:r>
          </a:p>
          <a:p>
            <a:r>
              <a:rPr lang="en-GB" dirty="0"/>
              <a:t>longitudinal VVs exhibit interesting high-energy behaviour</a:t>
            </a:r>
          </a:p>
          <a:p>
            <a:pPr lvl="1"/>
            <a:r>
              <a:rPr lang="en-GB" dirty="0"/>
              <a:t>at high energies scattering amplitude becomes constant </a:t>
            </a: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cross-section decreases linearly - scattering of longitudinal VVs = scattering of Goldstone bosons of the EWSB </a:t>
            </a:r>
          </a:p>
          <a:p>
            <a:r>
              <a:rPr lang="en-GB" dirty="0"/>
              <a:t>if there is no Higgs boson or even if its coupling to the VV differ from SM values --&gt; cross-section diverges</a:t>
            </a:r>
          </a:p>
          <a:p>
            <a:r>
              <a:rPr lang="en-GB" dirty="0"/>
              <a:t>VBS enables </a:t>
            </a:r>
          </a:p>
          <a:p>
            <a:pPr lvl="1"/>
            <a:r>
              <a:rPr lang="en-GB" dirty="0"/>
              <a:t>precise study of Higgs couplings</a:t>
            </a:r>
          </a:p>
          <a:p>
            <a:pPr lvl="1"/>
            <a:r>
              <a:rPr lang="en-GB" dirty="0"/>
              <a:t>studying the non-Abelian structure of EW sector by probing the quartic vertices (WWZZ, </a:t>
            </a:r>
            <a:r>
              <a:rPr lang="en-GB" dirty="0" err="1"/>
              <a:t>WWZγ</a:t>
            </a:r>
            <a:r>
              <a:rPr lang="en-GB" dirty="0"/>
              <a:t>, WW </a:t>
            </a:r>
            <a:r>
              <a:rPr lang="en-GB" dirty="0" err="1"/>
              <a:t>γ</a:t>
            </a:r>
            <a:r>
              <a:rPr lang="en-GB" dirty="0"/>
              <a:t> </a:t>
            </a:r>
            <a:r>
              <a:rPr lang="en-GB" dirty="0" err="1"/>
              <a:t>γ</a:t>
            </a:r>
            <a:r>
              <a:rPr lang="en-GB" dirty="0"/>
              <a:t>  and WWWW)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49454E-B750-DC4E-BD83-A967E4A58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78508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0D299-21B9-2A45-B4EB-149AC88E1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BSM physics in the EFT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00181-52C7-F945-BE2A-88B0230ED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0351"/>
          </a:xfrm>
        </p:spPr>
        <p:txBody>
          <a:bodyPr>
            <a:normAutofit/>
          </a:bodyPr>
          <a:lstStyle/>
          <a:p>
            <a:r>
              <a:rPr lang="en-GB" dirty="0"/>
              <a:t>some BSM phenomena can be described </a:t>
            </a:r>
            <a:br>
              <a:rPr lang="en-GB" dirty="0"/>
            </a:br>
            <a:r>
              <a:rPr lang="en-GB" dirty="0"/>
              <a:t>in the EFT approach</a:t>
            </a:r>
          </a:p>
          <a:p>
            <a:r>
              <a:rPr lang="en-GB" dirty="0"/>
              <a:t>EFT </a:t>
            </a:r>
            <a:r>
              <a:rPr lang="en-GB" dirty="0" err="1"/>
              <a:t>Lagrangian</a:t>
            </a:r>
            <a:endParaRPr lang="en-GB" dirty="0"/>
          </a:p>
          <a:p>
            <a:r>
              <a:rPr lang="en-GB" dirty="0"/>
              <a:t>dim-8 operators lead to anomalous </a:t>
            </a:r>
            <a:br>
              <a:rPr lang="en-GB" dirty="0"/>
            </a:br>
            <a:r>
              <a:rPr lang="en-GB" dirty="0"/>
              <a:t>quartic gauge couplings (</a:t>
            </a:r>
            <a:r>
              <a:rPr lang="en-GB" dirty="0" err="1"/>
              <a:t>aQGCs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VBS is sensitive to </a:t>
            </a:r>
            <a:r>
              <a:rPr lang="en-GB" dirty="0" err="1"/>
              <a:t>aQGCs</a:t>
            </a:r>
            <a:r>
              <a:rPr lang="en-GB" dirty="0"/>
              <a:t>!</a:t>
            </a:r>
          </a:p>
          <a:p>
            <a:r>
              <a:rPr lang="en-GB" dirty="0"/>
              <a:t>effect of </a:t>
            </a:r>
            <a:r>
              <a:rPr lang="en-GB" dirty="0" err="1"/>
              <a:t>aQGC</a:t>
            </a:r>
            <a:r>
              <a:rPr lang="en-GB" dirty="0"/>
              <a:t> is to enhance production</a:t>
            </a:r>
            <a:br>
              <a:rPr lang="en-GB" dirty="0"/>
            </a:br>
            <a:r>
              <a:rPr lang="en-GB" dirty="0" err="1"/>
              <a:t>xs</a:t>
            </a:r>
            <a:r>
              <a:rPr lang="en-GB" dirty="0"/>
              <a:t> for large boson scattering energies 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C8DBAC76-6714-2847-A118-F233DB368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474" y="2578353"/>
            <a:ext cx="3026410" cy="79127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3EE4D-A64D-8945-8393-A309BD2A3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4</a:t>
            </a:fld>
            <a:endParaRPr lang="hr-HR"/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C2C20867-C2C5-0EB8-0AD8-5DDC24DE6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9157" y="1409988"/>
            <a:ext cx="4916916" cy="3685032"/>
          </a:xfrm>
          <a:prstGeom prst="rect">
            <a:avLst/>
          </a:prstGeom>
        </p:spPr>
      </p:pic>
      <p:pic>
        <p:nvPicPr>
          <p:cNvPr id="8" name="Picture 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3BA4324B-41EE-E0EA-2B36-6EFBAEEA5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9157" y="5002249"/>
            <a:ext cx="2301228" cy="18854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A40257-8349-6B02-6FF1-D74E4DB502FE}"/>
              </a:ext>
            </a:extLst>
          </p:cNvPr>
          <p:cNvSpPr txBox="1"/>
          <p:nvPr/>
        </p:nvSpPr>
        <p:spPr>
          <a:xfrm rot="16200000">
            <a:off x="8913844" y="5664993"/>
            <a:ext cx="187038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dirty="0"/>
              <a:t>vertices modified</a:t>
            </a:r>
          </a:p>
          <a:p>
            <a:pPr algn="ctr"/>
            <a:r>
              <a:rPr lang="en-GB" dirty="0"/>
              <a:t>by </a:t>
            </a:r>
            <a:r>
              <a:rPr lang="en-GB" dirty="0" err="1"/>
              <a:t>aQGC</a:t>
            </a:r>
            <a:r>
              <a:rPr lang="en-GB" dirty="0"/>
              <a:t> operator</a:t>
            </a:r>
          </a:p>
        </p:txBody>
      </p:sp>
    </p:spTree>
    <p:extLst>
      <p:ext uri="{BB962C8B-B14F-4D97-AF65-F5344CB8AC3E}">
        <p14:creationId xmlns:p14="http://schemas.microsoft.com/office/powerpoint/2010/main" val="3869197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22552-E609-F0AA-3C0F-72DB13C4F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Summary of recent VBS measurements at CMS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186204A-9167-5566-4EAD-382567EE0DD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95900305"/>
                  </p:ext>
                </p:extLst>
              </p:nvPr>
            </p:nvGraphicFramePr>
            <p:xfrm>
              <a:off x="0" y="1682760"/>
              <a:ext cx="12192000" cy="51677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2519">
                      <a:extLst>
                        <a:ext uri="{9D8B030D-6E8A-4147-A177-3AD203B41FA5}">
                          <a16:colId xmlns:a16="http://schemas.microsoft.com/office/drawing/2014/main" val="3329698168"/>
                        </a:ext>
                      </a:extLst>
                    </a:gridCol>
                    <a:gridCol w="2042556">
                      <a:extLst>
                        <a:ext uri="{9D8B030D-6E8A-4147-A177-3AD203B41FA5}">
                          <a16:colId xmlns:a16="http://schemas.microsoft.com/office/drawing/2014/main" val="2635539723"/>
                        </a:ext>
                      </a:extLst>
                    </a:gridCol>
                    <a:gridCol w="1092530">
                      <a:extLst>
                        <a:ext uri="{9D8B030D-6E8A-4147-A177-3AD203B41FA5}">
                          <a16:colId xmlns:a16="http://schemas.microsoft.com/office/drawing/2014/main" val="2319880514"/>
                        </a:ext>
                      </a:extLst>
                    </a:gridCol>
                    <a:gridCol w="1365663">
                      <a:extLst>
                        <a:ext uri="{9D8B030D-6E8A-4147-A177-3AD203B41FA5}">
                          <a16:colId xmlns:a16="http://schemas.microsoft.com/office/drawing/2014/main" val="3798093680"/>
                        </a:ext>
                      </a:extLst>
                    </a:gridCol>
                    <a:gridCol w="4784324">
                      <a:extLst>
                        <a:ext uri="{9D8B030D-6E8A-4147-A177-3AD203B41FA5}">
                          <a16:colId xmlns:a16="http://schemas.microsoft.com/office/drawing/2014/main" val="2701268059"/>
                        </a:ext>
                      </a:extLst>
                    </a:gridCol>
                    <a:gridCol w="2194408">
                      <a:extLst>
                        <a:ext uri="{9D8B030D-6E8A-4147-A177-3AD203B41FA5}">
                          <a16:colId xmlns:a16="http://schemas.microsoft.com/office/drawing/2014/main" val="2917752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/>
                            <a:t>YEAR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/>
                            <a:t>CHANNEL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b="1" i="1" noProof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rad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𝑻𝒆𝑽</m:t>
                              </m:r>
                              <m:r>
                                <a:rPr lang="en-GB" b="1" i="1" noProof="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GB" noProof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i="1" noProof="0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en-GB" b="1" i="1" noProof="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GB" b="1" i="1" noProof="0" smtClean="0"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sSup>
                                  <m:sSupPr>
                                    <m:ctrlPr>
                                      <a:rPr lang="en-GB" b="1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i="1" noProof="0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en-GB" b="1" i="1" noProof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i="1" noProof="0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en-GB" b="1" i="1" noProof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noProof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COMMENT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PAPER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353522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2017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same-sign </a:t>
                          </a:r>
                          <a:r>
                            <a:rPr lang="en-GB" sz="1600" noProof="0" dirty="0" err="1"/>
                            <a:t>WWjj</a:t>
                          </a:r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35.9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en-GB" sz="1600" b="0" baseline="30000" noProof="0" dirty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observation (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hr-HR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.5</m:t>
                              </m:r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observed; 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0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5.</m:t>
                              </m:r>
                              <m:r>
                                <a:rPr lang="hr-HR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expected)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10.1103/PhysRevLett.120.081801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262720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2017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fully leptonic </a:t>
                          </a:r>
                          <a:r>
                            <a:rPr lang="en-GB" sz="1600" noProof="0" dirty="0" err="1"/>
                            <a:t>ZZjj</a:t>
                          </a:r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35.9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noProof="0" dirty="0">
                              <a:solidFill>
                                <a:schemeClr val="tx1"/>
                              </a:solidFill>
                            </a:rPr>
                            <a:t>observed significance 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hr-HR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.7</m:t>
                              </m:r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noProof="0" dirty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1.</m:t>
                              </m:r>
                              <m:r>
                                <a:rPr lang="hr-HR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noProof="0" dirty="0">
                              <a:solidFill>
                                <a:schemeClr val="tx1"/>
                              </a:solidFill>
                            </a:rPr>
                            <a:t> expected)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10.1016/j.physletb.2017.10.020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379555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r-HR" sz="1600" b="0" i="1" noProof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r-HR" sz="1600" b="0" i="1" noProof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hr-HR" sz="1600" b="0" i="1" noProof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hr-HR" sz="1600" b="0" i="1" noProof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r-HR" sz="1600" b="0" i="1" noProof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hr-HR" sz="1600" b="0" i="1" noProof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hr-HR" sz="1600" b="0" i="1" noProof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𝑗𝑗</m:t>
                                </m:r>
                              </m:oMath>
                            </m:oMathPara>
                          </a14:m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14/27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3000/15000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projections for HL-LHC and HE-LHC conditions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CMS-PAS-FTR-18-014</a:t>
                          </a:r>
                          <a:endParaRPr lang="en-GB" sz="1600" noProof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651900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2019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 err="1"/>
                            <a:t>WWjj</a:t>
                          </a:r>
                          <a:r>
                            <a:rPr lang="en-GB" sz="1600" noProof="0" dirty="0"/>
                            <a:t> and </a:t>
                          </a:r>
                          <a:r>
                            <a:rPr lang="en-GB" sz="1600" noProof="0" dirty="0" err="1"/>
                            <a:t>WZjj</a:t>
                          </a:r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en-GB" sz="1600" b="0" baseline="30000" noProof="0" dirty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observation (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6.8</m:t>
                              </m:r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observed; 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0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5.</m:t>
                              </m:r>
                              <m:r>
                                <a:rPr lang="hr-HR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16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expected) of EW WZ production with</a:t>
                          </a:r>
                          <a:r>
                            <a:rPr lang="en-GB" sz="1600" b="0" baseline="0" noProof="0" dirty="0">
                              <a:solidFill>
                                <a:schemeClr val="tx1"/>
                              </a:solidFill>
                            </a:rPr>
                            <a:t> 2 jets</a:t>
                          </a:r>
                          <a:endParaRPr lang="en-GB" sz="1600" b="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10.1016/j.physletb.2020.135710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0953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W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1" noProof="0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hr-HR" sz="1600" b="0" i="1" noProof="0" smtClean="0">
                                  <a:latin typeface="Cambria Math" panose="02040503050406030204" pitchFamily="18" charset="0"/>
                                </a:rPr>
                                <m:t>𝑗𝑗</m:t>
                              </m:r>
                            </m:oMath>
                          </a14:m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en-GB" sz="1600" b="0" baseline="30000" noProof="0" dirty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measurements with the full Run2 data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10.1103/PhysRevD.105.052003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163470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fully leptonic 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𝑍𝑍𝑗𝑗</m:t>
                              </m:r>
                            </m:oMath>
                          </a14:m>
                          <a:endParaRPr lang="en-GB" sz="1600" noProof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1</a:t>
                          </a:r>
                          <a:r>
                            <a:rPr lang="en-GB" sz="1600" b="0" baseline="30000" noProof="0" dirty="0">
                              <a:solidFill>
                                <a:srgbClr val="FF0000"/>
                              </a:solidFill>
                            </a:rPr>
                            <a:t>st</a:t>
                          </a:r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evidence</a:t>
                          </a:r>
                          <a:r>
                            <a:rPr lang="en-GB" sz="1600" b="0" baseline="0" noProof="0" dirty="0">
                              <a:solidFill>
                                <a:srgbClr val="FF0000"/>
                              </a:solidFill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observed</a:t>
                          </a:r>
                          <a:r>
                            <a:rPr lang="en-GB" sz="1600" b="0" baseline="0" noProof="0" dirty="0">
                              <a:solidFill>
                                <a:srgbClr val="FF0000"/>
                              </a:solidFill>
                            </a:rPr>
                            <a:t>; 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3.</m:t>
                              </m:r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expected)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10.1016/j.physletb.2020.135992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63891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same-sign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hr-HR" sz="1600" b="0" i="1" noProof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600" b="0" i="1" noProof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hr-HR" sz="1600" b="0" i="1" noProof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hr-HR" sz="1600" b="0" i="1" noProof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sz="1600" b="0" i="1" noProof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hr-HR" sz="1600" b="0" i="1" noProof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𝑗𝑗</m:t>
                              </m:r>
                            </m:oMath>
                          </a14:m>
                          <a:endParaRPr lang="en-GB" sz="1600" baseline="-25000" noProof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first measurement of the polarized WW production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10.1016/j.physletb.2020.136018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71877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Z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𝑗𝑗</m:t>
                              </m:r>
                            </m:oMath>
                          </a14:m>
                          <a:endParaRPr lang="en-GB" sz="1600" noProof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1</a:t>
                          </a:r>
                          <a:r>
                            <a:rPr lang="en-GB" sz="1600" b="0" baseline="30000" noProof="0" dirty="0">
                              <a:solidFill>
                                <a:srgbClr val="FF0000"/>
                              </a:solidFill>
                            </a:rPr>
                            <a:t>st</a:t>
                          </a:r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observation (9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.4</m:t>
                              </m:r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observed; 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8.5</m:t>
                              </m:r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expected)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 err="1">
                              <a:solidFill>
                                <a:srgbClr val="FF0000"/>
                              </a:solidFill>
                            </a:rPr>
                            <a:t>cds.cern.ch</a:t>
                          </a:r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/record/2759297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426391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opposite-sign 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1</a:t>
                          </a:r>
                          <a:r>
                            <a:rPr lang="en-GB" sz="1600" b="0" baseline="30000" noProof="0" dirty="0">
                              <a:solidFill>
                                <a:srgbClr val="FF0000"/>
                              </a:solidFill>
                            </a:rPr>
                            <a:t>st</a:t>
                          </a:r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observation (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.6</m:t>
                              </m:r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observed; </a:t>
                          </a:r>
                          <a14:m>
                            <m:oMath xmlns:m="http://schemas.openxmlformats.org/officeDocument/2006/math">
                              <m:r>
                                <a:rPr lang="hr-HR" sz="1600" b="0" i="0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5.</m:t>
                              </m:r>
                              <m:r>
                                <a:rPr lang="hr-HR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600" b="0" i="1" noProof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 expected)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arXiv:2205.05711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729403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186204A-9167-5566-4EAD-382567EE0DD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95900305"/>
                  </p:ext>
                </p:extLst>
              </p:nvPr>
            </p:nvGraphicFramePr>
            <p:xfrm>
              <a:off x="0" y="1682760"/>
              <a:ext cx="12192000" cy="51677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2519">
                      <a:extLst>
                        <a:ext uri="{9D8B030D-6E8A-4147-A177-3AD203B41FA5}">
                          <a16:colId xmlns:a16="http://schemas.microsoft.com/office/drawing/2014/main" val="3329698168"/>
                        </a:ext>
                      </a:extLst>
                    </a:gridCol>
                    <a:gridCol w="2042556">
                      <a:extLst>
                        <a:ext uri="{9D8B030D-6E8A-4147-A177-3AD203B41FA5}">
                          <a16:colId xmlns:a16="http://schemas.microsoft.com/office/drawing/2014/main" val="2635539723"/>
                        </a:ext>
                      </a:extLst>
                    </a:gridCol>
                    <a:gridCol w="1092530">
                      <a:extLst>
                        <a:ext uri="{9D8B030D-6E8A-4147-A177-3AD203B41FA5}">
                          <a16:colId xmlns:a16="http://schemas.microsoft.com/office/drawing/2014/main" val="2319880514"/>
                        </a:ext>
                      </a:extLst>
                    </a:gridCol>
                    <a:gridCol w="1365663">
                      <a:extLst>
                        <a:ext uri="{9D8B030D-6E8A-4147-A177-3AD203B41FA5}">
                          <a16:colId xmlns:a16="http://schemas.microsoft.com/office/drawing/2014/main" val="3798093680"/>
                        </a:ext>
                      </a:extLst>
                    </a:gridCol>
                    <a:gridCol w="4784324">
                      <a:extLst>
                        <a:ext uri="{9D8B030D-6E8A-4147-A177-3AD203B41FA5}">
                          <a16:colId xmlns:a16="http://schemas.microsoft.com/office/drawing/2014/main" val="2701268059"/>
                        </a:ext>
                      </a:extLst>
                    </a:gridCol>
                    <a:gridCol w="2194408">
                      <a:extLst>
                        <a:ext uri="{9D8B030D-6E8A-4147-A177-3AD203B41FA5}">
                          <a16:colId xmlns:a16="http://schemas.microsoft.com/office/drawing/2014/main" val="2917752243"/>
                        </a:ext>
                      </a:extLst>
                    </a:gridCol>
                  </a:tblGrid>
                  <a:tr h="3722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/>
                            <a:t>YEAR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/>
                            <a:t>CHANNEL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53488" t="-6897" r="-767442" b="-13206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84112" t="-6897" r="-516822" b="-13206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COMMENT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PAPER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3535221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2017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same-sign </a:t>
                          </a:r>
                          <a:r>
                            <a:rPr lang="en-GB" sz="1600" noProof="0" dirty="0" err="1"/>
                            <a:t>WWjj</a:t>
                          </a:r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35.9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9019" t="-67391" r="-46684" b="-7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10.1103/PhysRevLett.120.081801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26272038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2017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fully leptonic </a:t>
                          </a:r>
                          <a:r>
                            <a:rPr lang="en-GB" sz="1600" noProof="0" dirty="0" err="1"/>
                            <a:t>ZZjj</a:t>
                          </a:r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35.9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9019" t="-167391" r="-46684" b="-6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10.1016/j.physletb.2017.10.020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379555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404" t="-424138" r="-463354" b="-9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14/27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3000/15000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projections for HL-LHC and HE-LHC conditions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CMS-PAS-FTR-18-014</a:t>
                          </a:r>
                          <a:endParaRPr lang="en-GB" sz="1600" noProof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65190051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2019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 err="1"/>
                            <a:t>WWjj</a:t>
                          </a:r>
                          <a:r>
                            <a:rPr lang="en-GB" sz="1600" noProof="0" dirty="0"/>
                            <a:t> and </a:t>
                          </a:r>
                          <a:r>
                            <a:rPr lang="en-GB" sz="1600" noProof="0" dirty="0" err="1"/>
                            <a:t>WZjj</a:t>
                          </a:r>
                          <a:endParaRPr lang="en-GB" sz="16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9019" t="-330435" r="-46684" b="-4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10.1016/j.physletb.2020.135710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0953043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2020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404" t="-430435" r="-463354" b="-3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r>
                            <a:rPr lang="en-GB" sz="1600" b="0" baseline="30000" noProof="0" dirty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r>
                            <a:rPr lang="en-GB" sz="1600" b="0" noProof="0" dirty="0">
                              <a:solidFill>
                                <a:schemeClr val="tx1"/>
                              </a:solidFill>
                            </a:rPr>
                            <a:t> measurements with the full Run2 data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/>
                            <a:t>10.1103/PhysRevD.105.052003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16347019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404" t="-542222" r="-463354" b="-2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9019" t="-542222" r="-46684" b="-2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10.1016/j.physletb.2020.135992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6389132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404" t="-628261" r="-463354" b="-17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noProof="0" dirty="0">
                              <a:solidFill>
                                <a:srgbClr val="FF0000"/>
                              </a:solidFill>
                            </a:rPr>
                            <a:t>first measurement of the polarized WW production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10.1016/j.physletb.2020.136018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7187759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404" t="-728261" r="-463354" b="-7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9019" t="-728261" r="-46684" b="-7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 err="1">
                              <a:solidFill>
                                <a:srgbClr val="FF0000"/>
                              </a:solidFill>
                            </a:rPr>
                            <a:t>cds.cern.ch</a:t>
                          </a:r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/record/2759297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426391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2021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opposite-sign 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138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H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9019" t="-1313793" r="-46684" b="-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noProof="0" dirty="0">
                              <a:solidFill>
                                <a:srgbClr val="FF0000"/>
                              </a:solidFill>
                            </a:rPr>
                            <a:t>arXiv:2205.05711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729403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2AFD9-E2B3-2448-E7AB-15CF51CE2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3400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A851805-8669-3025-6BAC-167D3C6101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hr-HR" dirty="0"/>
                  <a:t>Z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hr-HR" dirty="0"/>
                  <a:t> </a:t>
                </a:r>
                <a:r>
                  <a:rPr lang="hr-HR" b="1" dirty="0"/>
                  <a:t>channel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A851805-8669-3025-6BAC-167D3C6101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BFECDB-5A2F-D26E-D904-8B61A3924E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3138" y="1813749"/>
                <a:ext cx="10515600" cy="4919559"/>
              </a:xfrm>
            </p:spPr>
            <p:txBody>
              <a:bodyPr/>
              <a:lstStyle/>
              <a:p>
                <a:r>
                  <a:rPr lang="en-GB" dirty="0"/>
                  <a:t>signal: EW production of Z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endParaRPr lang="en-GB" dirty="0"/>
              </a:p>
              <a:p>
                <a:r>
                  <a:rPr lang="en-GB" dirty="0"/>
                  <a:t>backgrounds: QCD-induced production of </a:t>
                </a:r>
                <a:r>
                  <a:rPr lang="hr-HR" dirty="0"/>
                  <a:t>Z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hr-HR" dirty="0"/>
                  <a:t>, W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hr-HR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r-HR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hr-HR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 err="1"/>
                  <a:t>diboson</a:t>
                </a:r>
                <a:r>
                  <a:rPr lang="en-GB" dirty="0"/>
                  <a:t> processes (WW/WZ/ZZ) and single</a:t>
                </a:r>
                <a:br>
                  <a:rPr lang="en-GB" dirty="0"/>
                </a:br>
                <a:r>
                  <a:rPr lang="en-GB" i="1" dirty="0"/>
                  <a:t>t</a:t>
                </a:r>
                <a:r>
                  <a:rPr lang="en-GB" dirty="0"/>
                  <a:t> quark production</a:t>
                </a:r>
              </a:p>
              <a:p>
                <a:r>
                  <a:rPr lang="en-GB" dirty="0"/>
                  <a:t>signal significance and fiducial </a:t>
                </a:r>
                <a:br>
                  <a:rPr lang="en-GB" dirty="0"/>
                </a:br>
                <a:r>
                  <a:rPr lang="en-GB" dirty="0"/>
                  <a:t>cross-section calculated using the </a:t>
                </a:r>
                <a:br>
                  <a:rPr lang="en-GB" dirty="0"/>
                </a:br>
                <a:r>
                  <a:rPr lang="en-GB" dirty="0"/>
                  <a:t>ML fit on the 2D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GB" dirty="0"/>
                  <a:t>) distribution</a:t>
                </a:r>
              </a:p>
              <a:p>
                <a:r>
                  <a:rPr lang="en-GB" dirty="0"/>
                  <a:t>unfolded differential cross-section</a:t>
                </a:r>
                <a:br>
                  <a:rPr lang="en-GB" dirty="0"/>
                </a:br>
                <a:r>
                  <a:rPr lang="en-GB" dirty="0"/>
                  <a:t>also measured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BFECDB-5A2F-D26E-D904-8B61A3924E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3138" y="1813749"/>
                <a:ext cx="10515600" cy="4919559"/>
              </a:xfrm>
              <a:blipFill>
                <a:blip r:embed="rId4"/>
                <a:stretch>
                  <a:fillRect l="-1086" t="-2320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FAB43-E134-1741-AFDE-C98C1BE52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6</a:t>
            </a:fld>
            <a:endParaRPr lang="hr-HR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4629DDDB-2D6F-281F-334B-F510BDAA36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1641" y="2804829"/>
            <a:ext cx="5027221" cy="368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71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B4B803-3167-593F-CCC8-0374288D9C1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dirty="0"/>
                  <a:t>Z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 (cont’d)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B4B803-3167-593F-CCC8-0374288D9C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A2EAB6-C3FC-7BB4-022B-D5CD17CF00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3825" y="1825625"/>
                <a:ext cx="10515600" cy="4351338"/>
              </a:xfrm>
            </p:spPr>
            <p:txBody>
              <a:bodyPr/>
              <a:lstStyle/>
              <a:p>
                <a:r>
                  <a:rPr lang="en-GB" dirty="0"/>
                  <a:t>observed significance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9.4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</a:t>
                </a:r>
                <a:br>
                  <a:rPr lang="en-GB" dirty="0"/>
                </a:br>
                <a:r>
                  <a:rPr lang="en-GB" dirty="0"/>
                  <a:t>reported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8.5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expected)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𝐸𝑊</m:t>
                        </m:r>
                      </m:sub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𝑓𝑖𝑑</m:t>
                        </m:r>
                      </m:sup>
                    </m:sSubSup>
                    <m:r>
                      <a:rPr lang="hr-HR" b="0" i="1" smtClean="0">
                        <a:latin typeface="Cambria Math" panose="02040503050406030204" pitchFamily="18" charset="0"/>
                      </a:rPr>
                      <m:t>=5.21±0.76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𝑓𝑏</m:t>
                    </m:r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𝐸𝑊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𝑓𝑖𝑑</m:t>
                        </m:r>
                      </m:sup>
                    </m:sSubSup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14.7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±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53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𝑓𝑏</m:t>
                    </m:r>
                  </m:oMath>
                </a14:m>
                <a:endParaRPr lang="en-GB" dirty="0"/>
              </a:p>
              <a:p>
                <a:r>
                  <a:rPr lang="en-GB" dirty="0"/>
                  <a:t>signal strength and unfolded </a:t>
                </a:r>
                <a:br>
                  <a:rPr lang="en-GB" dirty="0"/>
                </a:br>
                <a:r>
                  <a:rPr lang="en-GB" dirty="0" err="1"/>
                  <a:t>xs</a:t>
                </a:r>
                <a:r>
                  <a:rPr lang="en-GB" dirty="0"/>
                  <a:t> measured in bins of leading</a:t>
                </a:r>
                <a:br>
                  <a:rPr lang="en-GB" dirty="0"/>
                </a:br>
                <a:r>
                  <a:rPr lang="en-GB" dirty="0"/>
                  <a:t>photon, lepton and jet p</a:t>
                </a:r>
                <a:r>
                  <a:rPr lang="en-GB" baseline="-25000" dirty="0"/>
                  <a:t>T </a:t>
                </a:r>
                <a:r>
                  <a:rPr lang="en-GB" dirty="0"/>
                  <a:t>and</a:t>
                </a:r>
                <a:br>
                  <a:rPr lang="en-GB" dirty="0"/>
                </a:br>
                <a:r>
                  <a:rPr lang="en-GB" dirty="0"/>
                  <a:t>in bins of two variables</a:t>
                </a:r>
              </a:p>
              <a:p>
                <a:pPr marL="0" indent="0">
                  <a:buNone/>
                </a:pPr>
                <a:endParaRPr lang="en-GB" baseline="-25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A2EAB6-C3FC-7BB4-022B-D5CD17CF00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825" y="1825625"/>
                <a:ext cx="10515600" cy="4351338"/>
              </a:xfrm>
              <a:blipFill>
                <a:blip r:embed="rId3"/>
                <a:stretch>
                  <a:fillRect l="-965" t="-2326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F6F5F-EC09-210D-E93C-9B94A162E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7</a:t>
            </a:fld>
            <a:endParaRPr lang="hr-H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0BD90F-CA3E-BAAE-7C2D-BA6692A6BC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29245" y="4355114"/>
            <a:ext cx="6737891" cy="2511033"/>
          </a:xfrm>
          <a:prstGeom prst="rect">
            <a:avLst/>
          </a:prstGeom>
        </p:spPr>
      </p:pic>
      <p:pic>
        <p:nvPicPr>
          <p:cNvPr id="8" name="Picture 7" descr="Chart, waterfall chart&#10;&#10;Description automatically generated">
            <a:extLst>
              <a:ext uri="{FF2B5EF4-FFF2-40B4-BE49-F238E27FC236}">
                <a16:creationId xmlns:a16="http://schemas.microsoft.com/office/drawing/2014/main" id="{E700C081-E25D-AC2B-2B09-34C87CEC4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46" y="1825625"/>
            <a:ext cx="6762753" cy="25110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1282A7-933F-573F-2F36-6F4C5CAF077A}"/>
              </a:ext>
            </a:extLst>
          </p:cNvPr>
          <p:cNvSpPr txBox="1"/>
          <p:nvPr/>
        </p:nvSpPr>
        <p:spPr>
          <a:xfrm rot="16200000">
            <a:off x="8408574" y="2896475"/>
            <a:ext cx="754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err="1">
                <a:solidFill>
                  <a:srgbClr val="FF0000"/>
                </a:solidFill>
              </a:rPr>
              <a:t>barrel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4F7AD4-8352-B021-A5F4-0F0B8F50B40A}"/>
              </a:ext>
            </a:extLst>
          </p:cNvPr>
          <p:cNvSpPr txBox="1"/>
          <p:nvPr/>
        </p:nvSpPr>
        <p:spPr>
          <a:xfrm rot="16200000">
            <a:off x="8346250" y="5425963"/>
            <a:ext cx="879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err="1">
                <a:solidFill>
                  <a:srgbClr val="FF0000"/>
                </a:solidFill>
              </a:rPr>
              <a:t>endcap</a:t>
            </a:r>
            <a:endParaRPr lang="hr-HR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777E26-7A96-1469-8200-32625B3C5D18}"/>
                  </a:ext>
                </a:extLst>
              </p:cNvPr>
              <p:cNvSpPr txBox="1"/>
              <p:nvPr/>
            </p:nvSpPr>
            <p:spPr>
              <a:xfrm>
                <a:off x="885700" y="5440694"/>
                <a:ext cx="1659109" cy="4914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  <m:r>
                        <a:rPr lang="hr-HR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hr-HR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hr-H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hr-HR" sz="2400" b="0" i="1" smtClean="0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m:oMathPara>
                </a14:m>
                <a:endParaRPr lang="hr-HR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777E26-7A96-1469-8200-32625B3C5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700" y="5440694"/>
                <a:ext cx="1659109" cy="491417"/>
              </a:xfrm>
              <a:prstGeom prst="rect">
                <a:avLst/>
              </a:prstGeom>
              <a:blipFill>
                <a:blip r:embed="rId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7267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6938E-9029-01E9-0C62-B108F2AF9D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dirty="0"/>
                  <a:t>Z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GB" dirty="0"/>
                  <a:t> </a:t>
                </a:r>
                <a:r>
                  <a:rPr lang="en-GB" b="1" dirty="0"/>
                  <a:t>channel (cont’d)</a:t>
                </a:r>
                <a:endParaRPr lang="hr-HR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6938E-9029-01E9-0C62-B108F2AF9D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6B32D-BCAC-236E-C9C5-2AC43B402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limits imposed on </a:t>
            </a:r>
            <a:r>
              <a:rPr lang="en-GB" dirty="0" err="1"/>
              <a:t>aQGCs</a:t>
            </a:r>
            <a:r>
              <a:rPr lang="en-GB" dirty="0"/>
              <a:t> in the EFT approach</a:t>
            </a:r>
          </a:p>
          <a:p>
            <a:r>
              <a:rPr lang="en-GB" dirty="0"/>
              <a:t>most stringent limits on the neutral-current operator T9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72D022-F2EB-7386-8A9F-6852F5E8B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9BAA6-A6B3-0446-85D2-35D983C8DE91}" type="slidenum">
              <a:rPr lang="hr-HR" smtClean="0"/>
              <a:t>8</a:t>
            </a:fld>
            <a:endParaRPr lang="hr-HR"/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B8D90D2A-E693-0995-3F9A-9B37681AC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17120"/>
            <a:ext cx="7195457" cy="3134765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399FFDC6-BD91-1670-C837-BF5EA5B98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5458" y="3090900"/>
            <a:ext cx="4948052" cy="36609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8A40BF-D800-73C4-52B5-9218E43284BC}"/>
                  </a:ext>
                </a:extLst>
              </p:cNvPr>
              <p:cNvSpPr txBox="1"/>
              <p:nvPr/>
            </p:nvSpPr>
            <p:spPr>
              <a:xfrm>
                <a:off x="655368" y="3240880"/>
                <a:ext cx="5884719" cy="4119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95% CL exclusion limits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sSub>
                          <m:sSubPr>
                            <m:ctrlPr>
                              <a:rPr lang="hr-HR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𝟕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b="1" dirty="0"/>
                  <a:t>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1" i="1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sSub>
                          <m:sSubPr>
                            <m:ctrlPr>
                              <a:rPr lang="hr-H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hr-HR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r-HR" b="1" i="1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b="1" dirty="0"/>
                  <a:t>  parameters</a:t>
                </a:r>
                <a:endParaRPr lang="hr-HR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8A40BF-D800-73C4-52B5-9218E43284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68" y="3240880"/>
                <a:ext cx="5884719" cy="411908"/>
              </a:xfrm>
              <a:prstGeom prst="rect">
                <a:avLst/>
              </a:prstGeom>
              <a:blipFill>
                <a:blip r:embed="rId5"/>
                <a:stretch>
                  <a:fillRect l="-860" t="-9091" b="-12121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3936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7877</TotalTime>
  <Words>1428</Words>
  <Application>Microsoft Macintosh PowerPoint</Application>
  <PresentationFormat>Widescreen</PresentationFormat>
  <Paragraphs>215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Vector Boson Scattering in CMS</vt:lpstr>
      <vt:lpstr>Outline</vt:lpstr>
      <vt:lpstr>What is VBS?</vt:lpstr>
      <vt:lpstr>Why study VBS?</vt:lpstr>
      <vt:lpstr>BSM physics in the EFT approach</vt:lpstr>
      <vt:lpstr>Summary of recent VBS measurements at CMS </vt:lpstr>
      <vt:lpstr>Zγjj channel</vt:lpstr>
      <vt:lpstr>Zγjj channel (cont’d)</vt:lpstr>
      <vt:lpstr>Zγjj channel (cont’d)</vt:lpstr>
      <vt:lpstr>Opposite-sign WWjj channel</vt:lpstr>
      <vt:lpstr>Opposite-sign WWjj channel (cont’d)</vt:lpstr>
      <vt:lpstr>Fully leptonic ZZjj channel</vt:lpstr>
      <vt:lpstr>Fully leptonic ZZjj channel (cont’d)</vt:lpstr>
      <vt:lpstr>Fully leptonic ZZjj channel (cont’d)</vt:lpstr>
      <vt:lpstr>Same-sign W_L W_L jj channel</vt:lpstr>
      <vt:lpstr>Same-sign W_L W_L jj channel (cont’d)</vt:lpstr>
      <vt:lpstr>Same-sign W_L W_L jj channel (cont’d)</vt:lpstr>
      <vt:lpstr>Prospective studies for the Z_L Z_L jj production 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Duje Giljanović</cp:lastModifiedBy>
  <cp:revision>273</cp:revision>
  <dcterms:created xsi:type="dcterms:W3CDTF">2020-03-04T12:27:00Z</dcterms:created>
  <dcterms:modified xsi:type="dcterms:W3CDTF">2022-10-05T20:57:31Z</dcterms:modified>
</cp:coreProperties>
</file>